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24" r:id="rId3"/>
    <p:sldId id="295" r:id="rId4"/>
    <p:sldId id="296" r:id="rId5"/>
    <p:sldId id="330" r:id="rId6"/>
    <p:sldId id="331" r:id="rId7"/>
    <p:sldId id="300" r:id="rId8"/>
    <p:sldId id="325" r:id="rId9"/>
    <p:sldId id="333" r:id="rId10"/>
    <p:sldId id="301" r:id="rId11"/>
    <p:sldId id="302" r:id="rId12"/>
    <p:sldId id="328" r:id="rId13"/>
    <p:sldId id="329" r:id="rId14"/>
    <p:sldId id="305" r:id="rId15"/>
    <p:sldId id="297" r:id="rId16"/>
    <p:sldId id="298" r:id="rId17"/>
    <p:sldId id="268" r:id="rId18"/>
    <p:sldId id="269" r:id="rId19"/>
    <p:sldId id="270" r:id="rId20"/>
    <p:sldId id="271" r:id="rId21"/>
    <p:sldId id="341" r:id="rId22"/>
    <p:sldId id="337" r:id="rId23"/>
    <p:sldId id="338" r:id="rId24"/>
    <p:sldId id="339" r:id="rId25"/>
    <p:sldId id="340" r:id="rId26"/>
    <p:sldId id="273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G:\clones\Meterology\custom%20lectures\jpegs\chapter%2002\09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G:\clones\Meterology\custom%20lectures\jpegs\chapter%2002\15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oearth.org/article/Solar_radiation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G:\clones\Meterology\custom%20lectures\jpegs\chapter%2002\08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ineeringtoolbox.com/temperature-d_291.htm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ineeringtoolbox.com/radiation-heat-transfer-d_431.htm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G:\clones\Meterology\custom%20lectures\jpegs\chapter%2002\07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Radiation Heat Transfer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080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>
                <a:solidFill>
                  <a:srgbClr val="202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</a:t>
            </a:r>
            <a:r>
              <a:rPr lang="en-US" sz="2800" b="1" dirty="0" smtClean="0">
                <a:solidFill>
                  <a:srgbClr val="202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Spectrum</a:t>
            </a:r>
          </a:p>
          <a:p>
            <a:pPr algn="ctr"/>
            <a:r>
              <a:rPr lang="en-US" sz="2800" b="1" dirty="0" smtClean="0">
                <a:solidFill>
                  <a:srgbClr val="2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Solar radiation</a:t>
            </a:r>
            <a:endParaRPr lang="en-US" sz="2800" b="1" dirty="0">
              <a:solidFill>
                <a:srgbClr val="202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82612" y="5486400"/>
            <a:ext cx="85613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Solar radiation has peak intensities in the shorter wavelengths, dominant in the region we know as visible, but extends at low intensity into </a:t>
            </a:r>
            <a:r>
              <a:rPr lang="en-US" b="1" dirty="0" err="1">
                <a:solidFill>
                  <a:srgbClr val="2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longwave</a:t>
            </a:r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regions.</a:t>
            </a:r>
          </a:p>
        </p:txBody>
      </p:sp>
      <p:pic>
        <p:nvPicPr>
          <p:cNvPr id="4" name="Picture 4" descr="G:\clones\Meterology\custom lectures\jpegs\chapter 02\09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700" y="903288"/>
            <a:ext cx="908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-127000"/>
            <a:ext cx="9080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>
                <a:solidFill>
                  <a:srgbClr val="202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Incoming Solar Radiation</a:t>
            </a:r>
          </a:p>
        </p:txBody>
      </p:sp>
      <p:pic>
        <p:nvPicPr>
          <p:cNvPr id="3" name="Picture 3" descr="G:\clones\Meterology\custom lectures\jpegs\chapter 02\15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336550"/>
            <a:ext cx="78486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700" y="5345113"/>
            <a:ext cx="90805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Solar radiation is scattered and reflected by the atmosphere, clouds, and earth's surface, creating an average </a:t>
            </a:r>
            <a:r>
              <a:rPr lang="en-US" b="1" dirty="0" err="1">
                <a:solidFill>
                  <a:srgbClr val="2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albedo</a:t>
            </a:r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30%.</a:t>
            </a:r>
          </a:p>
          <a:p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Atmospheric gases and clouds absorb another 19 units, leaving 51 units of shortwave absorbed by the earth's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46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tx2"/>
                </a:solidFill>
              </a:rPr>
              <a:t>Albedo</a:t>
            </a:r>
            <a:r>
              <a:rPr lang="en-US" sz="2000" dirty="0" smtClean="0"/>
              <a:t> is the fraction of Sun’s radiation reflected from a surface.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It is quantified as the proportion, or percentage of </a:t>
            </a:r>
            <a:r>
              <a:rPr lang="en-US" sz="2000" dirty="0" smtClean="0">
                <a:hlinkClick r:id="rId2" tooltip="Solar radiation"/>
              </a:rPr>
              <a:t>solar radiation</a:t>
            </a:r>
            <a:r>
              <a:rPr lang="en-US" sz="2000" dirty="0" smtClean="0"/>
              <a:t> of all wavelengths reflected by a body or surface to the amount incident upon it.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An ideal white body has an </a:t>
            </a:r>
            <a:r>
              <a:rPr lang="en-US" sz="2000" dirty="0" err="1" smtClean="0"/>
              <a:t>albedo</a:t>
            </a:r>
            <a:r>
              <a:rPr lang="en-US" sz="2000" dirty="0" smtClean="0"/>
              <a:t> of 100% and an ideal black body, 0%. Visually we can estimate the </a:t>
            </a:r>
            <a:r>
              <a:rPr lang="en-US" sz="2000" dirty="0" err="1" smtClean="0"/>
              <a:t>albedo</a:t>
            </a:r>
            <a:r>
              <a:rPr lang="en-US" sz="2000" dirty="0" smtClean="0"/>
              <a:t> of an object’s surface from its tone or color.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This method suggests that </a:t>
            </a:r>
            <a:r>
              <a:rPr lang="en-US" sz="2000" dirty="0" err="1" smtClean="0"/>
              <a:t>albedo</a:t>
            </a:r>
            <a:r>
              <a:rPr lang="en-US" sz="2000" dirty="0" smtClean="0"/>
              <a:t> becomes higher as an object gets lighter in shade.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Albedo of the Earth's terrestrial surface as measured by the TERRA satellite. Data collected from the period April 7-22, 2002. (Source: NASA Earth Observatory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65" y="304800"/>
            <a:ext cx="8742120" cy="5105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5867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Albedo</a:t>
            </a:r>
            <a:r>
              <a:rPr lang="en-US" dirty="0" smtClean="0"/>
              <a:t> of the Earth's terrestrial surface as measured by the TERRA satellite. Data collected from the period April 7-22, 2002. (Source: NASA Earth Observatory).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-127000"/>
            <a:ext cx="9080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solidFill>
                  <a:srgbClr val="202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Longwave &amp; Shortwave Radiation</a:t>
            </a:r>
          </a:p>
        </p:txBody>
      </p:sp>
      <p:pic>
        <p:nvPicPr>
          <p:cNvPr id="3" name="Picture 3" descr="G:\clones\Meterology\custom lectures\jpegs\chapter 02\0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700" y="682625"/>
            <a:ext cx="67564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94500" y="873125"/>
            <a:ext cx="23241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>
                <a:solidFill>
                  <a:srgbClr val="2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hot sun radiates at shorter wavelengths that carry more energy, and the fraction absorbed by the cooler earth is then re-radiated at longer wavelengths, as predicted by Wein's law.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1125538"/>
            <a:ext cx="7462838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Heat can move by travelling as </a:t>
            </a:r>
            <a:r>
              <a:rPr lang="en-GB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infrared waves</a:t>
            </a:r>
            <a:r>
              <a:rPr lang="en-GB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These are electromagnetic waves, like light waves, but with a longer wavelength.</a:t>
            </a:r>
            <a:endParaRPr lang="en-GB">
              <a:solidFill>
                <a:srgbClr val="010066"/>
              </a:solidFill>
              <a:latin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3640138"/>
            <a:ext cx="746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This means that infrared waves act like light waves: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4173538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lang="en-GB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 They can travel through a vacuum.</a:t>
            </a:r>
            <a:endParaRPr lang="en-GB">
              <a:solidFill>
                <a:srgbClr val="010066"/>
              </a:solidFill>
              <a:latin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188" y="4630738"/>
            <a:ext cx="853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lang="en-GB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 They travel at the same speed as light – 300,000,000 m/s.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5164138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l"/>
            </a:pPr>
            <a:r>
              <a:rPr lang="en-GB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 They can be reflected and absorbed.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9600" y="5621338"/>
            <a:ext cx="7337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  <a:latin typeface="Arial" pitchFamily="34" charset="0"/>
              </a:rPr>
              <a:t>Infrared waves heat objects that </a:t>
            </a:r>
            <a:r>
              <a:rPr lang="en-GB" b="1">
                <a:solidFill>
                  <a:srgbClr val="CC00CC"/>
                </a:solidFill>
                <a:latin typeface="Arial" pitchFamily="34" charset="0"/>
              </a:rPr>
              <a:t>absorb</a:t>
            </a:r>
            <a:r>
              <a:rPr lang="en-GB">
                <a:solidFill>
                  <a:srgbClr val="CC00CC"/>
                </a:solidFill>
                <a:latin typeface="Arial" pitchFamily="34" charset="0"/>
              </a:rPr>
              <a:t> </a:t>
            </a:r>
            <a:r>
              <a:rPr lang="en-GB">
                <a:solidFill>
                  <a:srgbClr val="000066"/>
                </a:solidFill>
                <a:latin typeface="Arial" pitchFamily="34" charset="0"/>
              </a:rPr>
              <a:t>them and so can be called </a:t>
            </a:r>
            <a:r>
              <a:rPr lang="en-GB" b="1">
                <a:solidFill>
                  <a:srgbClr val="CC00CC"/>
                </a:solidFill>
                <a:latin typeface="Arial" pitchFamily="34" charset="0"/>
              </a:rPr>
              <a:t>thermal radiation</a:t>
            </a:r>
            <a:r>
              <a:rPr lang="en-GB">
                <a:solidFill>
                  <a:srgbClr val="000066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66800" y="3048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>
                <a:solidFill>
                  <a:srgbClr val="000066"/>
                </a:solidFill>
              </a:rPr>
              <a:t>INFRARED WAVES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89916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3338" y="836613"/>
            <a:ext cx="884396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  <a:latin typeface="Arial" pitchFamily="34" charset="0"/>
              </a:rPr>
              <a:t>Infrared waves heat objects that </a:t>
            </a:r>
            <a:r>
              <a:rPr lang="en-GB" b="1">
                <a:solidFill>
                  <a:srgbClr val="CC00CC"/>
                </a:solidFill>
                <a:latin typeface="Arial" pitchFamily="34" charset="0"/>
              </a:rPr>
              <a:t>absorb</a:t>
            </a:r>
            <a:r>
              <a:rPr lang="en-GB" b="1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GB">
                <a:solidFill>
                  <a:srgbClr val="000066"/>
                </a:solidFill>
                <a:latin typeface="Arial" pitchFamily="34" charset="0"/>
              </a:rPr>
              <a:t>(</a:t>
            </a:r>
            <a:r>
              <a:rPr lang="en-GB">
                <a:solidFill>
                  <a:srgbClr val="010066"/>
                </a:solidFill>
                <a:latin typeface="Arial" pitchFamily="34" charset="0"/>
              </a:rPr>
              <a:t>take in</a:t>
            </a:r>
            <a:r>
              <a:rPr lang="en-GB">
                <a:solidFill>
                  <a:srgbClr val="000066"/>
                </a:solidFill>
                <a:latin typeface="Arial" pitchFamily="34" charset="0"/>
              </a:rPr>
              <a:t>) them.</a:t>
            </a:r>
          </a:p>
          <a:p>
            <a:pPr eaLnBrk="0" hangingPunct="0"/>
            <a:endParaRPr lang="en-GB" sz="800">
              <a:solidFill>
                <a:srgbClr val="000066"/>
              </a:solidFill>
              <a:latin typeface="Arial" pitchFamily="34" charset="0"/>
            </a:endParaRPr>
          </a:p>
          <a:p>
            <a:pPr eaLnBrk="0" hangingPunct="0"/>
            <a:r>
              <a:rPr lang="en-GB">
                <a:solidFill>
                  <a:srgbClr val="000066"/>
                </a:solidFill>
                <a:latin typeface="Arial" pitchFamily="34" charset="0"/>
              </a:rPr>
              <a:t>Some surfaces are better at </a:t>
            </a:r>
            <a:r>
              <a:rPr lang="en-GB" b="1">
                <a:solidFill>
                  <a:srgbClr val="CC00CC"/>
                </a:solidFill>
                <a:latin typeface="Arial" pitchFamily="34" charset="0"/>
              </a:rPr>
              <a:t>absorbing</a:t>
            </a:r>
            <a:r>
              <a:rPr lang="en-GB">
                <a:solidFill>
                  <a:srgbClr val="000066"/>
                </a:solidFill>
                <a:latin typeface="Arial" pitchFamily="34" charset="0"/>
              </a:rPr>
              <a:t> thermal radiation than others – good emitters are also good absorbers.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27038" y="2132013"/>
            <a:ext cx="7999412" cy="522287"/>
            <a:chOff x="560" y="1275"/>
            <a:chExt cx="4874" cy="329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560" y="1277"/>
              <a:ext cx="13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0000"/>
                  </a:solidFill>
                  <a:latin typeface="Arial" pitchFamily="34" charset="0"/>
                </a:rPr>
                <a:t>best emitter</a:t>
              </a: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960" y="1275"/>
              <a:ext cx="14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010066"/>
                  </a:solidFill>
                  <a:latin typeface="Arial" pitchFamily="34" charset="0"/>
                </a:rPr>
                <a:t>worst emitter</a:t>
              </a: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034" y="1314"/>
              <a:ext cx="1878" cy="258"/>
            </a:xfrm>
            <a:prstGeom prst="rightArrow">
              <a:avLst>
                <a:gd name="adj1" fmla="val 28000"/>
                <a:gd name="adj2" fmla="val 7248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01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9375" y="3884613"/>
            <a:ext cx="8661400" cy="522287"/>
            <a:chOff x="360" y="2323"/>
            <a:chExt cx="5277" cy="329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60" y="2325"/>
              <a:ext cx="15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0000"/>
                  </a:solidFill>
                  <a:latin typeface="Arial" pitchFamily="34" charset="0"/>
                </a:rPr>
                <a:t>best absorber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958" y="2323"/>
              <a:ext cx="16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010066"/>
                  </a:solidFill>
                  <a:latin typeface="Arial" pitchFamily="34" charset="0"/>
                </a:rPr>
                <a:t>worst absorber</a:t>
              </a: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2032" y="2362"/>
              <a:ext cx="1878" cy="258"/>
            </a:xfrm>
            <a:prstGeom prst="rightArrow">
              <a:avLst>
                <a:gd name="adj1" fmla="val 28000"/>
                <a:gd name="adj2" fmla="val 7248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01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715963" y="2817813"/>
            <a:ext cx="6910387" cy="1149350"/>
            <a:chOff x="832" y="1608"/>
            <a:chExt cx="4210" cy="724"/>
          </a:xfrm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878" y="1608"/>
              <a:ext cx="1056" cy="7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932" y="1612"/>
              <a:ext cx="1056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 b="1">
                  <a:latin typeface="Arial" pitchFamily="34" charset="0"/>
                </a:rPr>
                <a:t>white</a:t>
              </a: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986" y="1610"/>
              <a:ext cx="1056" cy="72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189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 b="1">
                  <a:latin typeface="Arial" pitchFamily="34" charset="0"/>
                </a:rPr>
                <a:t>silver</a:t>
              </a: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832" y="1612"/>
              <a:ext cx="1056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 b="1">
                  <a:solidFill>
                    <a:schemeClr val="bg1"/>
                  </a:solidFill>
                  <a:latin typeface="Arial" pitchFamily="34" charset="0"/>
                </a:rPr>
                <a:t>matt</a:t>
              </a:r>
            </a:p>
            <a:p>
              <a:pPr algn="ctr" eaLnBrk="0" hangingPunct="0"/>
              <a:r>
                <a:rPr lang="en-GB" sz="2800" b="1">
                  <a:solidFill>
                    <a:schemeClr val="bg1"/>
                  </a:solidFill>
                  <a:latin typeface="Arial" pitchFamily="34" charset="0"/>
                </a:rPr>
                <a:t>black</a:t>
              </a:r>
            </a:p>
          </p:txBody>
        </p:sp>
      </p:grp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33400" y="2286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000066"/>
                </a:solidFill>
              </a:rPr>
              <a:t>ABSORBING THERMAL RADIATION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4365625"/>
            <a:ext cx="885666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  <a:latin typeface="Arial" pitchFamily="34" charset="0"/>
              </a:rPr>
              <a:t>Matt black surfaces are the best absorbers of radiation.</a:t>
            </a:r>
          </a:p>
          <a:p>
            <a:pPr eaLnBrk="0" hangingPunct="0"/>
            <a:endParaRPr lang="en-GB" sz="800">
              <a:solidFill>
                <a:srgbClr val="000066"/>
              </a:solidFill>
              <a:latin typeface="Arial" pitchFamily="34" charset="0"/>
            </a:endParaRPr>
          </a:p>
          <a:p>
            <a:pPr eaLnBrk="0" hangingPunct="0"/>
            <a:r>
              <a:rPr lang="en-GB">
                <a:solidFill>
                  <a:srgbClr val="000066"/>
                </a:solidFill>
                <a:latin typeface="Arial" pitchFamily="34" charset="0"/>
              </a:rPr>
              <a:t>Shiny surfaces are the worst emitters because they reflect most of the radiation away.</a:t>
            </a:r>
          </a:p>
          <a:p>
            <a:pPr eaLnBrk="0" hangingPunct="0"/>
            <a:endParaRPr lang="en-GB" sz="800">
              <a:solidFill>
                <a:srgbClr val="000066"/>
              </a:solidFill>
              <a:latin typeface="Arial" pitchFamily="34" charset="0"/>
            </a:endParaRPr>
          </a:p>
          <a:p>
            <a:pPr eaLnBrk="0" hangingPunct="0"/>
            <a:r>
              <a:rPr lang="en-GB">
                <a:solidFill>
                  <a:srgbClr val="000066"/>
                </a:solidFill>
                <a:latin typeface="Arial" pitchFamily="34" charset="0"/>
              </a:rPr>
              <a:t>Why are solar panels that are used for heating water covered in a black outer layer?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1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2514600" cy="533400"/>
          </a:xfrm>
          <a:prstGeom prst="rect">
            <a:avLst/>
          </a:prstGeom>
          <a:solidFill>
            <a:srgbClr val="0000FF"/>
          </a:solidFill>
          <a:ln>
            <a:solidFill>
              <a:srgbClr val="000066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Radiation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7924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Radiation travels in straight lines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True/False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Radiation can travel through a vacuum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True/False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Radiation requires particles to travel	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True/False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Radiation travels at the speed of light	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True/False</a:t>
            </a:r>
          </a:p>
          <a:p>
            <a:pPr eaLnBrk="0" hangingPunct="0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 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4495800" y="1600200"/>
            <a:ext cx="762000" cy="76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419600" y="2438400"/>
            <a:ext cx="762000" cy="76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3581400" y="3276600"/>
            <a:ext cx="762000" cy="76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495800" y="4114800"/>
            <a:ext cx="762000" cy="76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3962400" cy="533400"/>
          </a:xfrm>
          <a:prstGeom prst="rect">
            <a:avLst/>
          </a:prstGeom>
          <a:solidFill>
            <a:srgbClr val="0000FF"/>
          </a:solidFill>
          <a:ln>
            <a:solidFill>
              <a:srgbClr val="000066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Emission experiment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latin typeface="Arial" pitchFamily="34" charset="0"/>
              </a:rPr>
              <a:t>Four containers were filled with warm water.  Which container would have the warmest water after ten minutes?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81000" y="1828800"/>
            <a:ext cx="7275513" cy="2197100"/>
            <a:chOff x="240" y="1152"/>
            <a:chExt cx="4583" cy="1384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432" y="1296"/>
              <a:ext cx="624" cy="864"/>
            </a:xfrm>
            <a:prstGeom prst="can">
              <a:avLst>
                <a:gd name="adj" fmla="val 34615"/>
              </a:avLst>
            </a:prstGeom>
            <a:gradFill rotWithShape="0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584" y="1392"/>
              <a:ext cx="624" cy="864"/>
            </a:xfrm>
            <a:prstGeom prst="can">
              <a:avLst>
                <a:gd name="adj" fmla="val 34615"/>
              </a:avLst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080" y="1392"/>
              <a:ext cx="624" cy="864"/>
            </a:xfrm>
            <a:prstGeom prst="can">
              <a:avLst>
                <a:gd name="adj" fmla="val 34615"/>
              </a:avLst>
            </a:prstGeom>
            <a:gradFill rotWithShape="0">
              <a:gsLst>
                <a:gs pos="0">
                  <a:srgbClr val="000000"/>
                </a:gs>
                <a:gs pos="50000">
                  <a:srgbClr val="969696"/>
                </a:gs>
                <a:gs pos="100000">
                  <a:srgbClr val="0000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736" y="1392"/>
              <a:ext cx="624" cy="864"/>
            </a:xfrm>
            <a:prstGeom prst="can">
              <a:avLst>
                <a:gd name="adj" fmla="val 3461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40" y="2256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>
                  <a:solidFill>
                    <a:srgbClr val="0000FF"/>
                  </a:solidFill>
                  <a:latin typeface="Arial" pitchFamily="34" charset="0"/>
                </a:rPr>
                <a:t>Shiny metal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88" y="1152"/>
              <a:ext cx="8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dirty="0">
                  <a:solidFill>
                    <a:srgbClr val="0000FF"/>
                  </a:solidFill>
                  <a:latin typeface="Arial" pitchFamily="34" charset="0"/>
                </a:rPr>
                <a:t>Dull metal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640" y="2286"/>
              <a:ext cx="8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0000FF"/>
                  </a:solidFill>
                  <a:latin typeface="Arial" pitchFamily="34" charset="0"/>
                </a:rPr>
                <a:t>Dull black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888" y="1152"/>
              <a:ext cx="9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0000FF"/>
                  </a:solidFill>
                  <a:latin typeface="Arial" pitchFamily="34" charset="0"/>
                </a:rPr>
                <a:t>Shiny black</a:t>
              </a:r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4800" y="4191000"/>
            <a:ext cx="8534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latin typeface="Arial" pitchFamily="34" charset="0"/>
              </a:rPr>
              <a:t>The __________ container would be the warmest after ten minutes because its shiny surface reflects heat _______ back into the container so less is lost. The ________ container would be the coolest because it is the best at _______ heat radiation.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838200" y="41910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FF0000"/>
                </a:solidFill>
                <a:latin typeface="Arial" pitchFamily="34" charset="0"/>
              </a:rPr>
              <a:t>shiny metal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971800" y="4419600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FF0000"/>
                </a:solidFill>
                <a:latin typeface="Arial" pitchFamily="34" charset="0"/>
              </a:rPr>
              <a:t>radiation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28600" y="4724400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FF0000"/>
                </a:solidFill>
                <a:latin typeface="Arial" pitchFamily="34" charset="0"/>
              </a:rPr>
              <a:t>dull black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010400" y="4724400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FF0000"/>
                </a:solidFill>
                <a:latin typeface="Arial" pitchFamily="34" charset="0"/>
              </a:rPr>
              <a:t>emitting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4191000" cy="533400"/>
          </a:xfrm>
          <a:prstGeom prst="rect">
            <a:avLst/>
          </a:prstGeom>
          <a:solidFill>
            <a:srgbClr val="0000FF"/>
          </a:solidFill>
          <a:ln>
            <a:solidFill>
              <a:srgbClr val="000066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Absorption experiment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latin typeface="Arial" pitchFamily="34" charset="0"/>
              </a:rPr>
              <a:t>Four containers were placed equidistant from a heater. Which container would have the warmest water after ten minutes?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4502150"/>
            <a:ext cx="853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latin typeface="Arial" pitchFamily="34" charset="0"/>
              </a:rPr>
              <a:t>The __________ container would be the warmest after ten minutes because its surface absorbs heat _______ the best. The _________ container would be the coolest because it is the poorest at __________ heat radiation.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4495800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FF0000"/>
                </a:solidFill>
                <a:latin typeface="Arial" pitchFamily="34" charset="0"/>
              </a:rPr>
              <a:t>dull black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4600" y="4724400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FF0000"/>
                </a:solidFill>
                <a:latin typeface="Arial" pitchFamily="34" charset="0"/>
              </a:rPr>
              <a:t>radiation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00600" y="47244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FF0000"/>
                </a:solidFill>
                <a:latin typeface="Arial" pitchFamily="34" charset="0"/>
              </a:rPr>
              <a:t>shiny metal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38600" y="5029200"/>
            <a:ext cx="152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FF0000"/>
                </a:solidFill>
                <a:latin typeface="Arial" pitchFamily="34" charset="0"/>
              </a:rPr>
              <a:t>absorbing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81000" y="1828800"/>
            <a:ext cx="7275513" cy="2197100"/>
            <a:chOff x="240" y="1152"/>
            <a:chExt cx="4583" cy="1384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432" y="1296"/>
              <a:ext cx="624" cy="864"/>
            </a:xfrm>
            <a:prstGeom prst="can">
              <a:avLst>
                <a:gd name="adj" fmla="val 34615"/>
              </a:avLst>
            </a:prstGeom>
            <a:gradFill rotWithShape="0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584" y="1392"/>
              <a:ext cx="624" cy="864"/>
            </a:xfrm>
            <a:prstGeom prst="can">
              <a:avLst>
                <a:gd name="adj" fmla="val 34615"/>
              </a:avLst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4080" y="1392"/>
              <a:ext cx="624" cy="864"/>
            </a:xfrm>
            <a:prstGeom prst="can">
              <a:avLst>
                <a:gd name="adj" fmla="val 34615"/>
              </a:avLst>
            </a:prstGeom>
            <a:gradFill rotWithShape="0">
              <a:gsLst>
                <a:gs pos="0">
                  <a:srgbClr val="000000"/>
                </a:gs>
                <a:gs pos="50000">
                  <a:srgbClr val="969696"/>
                </a:gs>
                <a:gs pos="100000">
                  <a:srgbClr val="0000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2736" y="1392"/>
              <a:ext cx="624" cy="864"/>
            </a:xfrm>
            <a:prstGeom prst="can">
              <a:avLst>
                <a:gd name="adj" fmla="val 3461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40" y="2256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>
                  <a:solidFill>
                    <a:srgbClr val="0000FF"/>
                  </a:solidFill>
                  <a:latin typeface="Arial" pitchFamily="34" charset="0"/>
                </a:rPr>
                <a:t>Shiny metal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488" y="1152"/>
              <a:ext cx="8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0000FF"/>
                  </a:solidFill>
                  <a:latin typeface="Arial" pitchFamily="34" charset="0"/>
                </a:rPr>
                <a:t>Dull metal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40" y="2286"/>
              <a:ext cx="8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0000FF"/>
                  </a:solidFill>
                  <a:latin typeface="Arial" pitchFamily="34" charset="0"/>
                </a:rPr>
                <a:t>Dull black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888" y="1152"/>
              <a:ext cx="9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0000FF"/>
                  </a:solidFill>
                  <a:latin typeface="Arial" pitchFamily="34" charset="0"/>
                </a:rPr>
                <a:t>Shiny black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28800" y="152400"/>
            <a:ext cx="54864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The third method of heat transfer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4191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latin typeface="Arial" pitchFamily="34" charset="0"/>
              </a:rPr>
              <a:t>How does heat energy get from the Sun to the Earth?</a:t>
            </a:r>
          </a:p>
          <a:p>
            <a:pPr eaLnBrk="0" hangingPunct="0">
              <a:spcBef>
                <a:spcPct val="50000"/>
              </a:spcBef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76800" y="1371600"/>
            <a:ext cx="3581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latin typeface="Arial" pitchFamily="34" charset="0"/>
              </a:rPr>
              <a:t>There are no particles between the Sun and the Earth so it CANNOT travel by conduction or by convection. 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819400" y="37338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038600" y="4419600"/>
            <a:ext cx="1219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81400" y="38862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>
                <a:latin typeface="Arial" pitchFamily="34" charset="0"/>
              </a:rPr>
              <a:t>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67200" y="3429000"/>
            <a:ext cx="2743200" cy="6508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  <a:latin typeface="Arial" pitchFamily="34" charset="0"/>
              </a:rPr>
              <a:t>RADIATION</a:t>
            </a:r>
          </a:p>
        </p:txBody>
      </p:sp>
      <p:pic>
        <p:nvPicPr>
          <p:cNvPr id="9" name="Picture 10" descr="earthwithtil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4724400"/>
            <a:ext cx="1743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2-Point Star 9"/>
          <p:cNvSpPr/>
          <p:nvPr/>
        </p:nvSpPr>
        <p:spPr>
          <a:xfrm>
            <a:off x="1295400" y="2514600"/>
            <a:ext cx="1295400" cy="1371600"/>
          </a:xfrm>
          <a:prstGeom prst="star3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/>
      <p:bldP spid="6" grpId="0" animBg="1"/>
      <p:bldP spid="7" grpId="0" autoUpdateAnimBg="0"/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Radiation Heat Transfer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524000"/>
            <a:ext cx="4114800" cy="1828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= emissive power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= total irradiation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 = total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radiosity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638800" y="4289425"/>
          <a:ext cx="24066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825480" imgH="203040" progId="Equation.3">
                  <p:embed/>
                </p:oleObj>
              </mc:Choice>
              <mc:Fallback>
                <p:oleObj name="Equation" r:id="rId3" imgW="825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89425"/>
                        <a:ext cx="240665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67375" y="3527425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In general: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10200" y="4989513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Opaque material</a:t>
            </a:r>
            <a:r>
              <a:rPr lang="en-US" sz="2800" b="1"/>
              <a:t>:</a:t>
            </a:r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943600" y="5683250"/>
          <a:ext cx="1778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609480" imgH="203040" progId="Equation.3">
                  <p:embed/>
                </p:oleObj>
              </mc:Choice>
              <mc:Fallback>
                <p:oleObj name="Equation" r:id="rId5" imgW="6094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83250"/>
                        <a:ext cx="17780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3000" y="4114800"/>
            <a:ext cx="34290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200" b="1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sz="3200" b="1">
                <a:solidFill>
                  <a:srgbClr val="0000FF"/>
                </a:solidFill>
              </a:rPr>
              <a:t> = absorptivity</a:t>
            </a:r>
          </a:p>
          <a:p>
            <a:pPr algn="l">
              <a:spcBef>
                <a:spcPct val="20000"/>
              </a:spcBef>
            </a:pPr>
            <a:r>
              <a:rPr lang="en-US" sz="3200" b="1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lang="en-US" sz="3200" b="1">
                <a:solidFill>
                  <a:srgbClr val="0000FF"/>
                </a:solidFill>
              </a:rPr>
              <a:t> = reflectivity</a:t>
            </a:r>
          </a:p>
          <a:p>
            <a:pPr algn="l">
              <a:spcBef>
                <a:spcPct val="20000"/>
              </a:spcBef>
            </a:pPr>
            <a:r>
              <a:rPr lang="en-US" sz="3200" b="1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n-US" sz="3200" b="1">
                <a:solidFill>
                  <a:srgbClr val="0000FF"/>
                </a:solidFill>
              </a:rPr>
              <a:t> = transmissivity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472113" y="1676400"/>
            <a:ext cx="2743200" cy="6175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3200" b="1" dirty="0">
                <a:solidFill>
                  <a:srgbClr val="0000FF"/>
                </a:solidFill>
              </a:rPr>
              <a:t> = emissivity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72113" y="2430463"/>
            <a:ext cx="2743200" cy="61753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Symbol" pitchFamily="18" charset="2"/>
              </a:rPr>
              <a:t>a=e</a:t>
            </a:r>
            <a:endParaRPr lang="en-US" sz="3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5" grpId="0" autoUpdateAnimBg="0"/>
      <p:bldP spid="6" grpId="0" autoUpdateAnimBg="0"/>
      <p:bldP spid="8" grpId="0" build="p" autoUpdateAnimBg="0"/>
      <p:bldP spid="9" grpId="0" animBg="1" autoUpdateAnimBg="0"/>
      <p:bldP spid="1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eramicx.com/images/infrared-heat/infrared-heat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6103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3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457200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The Black Body</a:t>
            </a:r>
            <a:endParaRPr lang="ar-SA" dirty="0"/>
          </a:p>
        </p:txBody>
      </p:sp>
      <p:pic>
        <p:nvPicPr>
          <p:cNvPr id="94212" name="Picture 4" descr="black 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3810000" cy="236934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4572000"/>
            <a:ext cx="784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2"/>
                </a:solidFill>
              </a:rPr>
              <a:t>A black body is defined as a body that absorbs all radiation that falls on its surface. Actual black bodies don't exist in nature - though its characteristics are approximated by a hole in a box filled with highly absorptive material. The emission spectrum of such a black body was first fully described by Max Planck.</a:t>
            </a:r>
            <a:endParaRPr lang="ar-SA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04801"/>
            <a:ext cx="83058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radiation energy per unit time from a </a:t>
            </a:r>
            <a:r>
              <a:rPr lang="en-US" b="1" dirty="0" smtClean="0">
                <a:solidFill>
                  <a:schemeClr val="tx2"/>
                </a:solidFill>
              </a:rPr>
              <a:t>blackbody</a:t>
            </a:r>
            <a:r>
              <a:rPr lang="en-US" dirty="0" smtClean="0">
                <a:solidFill>
                  <a:schemeClr val="tx2"/>
                </a:solidFill>
              </a:rPr>
              <a:t> is proportional to the fourth power of the 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absolute temperature</a:t>
            </a:r>
            <a:r>
              <a:rPr lang="en-US" dirty="0" smtClean="0">
                <a:solidFill>
                  <a:schemeClr val="tx2"/>
                </a:solidFill>
              </a:rPr>
              <a:t> and can be expressed with </a:t>
            </a:r>
            <a:r>
              <a:rPr lang="en-US" b="1" dirty="0" smtClean="0">
                <a:solidFill>
                  <a:schemeClr val="tx2"/>
                </a:solidFill>
              </a:rPr>
              <a:t>Stefan-Boltzmann Law </a:t>
            </a:r>
            <a:r>
              <a:rPr lang="en-US" dirty="0" smtClean="0">
                <a:solidFill>
                  <a:schemeClr val="tx2"/>
                </a:solidFill>
              </a:rPr>
              <a:t>as</a:t>
            </a:r>
            <a:endParaRPr lang="ar-SA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2954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</a:rPr>
              <a:t>		q = σ T</a:t>
            </a:r>
            <a:r>
              <a:rPr lang="en-US" sz="2400" i="1" baseline="30000" dirty="0" smtClean="0">
                <a:solidFill>
                  <a:schemeClr val="tx2"/>
                </a:solidFill>
              </a:rPr>
              <a:t>4</a:t>
            </a:r>
            <a:r>
              <a:rPr lang="en-US" sz="2400" i="1" dirty="0" smtClean="0">
                <a:solidFill>
                  <a:schemeClr val="tx2"/>
                </a:solidFill>
              </a:rPr>
              <a:t> A</a:t>
            </a:r>
            <a:r>
              <a:rPr lang="en-US" sz="2400" dirty="0" smtClean="0">
                <a:solidFill>
                  <a:schemeClr val="tx2"/>
                </a:solidFill>
              </a:rPr>
              <a:t> 		</a:t>
            </a:r>
            <a:r>
              <a:rPr lang="en-US" sz="2400" i="1" dirty="0" smtClean="0">
                <a:solidFill>
                  <a:schemeClr val="tx2"/>
                </a:solidFill>
              </a:rPr>
              <a:t>(1)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i="1" dirty="0" smtClean="0">
                <a:solidFill>
                  <a:schemeClr val="tx2"/>
                </a:solidFill>
              </a:rPr>
              <a:t>where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i="1" dirty="0" smtClean="0">
                <a:solidFill>
                  <a:schemeClr val="tx2"/>
                </a:solidFill>
              </a:rPr>
              <a:t>q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= heat transfer per unit time (W)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i="1" dirty="0" smtClean="0">
                <a:solidFill>
                  <a:schemeClr val="tx2"/>
                </a:solidFill>
              </a:rPr>
              <a:t>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= 5.6703 10</a:t>
            </a:r>
            <a:r>
              <a:rPr lang="en-US" sz="2400" i="1" baseline="30000" dirty="0" smtClean="0">
                <a:solidFill>
                  <a:schemeClr val="tx2"/>
                </a:solidFill>
              </a:rPr>
              <a:t>-8</a:t>
            </a:r>
            <a:r>
              <a:rPr lang="en-US" sz="2400" i="1" dirty="0" smtClean="0">
                <a:solidFill>
                  <a:schemeClr val="tx2"/>
                </a:solidFill>
              </a:rPr>
              <a:t> (W/m</a:t>
            </a:r>
            <a:r>
              <a:rPr lang="en-US" sz="2400" i="1" baseline="30000" dirty="0" smtClean="0">
                <a:solidFill>
                  <a:schemeClr val="tx2"/>
                </a:solidFill>
              </a:rPr>
              <a:t>2</a:t>
            </a:r>
            <a:r>
              <a:rPr lang="en-US" sz="2400" i="1" dirty="0" smtClean="0">
                <a:solidFill>
                  <a:schemeClr val="tx2"/>
                </a:solidFill>
              </a:rPr>
              <a:t>K</a:t>
            </a:r>
            <a:r>
              <a:rPr lang="en-US" sz="2400" i="1" baseline="30000" dirty="0" smtClean="0">
                <a:solidFill>
                  <a:schemeClr val="tx2"/>
                </a:solidFill>
              </a:rPr>
              <a:t>4</a:t>
            </a:r>
            <a:r>
              <a:rPr lang="en-US" sz="2400" i="1" dirty="0" smtClean="0">
                <a:solidFill>
                  <a:schemeClr val="tx2"/>
                </a:solidFill>
              </a:rPr>
              <a:t>) - </a:t>
            </a:r>
            <a:r>
              <a:rPr lang="en-US" sz="2400" b="1" i="1" dirty="0" smtClean="0">
                <a:solidFill>
                  <a:schemeClr val="tx2"/>
                </a:solidFill>
              </a:rPr>
              <a:t>The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</a:rPr>
              <a:t>Stefan-Boltzmann Constant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i="1" dirty="0" smtClean="0">
                <a:solidFill>
                  <a:schemeClr val="tx2"/>
                </a:solidFill>
              </a:rPr>
              <a:t>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= absolute temperature Kelvin (K)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i="1" dirty="0" smtClean="0">
                <a:solidFill>
                  <a:schemeClr val="tx2"/>
                </a:solidFill>
              </a:rPr>
              <a:t>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= area of the emitting body (m</a:t>
            </a:r>
            <a:r>
              <a:rPr lang="en-US" sz="2400" i="1" baseline="30000" dirty="0" smtClean="0">
                <a:solidFill>
                  <a:schemeClr val="tx2"/>
                </a:solidFill>
              </a:rPr>
              <a:t>2</a:t>
            </a:r>
            <a:r>
              <a:rPr lang="en-US" sz="2400" i="1" dirty="0" smtClean="0">
                <a:solidFill>
                  <a:schemeClr val="tx2"/>
                </a:solidFill>
              </a:rPr>
              <a:t>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81000" y="40386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Example - Radiation from the surface of the Sun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If the surface temperature of the sun </a:t>
            </a:r>
            <a: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is</a:t>
            </a:r>
            <a:r>
              <a:rPr kumimoji="0" lang="ar-SA" sz="18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ar-SA" sz="18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5800 K</a:t>
            </a:r>
            <a:r>
              <a:rPr kumimoji="0" lang="ar-SA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and if we assume that the sun can be regarded as a black body the radiation energy per unit time can be expressed by modifying </a:t>
            </a:r>
            <a: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(1</a:t>
            </a:r>
            <a:r>
              <a:rPr kumimoji="0" lang="ar-SA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) like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1" dirty="0" smtClean="0"/>
              <a:t>q / A = σ T</a:t>
            </a:r>
            <a:r>
              <a:rPr lang="pl-PL" i="1" baseline="30000" dirty="0" smtClean="0"/>
              <a:t>4</a:t>
            </a:r>
            <a:endParaRPr lang="pl-PL" dirty="0" smtClean="0"/>
          </a:p>
          <a:p>
            <a:r>
              <a:rPr lang="pl-PL" dirty="0" smtClean="0"/>
              <a:t>= </a:t>
            </a:r>
            <a:r>
              <a:rPr lang="pl-PL" i="1" dirty="0" smtClean="0"/>
              <a:t>(5.6703 10</a:t>
            </a:r>
            <a:r>
              <a:rPr lang="pl-PL" i="1" baseline="30000" dirty="0" smtClean="0"/>
              <a:t>-8</a:t>
            </a:r>
            <a:r>
              <a:rPr lang="pl-PL" i="1" dirty="0" smtClean="0"/>
              <a:t> W/m</a:t>
            </a:r>
            <a:r>
              <a:rPr lang="pl-PL" i="1" baseline="30000" dirty="0" smtClean="0"/>
              <a:t>2</a:t>
            </a:r>
            <a:r>
              <a:rPr lang="pl-PL" i="1" dirty="0" smtClean="0"/>
              <a:t>K</a:t>
            </a:r>
            <a:r>
              <a:rPr lang="pl-PL" i="1" baseline="30000" dirty="0" smtClean="0"/>
              <a:t>4</a:t>
            </a:r>
            <a:r>
              <a:rPr lang="pl-PL" i="1" dirty="0" smtClean="0"/>
              <a:t>) (5800 K)</a:t>
            </a:r>
            <a:r>
              <a:rPr lang="pl-PL" i="1" baseline="30000" dirty="0" smtClean="0"/>
              <a:t>4</a:t>
            </a:r>
            <a:endParaRPr lang="pl-PL" dirty="0" smtClean="0"/>
          </a:p>
          <a:p>
            <a:r>
              <a:rPr lang="pl-PL" i="1" dirty="0" smtClean="0"/>
              <a:t>= </a:t>
            </a:r>
            <a:r>
              <a:rPr lang="pl-PL" i="1" u="sng" dirty="0" smtClean="0"/>
              <a:t>6.42 10</a:t>
            </a:r>
            <a:r>
              <a:rPr lang="pl-PL" i="1" baseline="30000" dirty="0" smtClean="0"/>
              <a:t>7</a:t>
            </a:r>
            <a:r>
              <a:rPr lang="pl-PL" i="1" dirty="0" smtClean="0"/>
              <a:t> W/m</a:t>
            </a:r>
            <a:r>
              <a:rPr lang="pl-PL" i="1" baseline="30000" dirty="0" smtClean="0"/>
              <a:t>2</a:t>
            </a:r>
            <a:r>
              <a:rPr lang="pl-PL" i="1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457200"/>
            <a:ext cx="3911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Gray Bodies and Emissivity Coefficients</a:t>
            </a:r>
            <a:endParaRPr lang="ar-SA" dirty="0">
              <a:solidFill>
                <a:schemeClr val="tx2"/>
              </a:solidFill>
            </a:endParaRPr>
          </a:p>
        </p:txBody>
      </p:sp>
      <p:pic>
        <p:nvPicPr>
          <p:cNvPr id="96258" name="Picture 2" descr="gray 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3048000" cy="18954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3200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 objects other than ideal blackbodies ('gray bodies') the </a:t>
            </a:r>
            <a:r>
              <a:rPr lang="en-US" b="1" dirty="0" smtClean="0">
                <a:solidFill>
                  <a:schemeClr val="tx2"/>
                </a:solidFill>
              </a:rPr>
              <a:t>Stefan-Boltzmann Law</a:t>
            </a:r>
            <a:r>
              <a:rPr lang="en-US" dirty="0" smtClean="0">
                <a:solidFill>
                  <a:schemeClr val="tx2"/>
                </a:solidFill>
              </a:rPr>
              <a:t> can be expressed as</a:t>
            </a:r>
            <a:endParaRPr lang="ar-SA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810000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q = ε σ </a:t>
            </a:r>
            <a:r>
              <a:rPr lang="en-US" sz="2400" i="1" dirty="0" smtClean="0"/>
              <a:t>T</a:t>
            </a:r>
            <a:r>
              <a:rPr lang="en-US" sz="2400" i="1" baseline="30000" dirty="0" smtClean="0"/>
              <a:t>4</a:t>
            </a:r>
            <a:r>
              <a:rPr lang="en-US" i="1" dirty="0" smtClean="0"/>
              <a:t> A</a:t>
            </a:r>
            <a:r>
              <a:rPr lang="en-US" dirty="0" smtClean="0">
                <a:solidFill>
                  <a:schemeClr val="tx2"/>
                </a:solidFill>
              </a:rPr>
              <a:t>		</a:t>
            </a:r>
            <a:r>
              <a:rPr lang="en-US" i="1" dirty="0" smtClean="0">
                <a:solidFill>
                  <a:schemeClr val="tx2"/>
                </a:solidFill>
              </a:rPr>
              <a:t>(2)</a:t>
            </a:r>
            <a:r>
              <a:rPr lang="en-US" i="1" dirty="0" smtClean="0"/>
              <a:t>		</a:t>
            </a:r>
            <a:endParaRPr lang="en-US" dirty="0" smtClean="0"/>
          </a:p>
          <a:p>
            <a:r>
              <a:rPr lang="en-US" i="1" dirty="0" smtClean="0"/>
              <a:t>where</a:t>
            </a:r>
            <a:endParaRPr lang="en-US" dirty="0" smtClean="0"/>
          </a:p>
          <a:p>
            <a:r>
              <a:rPr lang="en-US" i="1" dirty="0" smtClean="0"/>
              <a:t>ε</a:t>
            </a:r>
            <a:r>
              <a:rPr lang="en-US" dirty="0" smtClean="0"/>
              <a:t> </a:t>
            </a:r>
            <a:r>
              <a:rPr lang="en-US" i="1" dirty="0" smtClean="0"/>
              <a:t>= emissivity of the object (one for a black body)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257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 the gray body the incident radiation (also called irradiation) is partly reflected, absorbed or transmitted.</a:t>
            </a:r>
            <a:endParaRPr lang="ar-S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emissivity coefficient - </a:t>
            </a:r>
            <a:r>
              <a:rPr lang="en-US" i="1" dirty="0" smtClean="0">
                <a:solidFill>
                  <a:schemeClr val="tx2"/>
                </a:solidFill>
              </a:rPr>
              <a:t>ε -</a:t>
            </a:r>
            <a:r>
              <a:rPr lang="en-US" dirty="0" smtClean="0">
                <a:solidFill>
                  <a:schemeClr val="tx2"/>
                </a:solidFill>
              </a:rPr>
              <a:t> for some common materials can be found in the table below. Note that the emissivity coefficients for some products varies with the temperature. As a guideline the </a:t>
            </a:r>
            <a:r>
              <a:rPr lang="en-US" dirty="0" err="1" smtClean="0">
                <a:solidFill>
                  <a:schemeClr val="tx2"/>
                </a:solidFill>
              </a:rPr>
              <a:t>emmisivities</a:t>
            </a:r>
            <a:r>
              <a:rPr lang="en-US" dirty="0" smtClean="0">
                <a:solidFill>
                  <a:schemeClr val="tx2"/>
                </a:solidFill>
              </a:rPr>
              <a:t> below are based on temperature 300 K.</a:t>
            </a:r>
            <a:endParaRPr lang="ar-SA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89257"/>
              </p:ext>
            </p:extLst>
          </p:nvPr>
        </p:nvGraphicFramePr>
        <p:xfrm>
          <a:off x="533400" y="1219200"/>
          <a:ext cx="7696200" cy="2103120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Surface Material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2"/>
                        </a:rPr>
                        <a:t>Emissivity Coefficient</a:t>
                      </a:r>
                      <a:r>
                        <a:rPr lang="en-US"/>
                        <a:t/>
                      </a:r>
                      <a:br>
                        <a:rPr lang="en-US"/>
                      </a:br>
                      <a:r>
                        <a:rPr lang="en-US"/>
                        <a:t>- </a:t>
                      </a:r>
                      <a:r>
                        <a:rPr lang="el-GR" i="1"/>
                        <a:t>ε -</a:t>
                      </a:r>
                      <a:endParaRPr lang="el-G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Alloy 24ST Polished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SA" dirty="0"/>
                        <a:t>0.09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Aluminum Commercial sheet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0.09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ar-SA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3244334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Asphalt				0.93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762000" y="3886200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Cadmium				0.02</a:t>
            </a:r>
            <a:endParaRPr lang="ar-S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4191000"/>
          <a:ext cx="7620000" cy="1463040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Concrete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0.85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Concrete, rough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0.94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Concrete tiles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/>
                        <a:t>0.63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Cotton Cloth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0.77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" y="5715000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Ice smooth			0.966</a:t>
            </a:r>
            <a:endParaRPr lang="ar-SA" dirty="0"/>
          </a:p>
        </p:txBody>
      </p:sp>
      <p:sp>
        <p:nvSpPr>
          <p:cNvPr id="10" name="Rectangle 9"/>
          <p:cNvSpPr/>
          <p:nvPr/>
        </p:nvSpPr>
        <p:spPr>
          <a:xfrm>
            <a:off x="838200" y="6172200"/>
            <a:ext cx="4988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Water				0.95 - 0.963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7010400" y="5257800"/>
            <a:ext cx="198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http://www.engineeringtoolbox.com/emissivity-coefficients-d_447.html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Radiation Heat Transfer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>
          <a:xfrm>
            <a:off x="685800" y="1752600"/>
            <a:ext cx="4724400" cy="2133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 Body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absorptivity =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a=1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emissivity =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e=1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 emissive power = e</a:t>
            </a:r>
            <a:r>
              <a:rPr kumimoji="0" lang="en-US" sz="2800" b="0" i="0" u="none" strike="noStrike" kern="120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2" name="Object 4"/>
          <p:cNvGraphicFramePr>
            <a:graphicFrameLocks noChangeAspect="1"/>
          </p:cNvGraphicFramePr>
          <p:nvPr/>
        </p:nvGraphicFramePr>
        <p:xfrm>
          <a:off x="6034088" y="2819400"/>
          <a:ext cx="1698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583920" imgH="241200" progId="Equation.3">
                  <p:embed/>
                </p:oleObj>
              </mc:Choice>
              <mc:Fallback>
                <p:oleObj name="Equation" r:id="rId3" imgW="583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2819400"/>
                        <a:ext cx="16986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/>
        </p:nvGraphicFramePr>
        <p:xfrm>
          <a:off x="6019800" y="2209800"/>
          <a:ext cx="17414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5" imgW="596880" imgH="177480" progId="Equation.3">
                  <p:embed/>
                </p:oleObj>
              </mc:Choice>
              <mc:Fallback>
                <p:oleObj name="Equation" r:id="rId5" imgW="5968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09800"/>
                        <a:ext cx="1741488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8"/>
          <p:cNvGraphicFramePr>
            <a:graphicFrameLocks noChangeAspect="1"/>
          </p:cNvGraphicFramePr>
          <p:nvPr/>
        </p:nvGraphicFramePr>
        <p:xfrm>
          <a:off x="6005513" y="4038600"/>
          <a:ext cx="1778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7" imgW="609480" imgH="215640" progId="Equation.3">
                  <p:embed/>
                </p:oleObj>
              </mc:Choice>
              <mc:Fallback>
                <p:oleObj name="Equation" r:id="rId7" imgW="6094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3" y="4038600"/>
                        <a:ext cx="1778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9"/>
          <p:cNvGraphicFramePr>
            <a:graphicFrameLocks noChangeAspect="1"/>
          </p:cNvGraphicFramePr>
          <p:nvPr/>
        </p:nvGraphicFramePr>
        <p:xfrm>
          <a:off x="6019800" y="4633913"/>
          <a:ext cx="17414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9" imgW="596880" imgH="215640" progId="Equation.3">
                  <p:embed/>
                </p:oleObj>
              </mc:Choice>
              <mc:Fallback>
                <p:oleObj name="Equation" r:id="rId9" imgW="59688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633913"/>
                        <a:ext cx="1741488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0"/>
          <p:cNvGraphicFramePr>
            <a:graphicFrameLocks noChangeAspect="1"/>
          </p:cNvGraphicFramePr>
          <p:nvPr/>
        </p:nvGraphicFramePr>
        <p:xfrm>
          <a:off x="5762625" y="5943600"/>
          <a:ext cx="2252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11" imgW="774360" imgH="253800" progId="Equation.3">
                  <p:embed/>
                </p:oleObj>
              </mc:Choice>
              <mc:Fallback>
                <p:oleObj name="Equation" r:id="rId11" imgW="77436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943600"/>
                        <a:ext cx="22526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2"/>
          <p:cNvGraphicFramePr>
            <a:graphicFrameLocks noChangeAspect="1"/>
          </p:cNvGraphicFramePr>
          <p:nvPr/>
        </p:nvGraphicFramePr>
        <p:xfrm>
          <a:off x="5943600" y="5257800"/>
          <a:ext cx="1887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13" imgW="647640" imgH="241200" progId="Equation.3">
                  <p:embed/>
                </p:oleObj>
              </mc:Choice>
              <mc:Fallback>
                <p:oleObj name="Equation" r:id="rId13" imgW="64764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57800"/>
                        <a:ext cx="18875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685800" y="4384675"/>
            <a:ext cx="3581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0000FF"/>
                </a:solidFill>
              </a:rPr>
              <a:t>Gray Body</a:t>
            </a:r>
          </a:p>
          <a:p>
            <a:pPr marL="739775" lvl="1" indent="-27781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0000FF"/>
                </a:solidFill>
              </a:rPr>
              <a:t>absorptivity &lt; 1</a:t>
            </a:r>
          </a:p>
          <a:p>
            <a:pPr marL="739775" lvl="1" indent="-27781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0000FF"/>
                </a:solidFill>
              </a:rPr>
              <a:t>emissivity &lt; 1</a:t>
            </a:r>
          </a:p>
          <a:p>
            <a:pPr marL="739775" lvl="1" indent="-27781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0000FF"/>
                </a:solidFill>
              </a:rPr>
              <a:t>emissive power&lt;1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utoUpdateAnimBg="0"/>
      <p:bldP spid="51" grpId="0" build="p" autoUpdateAnimBg="0" advAuto="2000"/>
      <p:bldP spid="5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62000" y="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Radiative Heat Transfer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 descr="fig6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43000"/>
            <a:ext cx="3200400" cy="2706688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838200"/>
            <a:ext cx="53943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0"/>
              <a:t>Consider the heat transfer between two surfaces, as shown in </a:t>
            </a:r>
            <a:r>
              <a:rPr lang="en-US"/>
              <a:t>Figure. </a:t>
            </a:r>
          </a:p>
          <a:p>
            <a:r>
              <a:rPr lang="en-US"/>
              <a:t>What is the rate of heat transfer into Surface </a:t>
            </a:r>
            <a:r>
              <a:rPr lang="en-US" b="0" i="1"/>
              <a:t>B</a:t>
            </a:r>
            <a:r>
              <a:rPr lang="en-US" b="0"/>
              <a:t>? </a:t>
            </a:r>
          </a:p>
          <a:p>
            <a:r>
              <a:rPr lang="en-US" b="0"/>
              <a:t>To find this, we will first look at the emission from </a:t>
            </a:r>
            <a:r>
              <a:rPr lang="en-US" b="0" i="1"/>
              <a:t>A</a:t>
            </a:r>
            <a:r>
              <a:rPr lang="en-US" b="0"/>
              <a:t> to </a:t>
            </a:r>
            <a:r>
              <a:rPr lang="en-US" b="0" i="1"/>
              <a:t>B</a:t>
            </a:r>
            <a:r>
              <a:rPr lang="en-US" b="0"/>
              <a:t>. </a:t>
            </a:r>
          </a:p>
          <a:p>
            <a:r>
              <a:rPr lang="en-US" b="0"/>
              <a:t>Surface </a:t>
            </a:r>
            <a:r>
              <a:rPr lang="en-US" b="0" i="1"/>
              <a:t>A</a:t>
            </a:r>
            <a:r>
              <a:rPr lang="en-US" b="0"/>
              <a:t> emits radiation as described in</a:t>
            </a:r>
            <a:r>
              <a:rPr lang="en-US"/>
              <a:t> </a:t>
            </a: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914400" y="3657600"/>
          <a:ext cx="3581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4" imgW="1193760" imgH="253800" progId="Equation.3">
                  <p:embed/>
                </p:oleObj>
              </mc:Choice>
              <mc:Fallback>
                <p:oleObj name="Equation" r:id="rId4" imgW="11937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3581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28600" y="4648200"/>
            <a:ext cx="838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0"/>
              <a:t>This radiation is emitted in all directions, and only a fraction of it will actually strike Surface </a:t>
            </a:r>
            <a:r>
              <a:rPr lang="en-US" b="0" i="1"/>
              <a:t>B</a:t>
            </a:r>
            <a:r>
              <a:rPr lang="en-US" b="0"/>
              <a:t>. </a:t>
            </a:r>
          </a:p>
          <a:p>
            <a:r>
              <a:rPr lang="en-US" b="0"/>
              <a:t>This fraction is called the shape factor, </a:t>
            </a:r>
            <a:r>
              <a:rPr lang="en-US" b="0" i="1"/>
              <a:t>F</a:t>
            </a:r>
            <a:r>
              <a:rPr lang="en-US" b="0"/>
              <a:t>. </a:t>
            </a:r>
          </a:p>
          <a:p>
            <a:endParaRPr 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169025" y="1981200"/>
            <a:ext cx="2060575" cy="1600200"/>
            <a:chOff x="3886" y="1248"/>
            <a:chExt cx="1298" cy="1008"/>
          </a:xfrm>
        </p:grpSpPr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4176" y="1584"/>
              <a:ext cx="864" cy="67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>
              <a:off x="3886" y="1917"/>
              <a:ext cx="67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 flipH="1" flipV="1">
              <a:off x="3936" y="1632"/>
              <a:ext cx="624" cy="28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flipV="1">
              <a:off x="4560" y="1632"/>
              <a:ext cx="624" cy="28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4560" y="1488"/>
              <a:ext cx="384" cy="4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 flipV="1">
              <a:off x="4128" y="1440"/>
              <a:ext cx="384" cy="4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4560" y="1248"/>
              <a:ext cx="0" cy="66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404813"/>
            <a:ext cx="9144000" cy="13684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can we relate our new understanding to the greenhouse effect?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 descr="greenhous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916113"/>
            <a:ext cx="3200400" cy="3619500"/>
          </a:xfrm>
          <a:prstGeom prst="rect">
            <a:avLst/>
          </a:prstGeom>
          <a:noFill/>
        </p:spPr>
      </p:pic>
      <p:pic>
        <p:nvPicPr>
          <p:cNvPr id="5" name="Picture 8" descr="green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" y="1916112"/>
            <a:ext cx="5121157" cy="3722687"/>
          </a:xfrm>
          <a:prstGeom prst="rect">
            <a:avLst/>
          </a:prstGeom>
          <a:noFill/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257800" y="3581400"/>
            <a:ext cx="503237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807939" cy="863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202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Spectrum</a:t>
            </a:r>
            <a:endParaRPr lang="en-US" sz="4400" b="1" dirty="0">
              <a:solidFill>
                <a:srgbClr val="202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6633" y="1341438"/>
            <a:ext cx="9077367" cy="47545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Thermal or heat radiation is the transfer of energy basically by infra-red waves. These waves are part of the electromagnetic spectrum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electromagne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8077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lit-uv.eu/images/Spectr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6838"/>
            <a:ext cx="91440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UV Radiation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143000"/>
            <a:ext cx="8763000" cy="510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most lethal type of radiation is ultraviolet radiation with a wavelength of </a:t>
            </a:r>
            <a:r>
              <a:rPr kumimoji="0" lang="en-US" sz="32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260 nm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This is the wavelength most actively absorbed by DNA.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useful for disinfecting surfaces, air and liquids.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685800"/>
            <a:ext cx="50292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Unfortunately, this type of radiation </a:t>
            </a:r>
            <a:r>
              <a:rPr kumimoji="0" lang="en-US" sz="32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penetrate dirt, glass, water, or other substances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If a surface is dusty, then complete inactivation of all microorganisms may not occur.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to its poor penetration, UV radiation is </a:t>
            </a:r>
            <a:r>
              <a:rPr kumimoji="0" lang="en-US" sz="32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useful for disinfecting outer surfaces.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myfreshshirt.com/images/dirty-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8000"/>
            <a:ext cx="20361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5979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Radiation travels as waves of photons that release energy when absorbed.</a:t>
            </a:r>
          </a:p>
          <a:p>
            <a:endParaRPr lang="en-US" b="1" dirty="0">
              <a:solidFill>
                <a:srgbClr val="2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dirty="0">
                <a:solidFill>
                  <a:srgbClr val="2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 objects above 0° K release radiation, and its heat energy value increases to the 4th power of its temperature.</a:t>
            </a:r>
          </a:p>
        </p:txBody>
      </p:sp>
      <p:pic>
        <p:nvPicPr>
          <p:cNvPr id="3" name="Picture 4" descr="G:\clones\Meterology\custom lectures\jpegs\chapter 02\07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62000" y="1351693"/>
            <a:ext cx="7620000" cy="550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5638800" cy="1657351"/>
          </a:xfrm>
          <a:prstGeom prst="rect">
            <a:avLst/>
          </a:prstGeom>
          <a:noFill/>
        </p:spPr>
      </p:pic>
      <p:pic>
        <p:nvPicPr>
          <p:cNvPr id="69636" name="Picture 4" descr="http://openlearn.open.ac.uk/file.php/2805/!via/oucontent/course/254/s250_3_002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198246"/>
            <a:ext cx="4419600" cy="4467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82563"/>
            <a:ext cx="9080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202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n-ea"/>
              </a:rPr>
              <a:t>Incoming Solar Radiation (Insolation)</a:t>
            </a:r>
          </a:p>
        </p:txBody>
      </p:sp>
      <p:pic>
        <p:nvPicPr>
          <p:cNvPr id="3" name="Picture 3" descr="figure 02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5230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0" y="1066800"/>
            <a:ext cx="35052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1600" b="1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+mn-ea"/>
              </a:rPr>
              <a:t> At the top of the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1208</Words>
  <Application>Microsoft Office PowerPoint</Application>
  <PresentationFormat>On-screen Show (4:3)</PresentationFormat>
  <Paragraphs>159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Radiation Heat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</dc:title>
  <dc:creator>Ahmad Saleh</dc:creator>
  <cp:lastModifiedBy>Dr  Majdi</cp:lastModifiedBy>
  <cp:revision>61</cp:revision>
  <dcterms:created xsi:type="dcterms:W3CDTF">2006-08-16T00:00:00Z</dcterms:created>
  <dcterms:modified xsi:type="dcterms:W3CDTF">2012-12-24T10:25:08Z</dcterms:modified>
</cp:coreProperties>
</file>