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72" r:id="rId3"/>
    <p:sldId id="329" r:id="rId4"/>
    <p:sldId id="330" r:id="rId5"/>
    <p:sldId id="282" r:id="rId6"/>
    <p:sldId id="331" r:id="rId7"/>
    <p:sldId id="298" r:id="rId8"/>
    <p:sldId id="323" r:id="rId9"/>
    <p:sldId id="312" r:id="rId10"/>
    <p:sldId id="332" r:id="rId11"/>
    <p:sldId id="333" r:id="rId12"/>
    <p:sldId id="290" r:id="rId13"/>
    <p:sldId id="334" r:id="rId14"/>
    <p:sldId id="293" r:id="rId15"/>
    <p:sldId id="335" r:id="rId16"/>
    <p:sldId id="33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8"/>
    <a:srgbClr val="12757D"/>
    <a:srgbClr val="EEE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9657" autoAdjust="0"/>
  </p:normalViewPr>
  <p:slideViewPr>
    <p:cSldViewPr snapToGrid="0" snapToObjects="1">
      <p:cViewPr varScale="1">
        <p:scale>
          <a:sx n="72" d="100"/>
          <a:sy n="72" d="100"/>
        </p:scale>
        <p:origin x="645" y="48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5E358-83E6-4EFC-B3D4-AC714E22D71D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5C890C3-5C01-4BD0-8B2C-20DB6D804D6B}">
      <dgm:prSet phldrT="[Text]" custT="1"/>
      <dgm:spPr/>
      <dgm:t>
        <a:bodyPr/>
        <a:lstStyle/>
        <a:p>
          <a:r>
            <a:rPr lang="en-GB" sz="2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Sucrose hydrolysis Test.</a:t>
          </a:r>
          <a:endParaRPr lang="ar-SA" sz="24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8DC67-1158-4945-94CE-565517C0AF83}" type="parTrans" cxnId="{56B2D193-13F5-477D-9A31-693A2117C9E2}">
      <dgm:prSet/>
      <dgm:spPr/>
      <dgm:t>
        <a:bodyPr/>
        <a:lstStyle/>
        <a:p>
          <a:endParaRPr lang="en-GB" sz="2400"/>
        </a:p>
      </dgm:t>
    </dgm:pt>
    <dgm:pt modelId="{40D12EC9-219B-45DC-BAC5-44DF6CACA6F4}" type="sibTrans" cxnId="{56B2D193-13F5-477D-9A31-693A2117C9E2}">
      <dgm:prSet/>
      <dgm:spPr/>
      <dgm:t>
        <a:bodyPr/>
        <a:lstStyle/>
        <a:p>
          <a:endParaRPr lang="en-GB" sz="2400"/>
        </a:p>
      </dgm:t>
    </dgm:pt>
    <dgm:pt modelId="{340F6FAD-378E-41A8-A270-C973317CF13B}">
      <dgm:prSet phldrT="[Text]" custT="1"/>
      <dgm:spPr/>
      <dgm:t>
        <a:bodyPr/>
        <a:lstStyle/>
        <a:p>
          <a:r>
            <a:rPr lang="en-GB" sz="2400" u="none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Iodine/Potassium Iodide Test.</a:t>
          </a:r>
          <a:endParaRPr lang="ar-SA" sz="2400" u="none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DDFBC-14DD-450D-9945-3A6DA3A18C52}" type="parTrans" cxnId="{D118DA2C-C0DF-403A-B89F-979FE2CF4B65}">
      <dgm:prSet/>
      <dgm:spPr/>
      <dgm:t>
        <a:bodyPr/>
        <a:lstStyle/>
        <a:p>
          <a:endParaRPr lang="en-GB" sz="2400"/>
        </a:p>
      </dgm:t>
    </dgm:pt>
    <dgm:pt modelId="{C1DB7B97-57C9-449E-B4C8-DC9398F6695F}" type="sibTrans" cxnId="{D118DA2C-C0DF-403A-B89F-979FE2CF4B65}">
      <dgm:prSet/>
      <dgm:spPr/>
      <dgm:t>
        <a:bodyPr/>
        <a:lstStyle/>
        <a:p>
          <a:endParaRPr lang="en-GB" sz="2400"/>
        </a:p>
      </dgm:t>
    </dgm:pt>
    <dgm:pt modelId="{75D42AD3-EE70-4E4D-BD1D-75FBA4FED78F}">
      <dgm:prSet phldrT="[Text]" custT="1"/>
      <dgm:spPr/>
      <dgm:t>
        <a:bodyPr/>
        <a:lstStyle/>
        <a:p>
          <a:r>
            <a:rPr lang="en-GB" sz="2400" kern="1200" dirty="0">
              <a:solidFill>
                <a:srgbClr val="8AB83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Hydrolysis of Starch.</a:t>
          </a:r>
          <a:endParaRPr lang="ar-SA" sz="2400" kern="1200" dirty="0">
            <a:solidFill>
              <a:srgbClr val="8AB833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6DDFEC1-CF04-4170-AE6E-419082DB1B44}" type="parTrans" cxnId="{B1143C7F-45E7-49DA-AF60-B8155BD5509B}">
      <dgm:prSet/>
      <dgm:spPr/>
      <dgm:t>
        <a:bodyPr/>
        <a:lstStyle/>
        <a:p>
          <a:endParaRPr lang="en-GB" sz="2400"/>
        </a:p>
      </dgm:t>
    </dgm:pt>
    <dgm:pt modelId="{B8FC5B49-7242-488A-83F0-3269CC6C0372}" type="sibTrans" cxnId="{B1143C7F-45E7-49DA-AF60-B8155BD5509B}">
      <dgm:prSet/>
      <dgm:spPr/>
      <dgm:t>
        <a:bodyPr/>
        <a:lstStyle/>
        <a:p>
          <a:endParaRPr lang="en-GB" sz="2400"/>
        </a:p>
      </dgm:t>
    </dgm:pt>
    <dgm:pt modelId="{D0BBD988-6EB4-4467-AD37-D6480BE5DD45}" type="pres">
      <dgm:prSet presAssocID="{B555E358-83E6-4EFC-B3D4-AC714E22D71D}" presName="Name0" presStyleCnt="0">
        <dgm:presLayoutVars>
          <dgm:chMax val="7"/>
          <dgm:chPref val="7"/>
          <dgm:dir/>
        </dgm:presLayoutVars>
      </dgm:prSet>
      <dgm:spPr/>
    </dgm:pt>
    <dgm:pt modelId="{A36BC27D-B6F1-4786-A625-4CD51464D3BA}" type="pres">
      <dgm:prSet presAssocID="{B555E358-83E6-4EFC-B3D4-AC714E22D71D}" presName="Name1" presStyleCnt="0"/>
      <dgm:spPr/>
    </dgm:pt>
    <dgm:pt modelId="{9B6A3ED7-7202-4729-84FF-8C6636E9E957}" type="pres">
      <dgm:prSet presAssocID="{B555E358-83E6-4EFC-B3D4-AC714E22D71D}" presName="cycle" presStyleCnt="0"/>
      <dgm:spPr/>
    </dgm:pt>
    <dgm:pt modelId="{DD9C69EF-219F-4F15-BDF3-964C1AB7B75B}" type="pres">
      <dgm:prSet presAssocID="{B555E358-83E6-4EFC-B3D4-AC714E22D71D}" presName="srcNode" presStyleLbl="node1" presStyleIdx="0" presStyleCnt="3"/>
      <dgm:spPr/>
    </dgm:pt>
    <dgm:pt modelId="{25414A76-CE34-4DA1-B15B-143D7FCEEFA3}" type="pres">
      <dgm:prSet presAssocID="{B555E358-83E6-4EFC-B3D4-AC714E22D71D}" presName="conn" presStyleLbl="parChTrans1D2" presStyleIdx="0" presStyleCnt="1"/>
      <dgm:spPr/>
    </dgm:pt>
    <dgm:pt modelId="{F3A61B88-B670-4146-9BA0-4F0A99407637}" type="pres">
      <dgm:prSet presAssocID="{B555E358-83E6-4EFC-B3D4-AC714E22D71D}" presName="extraNode" presStyleLbl="node1" presStyleIdx="0" presStyleCnt="3"/>
      <dgm:spPr/>
    </dgm:pt>
    <dgm:pt modelId="{5357C43E-43DE-454C-8148-CE0DB8235301}" type="pres">
      <dgm:prSet presAssocID="{B555E358-83E6-4EFC-B3D4-AC714E22D71D}" presName="dstNode" presStyleLbl="node1" presStyleIdx="0" presStyleCnt="3"/>
      <dgm:spPr/>
    </dgm:pt>
    <dgm:pt modelId="{7D546C31-A7FB-49AC-A74B-611E2E71288A}" type="pres">
      <dgm:prSet presAssocID="{45C890C3-5C01-4BD0-8B2C-20DB6D804D6B}" presName="text_1" presStyleLbl="node1" presStyleIdx="0" presStyleCnt="3">
        <dgm:presLayoutVars>
          <dgm:bulletEnabled val="1"/>
        </dgm:presLayoutVars>
      </dgm:prSet>
      <dgm:spPr/>
    </dgm:pt>
    <dgm:pt modelId="{0FE786F0-63A5-4295-BBBD-FAC626CEB388}" type="pres">
      <dgm:prSet presAssocID="{45C890C3-5C01-4BD0-8B2C-20DB6D804D6B}" presName="accent_1" presStyleCnt="0"/>
      <dgm:spPr/>
    </dgm:pt>
    <dgm:pt modelId="{4BAD94C0-D5EE-481F-904F-10516D209BB8}" type="pres">
      <dgm:prSet presAssocID="{45C890C3-5C01-4BD0-8B2C-20DB6D804D6B}" presName="accentRepeatNode" presStyleLbl="solidFgAcc1" presStyleIdx="0" presStyleCnt="3"/>
      <dgm:spPr/>
    </dgm:pt>
    <dgm:pt modelId="{78090CCF-68C8-4483-B480-42F98EE7A88E}" type="pres">
      <dgm:prSet presAssocID="{340F6FAD-378E-41A8-A270-C973317CF13B}" presName="text_2" presStyleLbl="node1" presStyleIdx="1" presStyleCnt="3">
        <dgm:presLayoutVars>
          <dgm:bulletEnabled val="1"/>
        </dgm:presLayoutVars>
      </dgm:prSet>
      <dgm:spPr/>
    </dgm:pt>
    <dgm:pt modelId="{530F709B-172C-4704-B8FA-EB07ECBAADB1}" type="pres">
      <dgm:prSet presAssocID="{340F6FAD-378E-41A8-A270-C973317CF13B}" presName="accent_2" presStyleCnt="0"/>
      <dgm:spPr/>
    </dgm:pt>
    <dgm:pt modelId="{0160DA0F-0A5A-4A4A-8487-4A5DB0C2B6D7}" type="pres">
      <dgm:prSet presAssocID="{340F6FAD-378E-41A8-A270-C973317CF13B}" presName="accentRepeatNode" presStyleLbl="solidFgAcc1" presStyleIdx="1" presStyleCnt="3"/>
      <dgm:spPr/>
    </dgm:pt>
    <dgm:pt modelId="{F1D7EADF-0A3E-4FEF-86A1-B54C7F3E14F5}" type="pres">
      <dgm:prSet presAssocID="{75D42AD3-EE70-4E4D-BD1D-75FBA4FED78F}" presName="text_3" presStyleLbl="node1" presStyleIdx="2" presStyleCnt="3">
        <dgm:presLayoutVars>
          <dgm:bulletEnabled val="1"/>
        </dgm:presLayoutVars>
      </dgm:prSet>
      <dgm:spPr/>
    </dgm:pt>
    <dgm:pt modelId="{40790C2A-1891-4A63-809C-870662C255BD}" type="pres">
      <dgm:prSet presAssocID="{75D42AD3-EE70-4E4D-BD1D-75FBA4FED78F}" presName="accent_3" presStyleCnt="0"/>
      <dgm:spPr/>
    </dgm:pt>
    <dgm:pt modelId="{C9E015C8-F502-47AC-8097-6B52A1ECF9C5}" type="pres">
      <dgm:prSet presAssocID="{75D42AD3-EE70-4E4D-BD1D-75FBA4FED78F}" presName="accentRepeatNode" presStyleLbl="solidFgAcc1" presStyleIdx="2" presStyleCnt="3"/>
      <dgm:spPr/>
    </dgm:pt>
  </dgm:ptLst>
  <dgm:cxnLst>
    <dgm:cxn modelId="{4F198006-6930-4532-9B3C-2D1298AE6344}" type="presOf" srcId="{340F6FAD-378E-41A8-A270-C973317CF13B}" destId="{78090CCF-68C8-4483-B480-42F98EE7A88E}" srcOrd="0" destOrd="0" presId="urn:microsoft.com/office/officeart/2008/layout/VerticalCurvedList"/>
    <dgm:cxn modelId="{73544C1A-C3F6-45E7-864D-C04E389439AD}" type="presOf" srcId="{75D42AD3-EE70-4E4D-BD1D-75FBA4FED78F}" destId="{F1D7EADF-0A3E-4FEF-86A1-B54C7F3E14F5}" srcOrd="0" destOrd="0" presId="urn:microsoft.com/office/officeart/2008/layout/VerticalCurvedList"/>
    <dgm:cxn modelId="{EFD13D1C-74E6-4101-9A07-1097C15C0E44}" type="presOf" srcId="{45C890C3-5C01-4BD0-8B2C-20DB6D804D6B}" destId="{7D546C31-A7FB-49AC-A74B-611E2E71288A}" srcOrd="0" destOrd="0" presId="urn:microsoft.com/office/officeart/2008/layout/VerticalCurvedList"/>
    <dgm:cxn modelId="{89A89728-B7FA-440D-91FA-DFC83CD8E4FF}" type="presOf" srcId="{40D12EC9-219B-45DC-BAC5-44DF6CACA6F4}" destId="{25414A76-CE34-4DA1-B15B-143D7FCEEFA3}" srcOrd="0" destOrd="0" presId="urn:microsoft.com/office/officeart/2008/layout/VerticalCurvedList"/>
    <dgm:cxn modelId="{D118DA2C-C0DF-403A-B89F-979FE2CF4B65}" srcId="{B555E358-83E6-4EFC-B3D4-AC714E22D71D}" destId="{340F6FAD-378E-41A8-A270-C973317CF13B}" srcOrd="1" destOrd="0" parTransId="{410DDFBC-14DD-450D-9945-3A6DA3A18C52}" sibTransId="{C1DB7B97-57C9-449E-B4C8-DC9398F6695F}"/>
    <dgm:cxn modelId="{7BB8A636-8AC3-4115-8368-21B5D82FE432}" type="presOf" srcId="{B555E358-83E6-4EFC-B3D4-AC714E22D71D}" destId="{D0BBD988-6EB4-4467-AD37-D6480BE5DD45}" srcOrd="0" destOrd="0" presId="urn:microsoft.com/office/officeart/2008/layout/VerticalCurvedList"/>
    <dgm:cxn modelId="{B1143C7F-45E7-49DA-AF60-B8155BD5509B}" srcId="{B555E358-83E6-4EFC-B3D4-AC714E22D71D}" destId="{75D42AD3-EE70-4E4D-BD1D-75FBA4FED78F}" srcOrd="2" destOrd="0" parTransId="{76DDFEC1-CF04-4170-AE6E-419082DB1B44}" sibTransId="{B8FC5B49-7242-488A-83F0-3269CC6C0372}"/>
    <dgm:cxn modelId="{56B2D193-13F5-477D-9A31-693A2117C9E2}" srcId="{B555E358-83E6-4EFC-B3D4-AC714E22D71D}" destId="{45C890C3-5C01-4BD0-8B2C-20DB6D804D6B}" srcOrd="0" destOrd="0" parTransId="{0108DC67-1158-4945-94CE-565517C0AF83}" sibTransId="{40D12EC9-219B-45DC-BAC5-44DF6CACA6F4}"/>
    <dgm:cxn modelId="{F3D858A2-BDC6-47CF-8D55-D86DA376A219}" type="presParOf" srcId="{D0BBD988-6EB4-4467-AD37-D6480BE5DD45}" destId="{A36BC27D-B6F1-4786-A625-4CD51464D3BA}" srcOrd="0" destOrd="0" presId="urn:microsoft.com/office/officeart/2008/layout/VerticalCurvedList"/>
    <dgm:cxn modelId="{BBAFC809-9CB8-4725-AFC5-CABA6D48B5E4}" type="presParOf" srcId="{A36BC27D-B6F1-4786-A625-4CD51464D3BA}" destId="{9B6A3ED7-7202-4729-84FF-8C6636E9E957}" srcOrd="0" destOrd="0" presId="urn:microsoft.com/office/officeart/2008/layout/VerticalCurvedList"/>
    <dgm:cxn modelId="{27CE3EC5-86EA-4166-A173-8904F28326F8}" type="presParOf" srcId="{9B6A3ED7-7202-4729-84FF-8C6636E9E957}" destId="{DD9C69EF-219F-4F15-BDF3-964C1AB7B75B}" srcOrd="0" destOrd="0" presId="urn:microsoft.com/office/officeart/2008/layout/VerticalCurvedList"/>
    <dgm:cxn modelId="{BA2088CB-8302-4B0E-8973-0DE9A3659E6A}" type="presParOf" srcId="{9B6A3ED7-7202-4729-84FF-8C6636E9E957}" destId="{25414A76-CE34-4DA1-B15B-143D7FCEEFA3}" srcOrd="1" destOrd="0" presId="urn:microsoft.com/office/officeart/2008/layout/VerticalCurvedList"/>
    <dgm:cxn modelId="{234CE048-8985-4C95-A937-85F8D54A2F52}" type="presParOf" srcId="{9B6A3ED7-7202-4729-84FF-8C6636E9E957}" destId="{F3A61B88-B670-4146-9BA0-4F0A99407637}" srcOrd="2" destOrd="0" presId="urn:microsoft.com/office/officeart/2008/layout/VerticalCurvedList"/>
    <dgm:cxn modelId="{E5B28016-B239-4243-A5A9-EDF826D76F3A}" type="presParOf" srcId="{9B6A3ED7-7202-4729-84FF-8C6636E9E957}" destId="{5357C43E-43DE-454C-8148-CE0DB8235301}" srcOrd="3" destOrd="0" presId="urn:microsoft.com/office/officeart/2008/layout/VerticalCurvedList"/>
    <dgm:cxn modelId="{DC0A67E6-FD32-4CCD-9942-7B22969A09D1}" type="presParOf" srcId="{A36BC27D-B6F1-4786-A625-4CD51464D3BA}" destId="{7D546C31-A7FB-49AC-A74B-611E2E71288A}" srcOrd="1" destOrd="0" presId="urn:microsoft.com/office/officeart/2008/layout/VerticalCurvedList"/>
    <dgm:cxn modelId="{AA92246F-9721-4986-8789-6FD715679874}" type="presParOf" srcId="{A36BC27D-B6F1-4786-A625-4CD51464D3BA}" destId="{0FE786F0-63A5-4295-BBBD-FAC626CEB388}" srcOrd="2" destOrd="0" presId="urn:microsoft.com/office/officeart/2008/layout/VerticalCurvedList"/>
    <dgm:cxn modelId="{F5D05283-2CCB-4AB9-82CF-FB8A7A6060CC}" type="presParOf" srcId="{0FE786F0-63A5-4295-BBBD-FAC626CEB388}" destId="{4BAD94C0-D5EE-481F-904F-10516D209BB8}" srcOrd="0" destOrd="0" presId="urn:microsoft.com/office/officeart/2008/layout/VerticalCurvedList"/>
    <dgm:cxn modelId="{C3A73C47-745B-4B4D-908A-1E71384A5F86}" type="presParOf" srcId="{A36BC27D-B6F1-4786-A625-4CD51464D3BA}" destId="{78090CCF-68C8-4483-B480-42F98EE7A88E}" srcOrd="3" destOrd="0" presId="urn:microsoft.com/office/officeart/2008/layout/VerticalCurvedList"/>
    <dgm:cxn modelId="{B0530654-62B0-403A-9D9A-6CF108D03E82}" type="presParOf" srcId="{A36BC27D-B6F1-4786-A625-4CD51464D3BA}" destId="{530F709B-172C-4704-B8FA-EB07ECBAADB1}" srcOrd="4" destOrd="0" presId="urn:microsoft.com/office/officeart/2008/layout/VerticalCurvedList"/>
    <dgm:cxn modelId="{83F922B5-7FA0-4154-A9D0-1E3A51C3DFFC}" type="presParOf" srcId="{530F709B-172C-4704-B8FA-EB07ECBAADB1}" destId="{0160DA0F-0A5A-4A4A-8487-4A5DB0C2B6D7}" srcOrd="0" destOrd="0" presId="urn:microsoft.com/office/officeart/2008/layout/VerticalCurvedList"/>
    <dgm:cxn modelId="{75A6936E-266C-4004-BA74-BFB2E4819F4F}" type="presParOf" srcId="{A36BC27D-B6F1-4786-A625-4CD51464D3BA}" destId="{F1D7EADF-0A3E-4FEF-86A1-B54C7F3E14F5}" srcOrd="5" destOrd="0" presId="urn:microsoft.com/office/officeart/2008/layout/VerticalCurvedList"/>
    <dgm:cxn modelId="{6ADC23EB-25D3-4A5E-8CE3-9A13C37F32AF}" type="presParOf" srcId="{A36BC27D-B6F1-4786-A625-4CD51464D3BA}" destId="{40790C2A-1891-4A63-809C-870662C255BD}" srcOrd="6" destOrd="0" presId="urn:microsoft.com/office/officeart/2008/layout/VerticalCurvedList"/>
    <dgm:cxn modelId="{3486BE8F-5970-46C3-9651-F5EEF0C3CF61}" type="presParOf" srcId="{40790C2A-1891-4A63-809C-870662C255BD}" destId="{C9E015C8-F502-47AC-8097-6B52A1ECF9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4A76-CE34-4DA1-B15B-143D7FCEEFA3}">
      <dsp:nvSpPr>
        <dsp:cNvPr id="0" name=""/>
        <dsp:cNvSpPr/>
      </dsp:nvSpPr>
      <dsp:spPr>
        <a:xfrm>
          <a:off x="-4691761" y="-719219"/>
          <a:ext cx="5588550" cy="5588550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6C31-A7FB-49AC-A74B-611E2E71288A}">
      <dsp:nvSpPr>
        <dsp:cNvPr id="0" name=""/>
        <dsp:cNvSpPr/>
      </dsp:nvSpPr>
      <dsp:spPr>
        <a:xfrm>
          <a:off x="576760" y="415011"/>
          <a:ext cx="7824052" cy="83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83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Sucrose hydrolysis Test.</a:t>
          </a:r>
          <a:endParaRPr lang="ar-SA" sz="2400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760" y="415011"/>
        <a:ext cx="7824052" cy="830022"/>
      </dsp:txXfrm>
    </dsp:sp>
    <dsp:sp modelId="{4BAD94C0-D5EE-481F-904F-10516D209BB8}">
      <dsp:nvSpPr>
        <dsp:cNvPr id="0" name=""/>
        <dsp:cNvSpPr/>
      </dsp:nvSpPr>
      <dsp:spPr>
        <a:xfrm>
          <a:off x="57996" y="311258"/>
          <a:ext cx="1037528" cy="1037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0CCF-68C8-4483-B480-42F98EE7A88E}">
      <dsp:nvSpPr>
        <dsp:cNvPr id="0" name=""/>
        <dsp:cNvSpPr/>
      </dsp:nvSpPr>
      <dsp:spPr>
        <a:xfrm>
          <a:off x="878473" y="1660044"/>
          <a:ext cx="7522339" cy="83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83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u="none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Iodine/Potassium Iodide Test.</a:t>
          </a:r>
          <a:endParaRPr lang="ar-SA" sz="2400" u="none" kern="1200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473" y="1660044"/>
        <a:ext cx="7522339" cy="830022"/>
      </dsp:txXfrm>
    </dsp:sp>
    <dsp:sp modelId="{0160DA0F-0A5A-4A4A-8487-4A5DB0C2B6D7}">
      <dsp:nvSpPr>
        <dsp:cNvPr id="0" name=""/>
        <dsp:cNvSpPr/>
      </dsp:nvSpPr>
      <dsp:spPr>
        <a:xfrm>
          <a:off x="359709" y="1556292"/>
          <a:ext cx="1037528" cy="1037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EADF-0A3E-4FEF-86A1-B54C7F3E14F5}">
      <dsp:nvSpPr>
        <dsp:cNvPr id="0" name=""/>
        <dsp:cNvSpPr/>
      </dsp:nvSpPr>
      <dsp:spPr>
        <a:xfrm>
          <a:off x="576760" y="2905078"/>
          <a:ext cx="7824052" cy="83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883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8AB83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Hydrolysis of Starch.</a:t>
          </a:r>
          <a:endParaRPr lang="ar-SA" sz="2400" kern="1200" dirty="0">
            <a:solidFill>
              <a:srgbClr val="8AB833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6760" y="2905078"/>
        <a:ext cx="7824052" cy="830022"/>
      </dsp:txXfrm>
    </dsp:sp>
    <dsp:sp modelId="{C9E015C8-F502-47AC-8097-6B52A1ECF9C5}">
      <dsp:nvSpPr>
        <dsp:cNvPr id="0" name=""/>
        <dsp:cNvSpPr/>
      </dsp:nvSpPr>
      <dsp:spPr>
        <a:xfrm>
          <a:off x="57996" y="2801325"/>
          <a:ext cx="1037528" cy="1037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6C70789-7FFC-4FC7-BB39-A2DB4E2E2B3C}" type="datetimeFigureOut">
              <a:rPr lang="ar-SA" smtClean="0"/>
              <a:t>15/03/46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9431B73-45C0-4668-82DB-C9441B14EB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5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ost/Do_you_know_what_it_means_when_we_have_a_blue_black_color_with_lugol_but_it_disappears_few_minutes_late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1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769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Helvetica Neue"/>
              </a:rPr>
              <a:t>Amylose is a linear chain polymer that forms crystalline structures in the starch. When reacted with iodine, the iodine molecules enter the cavities of the crystalline structures and reflect the characteristic blue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 Neue"/>
              </a:rPr>
              <a:t>color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 Neue"/>
              </a:rPr>
              <a:t>. When you heat the starch solution, these crystalline structures are disrupted forming random chain, and hence, the loss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 Neue"/>
              </a:rPr>
              <a:t>color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 Neue"/>
              </a:rPr>
              <a:t>. However, upon cooling, amylose has the ability, similar to many proteins, to refold into its crystalline form and hence the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Helvetica Neue"/>
              </a:rPr>
              <a:t>color</a:t>
            </a:r>
            <a:r>
              <a:rPr lang="en-GB" b="0" i="0" dirty="0">
                <a:solidFill>
                  <a:srgbClr val="000000"/>
                </a:solidFill>
                <a:effectLst/>
                <a:latin typeface="Helvetica Neue"/>
              </a:rPr>
              <a:t> is regained upon cooling.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Helvetica Neue"/>
              </a:rPr>
              <a:t>Or</a:t>
            </a:r>
          </a:p>
          <a:p>
            <a:r>
              <a:rPr lang="en-GB" dirty="0">
                <a:hlinkClick r:id="rId3"/>
              </a:rPr>
              <a:t>https://www.researchgate.net/post/Do_you_know_what_it_means_when_we_have_a_blue_black_color_with_lugol_but_it_disappears_few_minutes_later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4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6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BB181B-B95A-486C-A67C-A9E838C2735B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997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399-3FA4-47D0-8D2F-FD93DA2F1F15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1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092E-E137-4BD5-8C99-F4F0474C4BC4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3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5A79-1128-44BA-9C75-71B052D92ECF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440AC7-A963-4850-90D8-AAE215883221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619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AE66-2A41-4F94-BCF2-5314D0BA2080}" type="datetime1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00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D55C-273F-4A96-95DC-3E0C55F1A946}" type="datetime1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3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15-BFFF-4156-92EF-9150E725031F}" type="datetime1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D5D6-A7DC-4CE2-99B4-F1324AC313D5}" type="datetime1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123E419-BEA6-477A-988F-4B9AEC161CC3}" type="datetime1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42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E97D6E3-0CE6-4B06-912D-365F680038DF}" type="datetime1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926693-0F19-4752-BCE2-8A7228CF9948}" type="datetime1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77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-qWVTlNwdNkIM&amp;tbnid=qfy31YPypBQ4zM:&amp;ved=0CAUQjRw&amp;url=http://askmissteong.blogspot.com/2012/05/starch-amylase-and-iodine-test.html&amp;ei=63txUtaqB_GT0QWZiIG4Bg&amp;bvm=bv.55617003,d.d2k&amp;psig=AFQjCNGQjNJNbap7syKUltq06VdKUBmdjQ&amp;ust=138325534087955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Rf9CB9x6RqucKM&amp;tbnid=LAAZnlasc_sRyM:&amp;ved=0CAgQjRwwAA&amp;url=http://www.biocab.org/Polysaccharides.html&amp;ei=b3hxUtbyBqvy0gX89YCgBg&amp;psig=AFQjCNG3ywbzlqo_qc9umlKIztf80fFhqw&amp;ust=1383254511155364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B77DF0-213A-1C4F-A9C1-E0A72011E9D8}"/>
              </a:ext>
            </a:extLst>
          </p:cNvPr>
          <p:cNvSpPr txBox="1">
            <a:spLocks/>
          </p:cNvSpPr>
          <p:nvPr/>
        </p:nvSpPr>
        <p:spPr>
          <a:xfrm>
            <a:off x="1214447" y="1581664"/>
            <a:ext cx="10042558" cy="4185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en-GB" sz="3200" b="1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+mn-cs"/>
            </a:endParaRPr>
          </a:p>
          <a:p>
            <a:pPr algn="ctr" rtl="1">
              <a:lnSpc>
                <a:spcPct val="160000"/>
              </a:lnSpc>
            </a:pPr>
            <a:r>
              <a:rPr lang="en-GB" sz="36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+mn-cs"/>
              </a:rPr>
              <a:t>Qualitative Tests of Carbohydrate-II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24CDFB0-65A5-4358-A63A-9B329E482DA0}"/>
              </a:ext>
            </a:extLst>
          </p:cNvPr>
          <p:cNvSpPr txBox="1">
            <a:spLocks/>
          </p:cNvSpPr>
          <p:nvPr/>
        </p:nvSpPr>
        <p:spPr>
          <a:xfrm>
            <a:off x="1062025" y="6462745"/>
            <a:ext cx="8144135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GB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BCH202 [Practical]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607E-43D5-44FC-8F1C-127F7024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A39C36-3EE5-4D58-B50A-A41484BB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73582-0807-4F63-A53E-3E2FE540B51C}"/>
              </a:ext>
            </a:extLst>
          </p:cNvPr>
          <p:cNvSpPr txBox="1"/>
          <p:nvPr/>
        </p:nvSpPr>
        <p:spPr>
          <a:xfrm>
            <a:off x="9165183" y="1716846"/>
            <a:ext cx="149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benedict </a:t>
            </a:r>
          </a:p>
        </p:txBody>
      </p:sp>
      <p:pic>
        <p:nvPicPr>
          <p:cNvPr id="6" name="Picture 4" descr="iuytdrewaartfyuiop.png">
            <a:extLst>
              <a:ext uri="{FF2B5EF4-FFF2-40B4-BE49-F238E27FC236}">
                <a16:creationId xmlns:a16="http://schemas.microsoft.com/office/drawing/2014/main" id="{2FD9631A-41FC-4660-860F-CF255A50FB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6281" b="15425"/>
          <a:stretch>
            <a:fillRect/>
          </a:stretch>
        </p:blipFill>
        <p:spPr>
          <a:xfrm>
            <a:off x="3675712" y="1375278"/>
            <a:ext cx="4022858" cy="4296724"/>
          </a:xfrm>
          <a:prstGeom prst="rect">
            <a:avLst/>
          </a:prstGeom>
        </p:spPr>
      </p:pic>
      <p:sp>
        <p:nvSpPr>
          <p:cNvPr id="8" name="Right Arrow 3">
            <a:extLst>
              <a:ext uri="{FF2B5EF4-FFF2-40B4-BE49-F238E27FC236}">
                <a16:creationId xmlns:a16="http://schemas.microsoft.com/office/drawing/2014/main" id="{57425383-2A02-4239-A0D1-C46FB8B7EE6C}"/>
              </a:ext>
            </a:extLst>
          </p:cNvPr>
          <p:cNvSpPr/>
          <p:nvPr/>
        </p:nvSpPr>
        <p:spPr>
          <a:xfrm>
            <a:off x="7560877" y="2133942"/>
            <a:ext cx="1428750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ight Arrow 3">
            <a:extLst>
              <a:ext uri="{FF2B5EF4-FFF2-40B4-BE49-F238E27FC236}">
                <a16:creationId xmlns:a16="http://schemas.microsoft.com/office/drawing/2014/main" id="{26E33A6A-70E0-4C47-9D5D-FB58E98AB198}"/>
              </a:ext>
            </a:extLst>
          </p:cNvPr>
          <p:cNvSpPr/>
          <p:nvPr/>
        </p:nvSpPr>
        <p:spPr>
          <a:xfrm>
            <a:off x="7569856" y="4583058"/>
            <a:ext cx="1428750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C6A6F-3F98-46A0-9604-9C85C52DA1A6}"/>
              </a:ext>
            </a:extLst>
          </p:cNvPr>
          <p:cNvSpPr txBox="1"/>
          <p:nvPr/>
        </p:nvSpPr>
        <p:spPr>
          <a:xfrm>
            <a:off x="9165183" y="4173644"/>
            <a:ext cx="149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benedict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D12C5B-4296-48D3-B169-1B29CC941FED}"/>
              </a:ext>
            </a:extLst>
          </p:cNvPr>
          <p:cNvSpPr txBox="1"/>
          <p:nvPr/>
        </p:nvSpPr>
        <p:spPr>
          <a:xfrm>
            <a:off x="1437398" y="1764680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 disaccharide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983A3-D8C1-4B18-914F-5941D63ED9D2}"/>
              </a:ext>
            </a:extLst>
          </p:cNvPr>
          <p:cNvSpPr txBox="1"/>
          <p:nvPr/>
        </p:nvSpPr>
        <p:spPr>
          <a:xfrm>
            <a:off x="1212774" y="4353537"/>
            <a:ext cx="2379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monosaccharides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BDAE9-F7B0-4CDD-8B85-AF2C6AE0FEBD}"/>
              </a:ext>
            </a:extLst>
          </p:cNvPr>
          <p:cNvSpPr/>
          <p:nvPr/>
        </p:nvSpPr>
        <p:spPr>
          <a:xfrm>
            <a:off x="6214231" y="3142152"/>
            <a:ext cx="1419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Heating + acid</a:t>
            </a:r>
          </a:p>
        </p:txBody>
      </p:sp>
    </p:spTree>
    <p:extLst>
      <p:ext uri="{BB962C8B-B14F-4D97-AF65-F5344CB8AC3E}">
        <p14:creationId xmlns:p14="http://schemas.microsoft.com/office/powerpoint/2010/main" val="120323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56D44-A14F-4219-B9AE-7347869C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C:\Users\Ghadah\Downloads\DSC_0303.JPG">
            <a:extLst>
              <a:ext uri="{FF2B5EF4-FFF2-40B4-BE49-F238E27FC236}">
                <a16:creationId xmlns:a16="http://schemas.microsoft.com/office/drawing/2014/main" id="{F97A3CA4-C9EA-4150-8949-2B700A864D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0" r="36711" b="28767"/>
          <a:stretch/>
        </p:blipFill>
        <p:spPr bwMode="auto">
          <a:xfrm>
            <a:off x="2327237" y="663748"/>
            <a:ext cx="1317081" cy="3410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Ghadah\Downloads\DSC_0305.JPG">
            <a:extLst>
              <a:ext uri="{FF2B5EF4-FFF2-40B4-BE49-F238E27FC236}">
                <a16:creationId xmlns:a16="http://schemas.microsoft.com/office/drawing/2014/main" id="{DD87E96F-D6AC-4A9F-A960-4B4AC20082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-1" r="41767" b="29407"/>
          <a:stretch/>
        </p:blipFill>
        <p:spPr bwMode="auto">
          <a:xfrm>
            <a:off x="5476954" y="663748"/>
            <a:ext cx="1357034" cy="3410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Ghadah\Downloads\DSC_0311.JPG">
            <a:extLst>
              <a:ext uri="{FF2B5EF4-FFF2-40B4-BE49-F238E27FC236}">
                <a16:creationId xmlns:a16="http://schemas.microsoft.com/office/drawing/2014/main" id="{703BE215-9571-4EE4-BF2C-C0F3E91C7B5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21227" r="37737" b="25351"/>
          <a:stretch/>
        </p:blipFill>
        <p:spPr bwMode="auto">
          <a:xfrm rot="5400000">
            <a:off x="7635862" y="1749365"/>
            <a:ext cx="3410862" cy="123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773465-07C4-4C54-9AEA-A9E1331B616A}"/>
              </a:ext>
            </a:extLst>
          </p:cNvPr>
          <p:cNvSpPr txBox="1"/>
          <p:nvPr/>
        </p:nvSpPr>
        <p:spPr>
          <a:xfrm>
            <a:off x="1453858" y="4488820"/>
            <a:ext cx="306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Sucrose +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Seliwanoff’s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A740A-59D7-4B5D-95ED-575DD5789B00}"/>
              </a:ext>
            </a:extLst>
          </p:cNvPr>
          <p:cNvSpPr txBox="1"/>
          <p:nvPr/>
        </p:nvSpPr>
        <p:spPr>
          <a:xfrm>
            <a:off x="4517699" y="4488820"/>
            <a:ext cx="306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Sucrose +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Benedict’s 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AC631-EB92-4DC7-887A-5AED659E34B4}"/>
              </a:ext>
            </a:extLst>
          </p:cNvPr>
          <p:cNvSpPr txBox="1"/>
          <p:nvPr/>
        </p:nvSpPr>
        <p:spPr>
          <a:xfrm>
            <a:off x="7762534" y="4488820"/>
            <a:ext cx="306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Sucrose only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Benedict’s test</a:t>
            </a:r>
          </a:p>
        </p:txBody>
      </p:sp>
    </p:spTree>
    <p:extLst>
      <p:ext uri="{BB962C8B-B14F-4D97-AF65-F5344CB8AC3E}">
        <p14:creationId xmlns:p14="http://schemas.microsoft.com/office/powerpoint/2010/main" val="2541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74799" y="1210490"/>
            <a:ext cx="9855201" cy="766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used to distinguish between polysaccharides and mono or oligosaccharides.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detect the presence of starch in a sample.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deeply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with iodine. 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contains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amylose, a helical saccharide polymer and amylopectin. Iodine forms a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complex with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amylose helix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complex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absorbs light and reflects the blue light only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oligosaccharides and mono saccharides do not form this complex.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polysaccharides like glycogen may give other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89FB62-4BAC-402E-87EB-42BE3233897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2 : The Iodine/Potassium Iodide Test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BC6B3-CF15-4803-9B09-6C84269FCD74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4" descr="http://4.bp.blogspot.com/-4jAcRLRT11I/T6HGuBUfhJI/AAAAAAAADCE/8sQT-WwhVXA/s1600/220px-IodineStarch_en.svg.png">
            <a:hlinkClick r:id="rId3"/>
            <a:extLst>
              <a:ext uri="{FF2B5EF4-FFF2-40B4-BE49-F238E27FC236}">
                <a16:creationId xmlns:a16="http://schemas.microsoft.com/office/drawing/2014/main" id="{52F0893F-1B79-4522-90ED-FCF2F4F6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4"/>
          <a:stretch/>
        </p:blipFill>
        <p:spPr bwMode="auto">
          <a:xfrm>
            <a:off x="9472725" y="4379381"/>
            <a:ext cx="806446" cy="21766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5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2D90A8-E71B-4BBE-900E-FEBE3AC5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13</a:t>
            </a:fld>
            <a:endParaRPr lang="en-US"/>
          </a:p>
        </p:txBody>
      </p:sp>
      <p:cxnSp>
        <p:nvCxnSpPr>
          <p:cNvPr id="3" name="رابط مستقيم 4">
            <a:extLst>
              <a:ext uri="{FF2B5EF4-FFF2-40B4-BE49-F238E27FC236}">
                <a16:creationId xmlns:a16="http://schemas.microsoft.com/office/drawing/2014/main" id="{A9D20B49-E144-4BC1-873D-EA40F4577716}"/>
              </a:ext>
            </a:extLst>
          </p:cNvPr>
          <p:cNvCxnSpPr>
            <a:cxnSpLocks/>
          </p:cNvCxnSpPr>
          <p:nvPr/>
        </p:nvCxnSpPr>
        <p:spPr>
          <a:xfrm flipH="1">
            <a:off x="4149248" y="976315"/>
            <a:ext cx="0" cy="4850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6">
            <a:extLst>
              <a:ext uri="{FF2B5EF4-FFF2-40B4-BE49-F238E27FC236}">
                <a16:creationId xmlns:a16="http://schemas.microsoft.com/office/drawing/2014/main" id="{5ACDC8A5-05BC-43A3-8AD8-D15934054608}"/>
              </a:ext>
            </a:extLst>
          </p:cNvPr>
          <p:cNvSpPr txBox="1"/>
          <p:nvPr/>
        </p:nvSpPr>
        <p:spPr>
          <a:xfrm>
            <a:off x="1497840" y="4768441"/>
            <a:ext cx="27530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+ iodine</a:t>
            </a:r>
          </a:p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7">
            <a:extLst>
              <a:ext uri="{FF2B5EF4-FFF2-40B4-BE49-F238E27FC236}">
                <a16:creationId xmlns:a16="http://schemas.microsoft.com/office/drawing/2014/main" id="{4A068618-59C7-4CE9-8D79-E89554E6F1B3}"/>
              </a:ext>
            </a:extLst>
          </p:cNvPr>
          <p:cNvSpPr txBox="1"/>
          <p:nvPr/>
        </p:nvSpPr>
        <p:spPr>
          <a:xfrm>
            <a:off x="4427319" y="4768441"/>
            <a:ext cx="23314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+ iodine</a:t>
            </a:r>
          </a:p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رابط كسهم مستقيم 9">
            <a:extLst>
              <a:ext uri="{FF2B5EF4-FFF2-40B4-BE49-F238E27FC236}">
                <a16:creationId xmlns:a16="http://schemas.microsoft.com/office/drawing/2014/main" id="{A4BFC697-C718-4C29-9889-783FF145716B}"/>
              </a:ext>
            </a:extLst>
          </p:cNvPr>
          <p:cNvCxnSpPr>
            <a:cxnSpLocks/>
          </p:cNvCxnSpPr>
          <p:nvPr/>
        </p:nvCxnSpPr>
        <p:spPr>
          <a:xfrm>
            <a:off x="6310707" y="3051063"/>
            <a:ext cx="1608342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مستطيل 11">
            <a:extLst>
              <a:ext uri="{FF2B5EF4-FFF2-40B4-BE49-F238E27FC236}">
                <a16:creationId xmlns:a16="http://schemas.microsoft.com/office/drawing/2014/main" id="{5B9DD3A9-0B3B-4543-ADF4-052FA86953F3}"/>
              </a:ext>
            </a:extLst>
          </p:cNvPr>
          <p:cNvSpPr/>
          <p:nvPr/>
        </p:nvSpPr>
        <p:spPr>
          <a:xfrm>
            <a:off x="7301773" y="4747931"/>
            <a:ext cx="2617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+ iodine</a:t>
            </a:r>
          </a:p>
        </p:txBody>
      </p:sp>
      <p:pic>
        <p:nvPicPr>
          <p:cNvPr id="8" name="Picture 7" descr="C:\Users\Ghadah\Downloads\DSC_0300.JPG">
            <a:extLst>
              <a:ext uri="{FF2B5EF4-FFF2-40B4-BE49-F238E27FC236}">
                <a16:creationId xmlns:a16="http://schemas.microsoft.com/office/drawing/2014/main" id="{84AE9221-9306-48E4-9A6A-DCE8BF6A39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26304" r="29494" b="10388"/>
          <a:stretch/>
        </p:blipFill>
        <p:spPr bwMode="auto">
          <a:xfrm rot="5400000">
            <a:off x="1296897" y="2121284"/>
            <a:ext cx="3202064" cy="1390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Ghadah\Downloads\DSC_0297.JPG">
            <a:extLst>
              <a:ext uri="{FF2B5EF4-FFF2-40B4-BE49-F238E27FC236}">
                <a16:creationId xmlns:a16="http://schemas.microsoft.com/office/drawing/2014/main" id="{CDC336D6-89B8-4D5C-9679-9442823568C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18806" r="32491" b="14674"/>
          <a:stretch/>
        </p:blipFill>
        <p:spPr bwMode="auto">
          <a:xfrm rot="5400000">
            <a:off x="3951647" y="2106506"/>
            <a:ext cx="3202064" cy="1419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Ghadah\Downloads\DSC_0298.JPG">
            <a:extLst>
              <a:ext uri="{FF2B5EF4-FFF2-40B4-BE49-F238E27FC236}">
                <a16:creationId xmlns:a16="http://schemas.microsoft.com/office/drawing/2014/main" id="{506DCF91-B144-4669-AB3E-AB2CCDBF732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29309" r="37602" b="20583"/>
          <a:stretch/>
        </p:blipFill>
        <p:spPr bwMode="auto">
          <a:xfrm rot="5400000">
            <a:off x="7152933" y="2105250"/>
            <a:ext cx="3202065" cy="1422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B1C2C0-4866-44B0-92E2-D68FE2EBE1DA}"/>
              </a:ext>
            </a:extLst>
          </p:cNvPr>
          <p:cNvSpPr/>
          <p:nvPr/>
        </p:nvSpPr>
        <p:spPr>
          <a:xfrm>
            <a:off x="6310707" y="2635565"/>
            <a:ext cx="1419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</a:p>
        </p:txBody>
      </p:sp>
    </p:spTree>
    <p:extLst>
      <p:ext uri="{BB962C8B-B14F-4D97-AF65-F5344CB8AC3E}">
        <p14:creationId xmlns:p14="http://schemas.microsoft.com/office/powerpoint/2010/main" val="112494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21262" y="1298657"/>
            <a:ext cx="9655491" cy="502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experiment illustrates the conversion of starch (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 sugar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glucose (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sugar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the action of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hydrochloric acid at boiling point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longer the starch is exposed to the acid the further hydrolysis proceeds.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establish the effect of concentrated HCl on a glycosidic bond in starch.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Although starch has free hemiacetal in the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glucose residue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has </a:t>
            </a:r>
            <a:r>
              <a:rPr lang="en-GB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reducing properties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the percentage between the free residues is very low in comparison to the whole molecule.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starch solution in acid medium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 the glycosidic bonds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many free glucose residues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glucose molecules give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properties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hydrolysis product.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D53899-E59E-4B8E-995E-2B9B6B262B7B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3: Hydrolysis of Starch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7BEAAD-AD44-4710-8F52-6EAB4873121B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7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816A2-DF5B-4069-BF0B-0CA55085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3b.jpg">
            <a:extLst>
              <a:ext uri="{FF2B5EF4-FFF2-40B4-BE49-F238E27FC236}">
                <a16:creationId xmlns:a16="http://schemas.microsoft.com/office/drawing/2014/main" id="{61C2EE11-E978-4275-8DD9-BD6FA868E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5025"/>
          <a:stretch/>
        </p:blipFill>
        <p:spPr>
          <a:xfrm>
            <a:off x="1860249" y="4334058"/>
            <a:ext cx="7065593" cy="1579082"/>
          </a:xfrm>
          <a:prstGeom prst="rect">
            <a:avLst/>
          </a:prstGeom>
        </p:spPr>
      </p:pic>
      <p:pic>
        <p:nvPicPr>
          <p:cNvPr id="6" name="Picture 5" descr="3b.jpg">
            <a:extLst>
              <a:ext uri="{FF2B5EF4-FFF2-40B4-BE49-F238E27FC236}">
                <a16:creationId xmlns:a16="http://schemas.microsoft.com/office/drawing/2014/main" id="{C7170DE4-5D1A-44C0-8DD4-742D4BB126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2562" b="18719"/>
          <a:stretch/>
        </p:blipFill>
        <p:spPr>
          <a:xfrm>
            <a:off x="1643386" y="1233493"/>
            <a:ext cx="6871678" cy="813414"/>
          </a:xfrm>
          <a:prstGeom prst="rect">
            <a:avLst/>
          </a:prstGeom>
        </p:spPr>
      </p:pic>
      <p:sp>
        <p:nvSpPr>
          <p:cNvPr id="8" name="Down Arrow 15">
            <a:extLst>
              <a:ext uri="{FF2B5EF4-FFF2-40B4-BE49-F238E27FC236}">
                <a16:creationId xmlns:a16="http://schemas.microsoft.com/office/drawing/2014/main" id="{3FFBBFF2-1A79-4232-A7F3-27C8B4CBB112}"/>
              </a:ext>
            </a:extLst>
          </p:cNvPr>
          <p:cNvSpPr/>
          <p:nvPr/>
        </p:nvSpPr>
        <p:spPr>
          <a:xfrm>
            <a:off x="5248600" y="2552900"/>
            <a:ext cx="975549" cy="1752199"/>
          </a:xfrm>
          <a:prstGeom prst="downArrow">
            <a:avLst>
              <a:gd name="adj1" fmla="val 41663"/>
              <a:gd name="adj2" fmla="val 479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7712D-B7CB-4C68-81C4-0BCAE46D8F64}"/>
              </a:ext>
            </a:extLst>
          </p:cNvPr>
          <p:cNvSpPr txBox="1"/>
          <p:nvPr/>
        </p:nvSpPr>
        <p:spPr>
          <a:xfrm>
            <a:off x="6096000" y="2882174"/>
            <a:ext cx="30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bond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HCl+heating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92A0C-CA6D-4C4F-A03A-E2D1CE9FB4C2}"/>
              </a:ext>
            </a:extLst>
          </p:cNvPr>
          <p:cNvSpPr txBox="1"/>
          <p:nvPr/>
        </p:nvSpPr>
        <p:spPr>
          <a:xfrm>
            <a:off x="9192584" y="1357093"/>
            <a:ext cx="218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F2B3D-3508-4079-978D-7DE004111637}"/>
              </a:ext>
            </a:extLst>
          </p:cNvPr>
          <p:cNvSpPr txBox="1"/>
          <p:nvPr/>
        </p:nvSpPr>
        <p:spPr>
          <a:xfrm>
            <a:off x="9061956" y="4748989"/>
            <a:ext cx="218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</a:p>
        </p:txBody>
      </p:sp>
    </p:spTree>
    <p:extLst>
      <p:ext uri="{BB962C8B-B14F-4D97-AF65-F5344CB8AC3E}">
        <p14:creationId xmlns:p14="http://schemas.microsoft.com/office/powerpoint/2010/main" val="221236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4644A-D0B1-402C-92D0-1E2916EB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16</a:t>
            </a:fld>
            <a:endParaRPr lang="en-US"/>
          </a:p>
        </p:txBody>
      </p:sp>
      <p:sp>
        <p:nvSpPr>
          <p:cNvPr id="3" name="مستطيل 4">
            <a:extLst>
              <a:ext uri="{FF2B5EF4-FFF2-40B4-BE49-F238E27FC236}">
                <a16:creationId xmlns:a16="http://schemas.microsoft.com/office/drawing/2014/main" id="{C3DF6610-7269-4D41-A24E-C0CE23C1E8EE}"/>
              </a:ext>
            </a:extLst>
          </p:cNvPr>
          <p:cNvSpPr/>
          <p:nvPr/>
        </p:nvSpPr>
        <p:spPr>
          <a:xfrm>
            <a:off x="4879541" y="891871"/>
            <a:ext cx="2319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with HCL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heating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رابط كسهم مستقيم 6">
            <a:extLst>
              <a:ext uri="{FF2B5EF4-FFF2-40B4-BE49-F238E27FC236}">
                <a16:creationId xmlns:a16="http://schemas.microsoft.com/office/drawing/2014/main" id="{58E903AE-296A-4464-B805-3C22840C5F17}"/>
              </a:ext>
            </a:extLst>
          </p:cNvPr>
          <p:cNvCxnSpPr/>
          <p:nvPr/>
        </p:nvCxnSpPr>
        <p:spPr>
          <a:xfrm>
            <a:off x="6448380" y="1867950"/>
            <a:ext cx="750194" cy="149763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12">
            <a:extLst>
              <a:ext uri="{FF2B5EF4-FFF2-40B4-BE49-F238E27FC236}">
                <a16:creationId xmlns:a16="http://schemas.microsoft.com/office/drawing/2014/main" id="{8F1593E3-0541-4816-A428-809BDE939285}"/>
              </a:ext>
            </a:extLst>
          </p:cNvPr>
          <p:cNvCxnSpPr/>
          <p:nvPr/>
        </p:nvCxnSpPr>
        <p:spPr>
          <a:xfrm flipH="1">
            <a:off x="4643671" y="1867950"/>
            <a:ext cx="865168" cy="15734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10">
            <a:extLst>
              <a:ext uri="{FF2B5EF4-FFF2-40B4-BE49-F238E27FC236}">
                <a16:creationId xmlns:a16="http://schemas.microsoft.com/office/drawing/2014/main" id="{03172244-E4DF-43CF-BFC9-D22B31960778}"/>
              </a:ext>
            </a:extLst>
          </p:cNvPr>
          <p:cNvSpPr/>
          <p:nvPr/>
        </p:nvSpPr>
        <p:spPr>
          <a:xfrm>
            <a:off x="6218014" y="5440132"/>
            <a:ext cx="210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[+]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Benedict's test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13">
            <a:extLst>
              <a:ext uri="{FF2B5EF4-FFF2-40B4-BE49-F238E27FC236}">
                <a16:creationId xmlns:a16="http://schemas.microsoft.com/office/drawing/2014/main" id="{8AD90A26-369B-4361-A24C-0474D78B219F}"/>
              </a:ext>
            </a:extLst>
          </p:cNvPr>
          <p:cNvSpPr/>
          <p:nvPr/>
        </p:nvSpPr>
        <p:spPr>
          <a:xfrm>
            <a:off x="3468591" y="5433639"/>
            <a:ext cx="1818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 test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Ghadah\Downloads\DSC_0308.JPG">
            <a:extLst>
              <a:ext uri="{FF2B5EF4-FFF2-40B4-BE49-F238E27FC236}">
                <a16:creationId xmlns:a16="http://schemas.microsoft.com/office/drawing/2014/main" id="{AA56D161-CBEE-43B4-BCE1-A202726523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2" t="45224" r="26945" b="9553"/>
          <a:stretch/>
        </p:blipFill>
        <p:spPr bwMode="auto">
          <a:xfrm>
            <a:off x="3811281" y="3655747"/>
            <a:ext cx="1109039" cy="1777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Ghadah\Downloads\DSC_0305.JPG">
            <a:extLst>
              <a:ext uri="{FF2B5EF4-FFF2-40B4-BE49-F238E27FC236}">
                <a16:creationId xmlns:a16="http://schemas.microsoft.com/office/drawing/2014/main" id="{F73DA7F2-60CB-4E13-9569-7318CE0007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-1" r="41767" b="29407"/>
          <a:stretch/>
        </p:blipFill>
        <p:spPr bwMode="auto">
          <a:xfrm>
            <a:off x="6823476" y="3655747"/>
            <a:ext cx="1006554" cy="1784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985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Complex carbohydrates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1500909" y="1371219"/>
            <a:ext cx="10311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sugars consist of </a:t>
            </a: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unit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monosaccharide, it could be:</a:t>
            </a:r>
          </a:p>
          <a:p>
            <a:pPr marL="342892" indent="-342892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Disaccharides: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 units. </a:t>
            </a:r>
          </a:p>
          <a:p>
            <a:pPr marL="342892" indent="-342892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Oligosaccharides: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3-9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monosaccharide units. </a:t>
            </a:r>
          </a:p>
          <a:p>
            <a:pPr marL="342892" indent="-342892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Polysaccharides: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contain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9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 units. </a:t>
            </a: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carbohydrates can be broken down into smaller sugar units through a process known as </a:t>
            </a: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hydrolysis. </a:t>
            </a:r>
          </a:p>
        </p:txBody>
      </p:sp>
      <p:pic>
        <p:nvPicPr>
          <p:cNvPr id="5" name="Picture 4" descr="C:\Users\AMAL\Desktop\hydrolysis.png">
            <a:extLst>
              <a:ext uri="{FF2B5EF4-FFF2-40B4-BE49-F238E27FC236}">
                <a16:creationId xmlns:a16="http://schemas.microsoft.com/office/drawing/2014/main" id="{8D97C6A8-1433-4DD5-B5BE-2C95A428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670" y="4061083"/>
            <a:ext cx="4756574" cy="217927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4275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Polysaccharides: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1500909" y="1371219"/>
            <a:ext cx="10311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 can either be :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homopolymeric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repeating monosaccharide unit).</a:t>
            </a:r>
          </a:p>
          <a:p>
            <a:pPr marL="342892" indent="-342892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heteropolymeric</a:t>
            </a:r>
            <a:r>
              <a:rPr lang="en-GB" sz="2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monosaccharaides).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and animals 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glucose in the form of very large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 </a:t>
            </a:r>
            <a:r>
              <a:rPr lang="en-GB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homopolymers.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endParaRPr lang="en-GB" sz="20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endParaRPr lang="en-GB" sz="20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glucose homopolymer present in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store glucose is called </a:t>
            </a:r>
            <a:r>
              <a:rPr lang="en-GB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glucose homopolymer present in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is called </a:t>
            </a:r>
            <a:r>
              <a:rPr lang="en-GB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2F1B1-F1CD-4975-AF8F-7C66F2346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0" t="35999" r="43629" b="11821"/>
          <a:stretch/>
        </p:blipFill>
        <p:spPr>
          <a:xfrm>
            <a:off x="7992533" y="1345498"/>
            <a:ext cx="3230880" cy="357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196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Starch: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1456267" y="1230517"/>
            <a:ext cx="10356426" cy="362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consists of two forms: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and amylopectin.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Amylose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helical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 of  glucose linked by </a:t>
            </a:r>
            <a:r>
              <a:rPr lang="el-G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α-1,4 </a:t>
            </a:r>
            <a:r>
              <a:rPr lang="en-GB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glycosidic bonds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 units).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Amylopectin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Branched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 glucose linked by </a:t>
            </a:r>
            <a:r>
              <a:rPr lang="el-G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α-1,4 </a:t>
            </a:r>
            <a:r>
              <a:rPr lang="en-GB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glycosidic bonds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branch points has  </a:t>
            </a:r>
            <a:r>
              <a:rPr lang="el-GR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α-1,6</a:t>
            </a:r>
            <a:r>
              <a:rPr lang="en-GB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glycosidic bonds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(100,000 units).</a:t>
            </a:r>
          </a:p>
          <a:p>
            <a:pPr marL="342892" indent="-342892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MAL\Desktop\Fig9_15cStarchEnds.gif">
            <a:extLst>
              <a:ext uri="{FF2B5EF4-FFF2-40B4-BE49-F238E27FC236}">
                <a16:creationId xmlns:a16="http://schemas.microsoft.com/office/drawing/2014/main" id="{BD6559D4-6ECE-425F-B3AA-8E2780D44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0267"/>
          <a:stretch/>
        </p:blipFill>
        <p:spPr bwMode="auto">
          <a:xfrm>
            <a:off x="2565149" y="3968634"/>
            <a:ext cx="4422410" cy="25929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5" name="Picture 2" descr="http://www.biocab.org/files/starches.jpg">
            <a:hlinkClick r:id="rId3"/>
            <a:extLst>
              <a:ext uri="{FF2B5EF4-FFF2-40B4-BE49-F238E27FC236}">
                <a16:creationId xmlns:a16="http://schemas.microsoft.com/office/drawing/2014/main" id="{671D017E-5163-4099-A04D-C5D45E2B9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1753" r="13890" b="6390"/>
          <a:stretch/>
        </p:blipFill>
        <p:spPr bwMode="auto">
          <a:xfrm>
            <a:off x="7404152" y="3942257"/>
            <a:ext cx="2900031" cy="26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5</a:t>
            </a:fld>
            <a:endParaRPr lang="en-GB"/>
          </a:p>
        </p:txBody>
      </p:sp>
      <p:pic>
        <p:nvPicPr>
          <p:cNvPr id="12" name="Picture 2" descr="Amyl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7"/>
          <a:stretch/>
        </p:blipFill>
        <p:spPr bwMode="auto">
          <a:xfrm>
            <a:off x="1834335" y="1015033"/>
            <a:ext cx="6303403" cy="1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lpha(1-6)Link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75" y="3337488"/>
            <a:ext cx="5479269" cy="28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542120" y="1596367"/>
            <a:ext cx="1863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Amylose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8219094" y="4400490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Amylopectin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0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36316"/>
            <a:ext cx="2819399" cy="345796"/>
          </a:xfrm>
        </p:spPr>
        <p:txBody>
          <a:bodyPr/>
          <a:lstStyle/>
          <a:p>
            <a:fld id="{177A7964-8835-494F-9D97-B54AA859F814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Glycogen: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1456267" y="1540618"/>
            <a:ext cx="10356426" cy="151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a branched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polysacharide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D-glucose which contains both </a:t>
            </a:r>
            <a:r>
              <a:rPr lang="el-G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000" noProof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4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000" noProof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similar in structure to amylopectin.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glycogen has 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l-GR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000" noProof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branches. </a:t>
            </a:r>
          </a:p>
        </p:txBody>
      </p:sp>
      <p:pic>
        <p:nvPicPr>
          <p:cNvPr id="7" name="Picture 12" descr="https://encrypted-tbn1.gstatic.com/images?q=tbn:ANd9GcQYdr9fhkNuYxgVcVkPPPJCDAK2yB2WBPaPRoqle5CFqCfzpLMH">
            <a:extLst>
              <a:ext uri="{FF2B5EF4-FFF2-40B4-BE49-F238E27FC236}">
                <a16:creationId xmlns:a16="http://schemas.microsoft.com/office/drawing/2014/main" id="{7A377F48-9B60-4F35-8940-2B312BBFB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2"/>
          <a:stretch/>
        </p:blipFill>
        <p:spPr bwMode="auto">
          <a:xfrm>
            <a:off x="6590087" y="3626214"/>
            <a:ext cx="4386611" cy="223786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8DFAD9-74CA-4CAF-9406-D08798EBE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" t="4260" r="2120" b="5869"/>
          <a:stretch/>
        </p:blipFill>
        <p:spPr>
          <a:xfrm>
            <a:off x="1691019" y="3626215"/>
            <a:ext cx="4597102" cy="223786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7373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8A3E0-E319-41D1-9EC5-D458C3BA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A4F0E-A040-4D82-B6EB-8F36780C890A}"/>
              </a:ext>
            </a:extLst>
          </p:cNvPr>
          <p:cNvSpPr/>
          <p:nvPr/>
        </p:nvSpPr>
        <p:spPr>
          <a:xfrm>
            <a:off x="4148412" y="2635043"/>
            <a:ext cx="9980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231111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957" y="6312229"/>
            <a:ext cx="2819399" cy="345796"/>
          </a:xfrm>
        </p:spPr>
        <p:txBody>
          <a:bodyPr/>
          <a:lstStyle/>
          <a:p>
            <a:fld id="{177A7964-8835-494F-9D97-B54AA859F814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7" y="279770"/>
            <a:ext cx="9723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Chemical properties of carbohydrates: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09C84A-0DD3-4085-8A9E-435066D23CFF}"/>
              </a:ext>
            </a:extLst>
          </p:cNvPr>
          <p:cNvGrpSpPr/>
          <p:nvPr/>
        </p:nvGrpSpPr>
        <p:grpSpPr>
          <a:xfrm>
            <a:off x="1968592" y="1598802"/>
            <a:ext cx="8457360" cy="4150112"/>
            <a:chOff x="1238249" y="2039394"/>
            <a:chExt cx="6981825" cy="40640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89EE81FD-4492-407E-993F-87CF680FC72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5329646"/>
                </p:ext>
              </p:extLst>
            </p:nvPr>
          </p:nvGraphicFramePr>
          <p:xfrm>
            <a:off x="1238249" y="2039394"/>
            <a:ext cx="698182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538952-B68E-4909-8E6F-50083C660327}"/>
                </a:ext>
              </a:extLst>
            </p:cNvPr>
            <p:cNvSpPr txBox="1"/>
            <p:nvPr/>
          </p:nvSpPr>
          <p:spPr>
            <a:xfrm>
              <a:off x="1575054" y="2575762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08722C-F76C-469D-9950-A73B48B94C22}"/>
                </a:ext>
              </a:extLst>
            </p:cNvPr>
            <p:cNvSpPr txBox="1"/>
            <p:nvPr/>
          </p:nvSpPr>
          <p:spPr>
            <a:xfrm>
              <a:off x="1860286" y="3795580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C6D885-1492-4058-8BEF-EF5F778148C3}"/>
                </a:ext>
              </a:extLst>
            </p:cNvPr>
            <p:cNvSpPr txBox="1"/>
            <p:nvPr/>
          </p:nvSpPr>
          <p:spPr>
            <a:xfrm>
              <a:off x="1569204" y="5090102"/>
              <a:ext cx="431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54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6320" y="824038"/>
            <a:ext cx="10315621" cy="4800600"/>
          </a:xfrm>
        </p:spPr>
        <p:txBody>
          <a:bodyPr>
            <a:noAutofit/>
          </a:bodyPr>
          <a:lstStyle/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used to hydrolyse sucrose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 disaccharide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glucose and fructose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monosaccharides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 products of hydrolysis of sucrose (disaccharide).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 is a non-reducing disaccharide,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it does not reduce the Cu++ solution (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Bendict's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because the glycosidic bond is formed between the two hemiacetal bonds.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So, there is </a:t>
            </a:r>
            <a:r>
              <a:rPr lang="en-GB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free aldehydic or ketonic group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give positive reducing properties. 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glycosidic bond </a:t>
            </a:r>
            <a:r>
              <a:rPr lang="en-GB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hydrolysed (in the presence of </a:t>
            </a:r>
            <a:r>
              <a:rPr lang="en-GB" sz="1800" b="1" u="sng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GB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 glucose + fructose  (which are reducing sugars) are then </a:t>
            </a:r>
            <a:r>
              <a:rPr lang="en-GB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give positive reducing test.</a:t>
            </a: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1 : Sucrose hydrolysis Test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8A0D9-D782-47DD-8337-A61FC92D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220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5F1192E-1488-8E4D-ABC4-FA0285F00446}" vid="{4A15775F-AAA9-BE46-9677-B8CAAE32AF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1895</TotalTime>
  <Words>846</Words>
  <Application>Microsoft Office PowerPoint</Application>
  <PresentationFormat>شاشة عريضة</PresentationFormat>
  <Paragraphs>126</Paragraphs>
  <Slides>16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Aparajita</vt:lpstr>
      <vt:lpstr>Arial</vt:lpstr>
      <vt:lpstr>Calibri</vt:lpstr>
      <vt:lpstr>Gill Sans MT</vt:lpstr>
      <vt:lpstr>Helvetica Neue</vt:lpstr>
      <vt:lpstr>Impact</vt:lpstr>
      <vt:lpstr>Times New Roman</vt:lpstr>
      <vt:lpstr>Wingdings</vt:lpstr>
      <vt:lpstr>Theme1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emtenanmk@gmail.com</dc:creator>
  <cp:lastModifiedBy>Leenah Saleeh Alsuhaibani</cp:lastModifiedBy>
  <cp:revision>31</cp:revision>
  <dcterms:created xsi:type="dcterms:W3CDTF">2020-01-09T15:48:14Z</dcterms:created>
  <dcterms:modified xsi:type="dcterms:W3CDTF">2024-09-18T09:12:51Z</dcterms:modified>
</cp:coreProperties>
</file>