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29" r:id="rId5"/>
  </p:sldMasterIdLst>
  <p:sldIdLst>
    <p:sldId id="257" r:id="rId6"/>
    <p:sldId id="280" r:id="rId7"/>
    <p:sldId id="259" r:id="rId8"/>
    <p:sldId id="260" r:id="rId9"/>
    <p:sldId id="262" r:id="rId10"/>
    <p:sldId id="261" r:id="rId11"/>
    <p:sldId id="263" r:id="rId12"/>
    <p:sldId id="264" r:id="rId13"/>
    <p:sldId id="283" r:id="rId14"/>
    <p:sldId id="265" r:id="rId15"/>
    <p:sldId id="268" r:id="rId16"/>
    <p:sldId id="284" r:id="rId17"/>
    <p:sldId id="285" r:id="rId18"/>
    <p:sldId id="286" r:id="rId19"/>
    <p:sldId id="287" r:id="rId20"/>
    <p:sldId id="288" r:id="rId21"/>
    <p:sldId id="289" r:id="rId22"/>
    <p:sldId id="290" r:id="rId23"/>
    <p:sldId id="291" r:id="rId24"/>
    <p:sldId id="293" r:id="rId25"/>
    <p:sldId id="294"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1/29/2025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1/29/2025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1/29/2025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789E2A65-E8AC-48D9-A6D3-27F7C37876EE}"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43536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35336FF9-C771-457F-AF72-F7146B2C160E}" type="datetimeFigureOut">
              <a:rPr lang="en-US"/>
              <a:pPr>
                <a:defRPr/>
              </a:pPr>
              <a:t>1/29/2025</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097E351A-7CEC-4306-A1CF-11B8380873C2}" type="slidenum">
              <a:rPr lang="en-US"/>
              <a:pPr>
                <a:defRPr/>
              </a:pPr>
              <a:t>‹#›</a:t>
            </a:fld>
            <a:endParaRPr lang="en-US"/>
          </a:p>
        </p:txBody>
      </p:sp>
    </p:spTree>
    <p:extLst>
      <p:ext uri="{BB962C8B-B14F-4D97-AF65-F5344CB8AC3E}">
        <p14:creationId xmlns:p14="http://schemas.microsoft.com/office/powerpoint/2010/main" val="302950436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3B080CD-A27F-4F53-AAAD-94F3E968DAEF}" type="datetimeFigureOut">
              <a:rPr lang="en-US"/>
              <a:pPr>
                <a:defRPr/>
              </a:pPr>
              <a:t>1/29/2025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C5E916-936E-4ECA-AA2C-6F5C6635B4BB}" type="slidenum">
              <a:rPr lang="en-US"/>
              <a:pPr>
                <a:defRPr/>
              </a:pPr>
              <a:t>‹#›</a:t>
            </a:fld>
            <a:endParaRPr lang="en-US"/>
          </a:p>
        </p:txBody>
      </p:sp>
    </p:spTree>
    <p:extLst>
      <p:ext uri="{BB962C8B-B14F-4D97-AF65-F5344CB8AC3E}">
        <p14:creationId xmlns:p14="http://schemas.microsoft.com/office/powerpoint/2010/main" val="1029097741"/>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46167D2B-A6DC-4BF5-8C56-8886ADE54C5C}" type="datetimeFigureOut">
              <a:rPr lang="en-US"/>
              <a:pPr>
                <a:defRPr/>
              </a:pPr>
              <a:t>1/29/2025</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F245B21D-DD68-48BB-9A52-997EC3F84DBC}" type="slidenum">
              <a:rPr lang="en-US"/>
              <a:pPr>
                <a:defRPr/>
              </a:pPr>
              <a:t>‹#›</a:t>
            </a:fld>
            <a:endParaRPr lang="en-US"/>
          </a:p>
        </p:txBody>
      </p:sp>
    </p:spTree>
    <p:extLst>
      <p:ext uri="{BB962C8B-B14F-4D97-AF65-F5344CB8AC3E}">
        <p14:creationId xmlns:p14="http://schemas.microsoft.com/office/powerpoint/2010/main" val="112091767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AF06B7C-2B49-41B3-B25B-E74DB003B78C}" type="datetimeFigureOut">
              <a:rPr lang="en-US"/>
              <a:pPr>
                <a:defRPr/>
              </a:pPr>
              <a:t>1/29/2025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3C02A4-6E58-4A00-AB1D-D64B524925BA}" type="slidenum">
              <a:rPr lang="en-US"/>
              <a:pPr>
                <a:defRPr/>
              </a:pPr>
              <a:t>‹#›</a:t>
            </a:fld>
            <a:endParaRPr lang="en-US"/>
          </a:p>
        </p:txBody>
      </p:sp>
    </p:spTree>
    <p:extLst>
      <p:ext uri="{BB962C8B-B14F-4D97-AF65-F5344CB8AC3E}">
        <p14:creationId xmlns:p14="http://schemas.microsoft.com/office/powerpoint/2010/main" val="192918455"/>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65998885-1A04-4428-AF39-1BF25763E742}" type="datetimeFigureOut">
              <a:rPr lang="en-US"/>
              <a:pPr>
                <a:defRPr/>
              </a:pPr>
              <a:t>1/29/2025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29222B-8F13-4DA0-AFB6-B4779EEF0F91}" type="slidenum">
              <a:rPr lang="en-US"/>
              <a:pPr>
                <a:defRPr/>
              </a:pPr>
              <a:t>‹#›</a:t>
            </a:fld>
            <a:endParaRPr lang="en-US"/>
          </a:p>
        </p:txBody>
      </p:sp>
    </p:spTree>
    <p:extLst>
      <p:ext uri="{BB962C8B-B14F-4D97-AF65-F5344CB8AC3E}">
        <p14:creationId xmlns:p14="http://schemas.microsoft.com/office/powerpoint/2010/main" val="1256270685"/>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FC795EE0-A0F0-438D-AECF-6F5C28381E23}" type="datetimeFigureOut">
              <a:rPr lang="en-US"/>
              <a:pPr>
                <a:defRPr/>
              </a:pPr>
              <a:t>1/29/2025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2888D3-261E-466B-9E3F-1872D2F4F71C}" type="slidenum">
              <a:rPr lang="en-US"/>
              <a:pPr>
                <a:defRPr/>
              </a:pPr>
              <a:t>‹#›</a:t>
            </a:fld>
            <a:endParaRPr lang="en-US"/>
          </a:p>
        </p:txBody>
      </p:sp>
    </p:spTree>
    <p:extLst>
      <p:ext uri="{BB962C8B-B14F-4D97-AF65-F5344CB8AC3E}">
        <p14:creationId xmlns:p14="http://schemas.microsoft.com/office/powerpoint/2010/main" val="2827696467"/>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1/29/2025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85D756-BC33-4A87-BD04-4FCD722FB091}" type="datetimeFigureOut">
              <a:rPr lang="en-US"/>
              <a:pPr>
                <a:defRPr/>
              </a:pPr>
              <a:t>1/29/2025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802DF0-E687-4038-A1F3-673D4A15EDA7}" type="slidenum">
              <a:rPr lang="en-US"/>
              <a:pPr>
                <a:defRPr/>
              </a:pPr>
              <a:t>‹#›</a:t>
            </a:fld>
            <a:endParaRPr lang="en-US"/>
          </a:p>
        </p:txBody>
      </p:sp>
    </p:spTree>
    <p:extLst>
      <p:ext uri="{BB962C8B-B14F-4D97-AF65-F5344CB8AC3E}">
        <p14:creationId xmlns:p14="http://schemas.microsoft.com/office/powerpoint/2010/main" val="2846608255"/>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E7360E2-21A2-41B5-AF72-E7BC8FAF281D}" type="datetimeFigureOut">
              <a:rPr lang="en-US"/>
              <a:pPr>
                <a:defRPr/>
              </a:pPr>
              <a:t>1/29/2025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4CBCC9B-F732-4AD7-895B-E1B63C324D76}" type="slidenum">
              <a:rPr lang="en-US"/>
              <a:pPr>
                <a:defRPr/>
              </a:pPr>
              <a:t>‹#›</a:t>
            </a:fld>
            <a:endParaRPr lang="en-US"/>
          </a:p>
        </p:txBody>
      </p:sp>
    </p:spTree>
    <p:extLst>
      <p:ext uri="{BB962C8B-B14F-4D97-AF65-F5344CB8AC3E}">
        <p14:creationId xmlns:p14="http://schemas.microsoft.com/office/powerpoint/2010/main" val="2371116839"/>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C336441-252C-4996-B108-ED1B7CD8D6AF}" type="datetimeFigureOut">
              <a:rPr lang="en-US"/>
              <a:pPr>
                <a:defRPr/>
              </a:pPr>
              <a:t>1/29/2025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8DEC77B-FF1D-4ACF-A8B0-B3F3CBFB2591}" type="slidenum">
              <a:rPr lang="en-US"/>
              <a:pPr>
                <a:defRPr/>
              </a:pPr>
              <a:t>‹#›</a:t>
            </a:fld>
            <a:endParaRPr lang="en-US"/>
          </a:p>
        </p:txBody>
      </p:sp>
    </p:spTree>
    <p:extLst>
      <p:ext uri="{BB962C8B-B14F-4D97-AF65-F5344CB8AC3E}">
        <p14:creationId xmlns:p14="http://schemas.microsoft.com/office/powerpoint/2010/main" val="404321374"/>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044929D-ED89-405B-A4A5-168EB58CED5F}" type="datetimeFigureOut">
              <a:rPr lang="en-US"/>
              <a:pPr>
                <a:defRPr/>
              </a:pPr>
              <a:t>1/29/2025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C7FC54-9914-4AEF-BEA9-875512D87DB3}" type="slidenum">
              <a:rPr lang="en-US"/>
              <a:pPr>
                <a:defRPr/>
              </a:pPr>
              <a:t>‹#›</a:t>
            </a:fld>
            <a:endParaRPr lang="en-US"/>
          </a:p>
        </p:txBody>
      </p:sp>
    </p:spTree>
    <p:extLst>
      <p:ext uri="{BB962C8B-B14F-4D97-AF65-F5344CB8AC3E}">
        <p14:creationId xmlns:p14="http://schemas.microsoft.com/office/powerpoint/2010/main" val="712912206"/>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BEA62DF-F5E6-46E2-96DC-A57E27E65EC0}" type="datetimeFigureOut">
              <a:rPr lang="en-US"/>
              <a:pPr>
                <a:defRPr/>
              </a:pPr>
              <a:t>1/29/2025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0A60F06-F929-4420-8C2C-C03F723D3D2B}" type="slidenum">
              <a:rPr lang="en-US"/>
              <a:pPr>
                <a:defRPr/>
              </a:pPr>
              <a:t>‹#›</a:t>
            </a:fld>
            <a:endParaRPr lang="en-US"/>
          </a:p>
        </p:txBody>
      </p:sp>
    </p:spTree>
    <p:extLst>
      <p:ext uri="{BB962C8B-B14F-4D97-AF65-F5344CB8AC3E}">
        <p14:creationId xmlns:p14="http://schemas.microsoft.com/office/powerpoint/2010/main" val="1609313217"/>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a:defRPr/>
            </a:pPr>
            <a:fld id="{456D78FA-D0A7-47A4-B578-6D2C5F4A1981}"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77883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6763B4CA-9DF7-42F2-B6CC-AB908694954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75249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1/29/2025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1/29/2025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1/29/2025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1/29/2025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1/29/2025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1/29/2025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1/29/2025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1/29/2025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1/29/2025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1/29/2025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1/29/2025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1/29/2025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1/29/2025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7594808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9705475"/>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95098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04671536"/>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06646"/>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8134786"/>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2134980"/>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96755026"/>
      </p:ext>
    </p:extLst>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912328"/>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6302647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1/29/2025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3082806"/>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43651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2063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C09C8-B883-4223-9E69-616D526334AF}"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61F6FA-C7E2-453C-B498-3AFBAC381AD8}" type="slidenum">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156338832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7294BC-8886-48FB-9585-612592A3C05E}"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10BDD-3D37-4455-86A4-5E5E46EF8C9D}"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179913077"/>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431B00-36B7-4684-8B5C-74FBADAADBB3}"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B2A44-7F27-4F39-91B9-B73E2899FB9B}" type="slidenum">
              <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86381572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2BCF10-1788-47A7-A2E8-6F6A0075EA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7"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4BA045-C9BD-419C-9BFF-48828E3FB712}"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303486573"/>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62A6DC-34E8-42CC-842A-C29E337A7A7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8"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9"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21DFD-3084-421E-B8BA-351FEA9F1257}"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500545872"/>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4B2B7B-47B9-4E08-BF16-4EE84385FBD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4"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152AD-1EE0-40A1-983A-E78C7A7810BB}"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840170958"/>
      </p:ext>
    </p:extLst>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FD8149-567C-4A9D-A22B-261CC8A3853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3"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4"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0A214F-6F63-4673-AD73-5759367F56F4}"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536256646"/>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1/29/2025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7DE1E6-1681-4901-B2A1-6BEB6DCEB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7"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5F24CE-33E1-40A1-B70B-93446C4AB941}"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996098309"/>
      </p:ext>
    </p:extLst>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EF0ADF-AAE8-432A-B65B-76B88AA66B0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10" name="Footer Placeholder 5"/>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50840-7958-4D23-837D-CA71C5A2EC5C}"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980565947"/>
      </p:ext>
    </p:extLst>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20FCB9-5615-4FD4-A5BA-6BF3F1094B0A}"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D0D7A-C9E1-42C3-9FFF-ED8BBD03B3D4}"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831579761"/>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D80412-1665-4A68-9578-006E09855E6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21"/>
          <p:cNvSpPr>
            <a:spLocks noGrp="1"/>
          </p:cNvSpPr>
          <p:nvPr>
            <p:ph type="ftr" sz="quarter" idx="11"/>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Slide Number Placeholder 17"/>
          <p:cNvSpPr>
            <a:spLocks noGrp="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EF4F88-4316-4718-B21F-AB04F7E77117}" type="slidenum">
              <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545338691"/>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A4393E-C386-4AA4-82F1-FA8F31BC22AE}" type="slidenum">
              <a:rPr kumimoji="0" lang="ar-SA"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604299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636DA7-8F94-4091-8D53-209BC75A881A}" type="slidenum">
              <a:rPr kumimoji="0" lang="ar-SA"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89027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1/29/2025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1/29/2025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1/29/2025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1/29/2025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9C6FB46-FB59-464A-B950-50AD32FE81C8}" type="datetimeFigureOut">
              <a:rPr lang="en-US"/>
              <a:pPr fontAlgn="base">
                <a:spcBef>
                  <a:spcPct val="0"/>
                </a:spcBef>
                <a:spcAft>
                  <a:spcPct val="0"/>
                </a:spcAft>
                <a:defRPr/>
              </a:pPr>
              <a:t>1/29/2025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F481D514-013C-4E7D-889F-2ECA7F59BC2D}"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1529863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1/29/2025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7382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ＭＳ Ｐゴシック" pitchFamily="34" charset="-128"/>
              <a:cs typeface="Arial" pitchFamily="34" charset="0"/>
            </a:endParaRPr>
          </a:p>
        </p:txBody>
      </p:sp>
      <p:sp>
        <p:nvSpPr>
          <p:cNvPr id="1024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4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527A9D1-28D6-4596-B827-AD80F934E5D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1/29/2025</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ea typeface="+mn-ea"/>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ED7849-275F-4574-9EC9-1BF9B25B015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102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endParaRPr>
            </a:p>
          </p:txBody>
        </p:sp>
      </p:grpSp>
    </p:spTree>
    <p:extLst>
      <p:ext uri="{BB962C8B-B14F-4D97-AF65-F5344CB8AC3E}">
        <p14:creationId xmlns:p14="http://schemas.microsoft.com/office/powerpoint/2010/main" val="318280895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dr_m_hafez@hotmail.com" TargetMode="External"/><Relationship Id="rId2" Type="http://schemas.openxmlformats.org/officeDocument/2006/relationships/hyperlink" Target="mailto:mohhafez@ksu.edu.sa"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dr_h_mohamed@yahoo.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685800"/>
            <a:ext cx="49530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ar-SA" sz="3600" kern="10" dirty="0">
                <a:solidFill>
                  <a:srgbClr val="FF0000"/>
                </a:solidFill>
                <a:effectLst>
                  <a:outerShdw dist="45791" dir="3378596" algn="ctr" rotWithShape="0">
                    <a:srgbClr val="4D4D4D">
                      <a:alpha val="79999"/>
                    </a:srgbClr>
                  </a:outerShdw>
                </a:effectLst>
                <a:latin typeface="Arial Black"/>
                <a:cs typeface="Arial" pitchFamily="34" charset="0"/>
              </a:rPr>
              <a:t>مشكلات في  </a:t>
            </a:r>
          </a:p>
          <a:p>
            <a:pPr algn="ctr" rtl="1" fontAlgn="base">
              <a:spcBef>
                <a:spcPct val="0"/>
              </a:spcBef>
              <a:spcAft>
                <a:spcPct val="0"/>
              </a:spcAft>
              <a:defRPr/>
            </a:pP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الجغرافيا الطبيعية</a:t>
            </a:r>
          </a:p>
          <a:p>
            <a:pPr algn="ctr" rtl="1" fontAlgn="base">
              <a:spcBef>
                <a:spcPct val="0"/>
              </a:spcBef>
              <a:spcAft>
                <a:spcPct val="0"/>
              </a:spcAft>
              <a:defRPr/>
            </a:pPr>
            <a:r>
              <a:rPr lang="en-US" dirty="0"/>
              <a:t>Problems in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Arial" pitchFamily="34" charset="0"/>
              </a:rPr>
              <a:t>Physical Geography</a:t>
            </a: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Mohamed Hafez</a:t>
            </a:r>
          </a:p>
        </p:txBody>
      </p:sp>
    </p:spTree>
    <p:extLst>
      <p:ext uri="{BB962C8B-B14F-4D97-AF65-F5344CB8AC3E}">
        <p14:creationId xmlns:p14="http://schemas.microsoft.com/office/powerpoint/2010/main" val="708060580"/>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667000" y="1981200"/>
            <a:ext cx="4038600" cy="1981200"/>
          </a:xfrm>
          <a:prstGeom prst="rect">
            <a:avLst/>
          </a:prstGeom>
        </p:spPr>
        <p:txBody>
          <a:bodyPr wrap="none" fromWordArt="1">
            <a:prstTxWarp prst="textPlain">
              <a:avLst>
                <a:gd name="adj" fmla="val 50597"/>
              </a:avLst>
            </a:prstTxWarp>
          </a:bodyPr>
          <a:lstStyle/>
          <a:p>
            <a:pPr algn="ctr" rtl="1" eaLnBrk="0" fontAlgn="base" hangingPunct="0">
              <a:spcBef>
                <a:spcPct val="0"/>
              </a:spcBef>
              <a:spcAft>
                <a:spcPct val="0"/>
              </a:spcAft>
            </a:pP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Introduction</a:t>
            </a:r>
          </a:p>
        </p:txBody>
      </p:sp>
    </p:spTree>
    <p:extLst>
      <p:ext uri="{BB962C8B-B14F-4D97-AF65-F5344CB8AC3E}">
        <p14:creationId xmlns:p14="http://schemas.microsoft.com/office/powerpoint/2010/main" val="8854366"/>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742950"/>
          </a:xfrm>
        </p:spPr>
        <p:txBody>
          <a:bodyPr/>
          <a:lstStyle/>
          <a:p>
            <a:pPr algn="ctr" rtl="1" eaLnBrk="1" hangingPunct="1"/>
            <a:r>
              <a:rPr lang="ar-EG" altLang="en-US" sz="4400" b="1" dirty="0">
                <a:solidFill>
                  <a:srgbClr val="00B0F0"/>
                </a:solidFill>
              </a:rPr>
              <a:t>المشكلات في الجغرافيا الطبيعية</a:t>
            </a:r>
            <a:endParaRPr lang="en-US" altLang="en-US" sz="4400" b="1" dirty="0">
              <a:solidFill>
                <a:srgbClr val="00B0F0"/>
              </a:solidFill>
            </a:endParaRPr>
          </a:p>
        </p:txBody>
      </p:sp>
      <p:sp>
        <p:nvSpPr>
          <p:cNvPr id="3" name="Content Placeholder 2"/>
          <p:cNvSpPr>
            <a:spLocks noGrp="1"/>
          </p:cNvSpPr>
          <p:nvPr>
            <p:ph idx="1"/>
          </p:nvPr>
        </p:nvSpPr>
        <p:spPr>
          <a:xfrm>
            <a:off x="457200" y="1627187"/>
            <a:ext cx="8229600" cy="4525963"/>
          </a:xfrm>
        </p:spPr>
        <p:txBody>
          <a:bodyPr rtlCol="0">
            <a:normAutofit fontScale="85000" lnSpcReduction="20000"/>
          </a:bodyPr>
          <a:lstStyle/>
          <a:p>
            <a:pPr marL="274320" indent="-274320" algn="just" rtl="1" eaLnBrk="1" fontAlgn="auto" hangingPunct="1">
              <a:spcAft>
                <a:spcPts val="0"/>
              </a:spcAft>
              <a:buClr>
                <a:schemeClr val="accent3"/>
              </a:buClr>
              <a:buFont typeface="Arial" pitchFamily="34" charset="0"/>
              <a:buChar char="•"/>
              <a:defRPr/>
            </a:pPr>
            <a:r>
              <a:rPr lang="ar-EG" sz="2800" b="1" dirty="0"/>
              <a:t>تعد الجغرافيا الطبيعية فرعًا أساسيًا من فروع الجغرافيا، تُعنى بدراسة الظواهر الطبيعية على سطح الأرض، بما في ذلك التضاريس، والمناخ، والتربة، و</a:t>
            </a:r>
            <a:r>
              <a:rPr lang="ar-SA" sz="2800" b="1" dirty="0"/>
              <a:t>النظم الحيوية</a:t>
            </a:r>
            <a:r>
              <a:rPr lang="ar-EG" sz="2800" b="1" dirty="0"/>
              <a:t>، والمسطحات المائية</a:t>
            </a:r>
            <a:r>
              <a:rPr lang="ar-SA" sz="2800" b="1" dirty="0"/>
              <a:t> بحار ومحيطات</a:t>
            </a:r>
            <a:r>
              <a:rPr lang="ar-EG" sz="2800" b="1" dirty="0"/>
              <a:t>. ورغم الأهمية الكبيرة لهذا المجال في فهم البيئة وتحليل تفاعلاتها، إلا أنه يواجه العديد من المشكلات التي تثير اهتمام الباحثين والعلماء.</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800" b="1" dirty="0"/>
              <a:t>تتنوع هذه المشكلات بين تلك الناجمة عن التغيرات الطبيعية مثل</a:t>
            </a:r>
            <a:r>
              <a:rPr lang="ar-SA" sz="2800" b="1" dirty="0"/>
              <a:t>:</a:t>
            </a:r>
            <a:r>
              <a:rPr lang="ar-EG" sz="2800" b="1" dirty="0"/>
              <a:t> الزلازل والبراكين والتغيرات المناخية، وتلك الناتجة عن الأنشطة البشرية التي تؤثر على التوازن البيئي، مثل إزالة الغابات، وتلوث المياه، والتصحر. </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800" b="1" dirty="0"/>
              <a:t>وتكتسب دراسة هذه القضايا أهمية متزايدة في ظل تزايد التحديات البيئية العالمية، ما يتطلب البحث عن حلول مستدامة تسهم في الحفاظ على البيئة الطبيعية وضمان استمراريتها للأجيال القادمة.</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800" b="1" dirty="0"/>
              <a:t>في هذا السياق، </a:t>
            </a:r>
            <a:r>
              <a:rPr lang="ar-SA" sz="2800" b="1" dirty="0"/>
              <a:t>ي</a:t>
            </a:r>
            <a:r>
              <a:rPr lang="ar-EG" sz="2800" b="1" dirty="0"/>
              <a:t>هدف هذ</a:t>
            </a:r>
            <a:r>
              <a:rPr lang="ar-SA" sz="2800" b="1" dirty="0"/>
              <a:t>ا</a:t>
            </a:r>
            <a:r>
              <a:rPr lang="ar-EG" sz="2800" b="1" dirty="0"/>
              <a:t> </a:t>
            </a:r>
            <a:r>
              <a:rPr lang="ar-SA" sz="2800" b="1" dirty="0"/>
              <a:t>المقرر </a:t>
            </a:r>
            <a:r>
              <a:rPr lang="ar-EG" sz="2800" b="1" dirty="0"/>
              <a:t>إلى تسليط الضوء على أبرز المشكلات في الجغرافيا الطبيعية، تحليل أسبابها، وآثارها، وسبل التعامل معها لضمان تحقيق التوازن بين الإنسان والبيئة.</a:t>
            </a:r>
            <a:endParaRPr lang="ar-SA" sz="2800" b="1" dirty="0"/>
          </a:p>
        </p:txBody>
      </p:sp>
    </p:spTree>
    <p:extLst>
      <p:ext uri="{BB962C8B-B14F-4D97-AF65-F5344CB8AC3E}">
        <p14:creationId xmlns:p14="http://schemas.microsoft.com/office/powerpoint/2010/main" val="1341112740"/>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742950"/>
          </a:xfrm>
        </p:spPr>
        <p:txBody>
          <a:bodyPr/>
          <a:lstStyle/>
          <a:p>
            <a:pPr algn="ctr" rtl="1" eaLnBrk="1" hangingPunct="1"/>
            <a:r>
              <a:rPr lang="ar-SA" altLang="en-US" sz="4400" b="1" dirty="0">
                <a:solidFill>
                  <a:srgbClr val="00B0F0"/>
                </a:solidFill>
              </a:rPr>
              <a:t>موضوعات </a:t>
            </a:r>
            <a:r>
              <a:rPr lang="ar-EG" altLang="en-US" sz="4400" b="1" dirty="0">
                <a:solidFill>
                  <a:srgbClr val="00B0F0"/>
                </a:solidFill>
              </a:rPr>
              <a:t>المشكلات في الجغرافيا الطبيعية</a:t>
            </a:r>
            <a:endParaRPr lang="en-US" altLang="en-US" sz="4400" b="1" dirty="0">
              <a:solidFill>
                <a:srgbClr val="00B0F0"/>
              </a:solidFill>
            </a:endParaRPr>
          </a:p>
        </p:txBody>
      </p:sp>
      <p:sp>
        <p:nvSpPr>
          <p:cNvPr id="3" name="Content Placeholder 2"/>
          <p:cNvSpPr>
            <a:spLocks noGrp="1"/>
          </p:cNvSpPr>
          <p:nvPr>
            <p:ph idx="1"/>
          </p:nvPr>
        </p:nvSpPr>
        <p:spPr>
          <a:xfrm>
            <a:off x="609600" y="1676400"/>
            <a:ext cx="8077200" cy="4476750"/>
          </a:xfrm>
        </p:spPr>
        <p:txBody>
          <a:bodyPr rtlCol="0">
            <a:normAutofit lnSpcReduction="10000"/>
          </a:bodyPr>
          <a:lstStyle/>
          <a:p>
            <a:pPr marL="274320" indent="-274320" algn="just" rtl="1" eaLnBrk="1" fontAlgn="auto" hangingPunct="1">
              <a:spcAft>
                <a:spcPts val="0"/>
              </a:spcAft>
              <a:buClr>
                <a:schemeClr val="accent3"/>
              </a:buClr>
              <a:buFont typeface="Arial" pitchFamily="34" charset="0"/>
              <a:buChar char="•"/>
              <a:defRPr/>
            </a:pPr>
            <a:r>
              <a:rPr lang="ar-EG" sz="2400" b="1" dirty="0"/>
              <a:t>استحوذت بعض </a:t>
            </a:r>
            <a:r>
              <a:rPr lang="ar-SA" sz="2400" b="1" dirty="0"/>
              <a:t>الموضوعات</a:t>
            </a:r>
            <a:r>
              <a:rPr lang="ar-EG" sz="2400" b="1" dirty="0"/>
              <a:t> على اهتمام العالم بأسره بقدر اهتمامه بالأخطار الطبيعية. </a:t>
            </a:r>
            <a:r>
              <a:rPr lang="ar-SA" sz="2400" b="1" dirty="0"/>
              <a:t>وهناك </a:t>
            </a:r>
            <a:r>
              <a:rPr lang="ar-EG" sz="2400" b="1" dirty="0"/>
              <a:t>مجموعة من الأمثلة المأساوية لمختلف المخاطر التي تحولت إلى كوارث </a:t>
            </a:r>
            <a:r>
              <a:rPr lang="ar-SA" sz="2400" b="1" dirty="0"/>
              <a:t>أثرت </a:t>
            </a:r>
            <a:r>
              <a:rPr lang="ar-EG" sz="2400" b="1" dirty="0"/>
              <a:t>على ملايين </a:t>
            </a:r>
            <a:r>
              <a:rPr lang="ar-SA" sz="2400" b="1" dirty="0"/>
              <a:t>البشر </a:t>
            </a:r>
            <a:r>
              <a:rPr lang="ar-EG" sz="2400" b="1" dirty="0"/>
              <a:t>في جميع أنحاء العالم</a:t>
            </a:r>
            <a:r>
              <a:rPr lang="ar-SA" sz="2400" b="1" dirty="0"/>
              <a:t>.</a:t>
            </a:r>
          </a:p>
          <a:p>
            <a:pPr marL="274320" indent="-274320" algn="just" rtl="1" eaLnBrk="1" fontAlgn="auto" hangingPunct="1">
              <a:spcAft>
                <a:spcPts val="0"/>
              </a:spcAft>
              <a:buClr>
                <a:schemeClr val="accent3"/>
              </a:buClr>
              <a:buFont typeface="Arial" pitchFamily="34" charset="0"/>
              <a:buChar char="•"/>
              <a:defRPr/>
            </a:pPr>
            <a:r>
              <a:rPr lang="ar-SA" sz="2400" b="1" dirty="0"/>
              <a:t>وينبغي الإشارة إلى أن </a:t>
            </a:r>
            <a:r>
              <a:rPr lang="ar-EG" sz="2400" b="1" dirty="0"/>
              <a:t>عدد من الموضوعات تشترك في التبعية الحقيقية متعددة التخصصات التي تميز مجال </a:t>
            </a:r>
            <a:r>
              <a:rPr lang="ar-SA" sz="2400" b="1" dirty="0"/>
              <a:t>المشكلات و</a:t>
            </a:r>
            <a:r>
              <a:rPr lang="ar-EG" sz="2400" b="1" dirty="0"/>
              <a:t>المخاطر الطبيعية</a:t>
            </a:r>
            <a:r>
              <a:rPr lang="ar-SA" sz="2400" b="1" dirty="0"/>
              <a:t> بخلاف الجغرافيا</a:t>
            </a:r>
            <a:r>
              <a:rPr lang="ar-EG" sz="2400" b="1" dirty="0"/>
              <a:t> من</a:t>
            </a:r>
            <a:r>
              <a:rPr lang="ar-SA" sz="2400" b="1" dirty="0"/>
              <a:t>ها:</a:t>
            </a:r>
            <a:r>
              <a:rPr lang="ar-EG" sz="2400" b="1" dirty="0"/>
              <a:t> </a:t>
            </a:r>
            <a:r>
              <a:rPr lang="ar-SA" sz="2400" b="1" dirty="0"/>
              <a:t>تخصصات </a:t>
            </a:r>
            <a:r>
              <a:rPr lang="ar-EG" sz="2400" b="1" dirty="0"/>
              <a:t>الجيولوجيا والجيوفيزياء الهندسة والاستجابة لحالات الطوارئ لعلم النفس الاجتماعي والاقتصاد</a:t>
            </a:r>
            <a:r>
              <a:rPr lang="ar-SA" sz="2400" b="1" dirty="0"/>
              <a:t> وغيرها.</a:t>
            </a:r>
          </a:p>
          <a:p>
            <a:pPr marL="274320" indent="-274320" algn="just" rtl="1" eaLnBrk="1" fontAlgn="auto" hangingPunct="1">
              <a:spcAft>
                <a:spcPts val="0"/>
              </a:spcAft>
              <a:buClr>
                <a:schemeClr val="accent3"/>
              </a:buClr>
              <a:buFont typeface="Arial" pitchFamily="34" charset="0"/>
              <a:buChar char="•"/>
              <a:defRPr/>
            </a:pPr>
            <a:r>
              <a:rPr lang="ar-EG" sz="2400" b="1" dirty="0"/>
              <a:t> ودراسة </a:t>
            </a:r>
            <a:r>
              <a:rPr lang="ar-SA" sz="2400" b="1" dirty="0"/>
              <a:t>المشكلات و</a:t>
            </a:r>
            <a:r>
              <a:rPr lang="ar-EG" sz="2400" b="1" dirty="0"/>
              <a:t>المخاطر الطبيعية تستمد مدخلات</a:t>
            </a:r>
            <a:r>
              <a:rPr lang="ar-SA" sz="2400" b="1" dirty="0"/>
              <a:t>ها</a:t>
            </a:r>
            <a:r>
              <a:rPr lang="ar-EG" sz="2400" b="1" dirty="0"/>
              <a:t> من مجموعة من التخصصات الفريدة والمستقلة. وتوفر منبرا مشتركا للحد من </a:t>
            </a:r>
            <a:r>
              <a:rPr lang="ar-SA" sz="2400" b="1" dirty="0"/>
              <a:t>تداعيتها</a:t>
            </a:r>
            <a:r>
              <a:rPr lang="ar-EG" sz="2400" b="1" dirty="0"/>
              <a:t> وتسهيل التآزر المفيد في توفير المعلومات والإجراءات المفيدة في الوقت المناسب بشأن</a:t>
            </a:r>
            <a:r>
              <a:rPr lang="ar-SA" sz="2400" b="1" dirty="0"/>
              <a:t>ها. و</a:t>
            </a:r>
            <a:r>
              <a:rPr lang="ar-EG" sz="2400" b="1" dirty="0"/>
              <a:t>من الأمثلة المأساوية لمختلف المخاطر التي تحولت إلى كوارث</a:t>
            </a:r>
            <a:r>
              <a:rPr lang="ar-SA" sz="2400" b="1" dirty="0"/>
              <a:t>- تعكس خطورة المشكلات والمخاطر الطبيعية، وأهمية الاستعداد البشري لها- ما يلي:</a:t>
            </a:r>
          </a:p>
        </p:txBody>
      </p:sp>
    </p:spTree>
    <p:extLst>
      <p:ext uri="{BB962C8B-B14F-4D97-AF65-F5344CB8AC3E}">
        <p14:creationId xmlns:p14="http://schemas.microsoft.com/office/powerpoint/2010/main" val="4087078767"/>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الزلازل</a:t>
            </a:r>
            <a:endParaRPr lang="en-US" altLang="en-US" sz="4400" b="1" dirty="0">
              <a:solidFill>
                <a:srgbClr val="00B0F0"/>
              </a:solidFill>
            </a:endParaRPr>
          </a:p>
        </p:txBody>
      </p:sp>
      <p:sp>
        <p:nvSpPr>
          <p:cNvPr id="3" name="Content Placeholder 2"/>
          <p:cNvSpPr>
            <a:spLocks noGrp="1"/>
          </p:cNvSpPr>
          <p:nvPr>
            <p:ph idx="1"/>
          </p:nvPr>
        </p:nvSpPr>
        <p:spPr>
          <a:xfrm>
            <a:off x="609600" y="1447800"/>
            <a:ext cx="8077200" cy="4476750"/>
          </a:xfrm>
        </p:spPr>
        <p:txBody>
          <a:bodyPr rtlCol="0">
            <a:normAutofit/>
          </a:bodyPr>
          <a:lstStyle/>
          <a:p>
            <a:pPr marL="274320" indent="-274320" algn="just" rtl="1" eaLnBrk="1" fontAlgn="auto" hangingPunct="1">
              <a:spcAft>
                <a:spcPts val="0"/>
              </a:spcAft>
              <a:buClr>
                <a:schemeClr val="accent3"/>
              </a:buClr>
              <a:buFont typeface="Arial" pitchFamily="34" charset="0"/>
              <a:buChar char="•"/>
              <a:defRPr/>
            </a:pPr>
            <a:r>
              <a:rPr lang="ar-EG" sz="2800" b="1" dirty="0"/>
              <a:t>زلزال هايتي (2010):</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أدى زلزال بقوة 7.0 درجات على مقياس ريختر إلى دمار هائل في هايتي، حيث لقي أكثر من 200,000 شخص حتفهم، وأُصيب أكثر من 300,000 آخرين. تسبب الزلزال في انهيار البنية التحتية بشكل كامل، مما جعل الاستجابة الإنسانية أكثر تعقيدًا.</a:t>
            </a:r>
            <a:endParaRPr lang="ar-SA" sz="2400" b="1" dirty="0"/>
          </a:p>
          <a:p>
            <a:pPr marL="274320" indent="-274320" algn="just" rtl="1" eaLnBrk="1" fontAlgn="auto" hangingPunct="1">
              <a:spcAft>
                <a:spcPts val="0"/>
              </a:spcAft>
              <a:buClr>
                <a:schemeClr val="accent3"/>
              </a:buClr>
              <a:buFont typeface="Arial" pitchFamily="34" charset="0"/>
              <a:buChar char="•"/>
              <a:defRPr/>
            </a:pPr>
            <a:endParaRPr lang="ar-SA" sz="2400" b="1" dirty="0"/>
          </a:p>
          <a:p>
            <a:pPr marL="0" indent="0" algn="just" rtl="1" eaLnBrk="1" fontAlgn="auto" hangingPunct="1">
              <a:spcAft>
                <a:spcPts val="0"/>
              </a:spcAft>
              <a:buClr>
                <a:schemeClr val="accent3"/>
              </a:buClr>
              <a:buNone/>
              <a:defRPr/>
            </a:pPr>
            <a:endParaRPr lang="ar-SA" sz="2400" b="1" dirty="0"/>
          </a:p>
        </p:txBody>
      </p:sp>
      <p:pic>
        <p:nvPicPr>
          <p:cNvPr id="6" name="Picture 5">
            <a:extLst>
              <a:ext uri="{FF2B5EF4-FFF2-40B4-BE49-F238E27FC236}">
                <a16:creationId xmlns:a16="http://schemas.microsoft.com/office/drawing/2014/main" id="{F8A236BE-9FEE-4715-B530-13698C1D7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200400"/>
            <a:ext cx="4846320" cy="3191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8555679"/>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742950"/>
          </a:xfrm>
        </p:spPr>
        <p:txBody>
          <a:bodyPr/>
          <a:lstStyle/>
          <a:p>
            <a:pPr algn="ctr" rtl="1" eaLnBrk="1" hangingPunct="1"/>
            <a:r>
              <a:rPr lang="ar-SA" altLang="en-US" sz="4400" b="1" dirty="0">
                <a:solidFill>
                  <a:srgbClr val="00B0F0"/>
                </a:solidFill>
              </a:rPr>
              <a:t>الزلازل</a:t>
            </a:r>
            <a:endParaRPr lang="en-US" altLang="en-US" sz="4400" b="1" dirty="0">
              <a:solidFill>
                <a:srgbClr val="00B0F0"/>
              </a:solidFill>
            </a:endParaRPr>
          </a:p>
        </p:txBody>
      </p:sp>
      <p:sp>
        <p:nvSpPr>
          <p:cNvPr id="3" name="Content Placeholder 2"/>
          <p:cNvSpPr>
            <a:spLocks noGrp="1"/>
          </p:cNvSpPr>
          <p:nvPr>
            <p:ph idx="1"/>
          </p:nvPr>
        </p:nvSpPr>
        <p:spPr>
          <a:xfrm>
            <a:off x="4909457" y="1865727"/>
            <a:ext cx="3810000" cy="4476750"/>
          </a:xfrm>
        </p:spPr>
        <p:txBody>
          <a:bodyPr rtlCol="0">
            <a:normAutofit/>
          </a:bodyPr>
          <a:lstStyle/>
          <a:p>
            <a:pPr algn="just" rtl="1" eaLnBrk="1" fontAlgn="auto" hangingPunct="1">
              <a:spcAft>
                <a:spcPts val="0"/>
              </a:spcAft>
              <a:buClr>
                <a:schemeClr val="accent3"/>
              </a:buClr>
              <a:buFont typeface="Arial" panose="020B0604020202020204" pitchFamily="34" charset="0"/>
              <a:buChar char="•"/>
              <a:defRPr/>
            </a:pPr>
            <a:r>
              <a:rPr lang="ar-EG" sz="2800" b="1" dirty="0"/>
              <a:t>زلزال تسونامي المحيط الهندي (2004):</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تسبب زلزال بقوة 9.1 درجات تحت البحر قبالة سواحل إندونيسيا في موجات تسونامي ضخمة، ما أدى إلى مقتل أكثر من 230,000 شخص في 14 دولة، مع تدمير واسع النطاق في جنوب آسيا.</a:t>
            </a:r>
            <a:endParaRPr lang="ar-SA" sz="2400" b="1" dirty="0"/>
          </a:p>
        </p:txBody>
      </p:sp>
      <p:pic>
        <p:nvPicPr>
          <p:cNvPr id="4" name="Picture 3">
            <a:extLst>
              <a:ext uri="{FF2B5EF4-FFF2-40B4-BE49-F238E27FC236}">
                <a16:creationId xmlns:a16="http://schemas.microsoft.com/office/drawing/2014/main" id="{0DE0D5AE-04FA-43F8-9979-314571EB8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43" y="1763288"/>
            <a:ext cx="4206240" cy="4681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680860"/>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البراكين</a:t>
            </a:r>
            <a:endParaRPr lang="en-US" altLang="en-US" sz="4400" b="1" dirty="0">
              <a:solidFill>
                <a:srgbClr val="00B0F0"/>
              </a:solidFill>
            </a:endParaRPr>
          </a:p>
        </p:txBody>
      </p:sp>
      <p:sp>
        <p:nvSpPr>
          <p:cNvPr id="3" name="Content Placeholder 2"/>
          <p:cNvSpPr>
            <a:spLocks noGrp="1"/>
          </p:cNvSpPr>
          <p:nvPr>
            <p:ph idx="1"/>
          </p:nvPr>
        </p:nvSpPr>
        <p:spPr>
          <a:xfrm>
            <a:off x="4495800" y="1447800"/>
            <a:ext cx="4191000" cy="4476750"/>
          </a:xfrm>
        </p:spPr>
        <p:txBody>
          <a:bodyPr rtlCol="0">
            <a:normAutofit/>
          </a:bodyPr>
          <a:lstStyle/>
          <a:p>
            <a:pPr marL="274320" indent="-274320" algn="just" rtl="1" eaLnBrk="1" fontAlgn="auto" hangingPunct="1">
              <a:spcAft>
                <a:spcPts val="0"/>
              </a:spcAft>
              <a:buClr>
                <a:schemeClr val="accent3"/>
              </a:buClr>
              <a:buFont typeface="Arial" pitchFamily="34" charset="0"/>
              <a:buChar char="•"/>
              <a:defRPr/>
            </a:pPr>
            <a:r>
              <a:rPr lang="ar-EG" sz="2800" b="1" dirty="0"/>
              <a:t>بركان </a:t>
            </a:r>
            <a:r>
              <a:rPr lang="ar-EG" sz="2800" b="1" dirty="0" err="1"/>
              <a:t>كراكاتوا</a:t>
            </a:r>
            <a:r>
              <a:rPr lang="ar-EG" sz="2800" b="1" dirty="0"/>
              <a:t> (1883):</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كان أحد أعنف ثوران </a:t>
            </a:r>
            <a:r>
              <a:rPr lang="ar-SA" sz="2400" b="1" dirty="0"/>
              <a:t>ل</a:t>
            </a:r>
            <a:r>
              <a:rPr lang="ar-EG" sz="2400" b="1" dirty="0"/>
              <a:t>لبراكين في التاريخ، وأدى إلى مقتل أكثر من 36,000 شخص بسبب موجات تسونامي الضخمة والرماد البركاني الذي تسبب في تغييرات مناخية مؤقتة على مستوى العالم</a:t>
            </a:r>
            <a:r>
              <a:rPr lang="ar-EG" sz="2800" b="1" dirty="0"/>
              <a:t>.</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800" b="1" dirty="0"/>
              <a:t>بركان جبل بيليه في مارتينيك (1902):</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أدى إلى مقتل نحو 30,000 شخص عندما دفنت تدفقات الحمم البركانية مدينة سانت بيير بالكامل</a:t>
            </a:r>
            <a:r>
              <a:rPr lang="ar-SA" sz="2400" b="1" dirty="0"/>
              <a:t>.</a:t>
            </a:r>
          </a:p>
          <a:p>
            <a:pPr marL="0" indent="0" algn="just" rtl="1" eaLnBrk="1" fontAlgn="auto" hangingPunct="1">
              <a:spcAft>
                <a:spcPts val="0"/>
              </a:spcAft>
              <a:buClr>
                <a:schemeClr val="accent3"/>
              </a:buClr>
              <a:buNone/>
              <a:defRPr/>
            </a:pPr>
            <a:endParaRPr lang="ar-SA" sz="2400" b="1" dirty="0"/>
          </a:p>
        </p:txBody>
      </p:sp>
      <p:pic>
        <p:nvPicPr>
          <p:cNvPr id="4" name="Picture 3">
            <a:extLst>
              <a:ext uri="{FF2B5EF4-FFF2-40B4-BE49-F238E27FC236}">
                <a16:creationId xmlns:a16="http://schemas.microsoft.com/office/drawing/2014/main" id="{0EFA81C3-6507-4AEE-AC4B-711EA5C60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17760"/>
            <a:ext cx="3291840" cy="4706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471494"/>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الفيضانات</a:t>
            </a:r>
            <a:endParaRPr lang="en-US" altLang="en-US" sz="4400" b="1" dirty="0">
              <a:solidFill>
                <a:srgbClr val="00B0F0"/>
              </a:solidFill>
            </a:endParaRPr>
          </a:p>
        </p:txBody>
      </p:sp>
      <p:sp>
        <p:nvSpPr>
          <p:cNvPr id="3" name="Content Placeholder 2"/>
          <p:cNvSpPr>
            <a:spLocks noGrp="1"/>
          </p:cNvSpPr>
          <p:nvPr>
            <p:ph idx="1"/>
          </p:nvPr>
        </p:nvSpPr>
        <p:spPr>
          <a:xfrm>
            <a:off x="4876800" y="1447799"/>
            <a:ext cx="3810000" cy="4801359"/>
          </a:xfrm>
        </p:spPr>
        <p:txBody>
          <a:bodyPr rtlCol="0">
            <a:normAutofit lnSpcReduction="10000"/>
          </a:bodyPr>
          <a:lstStyle/>
          <a:p>
            <a:pPr marL="274320" indent="-274320" algn="just" rtl="1" eaLnBrk="1" fontAlgn="auto" hangingPunct="1">
              <a:spcAft>
                <a:spcPts val="0"/>
              </a:spcAft>
              <a:buClr>
                <a:schemeClr val="accent3"/>
              </a:buClr>
              <a:buFont typeface="Arial" pitchFamily="34" charset="0"/>
              <a:buChar char="•"/>
              <a:defRPr/>
            </a:pPr>
            <a:r>
              <a:rPr lang="ar-EG" sz="2800" b="1" dirty="0"/>
              <a:t>فيضانات نهر </a:t>
            </a:r>
            <a:r>
              <a:rPr lang="ar-EG" sz="2800" b="1" dirty="0" err="1"/>
              <a:t>اليانغتسي</a:t>
            </a:r>
            <a:r>
              <a:rPr lang="ar-EG" sz="2800" b="1" dirty="0"/>
              <a:t> (1931):</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تع</a:t>
            </a:r>
            <a:r>
              <a:rPr lang="ar-SA" sz="2400" b="1" dirty="0"/>
              <a:t>د</a:t>
            </a:r>
            <a:r>
              <a:rPr lang="ar-EG" sz="2400" b="1" dirty="0"/>
              <a:t> من بين أعنف الفيضانات في التاريخ</a:t>
            </a:r>
            <a:r>
              <a:rPr lang="ar-SA" sz="2400" b="1" dirty="0"/>
              <a:t>؛</a:t>
            </a:r>
            <a:r>
              <a:rPr lang="ar-EG" sz="2400" b="1" dirty="0"/>
              <a:t> حيث أودت بحياة ما بين 1 إلى 4 ملايين شخص في الصين بسبب الفيضانات والانهيارات الطينية والمجاعات التي تبعتها.</a:t>
            </a:r>
            <a:endParaRPr lang="ar-SA" sz="2400" b="1" dirty="0"/>
          </a:p>
          <a:p>
            <a:pPr marL="274320" indent="-274320" algn="just" rtl="1" eaLnBrk="1" fontAlgn="auto" hangingPunct="1">
              <a:spcAft>
                <a:spcPts val="0"/>
              </a:spcAft>
              <a:buClr>
                <a:schemeClr val="accent3"/>
              </a:buClr>
              <a:buFont typeface="Arial" pitchFamily="34" charset="0"/>
              <a:buChar char="•"/>
              <a:defRPr/>
            </a:pPr>
            <a:r>
              <a:rPr lang="ar-SA" sz="2400" b="1" dirty="0"/>
              <a:t>حيث </a:t>
            </a:r>
            <a:r>
              <a:rPr lang="ar-EG" sz="2400" b="1" dirty="0"/>
              <a:t>تساقطت ثلوج كثيفة على منطقة نهري </a:t>
            </a:r>
            <a:r>
              <a:rPr lang="ar-EG" sz="2400" b="1" dirty="0" err="1"/>
              <a:t>اليانغتسي</a:t>
            </a:r>
            <a:r>
              <a:rPr lang="ar-EG" sz="2400" b="1" dirty="0"/>
              <a:t> وهواي</a:t>
            </a:r>
            <a:r>
              <a:rPr lang="ar-SA" sz="2400" b="1" dirty="0"/>
              <a:t>، </a:t>
            </a:r>
            <a:r>
              <a:rPr lang="ar-EG" sz="2400" b="1" dirty="0"/>
              <a:t>بعد أن ساد الجفاف بين عامي 1928 و1930. وعندما بدأت الثلوج بالذوبان في أوائل عام 1931، اختلطت مياهها مع النهر ما رفع من منسوبه</a:t>
            </a:r>
            <a:r>
              <a:rPr lang="ar-SA" sz="2400" b="1" dirty="0"/>
              <a:t> وتبب في فيضان عنيف.</a:t>
            </a:r>
          </a:p>
        </p:txBody>
      </p:sp>
      <p:pic>
        <p:nvPicPr>
          <p:cNvPr id="5" name="Picture 4">
            <a:extLst>
              <a:ext uri="{FF2B5EF4-FFF2-40B4-BE49-F238E27FC236}">
                <a16:creationId xmlns:a16="http://schemas.microsoft.com/office/drawing/2014/main" id="{E0845C6F-8324-4AC3-BC79-FB19BD008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4480560" cy="3617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636956"/>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العواصف والأعاصير</a:t>
            </a:r>
            <a:endParaRPr lang="en-US" altLang="en-US" sz="4400" b="1" dirty="0">
              <a:solidFill>
                <a:srgbClr val="00B0F0"/>
              </a:solidFill>
            </a:endParaRPr>
          </a:p>
        </p:txBody>
      </p:sp>
      <p:sp>
        <p:nvSpPr>
          <p:cNvPr id="3" name="Content Placeholder 2"/>
          <p:cNvSpPr>
            <a:spLocks noGrp="1"/>
          </p:cNvSpPr>
          <p:nvPr>
            <p:ph idx="1"/>
          </p:nvPr>
        </p:nvSpPr>
        <p:spPr>
          <a:xfrm>
            <a:off x="5212080" y="1447800"/>
            <a:ext cx="3474720" cy="4476750"/>
          </a:xfrm>
        </p:spPr>
        <p:txBody>
          <a:bodyPr rtlCol="0">
            <a:normAutofit fontScale="85000" lnSpcReduction="20000"/>
          </a:bodyPr>
          <a:lstStyle/>
          <a:p>
            <a:pPr marL="274320" indent="-274320" algn="just" rtl="1" eaLnBrk="1" fontAlgn="auto" hangingPunct="1">
              <a:spcAft>
                <a:spcPts val="0"/>
              </a:spcAft>
              <a:buClr>
                <a:schemeClr val="accent3"/>
              </a:buClr>
              <a:buFont typeface="Arial" pitchFamily="34" charset="0"/>
              <a:buChar char="•"/>
              <a:defRPr/>
            </a:pPr>
            <a:r>
              <a:rPr lang="ar-EG" sz="2800" b="1" dirty="0"/>
              <a:t>إعصار بولا (1970):</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اجتاح شرق باكستان (بنغلاديش حاليًا)، وأسفر عن مقتل أكثر من 300,000 شخص، مما يجعله واحدًا من أكثر الأعاصير المدارية فتكًا في التاريخ.</a:t>
            </a:r>
            <a:endParaRPr lang="ar-SA" sz="2400" b="1" dirty="0"/>
          </a:p>
          <a:p>
            <a:pPr marL="274320" indent="-274320" algn="just" rtl="1" eaLnBrk="1" fontAlgn="auto" hangingPunct="1">
              <a:spcAft>
                <a:spcPts val="0"/>
              </a:spcAft>
              <a:buClr>
                <a:schemeClr val="accent3"/>
              </a:buClr>
              <a:buFont typeface="Arial" pitchFamily="34" charset="0"/>
              <a:buChar char="•"/>
              <a:defRPr/>
            </a:pPr>
            <a:r>
              <a:rPr lang="ar-EG" sz="2800" b="1" dirty="0"/>
              <a:t>إعصار كاترينا (2005):</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أدى الإعصار إلى فيضانات كارثية في نيو أورلينز، الولايات المتحدة، ما تسبب في مقتل أكثر من 1,800 شخص ونزوح مئات الآلاف.</a:t>
            </a:r>
            <a:endParaRPr lang="ar-SA" sz="2400" b="1" dirty="0"/>
          </a:p>
          <a:p>
            <a:pPr marL="274320" indent="-274320" algn="just" rtl="1" eaLnBrk="1" fontAlgn="auto" hangingPunct="1">
              <a:spcAft>
                <a:spcPts val="0"/>
              </a:spcAft>
              <a:buClr>
                <a:schemeClr val="accent3"/>
              </a:buClr>
              <a:buFont typeface="Arial" pitchFamily="34" charset="0"/>
              <a:buChar char="•"/>
              <a:defRPr/>
            </a:pPr>
            <a:r>
              <a:rPr lang="ar-SA" sz="2800" b="1" dirty="0"/>
              <a:t>إعصار نرجس (2008):</a:t>
            </a:r>
          </a:p>
          <a:p>
            <a:pPr marL="274320" indent="-274320" algn="just" rtl="1" eaLnBrk="1" fontAlgn="auto" hangingPunct="1">
              <a:spcAft>
                <a:spcPts val="0"/>
              </a:spcAft>
              <a:buClr>
                <a:schemeClr val="accent3"/>
              </a:buClr>
              <a:buFont typeface="Arial" pitchFamily="34" charset="0"/>
              <a:buChar char="•"/>
              <a:defRPr/>
            </a:pPr>
            <a:r>
              <a:rPr lang="ar-SA" sz="2400" b="1" dirty="0"/>
              <a:t>ضرب ميانمار وأودى بحياة أكثر من 138,000 شخص، مع تدمير مساحات شاسعة من الأراضي الزراعية والبنية التحتية.</a:t>
            </a:r>
          </a:p>
        </p:txBody>
      </p:sp>
      <p:pic>
        <p:nvPicPr>
          <p:cNvPr id="5" name="Picture 5" descr="home3">
            <a:extLst>
              <a:ext uri="{FF2B5EF4-FFF2-40B4-BE49-F238E27FC236}">
                <a16:creationId xmlns:a16="http://schemas.microsoft.com/office/drawing/2014/main" id="{9A8CD983-B400-4939-B465-5D14F2A1C9C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9967"/>
            <a:ext cx="4846320" cy="365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02170"/>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التصحر والجفاف</a:t>
            </a:r>
            <a:endParaRPr lang="en-US" altLang="en-US" sz="4400" b="1" dirty="0">
              <a:solidFill>
                <a:srgbClr val="00B0F0"/>
              </a:solidFill>
            </a:endParaRPr>
          </a:p>
        </p:txBody>
      </p:sp>
      <p:sp>
        <p:nvSpPr>
          <p:cNvPr id="3" name="Content Placeholder 2"/>
          <p:cNvSpPr>
            <a:spLocks noGrp="1"/>
          </p:cNvSpPr>
          <p:nvPr>
            <p:ph idx="1"/>
          </p:nvPr>
        </p:nvSpPr>
        <p:spPr>
          <a:xfrm>
            <a:off x="152400" y="1351791"/>
            <a:ext cx="8534400" cy="4897367"/>
          </a:xfrm>
        </p:spPr>
        <p:txBody>
          <a:bodyPr rtlCol="0">
            <a:normAutofit lnSpcReduction="10000"/>
          </a:bodyPr>
          <a:lstStyle/>
          <a:p>
            <a:pPr marL="274320" indent="-274320" algn="just" rtl="1" eaLnBrk="1" fontAlgn="auto" hangingPunct="1">
              <a:spcAft>
                <a:spcPts val="0"/>
              </a:spcAft>
              <a:buClr>
                <a:schemeClr val="accent3"/>
              </a:buClr>
              <a:buFont typeface="Arial" pitchFamily="34" charset="0"/>
              <a:buChar char="•"/>
              <a:defRPr/>
            </a:pPr>
            <a:r>
              <a:rPr lang="ar-EG" sz="2800" b="1" dirty="0"/>
              <a:t>الجفاف في الساحل الإفريقي (1970-1980):</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000" b="1" dirty="0"/>
              <a:t>أدى إلى مجاعات واسعة النطاق في دول مثل النيجر وتشاد ومالي، وأسفر عن وفاة مئات الآلاف بسبب نقص الغذاء والمياه.</a:t>
            </a:r>
            <a:endParaRPr lang="ar-SA" sz="2000" b="1" dirty="0"/>
          </a:p>
          <a:p>
            <a:pPr marL="274320" indent="-274320" algn="just" rtl="1" eaLnBrk="1" fontAlgn="auto" hangingPunct="1">
              <a:spcAft>
                <a:spcPts val="0"/>
              </a:spcAft>
              <a:buClr>
                <a:schemeClr val="accent3"/>
              </a:buClr>
              <a:buFont typeface="Arial" pitchFamily="34" charset="0"/>
              <a:buChar char="•"/>
              <a:defRPr/>
            </a:pPr>
            <a:endParaRPr lang="ar-SA" sz="2000" b="1" dirty="0"/>
          </a:p>
          <a:p>
            <a:pPr marL="274320" indent="-274320" algn="just" rtl="1" eaLnBrk="1" fontAlgn="auto" hangingPunct="1">
              <a:spcAft>
                <a:spcPts val="0"/>
              </a:spcAft>
              <a:buClr>
                <a:schemeClr val="accent3"/>
              </a:buClr>
              <a:buFont typeface="Arial" pitchFamily="34" charset="0"/>
              <a:buChar char="•"/>
              <a:defRPr/>
            </a:pPr>
            <a:endParaRPr lang="ar-SA" sz="2000" b="1" dirty="0"/>
          </a:p>
          <a:p>
            <a:pPr marL="274320" indent="-274320" algn="just" rtl="1" eaLnBrk="1" fontAlgn="auto" hangingPunct="1">
              <a:spcAft>
                <a:spcPts val="0"/>
              </a:spcAft>
              <a:buClr>
                <a:schemeClr val="accent3"/>
              </a:buClr>
              <a:buFont typeface="Arial" pitchFamily="34" charset="0"/>
              <a:buChar char="•"/>
              <a:defRPr/>
            </a:pPr>
            <a:endParaRPr lang="ar-SA" sz="2000" b="1" dirty="0"/>
          </a:p>
          <a:p>
            <a:pPr marL="274320" indent="-274320" algn="just" rtl="1" eaLnBrk="1" fontAlgn="auto" hangingPunct="1">
              <a:spcAft>
                <a:spcPts val="0"/>
              </a:spcAft>
              <a:buClr>
                <a:schemeClr val="accent3"/>
              </a:buClr>
              <a:buFont typeface="Arial" pitchFamily="34" charset="0"/>
              <a:buChar char="•"/>
              <a:defRPr/>
            </a:pPr>
            <a:endParaRPr lang="ar-SA" sz="2000" b="1" dirty="0"/>
          </a:p>
          <a:p>
            <a:pPr marL="274320" indent="-274320" algn="just" rtl="1" eaLnBrk="1" fontAlgn="auto" hangingPunct="1">
              <a:spcAft>
                <a:spcPts val="0"/>
              </a:spcAft>
              <a:buClr>
                <a:schemeClr val="accent3"/>
              </a:buClr>
              <a:buFont typeface="Arial" pitchFamily="34" charset="0"/>
              <a:buChar char="•"/>
              <a:defRPr/>
            </a:pPr>
            <a:endParaRPr lang="ar-SA" sz="2000" b="1" dirty="0"/>
          </a:p>
          <a:p>
            <a:pPr marL="0" indent="0" algn="just" rtl="1" eaLnBrk="1" fontAlgn="auto" hangingPunct="1">
              <a:spcAft>
                <a:spcPts val="0"/>
              </a:spcAft>
              <a:buClr>
                <a:schemeClr val="accent3"/>
              </a:buClr>
              <a:buNone/>
              <a:defRPr/>
            </a:pPr>
            <a:endParaRPr lang="ar-SA" sz="2000" b="1" dirty="0"/>
          </a:p>
          <a:p>
            <a:pPr marL="0" indent="0" algn="just" rtl="1" eaLnBrk="1" fontAlgn="auto" hangingPunct="1">
              <a:spcAft>
                <a:spcPts val="0"/>
              </a:spcAft>
              <a:buClr>
                <a:schemeClr val="accent3"/>
              </a:buClr>
              <a:buNone/>
              <a:defRPr/>
            </a:pPr>
            <a:endParaRPr lang="ar-SA" sz="2000" b="1" dirty="0"/>
          </a:p>
          <a:p>
            <a:pPr marL="0" indent="0" algn="just" rtl="1" eaLnBrk="1" fontAlgn="auto" hangingPunct="1">
              <a:spcAft>
                <a:spcPts val="0"/>
              </a:spcAft>
              <a:buClr>
                <a:schemeClr val="accent3"/>
              </a:buClr>
              <a:buNone/>
              <a:defRPr/>
            </a:pPr>
            <a:endParaRPr lang="ar-SA" sz="2000" b="1" dirty="0"/>
          </a:p>
          <a:p>
            <a:pPr marL="274320" indent="-274320" algn="just" rtl="1" eaLnBrk="1" fontAlgn="auto" hangingPunct="1">
              <a:spcAft>
                <a:spcPts val="0"/>
              </a:spcAft>
              <a:buClr>
                <a:schemeClr val="accent3"/>
              </a:buClr>
              <a:buFont typeface="Arial" pitchFamily="34" charset="0"/>
              <a:buChar char="•"/>
              <a:defRPr/>
            </a:pPr>
            <a:r>
              <a:rPr lang="ar-EG" sz="2800" b="1" dirty="0"/>
              <a:t>الجفاف في الصومال (2011):</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000" b="1" dirty="0"/>
              <a:t>تسبب في أسوأ أزمة إنسانية، حيث تأثر أكثر من 12 مليون شخص، ومات عشرات الآلاف بسبب الجوع وسوء التغذية.</a:t>
            </a:r>
            <a:endParaRPr lang="ar-SA" sz="2000" b="1" dirty="0"/>
          </a:p>
        </p:txBody>
      </p:sp>
      <p:pic>
        <p:nvPicPr>
          <p:cNvPr id="4" name="Picture 3">
            <a:extLst>
              <a:ext uri="{FF2B5EF4-FFF2-40B4-BE49-F238E27FC236}">
                <a16:creationId xmlns:a16="http://schemas.microsoft.com/office/drawing/2014/main" id="{E2F8061C-F901-4F73-88A7-87150F0FB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0"/>
            <a:ext cx="4846320" cy="2660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6225266"/>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المنٌاخ والتلوث</a:t>
            </a:r>
            <a:endParaRPr lang="en-US" altLang="en-US" sz="4400" b="1" dirty="0">
              <a:solidFill>
                <a:srgbClr val="00B0F0"/>
              </a:solidFill>
            </a:endParaRPr>
          </a:p>
        </p:txBody>
      </p:sp>
      <p:sp>
        <p:nvSpPr>
          <p:cNvPr id="3" name="Content Placeholder 2"/>
          <p:cNvSpPr>
            <a:spLocks noGrp="1"/>
          </p:cNvSpPr>
          <p:nvPr>
            <p:ph idx="1"/>
          </p:nvPr>
        </p:nvSpPr>
        <p:spPr>
          <a:xfrm>
            <a:off x="152400" y="1351791"/>
            <a:ext cx="8534400" cy="4897367"/>
          </a:xfrm>
        </p:spPr>
        <p:txBody>
          <a:bodyPr rtlCol="0">
            <a:normAutofit/>
          </a:bodyPr>
          <a:lstStyle/>
          <a:p>
            <a:pPr marL="274320" indent="-274320" algn="just" rtl="1" eaLnBrk="1" fontAlgn="auto" hangingPunct="1">
              <a:spcAft>
                <a:spcPts val="0"/>
              </a:spcAft>
              <a:buClr>
                <a:schemeClr val="accent3"/>
              </a:buClr>
              <a:buFont typeface="Arial" pitchFamily="34" charset="0"/>
              <a:buChar char="•"/>
              <a:defRPr/>
            </a:pPr>
            <a:r>
              <a:rPr lang="ar-EG" sz="2800" b="1" dirty="0"/>
              <a:t>الكارثة النووية في تشيرنوبيل (1986):</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000" b="1" dirty="0"/>
              <a:t>انفجار المفاعل النووي في أوكرانيا أدى إلى تلوث إشعاعي واسع النطاق أثر على ملايين الأشخاص في أوروبا، مع عواقب صحية وبيئية مستمرة حتى اليوم.</a:t>
            </a:r>
            <a:endParaRPr lang="ar-SA" sz="2000" b="1" dirty="0"/>
          </a:p>
          <a:p>
            <a:pPr marL="274320" indent="-274320" algn="just" rtl="1" eaLnBrk="1" fontAlgn="auto" hangingPunct="1">
              <a:spcAft>
                <a:spcPts val="0"/>
              </a:spcAft>
              <a:buClr>
                <a:schemeClr val="accent3"/>
              </a:buClr>
              <a:buFont typeface="Arial" pitchFamily="34" charset="0"/>
              <a:buChar char="•"/>
              <a:defRPr/>
            </a:pPr>
            <a:r>
              <a:rPr lang="ar-EG" sz="2800" b="1" dirty="0"/>
              <a:t>الضباب الدخاني في لندن (1952):</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000" b="1" dirty="0"/>
              <a:t>أدى إلى وفاة حوالي 12,000 شخص نتيجة التلوث الشديد في الهواء.</a:t>
            </a:r>
            <a:endParaRPr lang="ar-SA" sz="2000" b="1" dirty="0"/>
          </a:p>
          <a:p>
            <a:pPr marL="274320" indent="-274320" algn="just" rtl="1" eaLnBrk="1" fontAlgn="auto" hangingPunct="1">
              <a:spcAft>
                <a:spcPts val="0"/>
              </a:spcAft>
              <a:buClr>
                <a:schemeClr val="accent3"/>
              </a:buClr>
              <a:buFont typeface="Arial" pitchFamily="34" charset="0"/>
              <a:buChar char="•"/>
              <a:defRPr/>
            </a:pPr>
            <a:endParaRPr lang="ar-SA" sz="2000" b="1" dirty="0"/>
          </a:p>
        </p:txBody>
      </p:sp>
      <p:pic>
        <p:nvPicPr>
          <p:cNvPr id="5" name="Picture 4">
            <a:extLst>
              <a:ext uri="{FF2B5EF4-FFF2-40B4-BE49-F238E27FC236}">
                <a16:creationId xmlns:a16="http://schemas.microsoft.com/office/drawing/2014/main" id="{68C28E55-9841-4764-815F-C35B9CDDC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120" y="3484021"/>
            <a:ext cx="4937760" cy="2765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1642320"/>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1505"/>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الانهيارات الأرضية</a:t>
            </a:r>
            <a:endParaRPr lang="en-US" altLang="en-US" sz="4400" b="1" dirty="0">
              <a:solidFill>
                <a:srgbClr val="00B0F0"/>
              </a:solidFill>
            </a:endParaRPr>
          </a:p>
        </p:txBody>
      </p:sp>
      <p:sp>
        <p:nvSpPr>
          <p:cNvPr id="3" name="Content Placeholder 2"/>
          <p:cNvSpPr>
            <a:spLocks noGrp="1"/>
          </p:cNvSpPr>
          <p:nvPr>
            <p:ph idx="1"/>
          </p:nvPr>
        </p:nvSpPr>
        <p:spPr>
          <a:xfrm>
            <a:off x="609600" y="1447800"/>
            <a:ext cx="8077200" cy="4476750"/>
          </a:xfrm>
        </p:spPr>
        <p:txBody>
          <a:bodyPr rtlCol="0">
            <a:normAutofit/>
          </a:bodyPr>
          <a:lstStyle/>
          <a:p>
            <a:pPr marL="274320" indent="-274320" algn="just" rtl="1" eaLnBrk="1" fontAlgn="auto" hangingPunct="1">
              <a:spcAft>
                <a:spcPts val="0"/>
              </a:spcAft>
              <a:buClr>
                <a:schemeClr val="accent3"/>
              </a:buClr>
              <a:buFont typeface="Arial" pitchFamily="34" charset="0"/>
              <a:buChar char="•"/>
              <a:defRPr/>
            </a:pPr>
            <a:r>
              <a:rPr lang="ar-EG" sz="2800" b="1" dirty="0"/>
              <a:t>كارثة </a:t>
            </a:r>
            <a:r>
              <a:rPr lang="ar-EG" sz="2800" b="1" dirty="0" err="1"/>
              <a:t>أرويوكو</a:t>
            </a:r>
            <a:r>
              <a:rPr lang="ar-EG" sz="2800" b="1" dirty="0"/>
              <a:t> (1985):</a:t>
            </a:r>
            <a:endParaRPr lang="ar-SA" sz="2800" b="1" dirty="0"/>
          </a:p>
          <a:p>
            <a:pPr marL="274320" indent="-274320" algn="just" rtl="1" eaLnBrk="1" fontAlgn="auto" hangingPunct="1">
              <a:spcAft>
                <a:spcPts val="0"/>
              </a:spcAft>
              <a:buClr>
                <a:schemeClr val="accent3"/>
              </a:buClr>
              <a:buFont typeface="Arial" pitchFamily="34" charset="0"/>
              <a:buChar char="•"/>
              <a:defRPr/>
            </a:pPr>
            <a:r>
              <a:rPr lang="ar-EG" sz="2400" b="1" dirty="0"/>
              <a:t>ثار بركان </a:t>
            </a:r>
            <a:r>
              <a:rPr lang="ar-EG" sz="2400" b="1" dirty="0" err="1"/>
              <a:t>نيفادو</a:t>
            </a:r>
            <a:r>
              <a:rPr lang="ar-EG" sz="2400" b="1" dirty="0"/>
              <a:t> ديل </a:t>
            </a:r>
            <a:r>
              <a:rPr lang="ar-EG" sz="2400" b="1" dirty="0" err="1"/>
              <a:t>رويز</a:t>
            </a:r>
            <a:r>
              <a:rPr lang="ar-EG" sz="2400" b="1" dirty="0"/>
              <a:t> في كولومبيا، مما تسبب في انهيار طيني غطى مدينة </a:t>
            </a:r>
            <a:r>
              <a:rPr lang="ar-EG" sz="2400" b="1" dirty="0" err="1"/>
              <a:t>أرميرو</a:t>
            </a:r>
            <a:r>
              <a:rPr lang="ar-SA" sz="2400" b="1" dirty="0"/>
              <a:t>،</a:t>
            </a:r>
            <a:r>
              <a:rPr lang="ar-EG" sz="2400" b="1" dirty="0"/>
              <a:t> وأدى إلى وفاة حوالي 23,000 شخص.</a:t>
            </a:r>
            <a:endParaRPr lang="ar-SA" sz="2400" b="1" dirty="0"/>
          </a:p>
          <a:p>
            <a:pPr marL="0" indent="0" algn="just" rtl="1" eaLnBrk="1" fontAlgn="auto" hangingPunct="1">
              <a:spcAft>
                <a:spcPts val="0"/>
              </a:spcAft>
              <a:buClr>
                <a:schemeClr val="accent3"/>
              </a:buClr>
              <a:buNone/>
              <a:defRPr/>
            </a:pPr>
            <a:endParaRPr lang="ar-SA" sz="2400" b="1" dirty="0"/>
          </a:p>
        </p:txBody>
      </p:sp>
      <p:pic>
        <p:nvPicPr>
          <p:cNvPr id="4" name="Picture 3">
            <a:extLst>
              <a:ext uri="{FF2B5EF4-FFF2-40B4-BE49-F238E27FC236}">
                <a16:creationId xmlns:a16="http://schemas.microsoft.com/office/drawing/2014/main" id="{1B3B0D59-C490-4953-9FA8-3CABDDBC9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913869"/>
            <a:ext cx="6400800" cy="3048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8388401"/>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8841"/>
            <a:ext cx="8229600" cy="742950"/>
          </a:xfrm>
        </p:spPr>
        <p:txBody>
          <a:bodyPr/>
          <a:lstStyle/>
          <a:p>
            <a:pPr algn="ctr" rtl="1" eaLnBrk="1" hangingPunct="1"/>
            <a:r>
              <a:rPr lang="ar-SA" altLang="en-US" sz="4400" b="1" dirty="0">
                <a:solidFill>
                  <a:srgbClr val="00B0F0"/>
                </a:solidFill>
              </a:rPr>
              <a:t>الانهيارات الجليدية</a:t>
            </a:r>
            <a:endParaRPr lang="en-US" altLang="en-US" sz="4400" b="1" dirty="0">
              <a:solidFill>
                <a:srgbClr val="00B0F0"/>
              </a:solidFill>
            </a:endParaRPr>
          </a:p>
        </p:txBody>
      </p:sp>
      <p:sp>
        <p:nvSpPr>
          <p:cNvPr id="3" name="Content Placeholder 2"/>
          <p:cNvSpPr>
            <a:spLocks noGrp="1"/>
          </p:cNvSpPr>
          <p:nvPr>
            <p:ph idx="1"/>
          </p:nvPr>
        </p:nvSpPr>
        <p:spPr>
          <a:xfrm>
            <a:off x="609600" y="1447800"/>
            <a:ext cx="8077200" cy="4476750"/>
          </a:xfrm>
        </p:spPr>
        <p:txBody>
          <a:bodyPr rtlCol="0">
            <a:normAutofit/>
          </a:bodyPr>
          <a:lstStyle/>
          <a:p>
            <a:pPr marL="274320" indent="-274320" algn="just" rtl="1" eaLnBrk="1" fontAlgn="auto" hangingPunct="1">
              <a:spcAft>
                <a:spcPts val="0"/>
              </a:spcAft>
              <a:buClr>
                <a:schemeClr val="accent3"/>
              </a:buClr>
              <a:buFont typeface="Arial" pitchFamily="34" charset="0"/>
              <a:buChar char="•"/>
              <a:defRPr/>
            </a:pPr>
            <a:r>
              <a:rPr lang="ar-EG" sz="2800" b="1" dirty="0"/>
              <a:t>انهيار جليدي في جبال الهيمالايا (2021):</a:t>
            </a:r>
            <a:endParaRPr lang="ar-SA" sz="2800" b="1" dirty="0"/>
          </a:p>
          <a:p>
            <a:pPr marL="274320" indent="-274320" algn="just" rtl="1" eaLnBrk="1" fontAlgn="auto" hangingPunct="1">
              <a:spcAft>
                <a:spcPts val="0"/>
              </a:spcAft>
              <a:buClr>
                <a:schemeClr val="accent3"/>
              </a:buClr>
              <a:buFont typeface="Arial" pitchFamily="34" charset="0"/>
              <a:buChar char="•"/>
              <a:defRPr/>
            </a:pPr>
            <a:r>
              <a:rPr lang="ar-SA" sz="2400" b="1" dirty="0"/>
              <a:t>ال</a:t>
            </a:r>
            <a:r>
              <a:rPr lang="ar-EG" sz="2400" b="1" dirty="0"/>
              <a:t>انهيار </a:t>
            </a:r>
            <a:r>
              <a:rPr lang="ar-SA" sz="2400" b="1" dirty="0"/>
              <a:t>ال</a:t>
            </a:r>
            <a:r>
              <a:rPr lang="ar-EG" sz="2400" b="1" dirty="0"/>
              <a:t>جليدي أدى إلى فيضانات كارثية في الهند، حيث دُمّرت السدود والمناطق المجاورة، وأدى إلى وفاة العشرات وتشريد الآلاف.</a:t>
            </a:r>
            <a:endParaRPr lang="ar-SA" sz="2400" b="1" dirty="0"/>
          </a:p>
          <a:p>
            <a:pPr marL="0" indent="0" algn="just" rtl="1" eaLnBrk="1" fontAlgn="auto" hangingPunct="1">
              <a:spcAft>
                <a:spcPts val="0"/>
              </a:spcAft>
              <a:buClr>
                <a:schemeClr val="accent3"/>
              </a:buClr>
              <a:buNone/>
              <a:defRPr/>
            </a:pPr>
            <a:endParaRPr lang="ar-SA" sz="2400" b="1" dirty="0"/>
          </a:p>
        </p:txBody>
      </p:sp>
      <p:pic>
        <p:nvPicPr>
          <p:cNvPr id="5" name="Picture 4">
            <a:extLst>
              <a:ext uri="{FF2B5EF4-FFF2-40B4-BE49-F238E27FC236}">
                <a16:creationId xmlns:a16="http://schemas.microsoft.com/office/drawing/2014/main" id="{DDE498C7-0F1D-4F64-B4CB-BBA58AA97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895600"/>
            <a:ext cx="5029200" cy="3282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8605131"/>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2"/>
          </p:nvPr>
        </p:nvSpPr>
        <p:spPr>
          <a:xfrm>
            <a:off x="685800" y="2057400"/>
            <a:ext cx="2743200" cy="4191000"/>
          </a:xfrm>
        </p:spPr>
        <p:txBody>
          <a:bodyPr/>
          <a:lstStyle/>
          <a:p>
            <a:pPr algn="just" rtl="1"/>
            <a:r>
              <a:rPr lang="ar-EG" altLang="en-US" sz="3200" b="1">
                <a:solidFill>
                  <a:srgbClr val="04617B"/>
                </a:solidFill>
                <a:ea typeface="Majalla UI"/>
              </a:rPr>
              <a:t>من لايري في يومه ما يستحق الابتسامة فليغلق عينيه بضع دقائق وليعلم أن رؤية النور وحدها تستحق الابتسامة....</a:t>
            </a:r>
            <a:endParaRPr lang="en-US" altLang="en-US" sz="3200" b="1">
              <a:solidFill>
                <a:srgbClr val="04617B"/>
              </a:solidFill>
            </a:endParaRPr>
          </a:p>
          <a:p>
            <a:pPr algn="just" rtl="1"/>
            <a:endParaRPr lang="en-US" altLang="en-US"/>
          </a:p>
        </p:txBody>
      </p:sp>
      <p:pic>
        <p:nvPicPr>
          <p:cNvPr id="15363"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733800" y="2133600"/>
            <a:ext cx="5111750" cy="2840038"/>
          </a:xfrm>
        </p:spPr>
      </p:pic>
      <p:sp>
        <p:nvSpPr>
          <p:cNvPr id="5" name="Title 4"/>
          <p:cNvSpPr>
            <a:spLocks noGrp="1"/>
          </p:cNvSpPr>
          <p:nvPr>
            <p:ph type="title"/>
          </p:nvPr>
        </p:nvSpPr>
        <p:spPr>
          <a:extLst/>
        </p:spPr>
        <p:txBody>
          <a:bodyPr lIns="91440" rIns="91440" bIns="45720">
            <a:spAutoFit/>
          </a:bodyPr>
          <a:lstStyle/>
          <a:p>
            <a:pPr algn="ctr">
              <a:defRPr/>
            </a:pPr>
            <a:r>
              <a:rPr lang="ar-EG"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ابتسم</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758871538"/>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52600"/>
            <a:ext cx="6096000" cy="2971800"/>
          </a:xfrm>
        </p:spPr>
      </p:pic>
    </p:spTree>
    <p:extLst>
      <p:ext uri="{BB962C8B-B14F-4D97-AF65-F5344CB8AC3E}">
        <p14:creationId xmlns:p14="http://schemas.microsoft.com/office/powerpoint/2010/main" val="3732753213"/>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a:t>وصف المقرر</a:t>
            </a:r>
            <a:endParaRPr lang="en-US" altLang="en-US" b="1" dirty="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000" b="1" dirty="0">
                <a:ea typeface="Majalla UI"/>
                <a:cs typeface="+mj-cs"/>
              </a:rPr>
              <a:t>ي</a:t>
            </a:r>
            <a:r>
              <a:rPr lang="ar-EG" altLang="en-US" sz="2000" b="1" dirty="0">
                <a:ea typeface="Majalla UI"/>
                <a:cs typeface="+mj-cs"/>
              </a:rPr>
              <a:t>تضمن المقرر </a:t>
            </a:r>
            <a:r>
              <a:rPr lang="ar-SA" altLang="en-US" sz="2000" b="1" dirty="0">
                <a:ea typeface="Majalla UI"/>
                <a:cs typeface="+mj-cs"/>
              </a:rPr>
              <a:t>دراسات متعمقة في موضوعات مختلفة من الجغرافيا الطبيعية تتركز حول مشكلات البيئة الطبيعية الحرجة، وما يتعرض له نظامها الإيكولوجي من أخطار، من خلال نماذج عالمية ومحلية، وإعداد التقارير العلمية الفردية والجماعية؛ بحيث يتمكن الطلاب من تفهم وتحديد بعض هذه المشاكل ومسبباتها، وكيفية معالجتها وإدارتها والحد من تفاقمها. </a:t>
            </a:r>
            <a:endParaRPr lang="ar-EG" altLang="en-US" sz="2000" b="1" dirty="0">
              <a:ea typeface="Majalla UI"/>
              <a:cs typeface="+mj-cs"/>
            </a:endParaRPr>
          </a:p>
          <a:p>
            <a:pPr algn="just" rtl="1">
              <a:lnSpc>
                <a:spcPct val="150000"/>
              </a:lnSpc>
            </a:pPr>
            <a:r>
              <a:rPr lang="ar-EG" altLang="en-US" sz="2000" b="1" dirty="0">
                <a:ea typeface="Majalla UI"/>
                <a:cs typeface="+mj-cs"/>
              </a:rPr>
              <a:t>طرق التقويم: </a:t>
            </a:r>
            <a:r>
              <a:rPr lang="ar-SA" altLang="en-US" sz="2000" b="1" dirty="0">
                <a:ea typeface="Majalla UI"/>
                <a:cs typeface="+mj-cs"/>
              </a:rPr>
              <a:t>اختبارات </a:t>
            </a:r>
            <a:r>
              <a:rPr lang="ar-EG" altLang="en-US" sz="2000" b="1" dirty="0">
                <a:ea typeface="Majalla UI"/>
                <a:cs typeface="+mj-cs"/>
              </a:rPr>
              <a:t>تحريري</a:t>
            </a:r>
            <a:r>
              <a:rPr lang="ar-SA" altLang="en-US" sz="2000" b="1" dirty="0">
                <a:ea typeface="Majalla UI"/>
                <a:cs typeface="+mj-cs"/>
              </a:rPr>
              <a:t>ة</a:t>
            </a:r>
            <a:r>
              <a:rPr lang="ar-EG" altLang="en-US" sz="2000" b="1" dirty="0">
                <a:ea typeface="Majalla UI"/>
                <a:cs typeface="+mj-cs"/>
              </a:rPr>
              <a:t> </a:t>
            </a:r>
            <a:r>
              <a:rPr lang="ar-SA" altLang="en-US" sz="2000" b="1" dirty="0">
                <a:ea typeface="Majalla UI"/>
                <a:cs typeface="+mj-cs"/>
              </a:rPr>
              <a:t>ومناقشات ومشاركات صفية، </a:t>
            </a:r>
            <a:r>
              <a:rPr lang="ar-EG" altLang="en-US" sz="2000" b="1" dirty="0">
                <a:ea typeface="Majalla UI"/>
                <a:cs typeface="+mj-cs"/>
              </a:rPr>
              <a:t>وأعداد </a:t>
            </a:r>
            <a:r>
              <a:rPr lang="ar-SA" altLang="en-US" sz="2000" b="1" dirty="0">
                <a:ea typeface="Majalla UI"/>
                <a:cs typeface="+mj-cs"/>
              </a:rPr>
              <a:t>تقارير وبحوث</a:t>
            </a:r>
            <a:r>
              <a:rPr lang="ar-EG" altLang="en-US" sz="2000" b="1" dirty="0">
                <a:ea typeface="Majalla UI"/>
                <a:cs typeface="+mj-cs"/>
              </a:rPr>
              <a:t> علمي</a:t>
            </a:r>
            <a:r>
              <a:rPr lang="ar-SA" altLang="en-US" sz="2000" b="1" dirty="0">
                <a:ea typeface="Majalla UI"/>
                <a:cs typeface="+mj-cs"/>
              </a:rPr>
              <a:t>ة</a:t>
            </a:r>
            <a:r>
              <a:rPr lang="ar-EG" altLang="en-US" sz="2000" b="1" dirty="0">
                <a:ea typeface="Majalla UI"/>
                <a:cs typeface="+mj-cs"/>
              </a:rPr>
              <a:t>.</a:t>
            </a:r>
          </a:p>
          <a:p>
            <a:pPr algn="just" rtl="1">
              <a:lnSpc>
                <a:spcPct val="150000"/>
              </a:lnSpc>
            </a:pPr>
            <a:r>
              <a:rPr lang="ar-EG" altLang="en-US" sz="2000" b="1" dirty="0">
                <a:ea typeface="Majalla UI"/>
                <a:cs typeface="+mj-cs"/>
              </a:rPr>
              <a:t>الكتب الم</a:t>
            </a:r>
            <a:r>
              <a:rPr lang="ar-SA" altLang="en-US" sz="2000" b="1" dirty="0">
                <a:ea typeface="Majalla UI"/>
                <a:cs typeface="+mj-cs"/>
              </a:rPr>
              <a:t>رجعية</a:t>
            </a:r>
            <a:r>
              <a:rPr lang="ar-EG" altLang="en-US" sz="2000" b="1" dirty="0">
                <a:ea typeface="Majalla UI"/>
                <a:cs typeface="+mj-cs"/>
              </a:rPr>
              <a:t>: </a:t>
            </a:r>
            <a:r>
              <a:rPr lang="ar-SA" altLang="en-US" sz="2000" b="1" dirty="0">
                <a:ea typeface="Majalla UI"/>
                <a:cs typeface="+mj-cs"/>
              </a:rPr>
              <a:t>الكوارث الطبيعية وكيفية مواجهتها دراسة جغرافية، إبراهيم سليمان </a:t>
            </a:r>
            <a:r>
              <a:rPr lang="ar-SA" altLang="en-US" sz="2000" b="1" dirty="0" err="1">
                <a:ea typeface="Majalla UI"/>
                <a:cs typeface="+mj-cs"/>
              </a:rPr>
              <a:t>الأحيدب</a:t>
            </a:r>
            <a:r>
              <a:rPr lang="ar-SA" altLang="en-US" sz="2000" b="1" dirty="0">
                <a:ea typeface="Majalla UI"/>
                <a:cs typeface="+mj-cs"/>
              </a:rPr>
              <a:t>، فهرسة مكتبة الملك فهد الوطنية. </a:t>
            </a:r>
            <a:r>
              <a:rPr lang="ar-SA" altLang="en-US" sz="2000" b="1" dirty="0">
                <a:solidFill>
                  <a:prstClr val="black"/>
                </a:solidFill>
                <a:ea typeface="Majalla UI"/>
                <a:cs typeface="Traditional Arabic" panose="02020603050405020304" pitchFamily="18" charset="-78"/>
              </a:rPr>
              <a:t>المخاطر الطبيعية في المملكة العربية السعودية وكيفية مواجهتها دراسة جغرافية</a:t>
            </a:r>
            <a:r>
              <a:rPr lang="ar-EG" altLang="en-US" sz="2000" b="1" dirty="0">
                <a:solidFill>
                  <a:prstClr val="black"/>
                </a:solidFill>
                <a:ea typeface="Majalla UI"/>
                <a:cs typeface="Traditional Arabic" panose="02020603050405020304" pitchFamily="18" charset="-78"/>
              </a:rPr>
              <a:t>، إبراهيم سليمان </a:t>
            </a:r>
            <a:r>
              <a:rPr lang="ar-EG" altLang="en-US" sz="2000" b="1" dirty="0" err="1">
                <a:solidFill>
                  <a:prstClr val="black"/>
                </a:solidFill>
                <a:ea typeface="Majalla UI"/>
                <a:cs typeface="Traditional Arabic" panose="02020603050405020304" pitchFamily="18" charset="-78"/>
              </a:rPr>
              <a:t>الأحيدب</a:t>
            </a:r>
            <a:r>
              <a:rPr lang="ar-EG" altLang="en-US" sz="2000" b="1" dirty="0">
                <a:solidFill>
                  <a:prstClr val="black"/>
                </a:solidFill>
                <a:ea typeface="Majalla UI"/>
                <a:cs typeface="Traditional Arabic" panose="02020603050405020304" pitchFamily="18" charset="-78"/>
              </a:rPr>
              <a:t>، فهرسة مكتبة الملك فهد الوطنية. </a:t>
            </a:r>
            <a:r>
              <a:rPr lang="ar-SA" altLang="en-US" sz="2000" b="1" dirty="0">
                <a:ea typeface="Majalla UI"/>
                <a:cs typeface="+mj-cs"/>
              </a:rPr>
              <a:t>بالإضافة إلى الكتب والدوريات العلمية المتاحة في قواعد المعلومات بالمكتبة الرقمية السعودية. </a:t>
            </a:r>
            <a:endParaRPr lang="ar-EG" altLang="en-US" sz="2000" b="1" dirty="0">
              <a:ea typeface="Majalla UI"/>
              <a:cs typeface="+mj-cs"/>
            </a:endParaRPr>
          </a:p>
          <a:p>
            <a:pPr algn="just" rtl="1">
              <a:lnSpc>
                <a:spcPct val="150000"/>
              </a:lnSpc>
            </a:pPr>
            <a:r>
              <a:rPr lang="ar-EG" altLang="en-US" sz="2000" b="1" dirty="0">
                <a:ea typeface="Majalla UI"/>
                <a:cs typeface="+mj-cs"/>
              </a:rPr>
              <a:t>درجات التقويم:  </a:t>
            </a:r>
            <a:r>
              <a:rPr lang="ar-SA" altLang="en-US" sz="2000" b="1" dirty="0">
                <a:ea typeface="Majalla UI"/>
                <a:cs typeface="+mj-cs"/>
              </a:rPr>
              <a:t>30% تكليفات وتقارير علمية -</a:t>
            </a:r>
            <a:r>
              <a:rPr lang="ar-EG" altLang="en-US" sz="2000" b="1" dirty="0">
                <a:ea typeface="Majalla UI"/>
                <a:cs typeface="+mj-cs"/>
              </a:rPr>
              <a:t> </a:t>
            </a:r>
            <a:r>
              <a:rPr lang="ar-SA" altLang="en-US" sz="2000" b="1" dirty="0">
                <a:ea typeface="Majalla UI"/>
                <a:cs typeface="+mj-cs"/>
              </a:rPr>
              <a:t>30% </a:t>
            </a:r>
            <a:r>
              <a:rPr lang="ar-EG" altLang="en-US" sz="2000" b="1" dirty="0">
                <a:ea typeface="Majalla UI"/>
                <a:cs typeface="+mj-cs"/>
              </a:rPr>
              <a:t>اختبار </a:t>
            </a:r>
            <a:r>
              <a:rPr lang="ar-SA" altLang="en-US" sz="2000" b="1" dirty="0">
                <a:ea typeface="Majalla UI"/>
                <a:cs typeface="+mj-cs"/>
              </a:rPr>
              <a:t>فصلي-</a:t>
            </a:r>
            <a:r>
              <a:rPr lang="ar-EG" altLang="en-US" sz="2000" b="1" dirty="0">
                <a:ea typeface="Majalla UI"/>
                <a:cs typeface="+mj-cs"/>
              </a:rPr>
              <a:t> </a:t>
            </a:r>
            <a:r>
              <a:rPr lang="ar-SA" altLang="en-US" sz="2000" b="1" dirty="0">
                <a:ea typeface="Majalla UI"/>
                <a:cs typeface="+mj-cs"/>
              </a:rPr>
              <a:t>40% بحث</a:t>
            </a:r>
            <a:r>
              <a:rPr lang="ar-EG" altLang="en-US" sz="2000" b="1" dirty="0">
                <a:ea typeface="Majalla UI"/>
                <a:cs typeface="+mj-cs"/>
              </a:rPr>
              <a:t> علمي </a:t>
            </a:r>
            <a:r>
              <a:rPr lang="ar-SA" altLang="en-US" sz="2000" b="1" dirty="0">
                <a:ea typeface="Majalla UI"/>
                <a:cs typeface="+mj-cs"/>
              </a:rPr>
              <a:t>(</a:t>
            </a:r>
            <a:r>
              <a:rPr lang="ar-EG" altLang="en-US" sz="2000" b="1" dirty="0">
                <a:ea typeface="Majalla UI"/>
                <a:cs typeface="+mj-cs"/>
              </a:rPr>
              <a:t>اختبار نهائي</a:t>
            </a:r>
            <a:r>
              <a:rPr lang="ar-SA" altLang="en-US" sz="2000" b="1" dirty="0">
                <a:ea typeface="Majalla UI"/>
                <a:cs typeface="+mj-cs"/>
              </a:rPr>
              <a:t> + عروض تقديمية)</a:t>
            </a:r>
            <a:r>
              <a:rPr lang="ar-EG" altLang="en-US" sz="2000" b="1" dirty="0">
                <a:ea typeface="Majalla UI"/>
                <a:cs typeface="+mj-cs"/>
              </a:rPr>
              <a:t>.</a:t>
            </a:r>
            <a:endParaRPr lang="en-US" altLang="en-US" sz="2000" b="1" dirty="0">
              <a:ea typeface="Majalla UI"/>
              <a:cs typeface="+mj-cs"/>
            </a:endParaRPr>
          </a:p>
        </p:txBody>
      </p:sp>
    </p:spTree>
    <p:extLst>
      <p:ext uri="{BB962C8B-B14F-4D97-AF65-F5344CB8AC3E}">
        <p14:creationId xmlns:p14="http://schemas.microsoft.com/office/powerpoint/2010/main" val="821791355"/>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666750"/>
          </a:xfrm>
        </p:spPr>
        <p:txBody>
          <a:bodyPr/>
          <a:lstStyle/>
          <a:p>
            <a:pPr algn="ctr" rtl="1"/>
            <a:r>
              <a:rPr lang="ar-EG" altLang="en-US" b="1" dirty="0"/>
              <a:t>أهداف المقرر</a:t>
            </a:r>
            <a:endParaRPr lang="en-US" altLang="en-US" b="1" dirty="0"/>
          </a:p>
        </p:txBody>
      </p:sp>
      <p:sp>
        <p:nvSpPr>
          <p:cNvPr id="17411" name="Content Placeholder 2"/>
          <p:cNvSpPr>
            <a:spLocks noGrp="1"/>
          </p:cNvSpPr>
          <p:nvPr>
            <p:ph idx="1"/>
          </p:nvPr>
        </p:nvSpPr>
        <p:spPr>
          <a:xfrm>
            <a:off x="304800" y="1371600"/>
            <a:ext cx="8534400" cy="5257800"/>
          </a:xfrm>
        </p:spPr>
        <p:txBody>
          <a:bodyPr/>
          <a:lstStyle/>
          <a:p>
            <a:pPr algn="just" rtl="1">
              <a:lnSpc>
                <a:spcPct val="150000"/>
              </a:lnSpc>
            </a:pPr>
            <a:r>
              <a:rPr lang="ar-SA" altLang="en-US" sz="2400" b="1" dirty="0">
                <a:ea typeface="Majalla UI"/>
                <a:cs typeface="+mj-cs"/>
              </a:rPr>
              <a:t>تحليل بعض المشكلات الطبيعية من منظور جغرافي في الماضي وفي المستقبل.</a:t>
            </a:r>
          </a:p>
          <a:p>
            <a:pPr algn="just" rtl="1">
              <a:lnSpc>
                <a:spcPct val="150000"/>
              </a:lnSpc>
            </a:pPr>
            <a:r>
              <a:rPr lang="ar-SA" altLang="en-US" sz="2400" b="1" dirty="0">
                <a:ea typeface="Majalla UI"/>
                <a:cs typeface="+mj-cs"/>
              </a:rPr>
              <a:t>التعرف على المنهجيات العلمية والأساليب المتبعة التي تمكن من دراسة المشكلات الجغرافية الطبيعية وإيجاد الحلول لها.</a:t>
            </a:r>
            <a:endParaRPr lang="ar-EG" altLang="en-US" sz="2400" b="1" dirty="0">
              <a:ea typeface="Majalla UI"/>
              <a:cs typeface="+mj-cs"/>
            </a:endParaRPr>
          </a:p>
          <a:p>
            <a:pPr algn="just" rtl="1">
              <a:lnSpc>
                <a:spcPct val="150000"/>
              </a:lnSpc>
            </a:pPr>
            <a:r>
              <a:rPr lang="ar-SA" altLang="en-US" sz="2400" b="1" dirty="0">
                <a:ea typeface="Majalla UI"/>
                <a:cs typeface="+mj-cs"/>
              </a:rPr>
              <a:t>دراسة المشكلات </a:t>
            </a:r>
            <a:r>
              <a:rPr lang="ar-EG" altLang="en-US" sz="2400" b="1" dirty="0">
                <a:ea typeface="Majalla UI"/>
                <a:cs typeface="+mj-cs"/>
              </a:rPr>
              <a:t>الحديثة وما يتعرض له </a:t>
            </a:r>
            <a:r>
              <a:rPr lang="ar-SA" altLang="en-US" sz="2400" b="1" dirty="0">
                <a:ea typeface="Majalla UI"/>
                <a:cs typeface="+mj-cs"/>
              </a:rPr>
              <a:t>ال</a:t>
            </a:r>
            <a:r>
              <a:rPr lang="ar-EG" altLang="en-US" sz="2400" b="1" dirty="0">
                <a:ea typeface="Majalla UI"/>
                <a:cs typeface="+mj-cs"/>
              </a:rPr>
              <a:t>نظام الإيكولوجي من أخطار</a:t>
            </a:r>
            <a:r>
              <a:rPr lang="ar-SA" altLang="en-US" sz="2400" b="1" dirty="0">
                <a:ea typeface="Majalla UI"/>
                <a:cs typeface="+mj-cs"/>
              </a:rPr>
              <a:t> منها: </a:t>
            </a:r>
            <a:r>
              <a:rPr lang="ar-EG" altLang="en-US" sz="2400" b="1" dirty="0">
                <a:ea typeface="Majalla UI"/>
                <a:cs typeface="+mj-cs"/>
              </a:rPr>
              <a:t>تلوث الغلاف الجوي</a:t>
            </a:r>
            <a:r>
              <a:rPr lang="ar-SA" altLang="en-US" sz="2400" b="1" dirty="0">
                <a:ea typeface="Majalla UI"/>
                <a:cs typeface="+mj-cs"/>
              </a:rPr>
              <a:t> </a:t>
            </a:r>
            <a:r>
              <a:rPr lang="ar-EG" altLang="en-US" sz="2400" b="1" dirty="0">
                <a:ea typeface="Majalla UI"/>
                <a:cs typeface="+mj-cs"/>
              </a:rPr>
              <a:t>والتغيرات البيئية.</a:t>
            </a:r>
          </a:p>
          <a:p>
            <a:pPr algn="just" rtl="1">
              <a:lnSpc>
                <a:spcPct val="150000"/>
              </a:lnSpc>
            </a:pPr>
            <a:r>
              <a:rPr lang="ar-SA" altLang="en-US" sz="2400" b="1" dirty="0">
                <a:ea typeface="Majalla UI"/>
                <a:cs typeface="+mj-cs"/>
              </a:rPr>
              <a:t>الاطلاع على ال</a:t>
            </a:r>
            <a:r>
              <a:rPr lang="ar-EG" altLang="en-US" sz="2400" b="1" dirty="0">
                <a:ea typeface="Majalla UI"/>
                <a:cs typeface="+mj-cs"/>
              </a:rPr>
              <a:t>دراسات و</a:t>
            </a:r>
            <a:r>
              <a:rPr lang="ar-SA" altLang="en-US" sz="2400" b="1" dirty="0">
                <a:ea typeface="Majalla UI"/>
                <a:cs typeface="+mj-cs"/>
              </a:rPr>
              <a:t>ال</a:t>
            </a:r>
            <a:r>
              <a:rPr lang="ar-EG" altLang="en-US" sz="2400" b="1" dirty="0">
                <a:ea typeface="Majalla UI"/>
                <a:cs typeface="+mj-cs"/>
              </a:rPr>
              <a:t>أبحاث </a:t>
            </a:r>
            <a:r>
              <a:rPr lang="ar-SA" altLang="en-US" sz="2400" b="1" dirty="0">
                <a:ea typeface="Majalla UI"/>
                <a:cs typeface="+mj-cs"/>
              </a:rPr>
              <a:t>ال</a:t>
            </a:r>
            <a:r>
              <a:rPr lang="ar-EG" altLang="en-US" sz="2400" b="1" dirty="0">
                <a:ea typeface="Majalla UI"/>
                <a:cs typeface="+mj-cs"/>
              </a:rPr>
              <a:t>علمية </a:t>
            </a:r>
            <a:r>
              <a:rPr lang="ar-SA" altLang="en-US" sz="2400" b="1" dirty="0">
                <a:ea typeface="Majalla UI"/>
                <a:cs typeface="+mj-cs"/>
              </a:rPr>
              <a:t>ال</a:t>
            </a:r>
            <a:r>
              <a:rPr lang="ar-EG" altLang="en-US" sz="2400" b="1" dirty="0">
                <a:ea typeface="Majalla UI"/>
                <a:cs typeface="+mj-cs"/>
              </a:rPr>
              <a:t>أصيلة</a:t>
            </a:r>
            <a:r>
              <a:rPr lang="ar-SA" altLang="en-US" sz="2400" b="1" dirty="0">
                <a:ea typeface="Majalla UI"/>
                <a:cs typeface="+mj-cs"/>
              </a:rPr>
              <a:t>، ودراسة بعض المشكلات الجغرافية في بحوث الجغرافية الطبيعية من خلال نماذج عالمية ومحلية. </a:t>
            </a:r>
          </a:p>
          <a:p>
            <a:pPr algn="just" rtl="1">
              <a:lnSpc>
                <a:spcPct val="150000"/>
              </a:lnSpc>
            </a:pPr>
            <a:r>
              <a:rPr lang="ar-SA" altLang="en-US" sz="2400" b="1" dirty="0">
                <a:ea typeface="Majalla UI"/>
                <a:cs typeface="+mj-cs"/>
              </a:rPr>
              <a:t>التكليف بعمل تقارير وإبحاث عن بعض المشكلات الجغرافيا الطبيعية ومناقشاتها.</a:t>
            </a:r>
          </a:p>
        </p:txBody>
      </p:sp>
    </p:spTree>
    <p:extLst>
      <p:ext uri="{BB962C8B-B14F-4D97-AF65-F5344CB8AC3E}">
        <p14:creationId xmlns:p14="http://schemas.microsoft.com/office/powerpoint/2010/main" val="1381999987"/>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895350"/>
          </a:xfrm>
        </p:spPr>
        <p:txBody>
          <a:bodyPr/>
          <a:lstStyle/>
          <a:p>
            <a:pPr algn="ctr" rtl="1"/>
            <a:r>
              <a:rPr lang="ar-EG" altLang="en-US" sz="4800" b="1"/>
              <a:t>معلومات المحاضر ووسائل التواصل</a:t>
            </a:r>
            <a:endParaRPr lang="en-US" altLang="en-US" sz="4800" b="1"/>
          </a:p>
        </p:txBody>
      </p:sp>
      <p:sp>
        <p:nvSpPr>
          <p:cNvPr id="3" name="Content Placeholder 2"/>
          <p:cNvSpPr>
            <a:spLocks noGrp="1"/>
          </p:cNvSpPr>
          <p:nvPr>
            <p:ph idx="1"/>
          </p:nvPr>
        </p:nvSpPr>
        <p:spPr>
          <a:xfrm>
            <a:off x="457200" y="1676400"/>
            <a:ext cx="6705600" cy="4724400"/>
          </a:xfrm>
        </p:spPr>
        <p:txBody>
          <a:bodyPr/>
          <a:lstStyle/>
          <a:p>
            <a:pPr algn="just">
              <a:spcAft>
                <a:spcPts val="0"/>
              </a:spcAft>
              <a:defRPr/>
            </a:pPr>
            <a:r>
              <a:rPr lang="en-US" sz="2400" b="1" dirty="0">
                <a:solidFill>
                  <a:srgbClr val="FF0000"/>
                </a:solidFill>
                <a:latin typeface="Times New Roman"/>
                <a:ea typeface="Times New Roman"/>
              </a:rPr>
              <a:t>Pro. Mohamed E. Hafez</a:t>
            </a:r>
            <a:r>
              <a:rPr lang="en-US" sz="2400" dirty="0">
                <a:latin typeface="Times New Roman"/>
                <a:ea typeface="Times New Roman"/>
              </a:rPr>
              <a:t> </a:t>
            </a:r>
          </a:p>
          <a:p>
            <a:pPr>
              <a:lnSpc>
                <a:spcPct val="115000"/>
              </a:lnSpc>
              <a:spcAft>
                <a:spcPts val="0"/>
              </a:spcAft>
              <a:defRPr/>
            </a:pPr>
            <a:r>
              <a:rPr lang="en-US" sz="2400" b="1" dirty="0">
                <a:solidFill>
                  <a:srgbClr val="0000FF"/>
                </a:solidFill>
                <a:latin typeface="Times New Roman"/>
                <a:ea typeface="Times New Roman"/>
                <a:cs typeface="Arial"/>
              </a:rPr>
              <a:t>Professor of Applied Climatology</a:t>
            </a:r>
            <a:r>
              <a:rPr lang="en-US" sz="2400" b="1" dirty="0">
                <a:solidFill>
                  <a:srgbClr val="000000"/>
                </a:solidFill>
                <a:latin typeface="Times New Roman"/>
                <a:ea typeface="Times New Roman"/>
                <a:cs typeface="Arial"/>
              </a:rPr>
              <a:t> </a:t>
            </a:r>
            <a:br>
              <a:rPr lang="en-US" sz="2400" b="1" dirty="0">
                <a:solidFill>
                  <a:srgbClr val="000000"/>
                </a:solidFill>
                <a:latin typeface="Times New Roman"/>
                <a:ea typeface="Times New Roman"/>
                <a:cs typeface="Arial"/>
              </a:rPr>
            </a:br>
            <a:r>
              <a:rPr lang="en-US" sz="2400" b="1" dirty="0">
                <a:solidFill>
                  <a:srgbClr val="0000FF"/>
                </a:solidFill>
                <a:latin typeface="Times New Roman"/>
                <a:ea typeface="Times New Roman"/>
                <a:cs typeface="Arial"/>
              </a:rPr>
              <a:t>Geography Department, </a:t>
            </a:r>
            <a:r>
              <a:rPr lang="en-US" sz="2400" b="1" dirty="0">
                <a:solidFill>
                  <a:srgbClr val="002060"/>
                </a:solidFill>
                <a:latin typeface="Times New Roman"/>
                <a:ea typeface="Times New Roman"/>
                <a:cs typeface="Arial"/>
              </a:rPr>
              <a:t>Faculty of Arts,</a:t>
            </a:r>
            <a:r>
              <a:rPr lang="en-US" sz="2400" dirty="0">
                <a:latin typeface="Times New Roman"/>
                <a:ea typeface="Times New Roman"/>
                <a:cs typeface="Arial"/>
              </a:rPr>
              <a:t> </a:t>
            </a:r>
            <a:endParaRPr lang="en-US" sz="2400" dirty="0">
              <a:latin typeface="Calibri"/>
              <a:ea typeface="Calibri"/>
              <a:cs typeface="Arial"/>
            </a:endParaRPr>
          </a:p>
          <a:p>
            <a:pPr marL="0" indent="0">
              <a:lnSpc>
                <a:spcPct val="115000"/>
              </a:lnSpc>
              <a:spcAft>
                <a:spcPts val="0"/>
              </a:spcAft>
              <a:buFont typeface="Wingdings 2" pitchFamily="18" charset="2"/>
              <a:buNone/>
              <a:defRPr/>
            </a:pPr>
            <a:r>
              <a:rPr lang="ar-EG" sz="2400" b="1" dirty="0">
                <a:solidFill>
                  <a:srgbClr val="7030A0"/>
                </a:solidFill>
                <a:latin typeface="Times New Roman"/>
                <a:ea typeface="Times New Roman"/>
                <a:cs typeface="Arial"/>
              </a:rPr>
              <a:t>   </a:t>
            </a:r>
            <a:r>
              <a:rPr lang="en-US" sz="2400" b="1" dirty="0">
                <a:solidFill>
                  <a:srgbClr val="7030A0"/>
                </a:solidFill>
                <a:latin typeface="Times New Roman"/>
                <a:ea typeface="Times New Roman"/>
                <a:cs typeface="Arial"/>
              </a:rPr>
              <a:t>King Saud University, Riyadh, Saudi   Arabia.</a:t>
            </a:r>
            <a:endParaRPr lang="en-US" sz="2400" dirty="0">
              <a:latin typeface="Calibri"/>
              <a:ea typeface="Calibri"/>
              <a:cs typeface="Arial"/>
            </a:endParaRPr>
          </a:p>
          <a:p>
            <a:pPr>
              <a:lnSpc>
                <a:spcPct val="115000"/>
              </a:lnSpc>
              <a:spcAft>
                <a:spcPts val="0"/>
              </a:spcAft>
              <a:defRPr/>
            </a:pPr>
            <a:r>
              <a:rPr lang="en-US" sz="2400" b="1" dirty="0">
                <a:solidFill>
                  <a:srgbClr val="000000"/>
                </a:solidFill>
                <a:latin typeface="Times New Roman"/>
                <a:ea typeface="Times New Roman"/>
                <a:cs typeface="Arial"/>
              </a:rPr>
              <a:t>E-mail </a:t>
            </a:r>
            <a:r>
              <a:rPr lang="en-US" sz="2400" b="1" u="sng" dirty="0">
                <a:solidFill>
                  <a:srgbClr val="0000FF"/>
                </a:solidFill>
                <a:latin typeface="Times New Roman"/>
                <a:ea typeface="Times New Roman"/>
                <a:cs typeface="Arial"/>
                <a:hlinkClick r:id="rId2"/>
              </a:rPr>
              <a:t>mohhafez@ksu.edu.sa</a:t>
            </a:r>
            <a:r>
              <a:rPr lang="en-US" sz="2400" dirty="0">
                <a:latin typeface="Times New Roman"/>
                <a:ea typeface="Times New Roman"/>
                <a:cs typeface="Arial"/>
              </a:rPr>
              <a:t> </a:t>
            </a:r>
            <a:endParaRPr lang="en-US" sz="2400" dirty="0">
              <a:latin typeface="Calibri"/>
              <a:ea typeface="Calibri"/>
              <a:cs typeface="Arial"/>
            </a:endParaRPr>
          </a:p>
          <a:p>
            <a:pPr marL="0" indent="0">
              <a:lnSpc>
                <a:spcPct val="115000"/>
              </a:lnSpc>
              <a:spcAft>
                <a:spcPts val="0"/>
              </a:spcAft>
              <a:buFont typeface="Wingdings 2" pitchFamily="18" charset="2"/>
              <a:buNone/>
              <a:defRPr/>
            </a:pPr>
            <a:r>
              <a:rPr lang="ar-EG" sz="2400" b="1" dirty="0">
                <a:solidFill>
                  <a:srgbClr val="0000FF"/>
                </a:solidFill>
                <a:latin typeface="Calibri"/>
                <a:ea typeface="Times New Roman"/>
                <a:cs typeface="Times New Roman"/>
              </a:rPr>
              <a:t>    </a:t>
            </a:r>
            <a:r>
              <a:rPr lang="ar-SA" sz="2400" b="1" dirty="0">
                <a:solidFill>
                  <a:srgbClr val="0000FF"/>
                </a:solidFill>
                <a:latin typeface="Calibri"/>
                <a:ea typeface="Times New Roman"/>
                <a:cs typeface="Times New Roman"/>
              </a:rPr>
              <a:t>            </a:t>
            </a:r>
            <a:r>
              <a:rPr lang="en-US" sz="2400" b="1" u="sng" dirty="0">
                <a:solidFill>
                  <a:srgbClr val="0000FF"/>
                </a:solidFill>
                <a:latin typeface="Times New Roman"/>
                <a:ea typeface="Times New Roman"/>
                <a:cs typeface="Arial"/>
                <a:hlinkClick r:id="rId3"/>
              </a:rPr>
              <a:t>dr_m_hafez@hotmail.com</a:t>
            </a:r>
            <a:endParaRPr lang="en-US" sz="2400" dirty="0">
              <a:latin typeface="Calibri"/>
              <a:ea typeface="Calibri"/>
              <a:cs typeface="Arial"/>
            </a:endParaRPr>
          </a:p>
          <a:p>
            <a:pPr marL="0" indent="0">
              <a:lnSpc>
                <a:spcPct val="115000"/>
              </a:lnSpc>
              <a:spcAft>
                <a:spcPts val="0"/>
              </a:spcAft>
              <a:buFont typeface="Wingdings 2" pitchFamily="18" charset="2"/>
              <a:buNone/>
              <a:defRPr/>
            </a:pPr>
            <a:r>
              <a:rPr lang="ar-EG" sz="2400" b="1" dirty="0">
                <a:solidFill>
                  <a:srgbClr val="0000FF"/>
                </a:solidFill>
                <a:latin typeface="Times New Roman"/>
                <a:ea typeface="Times New Roman"/>
                <a:cs typeface="Arial"/>
              </a:rPr>
              <a:t>   </a:t>
            </a:r>
            <a:r>
              <a:rPr lang="en-US" sz="2400" b="1" dirty="0">
                <a:solidFill>
                  <a:srgbClr val="0000FF"/>
                </a:solidFill>
                <a:latin typeface="Times New Roman"/>
                <a:ea typeface="Times New Roman"/>
                <a:cs typeface="Arial"/>
              </a:rPr>
              <a:t>            </a:t>
            </a:r>
            <a:r>
              <a:rPr lang="en-US" sz="2400" b="1" u="sng" dirty="0">
                <a:solidFill>
                  <a:srgbClr val="0000FF"/>
                </a:solidFill>
                <a:latin typeface="Times New Roman"/>
                <a:ea typeface="Times New Roman"/>
                <a:cs typeface="Arial"/>
                <a:hlinkClick r:id="rId4"/>
              </a:rPr>
              <a:t>dr_h_mohamed@yahoo.com</a:t>
            </a:r>
            <a:endParaRPr lang="en-US" sz="2400" dirty="0">
              <a:latin typeface="Calibri"/>
              <a:ea typeface="Calibri"/>
              <a:cs typeface="Arial"/>
            </a:endParaRPr>
          </a:p>
          <a:p>
            <a:pPr>
              <a:lnSpc>
                <a:spcPct val="115000"/>
              </a:lnSpc>
              <a:spcAft>
                <a:spcPts val="0"/>
              </a:spcAft>
              <a:defRPr/>
            </a:pPr>
            <a:r>
              <a:rPr lang="en-US" sz="2400" dirty="0">
                <a:latin typeface="Times New Roman"/>
                <a:ea typeface="Times New Roman"/>
                <a:cs typeface="Arial"/>
              </a:rPr>
              <a:t> </a:t>
            </a:r>
            <a:r>
              <a:rPr lang="en-US" sz="2400" b="1" dirty="0">
                <a:solidFill>
                  <a:srgbClr val="000000"/>
                </a:solidFill>
                <a:latin typeface="Times New Roman"/>
                <a:ea typeface="Calibri"/>
                <a:cs typeface="Arial"/>
              </a:rPr>
              <a:t>Mobil: 0966599388523</a:t>
            </a:r>
            <a:endParaRPr lang="en-US" sz="2400" dirty="0">
              <a:latin typeface="Calibri"/>
              <a:ea typeface="Calibri"/>
              <a:cs typeface="Arial"/>
            </a:endParaRPr>
          </a:p>
          <a:p>
            <a:pPr>
              <a:defRPr/>
            </a:pPr>
            <a:r>
              <a:rPr lang="en-US" sz="2400" b="1" dirty="0">
                <a:latin typeface="Times New Roman"/>
                <a:ea typeface="Calibri"/>
              </a:rPr>
              <a:t> </a:t>
            </a:r>
            <a:r>
              <a:rPr lang="en-US" sz="2400" b="1" dirty="0">
                <a:solidFill>
                  <a:srgbClr val="000000"/>
                </a:solidFill>
                <a:latin typeface="Times New Roman"/>
                <a:ea typeface="Calibri"/>
                <a:cs typeface="Arial"/>
              </a:rPr>
              <a:t>Office: 0966114675373</a:t>
            </a:r>
            <a:r>
              <a:rPr lang="en-US" sz="2400" b="1" dirty="0">
                <a:latin typeface="Times New Roman"/>
                <a:ea typeface="Calibri"/>
              </a:rPr>
              <a:t> </a:t>
            </a:r>
            <a:endParaRPr lang="en-US" sz="2400" dirty="0"/>
          </a:p>
        </p:txBody>
      </p:sp>
      <p:pic>
        <p:nvPicPr>
          <p:cNvPr id="19460" name="Picture 2" descr="E:\توصيف المقررات\Images\وسائل التواص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35595"/>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65163" y="274638"/>
            <a:ext cx="7813675" cy="5859462"/>
          </a:xfrm>
        </p:spPr>
      </p:pic>
    </p:spTree>
    <p:extLst>
      <p:ext uri="{BB962C8B-B14F-4D97-AF65-F5344CB8AC3E}">
        <p14:creationId xmlns:p14="http://schemas.microsoft.com/office/powerpoint/2010/main" val="2483322361"/>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908050"/>
            <a:ext cx="7632700" cy="5257800"/>
          </a:xfrm>
        </p:spPr>
      </p:pic>
    </p:spTree>
    <p:extLst>
      <p:ext uri="{BB962C8B-B14F-4D97-AF65-F5344CB8AC3E}">
        <p14:creationId xmlns:p14="http://schemas.microsoft.com/office/powerpoint/2010/main" val="243196062"/>
      </p:ext>
    </p:extLst>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296</TotalTime>
  <Words>1139</Words>
  <Application>Microsoft Office PowerPoint</Application>
  <PresentationFormat>On-screen Show (4:3)</PresentationFormat>
  <Paragraphs>83</Paragraphs>
  <Slides>22</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ＭＳ Ｐゴシック</vt:lpstr>
      <vt:lpstr>Arial</vt:lpstr>
      <vt:lpstr>Arial Black</vt:lpstr>
      <vt:lpstr>Calibri</vt:lpstr>
      <vt:lpstr>Constantia</vt:lpstr>
      <vt:lpstr>Majalla UI</vt:lpstr>
      <vt:lpstr>Simplified Arabic</vt:lpstr>
      <vt:lpstr>Times New Roman</vt:lpstr>
      <vt:lpstr>Traditional Arabic</vt:lpstr>
      <vt:lpstr>Wingdings 2</vt:lpstr>
      <vt:lpstr>Flow</vt:lpstr>
      <vt:lpstr>1_Flow</vt:lpstr>
      <vt:lpstr>2_Flow</vt:lpstr>
      <vt:lpstr>3_Flow</vt:lpstr>
      <vt:lpstr>4_Flow</vt:lpstr>
      <vt:lpstr>PowerPoint Presentation</vt:lpstr>
      <vt:lpstr>PowerPoint Presentation</vt:lpstr>
      <vt:lpstr>ابتسم</vt:lpstr>
      <vt:lpstr>PowerPoint Presentation</vt:lpstr>
      <vt:lpstr>وصف المقرر</vt:lpstr>
      <vt:lpstr>أهداف المقرر</vt:lpstr>
      <vt:lpstr>معلومات المحاضر ووسائل التواصل</vt:lpstr>
      <vt:lpstr>PowerPoint Presentation</vt:lpstr>
      <vt:lpstr>PowerPoint Presentation</vt:lpstr>
      <vt:lpstr>PowerPoint Presentation</vt:lpstr>
      <vt:lpstr>المشكلات في الجغرافيا الطبيعية</vt:lpstr>
      <vt:lpstr>موضوعات المشكلات في الجغرافيا الطبيعية</vt:lpstr>
      <vt:lpstr>الزلازل</vt:lpstr>
      <vt:lpstr>الزلازل</vt:lpstr>
      <vt:lpstr>البراكين</vt:lpstr>
      <vt:lpstr>الفيضانات</vt:lpstr>
      <vt:lpstr>العواصف والأعاصير</vt:lpstr>
      <vt:lpstr>التصحر والجفاف</vt:lpstr>
      <vt:lpstr>المنٌاخ والتلوث</vt:lpstr>
      <vt:lpstr>الانهيارات الأرضية</vt:lpstr>
      <vt:lpstr>الانهيارات الجليدية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39</cp:revision>
  <dcterms:created xsi:type="dcterms:W3CDTF">2016-10-15T20:01:57Z</dcterms:created>
  <dcterms:modified xsi:type="dcterms:W3CDTF">2025-01-28T21:26:48Z</dcterms:modified>
</cp:coreProperties>
</file>