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46"/>
  </p:notesMasterIdLst>
  <p:sldIdLst>
    <p:sldId id="256" r:id="rId2"/>
    <p:sldId id="392" r:id="rId3"/>
    <p:sldId id="391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34" r:id="rId15"/>
    <p:sldId id="403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24B0A4-45F0-46B8-932F-E2871E403014}" type="datetimeFigureOut">
              <a:rPr lang="ar-SA"/>
              <a:pPr>
                <a:defRPr/>
              </a:pPr>
              <a:t>1434-05-10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87F2FA-DF54-4A01-949A-715C298FED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7F2FA-DF54-4A01-949A-715C298FED22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4481FE-556F-4889-AC59-DD6056EF28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F6BCE76-572D-4E38-AC36-A97B003A8F94}" type="datetimeFigureOut">
              <a:rPr lang="ar-SA"/>
              <a:pPr/>
              <a:t>1434-05-10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95276-2AF8-4777-A572-C11382A2F02D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2B350-F08A-412C-8174-B132EC35F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A67E2-5A8F-48C9-B8AE-31200BB405F5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915BB-DA6E-4DE6-868A-A32556676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3B6B7-E83B-4C1F-BE00-F3AE70EBC40A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5390-EA71-4376-A36E-6C52DA788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D0B96-6D25-4B4C-8970-32A15F84E120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9321-212D-42A7-821C-B42C6284D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C01F7-4703-4CF7-8BCB-201CF8B94E31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8AAB3-AC90-466E-8606-FD850A54A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62CB3-1CCE-4BEF-BD5E-A3803257E8B4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61A3-5D34-4175-BB7F-C5E6CB42F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38AE4-DD01-42B4-8454-729E4AB04D93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AA3E6-D6CE-4665-9B6F-4899486BF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A4A82-A7A4-4679-957C-02C48E355F72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8AA50-ABE8-4BD8-96A5-F3D86E158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1588-A7CD-4D8C-83D1-79BCC340F77A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00CF6-41D7-4AAE-8E9C-FF52F2732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FE83A-92E2-4A35-AEF7-14E2A78F7D34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2A7BB-74A0-4886-89ED-E6A4277A4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9E50336-2EB7-44BB-AA37-7EFFDD435ECD}" type="datetimeFigureOut">
              <a:rPr lang="ar-SA"/>
              <a:pPr/>
              <a:t>1434-05-10</a:t>
            </a:fld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73B4886-AF66-43B4-9F59-67D2F159D61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0.tqn.com/d/orthopedics/1/0/3/6/kneescop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tars-med.com/product.asp?smtid=129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stars-med.com/product.asp?smtid=13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908050"/>
            <a:ext cx="7772400" cy="2692400"/>
          </a:xfrm>
        </p:spPr>
        <p:txBody>
          <a:bodyPr/>
          <a:lstStyle/>
          <a:p>
            <a:pPr algn="ctr"/>
            <a:r>
              <a:rPr lang="en-US" sz="4000" dirty="0" smtClean="0"/>
              <a:t>Principles of Surgical Treatment in Orthopedic Surgery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4077071"/>
            <a:ext cx="7560840" cy="165618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dirty="0" smtClean="0"/>
              <a:t>Dr. </a:t>
            </a:r>
            <a:r>
              <a:rPr lang="en-US" sz="2400" dirty="0" err="1" smtClean="0"/>
              <a:t>Abdulrahman</a:t>
            </a:r>
            <a:r>
              <a:rPr lang="en-US" sz="2400" dirty="0" smtClean="0"/>
              <a:t> </a:t>
            </a:r>
            <a:r>
              <a:rPr lang="en-US" sz="2400" dirty="0" err="1" smtClean="0"/>
              <a:t>Algarni</a:t>
            </a:r>
            <a:r>
              <a:rPr lang="en-US" sz="2400" dirty="0" smtClean="0"/>
              <a:t>, MD, SSC(Ortho), ABOS</a:t>
            </a:r>
          </a:p>
          <a:p>
            <a:pPr marL="0" indent="0" algn="ctr">
              <a:buFontTx/>
              <a:buNone/>
            </a:pPr>
            <a:r>
              <a:rPr lang="en-US" sz="2400" dirty="0" smtClean="0"/>
              <a:t>Assist. Prof &amp; Consultant Orthopedic and </a:t>
            </a:r>
            <a:r>
              <a:rPr lang="en-US" sz="2400" dirty="0" err="1" smtClean="0"/>
              <a:t>Arthroplasty</a:t>
            </a:r>
            <a:r>
              <a:rPr lang="en-US" sz="2400" dirty="0" smtClean="0"/>
              <a:t> Surgeon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en-US" sz="3600" dirty="0" smtClean="0"/>
              <a:t>INTRAOPERATIVE RADIOGRAPHY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556792"/>
            <a:ext cx="8640960" cy="2160240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Often helpful and sometimes essential for certain procedures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osteotomy</a:t>
            </a:r>
            <a:r>
              <a:rPr lang="en-US" dirty="0" smtClean="0"/>
              <a:t>, some ORIF, spine surgery</a:t>
            </a:r>
            <a:endParaRPr lang="ar-SA" dirty="0"/>
          </a:p>
        </p:txBody>
      </p:sp>
      <p:pic>
        <p:nvPicPr>
          <p:cNvPr id="92162" name="Picture 2" descr="C:\Users\Raghad\Desktop\IO Xray 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03" y="2718619"/>
            <a:ext cx="6073797" cy="413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95536" y="188640"/>
            <a:ext cx="8496944" cy="1224135"/>
          </a:xfrm>
        </p:spPr>
        <p:txBody>
          <a:bodyPr/>
          <a:lstStyle/>
          <a:p>
            <a:r>
              <a:rPr lang="en-US" sz="3600" dirty="0" err="1" smtClean="0"/>
              <a:t>Intraoperative</a:t>
            </a:r>
            <a:r>
              <a:rPr lang="en-US" sz="3600" dirty="0" smtClean="0"/>
              <a:t> radiography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2276872"/>
            <a:ext cx="8640960" cy="4104456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involves the risk of exposure to radiation; both the patient and surgeon are affected.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For the surgeon the risk is far greater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because of the repeated use of fluoroscopy.</a:t>
            </a:r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en-US" sz="3600" dirty="0" err="1" smtClean="0"/>
              <a:t>Intraoperative</a:t>
            </a:r>
            <a:r>
              <a:rPr lang="en-US" sz="3600" dirty="0" smtClean="0"/>
              <a:t> radiography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27584" y="2204864"/>
            <a:ext cx="7632848" cy="424847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Cumulative exposure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Total exposure varies with the type of procedure, number of the procedures</a:t>
            </a:r>
          </a:p>
          <a:p>
            <a:pPr algn="l"/>
            <a:r>
              <a:rPr lang="en-US" dirty="0" smtClean="0"/>
              <a:t>and the use protective measures.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en-US" sz="3600" dirty="0" err="1" smtClean="0"/>
              <a:t>Intraoperative</a:t>
            </a:r>
            <a:r>
              <a:rPr lang="en-US" sz="3600" dirty="0" smtClean="0"/>
              <a:t> radiography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5184576" cy="460851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Lead aprons will reduce the effective dose received: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by a factor of 16 for AP projections 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by a factor of 4–10 for lateral projections.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</p:txBody>
      </p:sp>
      <p:pic>
        <p:nvPicPr>
          <p:cNvPr id="1026" name="Picture 2" descr="C:\Users\Raghad\Desktop\Gow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3167063" cy="3103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en-US" sz="3600" dirty="0" err="1" smtClean="0"/>
              <a:t>Intraoperative</a:t>
            </a:r>
            <a:r>
              <a:rPr lang="en-US" sz="3600" dirty="0" smtClean="0"/>
              <a:t> radiography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9512" y="2132856"/>
            <a:ext cx="4968552" cy="4320480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Using a thyroid shield decreases the dose 2.5 times.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Lead Glasses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</p:txBody>
      </p:sp>
      <p:pic>
        <p:nvPicPr>
          <p:cNvPr id="2050" name="Picture 2" descr="C:\Users\Raghad\Desktop\Gown 3 with thyroid sh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429000"/>
            <a:ext cx="1907381" cy="3214688"/>
          </a:xfrm>
          <a:prstGeom prst="rect">
            <a:avLst/>
          </a:prstGeom>
          <a:noFill/>
        </p:spPr>
      </p:pic>
      <p:pic>
        <p:nvPicPr>
          <p:cNvPr id="2051" name="Picture 3" descr="C:\Users\Raghad\Desktop\Thyroid sh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2328863" cy="1552575"/>
          </a:xfrm>
          <a:prstGeom prst="rect">
            <a:avLst/>
          </a:prstGeom>
          <a:noFill/>
        </p:spPr>
      </p:pic>
      <p:pic>
        <p:nvPicPr>
          <p:cNvPr id="2052" name="Picture 4" descr="C:\Users\Raghad\Desktop\Lead 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320290" cy="232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MAGNIFICATION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1844824"/>
            <a:ext cx="4680520" cy="460851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Integral part of peripheral nerve and hand surgery.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Operating loupes range in power from 2–6 × magnification.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1026" name="Picture 2" descr="C:\Users\Raghad\Desktop\Loupe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2975610" cy="2312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MAGNIFICATION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1844824"/>
            <a:ext cx="4176464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The operating microscope allows much greater magnification with a stable field of view.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2050" name="Picture 2" descr="C:\Users\Raghad\Desktop\Microscop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60848"/>
            <a:ext cx="3114675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5832648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Tourniquet :prevents bleeding and allows operations on limbs to be done more rapidly and accurately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3074" name="Picture 2" descr="C:\Users\Raghad\Desktop\220px-LimbProtectionSle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34925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8424936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pneumatic cuff :at least as wide as the diameter of the limb.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Chemical burn risk: skin preparation fluid leaks beneath the cuff.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8424936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EXSANGUINATION  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Elevation of the lower limb at 60 degrees for 30 seconds will reduce the blood volume by 45%.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</a:pPr>
            <a:r>
              <a:rPr lang="en-US" dirty="0" smtClean="0"/>
              <a:t>The ‘squeeze’ method: additional 20%.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620689"/>
            <a:ext cx="7772400" cy="1368151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2420888"/>
            <a:ext cx="7992888" cy="321791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Principles of Orthopedic Surgery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Orthopedic Procedures </a:t>
            </a:r>
            <a:endParaRPr lang="ar-SA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Investigation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8424936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Tourniquet pressure of 100-150 mmHg above systolic BP.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hypertensive, obese or very muscular patients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844824"/>
            <a:ext cx="8424936" cy="4608512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Tourniquet time: 2-3 hours </a:t>
            </a:r>
          </a:p>
          <a:p>
            <a:pPr algn="l"/>
            <a:r>
              <a:rPr lang="en-US" dirty="0" smtClean="0"/>
              <a:t>safer to keep this under 2 hours.</a:t>
            </a:r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Time of application is recorded and the surgeon is informed of the elapsed time at regular intervals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The Bloodless  Field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2276872"/>
            <a:ext cx="8424936" cy="417646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Complications  :</a:t>
            </a:r>
          </a:p>
          <a:p>
            <a:pPr algn="l"/>
            <a:r>
              <a:rPr lang="en-US" dirty="0" smtClean="0"/>
              <a:t>nerve injury (due to </a:t>
            </a:r>
            <a:r>
              <a:rPr lang="en-US" dirty="0" err="1" smtClean="0"/>
              <a:t>ischaemia</a:t>
            </a:r>
            <a:r>
              <a:rPr lang="en-US" dirty="0" smtClean="0"/>
              <a:t> or compression ), skin burns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MEASURES TO REDUCE RISK OF</a:t>
            </a:r>
            <a:br>
              <a:rPr lang="en-US" sz="3600" dirty="0" smtClean="0"/>
            </a:br>
            <a:r>
              <a:rPr lang="en-US" sz="3600" dirty="0" smtClean="0"/>
              <a:t>INFECTION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2276872"/>
            <a:ext cx="8424936" cy="4176464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Prophylactic Antibiotic: broad-spectrum </a:t>
            </a:r>
            <a:r>
              <a:rPr lang="en-US" dirty="0" err="1" smtClean="0"/>
              <a:t>Abx</a:t>
            </a:r>
            <a:r>
              <a:rPr lang="en-US" dirty="0" smtClean="0"/>
              <a:t>, adequate dose, 20 min. before skin incision and repeated as needed.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Hair removal: cream or electric shaver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MEASURES TO REDUCE RISK OF</a:t>
            </a:r>
            <a:br>
              <a:rPr lang="en-US" sz="3600" dirty="0" smtClean="0"/>
            </a:br>
            <a:r>
              <a:rPr lang="en-US" sz="3600" dirty="0" smtClean="0"/>
              <a:t>INFECTION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628800"/>
            <a:ext cx="6120680" cy="489654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Skin cleaning: Alcohol-based, Iodine or </a:t>
            </a:r>
            <a:r>
              <a:rPr lang="en-US" dirty="0" err="1" smtClean="0"/>
              <a:t>Chlorhexidine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Chlorhexidine</a:t>
            </a:r>
            <a:r>
              <a:rPr lang="en-US" dirty="0" smtClean="0"/>
              <a:t> is more </a:t>
            </a:r>
            <a:r>
              <a:rPr lang="en-US" dirty="0" err="1" smtClean="0"/>
              <a:t>effective,having</a:t>
            </a:r>
            <a:r>
              <a:rPr lang="en-US" dirty="0" smtClean="0"/>
              <a:t> longer residual activity and maintaining efficacy in the presence of blood and serum.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5122" name="Picture 2" descr="C:\Users\Raghad\Desktop\croppedimage178137-Microshiel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5" y="2492894"/>
            <a:ext cx="2882265" cy="2218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864095"/>
          </a:xfrm>
        </p:spPr>
        <p:txBody>
          <a:bodyPr/>
          <a:lstStyle/>
          <a:p>
            <a:r>
              <a:rPr lang="en-US" sz="3600" dirty="0" smtClean="0"/>
              <a:t>MEASURES TO REDUCE RISK OF</a:t>
            </a:r>
            <a:br>
              <a:rPr lang="en-US" sz="3600" dirty="0" smtClean="0"/>
            </a:br>
            <a:r>
              <a:rPr lang="en-US" sz="3600" dirty="0" smtClean="0"/>
              <a:t>INFECTION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916832"/>
            <a:ext cx="3888432" cy="453650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Drapes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Gowns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Gloves: latex and non-latex, Double gloving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4098" name="Picture 2" descr="C:\Users\Raghad\Desktop\Drape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72459" cy="2409444"/>
          </a:xfrm>
          <a:prstGeom prst="rect">
            <a:avLst/>
          </a:prstGeom>
          <a:noFill/>
        </p:spPr>
      </p:pic>
      <p:pic>
        <p:nvPicPr>
          <p:cNvPr id="4099" name="Picture 3" descr="C:\Users\Raghad\Desktop\2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1877568" cy="2200275"/>
          </a:xfrm>
          <a:prstGeom prst="rect">
            <a:avLst/>
          </a:prstGeom>
          <a:noFill/>
        </p:spPr>
      </p:pic>
      <p:pic>
        <p:nvPicPr>
          <p:cNvPr id="4100" name="Picture 4" descr="C:\Users\Raghad\Desktop\27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221088"/>
            <a:ext cx="148971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720079"/>
          </a:xfrm>
        </p:spPr>
        <p:txBody>
          <a:bodyPr/>
          <a:lstStyle/>
          <a:p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916832"/>
            <a:ext cx="8496944" cy="453650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Venous </a:t>
            </a:r>
            <a:r>
              <a:rPr lang="en-US" dirty="0" err="1" smtClean="0"/>
              <a:t>thromboembolism</a:t>
            </a:r>
            <a:r>
              <a:rPr lang="en-US" dirty="0" smtClean="0"/>
              <a:t> (VTE) is the commonest complication of lower limb surgery.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DVT,PE and the later complication of</a:t>
            </a:r>
          </a:p>
          <a:p>
            <a:pPr algn="l">
              <a:buClr>
                <a:schemeClr val="tx1"/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venous insufficiency.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3528" y="1052736"/>
            <a:ext cx="8496944" cy="5805264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Risk factors : history of previous thrombosis, increasing age and obesity.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The orthopedic surgery is highly </a:t>
            </a:r>
            <a:r>
              <a:rPr lang="en-US" dirty="0" err="1" smtClean="0"/>
              <a:t>thrombogenic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7170" name="Picture 2" descr="C:\Users\Raghad\Desktop\Tabl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9173"/>
            <a:ext cx="8098917" cy="356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9512" y="1916832"/>
            <a:ext cx="5472608" cy="453650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DVT occurs most frequently in the veins of the calf 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less often in the proximal veins of the thigh and pelvis ? PE ? Fatal PE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6146" name="Picture 2" descr="C:\Users\Raghad\Desktop\VE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38137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9512" y="1916832"/>
            <a:ext cx="8568952" cy="4536504"/>
          </a:xfrm>
        </p:spPr>
        <p:txBody>
          <a:bodyPr/>
          <a:lstStyle/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PREVENTION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General measures :individual patient risk assessment, </a:t>
            </a:r>
            <a:r>
              <a:rPr lang="en-US" dirty="0" err="1" smtClean="0"/>
              <a:t>neuraxial</a:t>
            </a:r>
            <a:r>
              <a:rPr lang="en-US" dirty="0" smtClean="0"/>
              <a:t> </a:t>
            </a:r>
            <a:r>
              <a:rPr lang="en-US" dirty="0" err="1" smtClean="0"/>
              <a:t>anaesthesia</a:t>
            </a:r>
            <a:r>
              <a:rPr lang="en-US" dirty="0" smtClean="0"/>
              <a:t>, avoid rough surgical technique and early mobilization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04665"/>
            <a:ext cx="7772400" cy="1224135"/>
          </a:xfrm>
        </p:spPr>
        <p:txBody>
          <a:bodyPr/>
          <a:lstStyle/>
          <a:p>
            <a:r>
              <a:rPr lang="en-US" sz="3600" dirty="0" smtClean="0"/>
              <a:t>Principles of Orthopedic Surgery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2060848"/>
            <a:ext cx="7920880" cy="4464496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PREPARATION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INTRAOPERATIVE RADIOGRAPHY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THE ‘BLOODLESS FIELD’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MEASURES TO REDUCE RISK OF INFECTION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THROMBOPROPHYLAXIS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1916832"/>
            <a:ext cx="4572000" cy="4536504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Physical methods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</a:pPr>
            <a:r>
              <a:rPr lang="en-US" dirty="0" smtClean="0"/>
              <a:t>Graduated compression stockings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Foot pump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Inferior vena cava filters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224909" cy="416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algn="l"/>
            <a:r>
              <a:rPr lang="en-US" sz="3600" dirty="0" smtClean="0"/>
              <a:t>THROMBOPROPHYLAXIS</a:t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1916832"/>
            <a:ext cx="8460432" cy="4536504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Chemical methods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r>
              <a:rPr lang="en-US" sz="2800" dirty="0" smtClean="0"/>
              <a:t>-</a:t>
            </a:r>
            <a:r>
              <a:rPr lang="en-US" dirty="0" smtClean="0"/>
              <a:t>Low molecular weight heparin (LMWH)</a:t>
            </a:r>
          </a:p>
          <a:p>
            <a:pPr algn="l"/>
            <a:r>
              <a:rPr lang="en-US" dirty="0" smtClean="0"/>
              <a:t>-Direct anti-</a:t>
            </a:r>
            <a:r>
              <a:rPr lang="en-US" dirty="0" err="1" smtClean="0"/>
              <a:t>Xa</a:t>
            </a:r>
            <a:r>
              <a:rPr lang="en-US" dirty="0" smtClean="0"/>
              <a:t> inhibitors and direct thrombin</a:t>
            </a:r>
          </a:p>
          <a:p>
            <a:pPr algn="l"/>
            <a:r>
              <a:rPr lang="en-US" dirty="0" smtClean="0"/>
              <a:t>Inhibitors :</a:t>
            </a:r>
            <a:r>
              <a:rPr lang="en-US" dirty="0" err="1" smtClean="0"/>
              <a:t>rivaroxaban</a:t>
            </a:r>
            <a:r>
              <a:rPr lang="en-US" dirty="0" smtClean="0"/>
              <a:t> (XARELTO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-</a:t>
            </a:r>
            <a:r>
              <a:rPr lang="en-US" dirty="0" err="1" smtClean="0"/>
              <a:t>Warfarin</a:t>
            </a:r>
            <a:endParaRPr lang="ar-SA" dirty="0" smtClean="0"/>
          </a:p>
          <a:p>
            <a:pPr algn="l">
              <a:buClr>
                <a:schemeClr val="tx1"/>
              </a:buClr>
            </a:pPr>
            <a:r>
              <a:rPr lang="ar-SA" dirty="0" smtClean="0"/>
              <a:t>-</a:t>
            </a:r>
            <a:r>
              <a:rPr lang="en-US" dirty="0" smtClean="0"/>
              <a:t>Aspirin</a:t>
            </a:r>
          </a:p>
          <a:p>
            <a:pPr algn="l">
              <a:buClr>
                <a:schemeClr val="tx1"/>
              </a:buClr>
            </a:pPr>
            <a:r>
              <a:rPr lang="en-US" dirty="0" smtClean="0"/>
              <a:t>-</a:t>
            </a:r>
            <a:r>
              <a:rPr lang="en-US" dirty="0" err="1" smtClean="0"/>
              <a:t>Unfractionated</a:t>
            </a:r>
            <a:r>
              <a:rPr lang="en-US" dirty="0" smtClean="0"/>
              <a:t> heparin</a:t>
            </a:r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3568" y="260649"/>
            <a:ext cx="7772400" cy="1080120"/>
          </a:xfrm>
        </p:spPr>
        <p:txBody>
          <a:bodyPr/>
          <a:lstStyle/>
          <a:p>
            <a:r>
              <a:rPr lang="en-US" dirty="0" smtClean="0"/>
              <a:t>Orthopedic Procedures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3568" y="1628800"/>
            <a:ext cx="7848872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Reduction and Fixation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Osteotomy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Arthroscopy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Arthrotomy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Arthroplasty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Arthrodesis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Amputations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3600" dirty="0" smtClean="0"/>
              <a:t>Reduction and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576" y="1772816"/>
            <a:ext cx="7776864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Reduction: closed or open</a:t>
            </a:r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7761714" cy="23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3600" dirty="0" smtClean="0"/>
              <a:t>Reduction and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576" y="1772816"/>
            <a:ext cx="7776864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Fixation: </a:t>
            </a:r>
            <a:r>
              <a:rPr lang="en-US" dirty="0" err="1" smtClean="0"/>
              <a:t>Extramedullary</a:t>
            </a:r>
            <a:r>
              <a:rPr lang="en-US" dirty="0" smtClean="0"/>
              <a:t> or </a:t>
            </a:r>
            <a:r>
              <a:rPr lang="en-US" dirty="0" err="1" smtClean="0"/>
              <a:t>Intramedullary</a:t>
            </a:r>
            <a:endParaRPr lang="ar-SA" dirty="0"/>
          </a:p>
        </p:txBody>
      </p:sp>
      <p:pic>
        <p:nvPicPr>
          <p:cNvPr id="9219" name="Picture 3" descr="C:\Users\Raghad\Desktop\201012118521455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020377"/>
            <a:ext cx="3387852" cy="3691890"/>
          </a:xfrm>
          <a:prstGeom prst="rect">
            <a:avLst/>
          </a:prstGeom>
          <a:noFill/>
        </p:spPr>
      </p:pic>
      <p:pic>
        <p:nvPicPr>
          <p:cNvPr id="9221" name="Picture 5" descr="C:\Users\Raghad\Desktop\20101212344241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4" y="3068959"/>
            <a:ext cx="3387852" cy="369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3600" dirty="0" smtClean="0"/>
              <a:t>Reduction and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1772816"/>
            <a:ext cx="8568952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Extramedullary</a:t>
            </a:r>
            <a:r>
              <a:rPr lang="en-US" dirty="0" smtClean="0"/>
              <a:t> Fixation: K-wires, cables, screws, plates, external </a:t>
            </a:r>
            <a:r>
              <a:rPr lang="en-US" dirty="0" err="1" smtClean="0"/>
              <a:t>fixator</a:t>
            </a:r>
            <a:endParaRPr lang="ar-SA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71800"/>
            <a:ext cx="5172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085184"/>
            <a:ext cx="3456248" cy="156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23431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3600" dirty="0" smtClean="0"/>
              <a:t>Reduction and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1772816"/>
            <a:ext cx="8568952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Extramedullary</a:t>
            </a:r>
            <a:r>
              <a:rPr lang="en-US" dirty="0" smtClean="0"/>
              <a:t> Fixation: external </a:t>
            </a:r>
            <a:r>
              <a:rPr lang="en-US" dirty="0" err="1" smtClean="0"/>
              <a:t>fixator</a:t>
            </a:r>
            <a:endParaRPr lang="ar-SA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52673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382895" cy="30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US" sz="3600" dirty="0" smtClean="0"/>
              <a:t>Reduction and Fixation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1772816"/>
            <a:ext cx="8568952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Intramedullary</a:t>
            </a:r>
            <a:r>
              <a:rPr lang="en-US" dirty="0" smtClean="0"/>
              <a:t> Fixation: flexible or rigid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22669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22669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1584176"/>
          </a:xfrm>
        </p:spPr>
        <p:txBody>
          <a:bodyPr/>
          <a:lstStyle/>
          <a:p>
            <a:r>
              <a:rPr lang="en-US" sz="3600" dirty="0" err="1" smtClean="0"/>
              <a:t>Osteotomy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5536" y="1556792"/>
            <a:ext cx="8280920" cy="5112568"/>
          </a:xfrm>
        </p:spPr>
        <p:txBody>
          <a:bodyPr/>
          <a:lstStyle/>
          <a:p>
            <a:pPr algn="l"/>
            <a:endParaRPr lang="ar-SA" dirty="0" smtClean="0"/>
          </a:p>
          <a:p>
            <a:pPr algn="l"/>
            <a:endParaRPr lang="ar-SA" dirty="0" smtClean="0"/>
          </a:p>
          <a:p>
            <a:pPr algn="l"/>
            <a:endParaRPr lang="ar-SA" dirty="0" smtClean="0"/>
          </a:p>
          <a:p>
            <a:pPr algn="l"/>
            <a:r>
              <a:rPr lang="ar-SA" dirty="0" smtClean="0"/>
              <a:t>-</a:t>
            </a:r>
            <a:r>
              <a:rPr lang="en-US" dirty="0" smtClean="0"/>
              <a:t>To correct deformity</a:t>
            </a:r>
            <a:endParaRPr lang="ar-S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0859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r>
              <a:rPr lang="en-US" dirty="0" smtClean="0"/>
              <a:t>Arthroscopy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9552" y="1340768"/>
            <a:ext cx="8064896" cy="5184576"/>
          </a:xfrm>
        </p:spPr>
        <p:txBody>
          <a:bodyPr/>
          <a:lstStyle/>
          <a:p>
            <a:pPr algn="l"/>
            <a:r>
              <a:rPr lang="en-US" dirty="0" smtClean="0"/>
              <a:t>Diagnostic &amp; therapeutic</a:t>
            </a:r>
            <a:endParaRPr lang="ar-SA" dirty="0"/>
          </a:p>
        </p:txBody>
      </p:sp>
      <p:pic>
        <p:nvPicPr>
          <p:cNvPr id="4" name="Picture 3" descr="Knee Arthroscopy">
            <a:hlinkClick r:id="rId2" tgtFrame="&quot;_blank&quot;" tooltip="&quot;View Full-Siz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171334" cy="261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083428" cy="25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88640"/>
            <a:ext cx="7772400" cy="1512169"/>
          </a:xfrm>
        </p:spPr>
        <p:txBody>
          <a:bodyPr/>
          <a:lstStyle/>
          <a:p>
            <a:r>
              <a:rPr lang="en-US" sz="3600" dirty="0" smtClean="0"/>
              <a:t>PREPARATION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5536" y="1268760"/>
            <a:ext cx="4320480" cy="532859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PLANNING : </a:t>
            </a:r>
            <a:r>
              <a:rPr lang="en-US" sz="2800" dirty="0" smtClean="0"/>
              <a:t>Operations must be carefully planned in advance.</a:t>
            </a:r>
            <a:endParaRPr lang="ar-SA" sz="2800" dirty="0" smtClean="0"/>
          </a:p>
          <a:p>
            <a:pPr algn="l">
              <a:buClr>
                <a:schemeClr val="tx1"/>
              </a:buClr>
            </a:pPr>
            <a:endParaRPr lang="en-US" sz="2800" dirty="0" smtClean="0"/>
          </a:p>
          <a:p>
            <a:pPr algn="l"/>
            <a:r>
              <a:rPr lang="en-US" sz="2800" dirty="0" smtClean="0"/>
              <a:t>Preoperative </a:t>
            </a:r>
            <a:r>
              <a:rPr lang="en-US" sz="2800" dirty="0" err="1" smtClean="0"/>
              <a:t>templating</a:t>
            </a:r>
            <a:r>
              <a:rPr lang="en-US" sz="2800" dirty="0" smtClean="0"/>
              <a:t> may be needed to help size and select the most appropriate implant.</a:t>
            </a:r>
            <a:endParaRPr lang="ar-SA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577603" cy="28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99461" cy="27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152127"/>
          </a:xfrm>
        </p:spPr>
        <p:txBody>
          <a:bodyPr/>
          <a:lstStyle/>
          <a:p>
            <a:r>
              <a:rPr lang="en-US" dirty="0" err="1" smtClean="0"/>
              <a:t>Arthrotomy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1772816"/>
            <a:ext cx="8064896" cy="4680520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Synovial biopsy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Synovectomy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Drainage of </a:t>
            </a:r>
            <a:r>
              <a:rPr lang="en-US" dirty="0" err="1" smtClean="0"/>
              <a:t>haematoma</a:t>
            </a:r>
            <a:r>
              <a:rPr lang="en-US" dirty="0" smtClean="0"/>
              <a:t> or an abscess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Removal of loose body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en-US" dirty="0" err="1" smtClean="0"/>
              <a:t>Arthroplasty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9552" y="1556792"/>
            <a:ext cx="7992888" cy="475252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Excision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Parital</a:t>
            </a:r>
            <a:r>
              <a:rPr lang="en-US" dirty="0" smtClean="0"/>
              <a:t>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Total </a:t>
            </a:r>
            <a:r>
              <a:rPr lang="en-US" dirty="0" err="1" smtClean="0"/>
              <a:t>Arthroplasty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5700713" cy="25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2002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04665"/>
            <a:ext cx="7772400" cy="1008111"/>
          </a:xfrm>
        </p:spPr>
        <p:txBody>
          <a:bodyPr/>
          <a:lstStyle/>
          <a:p>
            <a:r>
              <a:rPr lang="en-US" dirty="0" err="1" smtClean="0"/>
              <a:t>Arthrodesis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95536" y="1628800"/>
            <a:ext cx="4320480" cy="48245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Rarely done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For foot</a:t>
            </a:r>
          </a:p>
          <a:p>
            <a:endParaRPr lang="en-US" dirty="0" smtClean="0"/>
          </a:p>
          <a:p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28669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en-US" dirty="0" smtClean="0"/>
              <a:t>Amputation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3568" y="1124744"/>
            <a:ext cx="7776864" cy="3168352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Dead (or dying) limb: trauma, crush injury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err="1" smtClean="0"/>
              <a:t>Dngerous</a:t>
            </a:r>
            <a:r>
              <a:rPr lang="en-US" dirty="0" smtClean="0"/>
              <a:t> limb: malignant </a:t>
            </a:r>
            <a:r>
              <a:rPr lang="en-US" dirty="0" err="1" smtClean="0"/>
              <a:t>tumours</a:t>
            </a:r>
            <a:r>
              <a:rPr lang="en-US" dirty="0" smtClean="0"/>
              <a:t>,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Others: chronic </a:t>
            </a:r>
            <a:r>
              <a:rPr lang="en-US" dirty="0" err="1" smtClean="0"/>
              <a:t>Osteomyelitis</a:t>
            </a:r>
            <a:r>
              <a:rPr lang="en-US" dirty="0" smtClean="0"/>
              <a:t> or severe loss of function</a:t>
            </a:r>
            <a:endParaRPr lang="ar-SA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6887147" cy="267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74441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en-US" sz="3600" dirty="0" smtClean="0"/>
              <a:t>PREPARATION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1628800"/>
            <a:ext cx="8892480" cy="1512168"/>
          </a:xfrm>
        </p:spPr>
        <p:txBody>
          <a:bodyPr/>
          <a:lstStyle/>
          <a:p>
            <a:pPr algn="l"/>
            <a:r>
              <a:rPr lang="en-US" dirty="0" err="1" smtClean="0"/>
              <a:t>Preop</a:t>
            </a:r>
            <a:r>
              <a:rPr lang="en-US" dirty="0" smtClean="0"/>
              <a:t> </a:t>
            </a:r>
            <a:r>
              <a:rPr lang="en-US" dirty="0" err="1" smtClean="0"/>
              <a:t>templating</a:t>
            </a:r>
            <a:r>
              <a:rPr lang="en-US" dirty="0" smtClean="0"/>
              <a:t> is crucial in certain procedures </a:t>
            </a:r>
            <a:r>
              <a:rPr lang="en-US" dirty="0" err="1" smtClean="0"/>
              <a:t>eg</a:t>
            </a:r>
            <a:r>
              <a:rPr lang="en-US" dirty="0" smtClean="0"/>
              <a:t> THA, corrective </a:t>
            </a:r>
            <a:r>
              <a:rPr lang="en-US" dirty="0" err="1" smtClean="0"/>
              <a:t>osteotomies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3578802" cy="28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577603" cy="28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en-US" sz="3600" dirty="0" smtClean="0"/>
              <a:t>PREPARATION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60" y="1484784"/>
            <a:ext cx="7848872" cy="475252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1656398" cy="53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268760"/>
            <a:ext cx="17287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1670495" cy="53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268760"/>
            <a:ext cx="1649349" cy="53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en-US" sz="3600" dirty="0" smtClean="0"/>
              <a:t>PREPARATION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51520" y="1484784"/>
            <a:ext cx="8208912" cy="259228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EQUIPMENT</a:t>
            </a:r>
          </a:p>
          <a:p>
            <a:pPr algn="l"/>
            <a:r>
              <a:rPr lang="en-US" dirty="0" smtClean="0"/>
              <a:t>The basic set or requirements include: drills , </a:t>
            </a:r>
            <a:r>
              <a:rPr lang="en-US" dirty="0" err="1" smtClean="0"/>
              <a:t>osteotomes</a:t>
            </a:r>
            <a:r>
              <a:rPr lang="en-US" dirty="0" smtClean="0"/>
              <a:t>, saws, chisels, gouges </a:t>
            </a:r>
          </a:p>
          <a:p>
            <a:pPr algn="l"/>
            <a:r>
              <a:rPr lang="en-US" dirty="0" smtClean="0"/>
              <a:t>plates, screws and screwdrivers .</a:t>
            </a:r>
            <a:endParaRPr lang="ar-SA" dirty="0"/>
          </a:p>
        </p:txBody>
      </p:sp>
      <p:pic>
        <p:nvPicPr>
          <p:cNvPr id="70658" name="Picture 2" descr="http://www.stars-med.com/admin/bookpic/20124210054570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983230" cy="2872740"/>
          </a:xfrm>
          <a:prstGeom prst="rect">
            <a:avLst/>
          </a:prstGeom>
          <a:noFill/>
        </p:spPr>
      </p:pic>
      <p:sp>
        <p:nvSpPr>
          <p:cNvPr id="70660" name="AutoShape 4" descr="http://www.stars-med.com/admin/bookpic/201012118521455226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175375" y="-868363"/>
            <a:ext cx="24669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0661" name="Picture 5" descr="C:\Users\Raghad\Desktop\20099222141289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3486150" cy="2695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en-US" sz="3600" dirty="0" smtClean="0"/>
              <a:t>PREPARATION</a:t>
            </a:r>
            <a:endParaRPr lang="ar-S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67544" y="1556792"/>
            <a:ext cx="8208912" cy="4968552"/>
          </a:xfrm>
        </p:spPr>
        <p:txBody>
          <a:bodyPr/>
          <a:lstStyle/>
          <a:p>
            <a:pPr algn="l"/>
            <a:r>
              <a:rPr lang="en-US" dirty="0" smtClean="0"/>
              <a:t>Special implants and instruments : </a:t>
            </a:r>
            <a:r>
              <a:rPr lang="en-US" dirty="0" err="1" smtClean="0"/>
              <a:t>Arthroplasty</a:t>
            </a:r>
            <a:r>
              <a:rPr lang="en-US" dirty="0" smtClean="0"/>
              <a:t>, Spine Surgery</a:t>
            </a:r>
            <a:endParaRPr lang="ar-SA" dirty="0"/>
          </a:p>
        </p:txBody>
      </p:sp>
      <p:pic>
        <p:nvPicPr>
          <p:cNvPr id="91138" name="Picture 2" descr="C:\Users\Raghad\Desktop\20101212348675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157538" cy="2897505"/>
          </a:xfrm>
          <a:prstGeom prst="rect">
            <a:avLst/>
          </a:prstGeom>
          <a:noFill/>
        </p:spPr>
      </p:pic>
      <p:pic>
        <p:nvPicPr>
          <p:cNvPr id="91139" name="Picture 3" descr="C:\Users\Raghad\Desktop\201242817142928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3795713" cy="2762250"/>
          </a:xfrm>
          <a:prstGeom prst="rect">
            <a:avLst/>
          </a:prstGeom>
          <a:noFill/>
        </p:spPr>
      </p:pic>
      <p:pic>
        <p:nvPicPr>
          <p:cNvPr id="91140" name="Picture 4" descr="C:\Users\Raghad\Desktop\201012118583518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96752"/>
            <a:ext cx="2139696" cy="233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en-US" dirty="0" smtClean="0"/>
              <a:t>PREPARATION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39552" y="2492896"/>
            <a:ext cx="7848872" cy="2376264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Surgeon is responsible for ensuring that</a:t>
            </a:r>
          </a:p>
          <a:p>
            <a:pPr algn="l"/>
            <a:r>
              <a:rPr lang="en-US" dirty="0" smtClean="0"/>
              <a:t>the necessary instruments and implants are available in the OR before starting the surgery</a:t>
            </a: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1066</TotalTime>
  <Words>791</Words>
  <Application>Microsoft Office PowerPoint</Application>
  <PresentationFormat>On-screen Show (4:3)</PresentationFormat>
  <Paragraphs>330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Ocean</vt:lpstr>
      <vt:lpstr>Principles of Surgical Treatment in Orthopedic Surgery </vt:lpstr>
      <vt:lpstr>Slide 2</vt:lpstr>
      <vt:lpstr>Principles of Orthopedic Surgery</vt:lpstr>
      <vt:lpstr>PREPARATION </vt:lpstr>
      <vt:lpstr>PREPARATION</vt:lpstr>
      <vt:lpstr>PREPARATION</vt:lpstr>
      <vt:lpstr>PREPARATION</vt:lpstr>
      <vt:lpstr>PREPARATION</vt:lpstr>
      <vt:lpstr>PREPARATION</vt:lpstr>
      <vt:lpstr>INTRAOPERATIVE RADIOGRAPHY</vt:lpstr>
      <vt:lpstr>Intraoperative radiography</vt:lpstr>
      <vt:lpstr>Intraoperative radiography</vt:lpstr>
      <vt:lpstr>Intraoperative radiography</vt:lpstr>
      <vt:lpstr>Intraoperative radiography</vt:lpstr>
      <vt:lpstr>MAGNIFICATION</vt:lpstr>
      <vt:lpstr>MAGNIFICATION</vt:lpstr>
      <vt:lpstr>The Bloodless  Field</vt:lpstr>
      <vt:lpstr>The Bloodless  Field</vt:lpstr>
      <vt:lpstr>The Bloodless  Field</vt:lpstr>
      <vt:lpstr>The Bloodless  Field</vt:lpstr>
      <vt:lpstr>The Bloodless  Field</vt:lpstr>
      <vt:lpstr>The Bloodless  Field</vt:lpstr>
      <vt:lpstr>MEASURES TO REDUCE RISK OF INFECTION</vt:lpstr>
      <vt:lpstr>MEASURES TO REDUCE RISK OF INFECTION</vt:lpstr>
      <vt:lpstr>MEASURES TO REDUCE RISK OF INFECTION</vt:lpstr>
      <vt:lpstr>THROMBOPROPHYLAXIS </vt:lpstr>
      <vt:lpstr>THROMBOPROPHYLAXIS </vt:lpstr>
      <vt:lpstr>THROMBOPROPHYLAXIS </vt:lpstr>
      <vt:lpstr>THROMBOPROPHYLAXIS </vt:lpstr>
      <vt:lpstr>THROMBOPROPHYLAXIS </vt:lpstr>
      <vt:lpstr>THROMBOPROPHYLAXIS </vt:lpstr>
      <vt:lpstr>Orthopedic Procedures</vt:lpstr>
      <vt:lpstr>Reduction and Fixation</vt:lpstr>
      <vt:lpstr>Reduction and Fixation</vt:lpstr>
      <vt:lpstr>Reduction and Fixation</vt:lpstr>
      <vt:lpstr>Reduction and Fixation</vt:lpstr>
      <vt:lpstr>Reduction and Fixation</vt:lpstr>
      <vt:lpstr>Osteotomy </vt:lpstr>
      <vt:lpstr>Arthroscopy </vt:lpstr>
      <vt:lpstr>Arthrotomy</vt:lpstr>
      <vt:lpstr>Arthroplasty</vt:lpstr>
      <vt:lpstr>Arthrodesis</vt:lpstr>
      <vt:lpstr>Amputation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Hip Arthroplasty in Developmental Dysplasia of the Hip in Adults</dc:title>
  <dc:creator>Ghala</dc:creator>
  <cp:lastModifiedBy>Raghad</cp:lastModifiedBy>
  <cp:revision>133</cp:revision>
  <dcterms:created xsi:type="dcterms:W3CDTF">2011-09-15T05:11:25Z</dcterms:created>
  <dcterms:modified xsi:type="dcterms:W3CDTF">2013-04-20T12:07:20Z</dcterms:modified>
</cp:coreProperties>
</file>