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307" r:id="rId6"/>
    <p:sldId id="260" r:id="rId7"/>
    <p:sldId id="261" r:id="rId8"/>
    <p:sldId id="335" r:id="rId9"/>
    <p:sldId id="263" r:id="rId10"/>
    <p:sldId id="289" r:id="rId11"/>
    <p:sldId id="291" r:id="rId12"/>
    <p:sldId id="293" r:id="rId13"/>
    <p:sldId id="294" r:id="rId14"/>
    <p:sldId id="296" r:id="rId15"/>
    <p:sldId id="309" r:id="rId16"/>
    <p:sldId id="31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01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9:26:31.797"/>
    </inkml:context>
    <inkml:brush xml:id="br0">
      <inkml:brushProperty name="width" value="0.05" units="cm"/>
      <inkml:brushProperty name="height" value="0.05" units="cm"/>
      <inkml:brushProperty name="color" value="#4F4F4F"/>
    </inkml:brush>
  </inkml:definitions>
  <inkml:trace contextRef="#ctx0" brushRef="#br0">1205 457 24575,'95'-55'0,"-47"29"0,64-48 0,-110 73 0,0-1 0,0 1 0,0-1 0,0 0 0,0 0 0,0 0 0,-1 0 0,1 0 0,-1 0 0,3-5 0,-4 7 0,0-1 0,0 1 0,0-1 0,0 1 0,0-1 0,1 1 0,-1-1 0,-1 0 0,1 1 0,0-1 0,0 1 0,0-1 0,0 1 0,0-1 0,0 1 0,-1-1 0,1 0 0,0 1 0,0-1 0,-1 1 0,1 0 0,0-1 0,-1 1 0,1-1 0,-1 1 0,1-1 0,0 1 0,-1 0 0,1-1 0,-1 1 0,-6-3 0,0 0 0,-1 1 0,1 0 0,0 0 0,-1 0 0,-9 0 0,-197-13 0,139 13 0,-86-14 0,125 6 0,28 1 0,24-1 0,31 1 0,-1 2 0,73-3 0,-89 8 0,563-17 0,-594 19 0,-837 1 0,-1-48 0,760 36 0,65 6 0,19 1 0,28-1 0,1 2 0,47 2 0,-35 0 0,870 0 0,-883 2 0,-8-2 0,0 1 0,0 2 0,0 1 0,36 8 0,-49-3 0,-17 0 0,-10-1 0,0-1 0,0-1 0,-1 0 0,0-1 0,1-1 0,-28 3 0,13-2 0,-481 64 0,397-54 0,83-9 0,60-2 0,322 3 0,217 7 0,-543-12 0,-5-1 0,1 1 0,-1 1 0,0 1 0,38 9 0,-58-12 0,1 0 0,-1 0 0,1 1 0,-1-1 0,1 0 0,0 0 0,-1 0 0,1 1 0,-1-1 0,1 0 0,-1 0 0,1 1 0,-1-1 0,1 0 0,-1 1 0,0-1 0,1 1 0,-1-1 0,1 1 0,-1-1 0,0 1 0,1-1 0,-1 1 0,0-1 0,0 1 0,1-1 0,-1 1 0,0-1 0,0 1 0,0 0 0,-12 13 0,-31 5 0,41-18 0,-85 29 0,78-25 0,10-1 0,21 1 0,39-1 0,47-5 0,-61-1 0,-1 2 0,65 8 0,-95-3 0,-15 0 0,-28 5 0,-62 3 0,0-4 0,-168-5 0,238-4 0,11 1 0,1-1 0,-1 0 0,1-1 0,-1 1 0,1-1 0,-1-1 0,1 0 0,-9-3 0,16 5 0,0 0 0,-1 0 0,1 0 0,0 0 0,-1-1 0,1 1 0,0 0 0,0 0 0,-1 0 0,1-1 0,0 1 0,0 0 0,-1 0 0,1-1 0,0 1 0,0 0 0,0-1 0,0 1 0,-1 0 0,1 0 0,0-1 0,0 1 0,0 0 0,0-1 0,0 1 0,0 0 0,0-1 0,0 1 0,0 0 0,0-1 0,0 1 0,0 0 0,0-1 0,0 1 0,0 0 0,0-1 0,0 1 0,1 0 0,-1-1 0,0 1 0,0 0 0,0 0 0,0-1 0,1 1 0,-1 0 0,0 0 0,0-1 0,1 1 0,-1 0 0,0 0 0,0-1 0,1 1 0,16-11 0,49-14 0,-17 8 0,-49 17 0,1 0 0,0 0 0,-1 0 0,1-1 0,0 1 0,-1 0 0,1 0 0,0-1 0,-1 1 0,1-1 0,0 1 0,-1 0 0,1-1 0,-1 1 0,1-1 0,-1 1 0,1-1 0,-1 0 0,1 1 0,-1-1 0,0 1 0,1-1 0,-1 0 0,0 1 0,1-2 0,-15-6 0,-38 2 0,-68 3 0,75 4 0,0-2 0,1-2 0,-68-13 0,110 16 0,0-1 0,0 1 0,0-1 0,0 1 0,0-1 0,0 0 0,0 0 0,0 0 0,0 0 0,1-1 0,-1 1 0,-3-3 0,5 3 0,0 1 0,0-1 0,0 0 0,0 0 0,0 1 0,0-1 0,0 0 0,0 0 0,0 1 0,0-1 0,0 0 0,1 1 0,-1-1 0,0 0 0,1 1 0,-1-1 0,0 0 0,1 1 0,-1-1 0,1 1 0,-1-1 0,1 0 0,-1 1 0,1-1 0,-1 1 0,1 0 0,-1-1 0,1 1 0,0-1 0,-1 1 0,1 0 0,0-1 0,-1 1 0,1 0 0,0 0 0,-1 0 0,1 0 0,1-1 0,25-9 0,1 0 0,0 2 0,1 1 0,0 1 0,33-2 0,9-3 0,-31 4 0,-18 5 0,1-2 0,-1-1 0,1-1 0,28-12 0,-41 11 0,-16 0 0,-5 5 0,-1 0 0,0 0 0,0 1 0,0 0 0,0 1 0,0 1 0,-19 2 0,-7 0 0,-157 9 0,-352 10 0,527-22 0,5 1 0,1-1 0,-1-1 0,0 0 0,1 0 0,-1-2 0,1 0 0,-16-5 0,30 8 0,0 0 0,-1 0 0,1-1 0,0 1 0,-1 0 0,1 0 0,0 0 0,-1 0 0,1-1 0,0 1 0,0 0 0,-1 0 0,1 0 0,0-1 0,0 1 0,-1 0 0,1-1 0,0 1 0,0 0 0,0 0 0,0-1 0,0 1 0,-1 0 0,1-1 0,0 1 0,0 0 0,0-1 0,0 1 0,0 0 0,0-1 0,0 1 0,0 0 0,0-1 0,0 1 0,0 0 0,0-1 0,0 1 0,0 0 0,1-1 0,-1 1 0,0 0 0,0-1 0,0 1 0,0 0 0,1-1 0,-1 1 0,0 0 0,0 0 0,1-1 0,-1 1 0,0 0 0,0 0 0,1 0 0,-1-1 0,0 1 0,0 0 0,1 0 0,-1 0 0,0 0 0,1-1 0,20-10 0,0 1 0,0 0 0,0 2 0,1 0 0,40-7 0,-25 5 0,34-9 0,93-13 0,-136 29 0,-1 1 0,1 1 0,0 1 0,0 1 0,-1 2 0,44 9 0,-65-10 0,1 0 0,-1 0 0,0 1 0,0 0 0,0 0 0,-1 0 0,1 1 0,7 6 0,-12-9 0,1 0 0,-1 0 0,0 0 0,0 0 0,0 1 0,-1-1 0,1 0 0,0 0 0,0 1 0,-1-1 0,1 0 0,0 1 0,-1-1 0,0 1 0,1-1 0,-1 0 0,0 1 0,0-1 0,0 1 0,0-1 0,0 1 0,0-1 0,0 1 0,0-1 0,0 1 0,-1-1 0,1 1 0,-1-1 0,1 0 0,-1 1 0,1-1 0,-1 0 0,0 1 0,0-1 0,0 0 0,0 0 0,0 0 0,0 0 0,0 1 0,0-2 0,0 1 0,0 0 0,-1 0 0,-1 1 0,-21 13 0,0-2 0,0-1 0,-1 0 0,-1-2 0,0-1 0,-47 10 0,33-9 0,-143 32 0,-303 28 0,474-68 0,-9 1 0,29-1 0,45-1 0,-43-1 0,396-2 0,219 3 0,-537 4 0,-87-5 0,0 0 0,0 0 0,1 0 0,-1 0 0,0 0 0,0 0 0,0 0 0,0 0 0,0 1 0,0-1 0,0 0 0,0 1 0,0-1 0,0 1 0,0-1 0,0 1 0,0-1 0,-1 1 0,1 0 0,0 0 0,0-1 0,0 1 0,-1 0 0,1 0 0,-1 0 0,1 0 0,0-1 0,0 3 0,-2-1 0,1-1 0,-1 1 0,0-1 0,0 0 0,0 1 0,0-1 0,0 0 0,0 0 0,0 1 0,0-1 0,0 0 0,-1 0 0,1 0 0,0 0 0,-1-1 0,-2 2 0,-51 23 0,43-20 0,0 0 0,0 0 0,0 1 0,-20 14 0,64-23 0,-8-5 0,41-19 0,-64 26 0,0 1 0,-1 0 0,1-1 0,0 1 0,0-1 0,0 1 0,0-1 0,-1 1 0,1-1 0,0 0 0,0 1 0,-1-1 0,1 0 0,-1 1 0,1-1 0,-1 0 0,1 0 0,-1 0 0,1 0 0,-1 1 0,1-1 0,-1 0 0,0-1 0,0 1 0,0 0 0,-1 0 0,1 1 0,-1-1 0,1 0 0,-1 1 0,1-1 0,-1 0 0,1 1 0,-1-1 0,0 1 0,1-1 0,-1 1 0,0-1 0,0 1 0,1 0 0,-1-1 0,0 1 0,0 0 0,-1-1 0,-52-9 0,-148 4 0,0-1 0,154-3 0,47 10 0,1 0 0,0 0 0,0-1 0,-1 1 0,1 0 0,0 0 0,-1 0 0,1 0 0,0-1 0,0 1 0,-1 0 0,1 0 0,0-1 0,0 1 0,-1 0 0,1 0 0,0-1 0,0 1 0,0 0 0,0-1 0,0 1 0,-1 0 0,1-1 0,0 1 0,0 0 0,0-1 0,0 1 0,0 0 0,0-1 0,0 1 0,0 0 0,0-1 0,0 1 0,0 0 0,0-1 0,0 1 0,1 0 0,-1-1 0,0 1 0,0 0 0,0-1 0,0 1 0,0 0 0,1 0 0,-1-1 0,0 1 0,0 0 0,1 0 0,-1-1 0,0 1 0,0 0 0,1 0 0,-1 0 0,0-1 0,1 1 0,-1 0 0,0 0 0,0 0 0,1 0 0,-1 0 0,1 0 0,13-7 0,1 0 0,0 1 0,0 1 0,1 1 0,0 0 0,24-2 0,-20 2 0,230-33 0,455-9 0,-637 49 0,-55 3 0,-16 3 0,-1-5 0,-1 0 0,-1 0 0,1-1 0,0 1 0,-1-1 0,1 0 0,-1-1 0,-11 4 0,-62 15 0,62-17 0,-403 66 0,-7-32 0,328-29 0,17 0 0,0-4 0,0-4 0,-109-11 0,179 8 27,1 0-1,0 0 0,-19-8 0,26 9-124,1 0 0,0-1 0,0 0 0,0 1 0,1-1 0,-1 0 0,0 0 0,1-1 0,-1 1 0,1-1 0,0 1 0,0-1 0,0 1 0,-4-7 0,0-23-6728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01T19:26:33.745"/>
    </inkml:context>
    <inkml:brush xml:id="br0">
      <inkml:brushProperty name="width" value="0.05" units="cm"/>
      <inkml:brushProperty name="height" value="0.05" units="cm"/>
      <inkml:brushProperty name="color" value="#4F4F4F"/>
    </inkml:brush>
  </inkml:definitions>
  <inkml:trace contextRef="#ctx0" brushRef="#br0">997 20 24575,'0'3'0,"-1"1"0,1-1 0,-1 1 0,0-1 0,0 0 0,0 1 0,-1-1 0,1 0 0,-1 0 0,0 0 0,1 0 0,-1 0 0,-1 0 0,1-1 0,0 1 0,-3 2 0,-47 35 0,45-35 0,-49 27 0,-2-1 0,-2-4 0,0-1 0,-77 19 0,71-22 0,3 1 0,62-24 0,0 0 0,0 0 0,0 0 0,1 1 0,-1-1 0,0 0 0,0 0 0,0 1 0,0-1 0,1 1 0,-1-1 0,0 1 0,0-1 0,1 1 0,-1-1 0,0 1 0,1-1 0,-1 1 0,0 0 0,1 0 0,-1-1 0,1 1 0,-1 0 0,1 0 0,0 0 0,-1 0 0,31 0 0,310-32 0,82-7 0,-156 23 0,-339 10 0,-878-14 0,801 11 0,143 7 0,0 1 0,1-1 0,-1-1 0,0 1 0,1-1 0,-11-4 0,17 6 0,-1-1 0,1 1 0,0 0 0,-1 0 0,1 0 0,0-1 0,-1 1 0,1 0 0,0 0 0,-1-1 0,1 1 0,0 0 0,0-1 0,-1 1 0,1 0 0,0-1 0,0 1 0,-1 0 0,1-1 0,0 1 0,0-1 0,0 1 0,0 0 0,0-1 0,0 1 0,0-1 0,0 1 0,0 0 0,0-1 0,0 1 0,0-1 0,0 1 0,0-1 0,0 1 0,0 0 0,0-1 0,0 1 0,0-1 0,1 1 0,-1 0 0,0-1 0,0 1 0,1 0 0,-1-1 0,0 1 0,0 0 0,1-1 0,-1 1 0,0 0 0,1-1 0,8-5 0,1 1 0,-1 0 0,1 0 0,0 1 0,0 1 0,15-4 0,558-148 0,-550 150 0,-23 5 0,-12 5 0,-139 66 0,139-70 0,0 0 0,1 0 0,-1-1 0,1 1 0,0 0 0,-1 1 0,1-1 0,0 0 0,-1 0 0,1 1 0,0-1 0,0 0 0,0 1 0,0-1 0,0 1 0,-1 2 0,2-3 0,1 0 0,-1-1 0,0 1 0,0 0 0,0-1 0,0 1 0,1 0 0,-1-1 0,0 1 0,1-1 0,-1 1 0,0 0 0,1-1 0,-1 1 0,1-1 0,-1 1 0,1-1 0,-1 1 0,1-1 0,0 0 0,-1 1 0,1-1 0,-1 1 0,1-1 0,0 0 0,-1 0 0,2 1 0,8 2 0,0 0 0,0-1 0,0 0 0,12 0 0,-15-1 0,-5-1 0,47 10 0,-30 0 0,-19-10 0,0 0 0,0 1 0,0-1 0,1 1 0,-1-1 0,0 0 0,0 1 0,0-1 0,0 1 0,0-1 0,0 1 0,0-1 0,0 0 0,0 1 0,0-1 0,0 1 0,0-1 0,-1 1 0,1-1 0,0 0 0,0 1 0,0-1 0,0 1 0,-1-1 0,1 0 0,0 1 0,0-1 0,-1 0 0,1 1 0,0-1 0,-1 0 0,1 0 0,0 1 0,-1-1 0,1 0 0,0 0 0,-1 1 0,0-1 0,-11 8 0,-1-1 0,1 0 0,-1-1 0,-1 0 0,1-1 0,-15 3 0,-93 18 0,101-22 0,-149 24 0,-217 7 0,308-37 0,76 3 0,0-1 0,1 0 0,-1-1 0,0 1 0,0 0 0,1 0 0,-1-1 0,0 1 0,1-1 0,-1 0 0,1 1 0,-1-1 0,1 0 0,-3-1 0,5 1 0,0 0 0,-1 0 0,1 0 0,0 0 0,0 1 0,0-1 0,0 0 0,0 1 0,0-1 0,0 1 0,0-1 0,0 1 0,0-1 0,0 1 0,0-1 0,0 1 0,1 0 0,-1 0 0,0 0 0,2 0 0,58-14 0,120-10 0,71 12 0,-175 9 0,-67 3 0,0-2 0,0 1 0,0-1 0,16-6 0,25-6 0,366-30 0,3 35 0,-412 9 0,24-1 0,-27-2 0,-50-7 0,-51-1 0,64 9 0,0-1 0,1-2 0,-45-12 0,69 15 0,0 0 0,0 1 0,0 0 0,0 0 0,0 0 0,0 1 0,0 0 0,0 0 0,0 1 0,0 0 0,-12 4 0,-19 1 0,-157 11 0,-212-9 0,271-9 0,98 1 0,71 0 0,819-18 0,-522 9 0,-297 8 0,-57 1 0,-491 1 0,713-2 0,214 2 0,-343 5 0,-68-6 0,0 0 0,1 0 0,-1 0 0,1 1 0,-1-1 0,0 0 0,1 1 0,-1-1 0,0 1 0,0 0 0,1-1 0,-1 1 0,0 0 0,0 0 0,0-1 0,0 1 0,0 0 0,0 0 0,0 0 0,0 0 0,1 2 0,-2-2 0,0 1 0,-1-1 0,1 0 0,0 0 0,0 1 0,-1-1 0,1 0 0,0 0 0,-1 0 0,1 1 0,-1-1 0,0 0 0,1 0 0,-1 0 0,0 0 0,0 0 0,0 0 0,1 0 0,-1 0 0,0 0 0,0-1 0,-2 2 0,-20 14 0,-1-1 0,0-1 0,-1-1 0,-1-1 0,1-1 0,-39 10 0,-1 2 0,-16 7 0,-198 84 0,274-112 0,-9 5 0,1-1 0,0 2 0,0 0 0,-19 15 0,30-21 0,0-1 0,1 1 0,-1 0 0,0 0 0,1 0 0,-1-1 0,1 1 0,-1 1 0,1-1 0,0 0 0,0 0 0,0 0 0,0 1 0,0-1 0,0 0 0,1 1 0,-1-1 0,1 1 0,0-1 0,0 1 0,0-1 0,0 1 0,0-1 0,0 1 0,1-1 0,-1 1 0,1-1 0,0 0 0,-1 1 0,1-1 0,0 0 0,0 0 0,1 1 0,-1-1 0,3 3 0,3 3 0,0 0 0,0-1 0,1 0 0,0 0 0,1 0 0,-1-1 0,1 0 0,12 5 0,89 37 0,-103-46 0,127 44 0,1-5 0,257 40 0,284-3 0,-651-76 0,252 23-1365,-55-7-5461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2AFB99-78E5-49BE-97DB-48BC8D1F1239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9E7335C-52FB-4C16-957D-6459B3453F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635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https://www.genome.gov/genetics-glossary/Primer</a:t>
            </a:r>
            <a:endParaRPr lang="ar-SA" dirty="0"/>
          </a:p>
          <a:p>
            <a:r>
              <a:rPr lang="en-US" dirty="0"/>
              <a:t>https://www.addgene.org/protocols/primer-design/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7335C-52FB-4C16-957D-6459B3453F9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664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https://www.thermofisher.com/blog/behindthebench/pcr-primer-design-tips/</a:t>
            </a:r>
            <a:endParaRPr lang="ar-SA" dirty="0"/>
          </a:p>
          <a:p>
            <a:pPr algn="l" rtl="0">
              <a:buClr>
                <a:schemeClr val="accent2"/>
              </a:buClr>
              <a:buFont typeface="Wingdings" panose="05000000000000000000" pitchFamily="2" charset="2"/>
              <a:buChar char="è"/>
            </a:pP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Repeat (ex: ATATATAT)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GB" dirty="0" err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misprime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algn="l" rtl="0">
              <a:buClr>
                <a:schemeClr val="accent2"/>
              </a:buClr>
              <a:buFont typeface="Wingdings" panose="05000000000000000000" pitchFamily="2" charset="2"/>
              <a:buChar char="è"/>
            </a:pP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Runs (ex: AGCGGGGGAT)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GB" dirty="0" err="1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misprime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7335C-52FB-4C16-957D-6459B3453F94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20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05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113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499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904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2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319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525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378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361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289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67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3E2320-3D43-4E74-92A1-F01402A97621}" type="datetimeFigureOut">
              <a:rPr lang="ar-SA" smtClean="0"/>
              <a:t>24/08/45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2CAA56-3DBB-431F-96C6-93A6BB75D65D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8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customXml" Target="../ink/ink1.xml"/><Relationship Id="rId7" Type="http://schemas.openxmlformats.org/officeDocument/2006/relationships/customXml" Target="../ink/ink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last.ncbi.nlm.nih.gov/Blast.cgi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820640-487C-1ED1-4F31-BF9A4BAF66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Primer Design</a:t>
            </a:r>
            <a:endParaRPr lang="ar-SA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424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861" y="32067"/>
            <a:ext cx="10178322" cy="680544"/>
          </a:xfrm>
        </p:spPr>
        <p:txBody>
          <a:bodyPr>
            <a:normAutofit/>
          </a:bodyPr>
          <a:lstStyle/>
          <a:p>
            <a:r>
              <a:rPr lang="en-GB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Example: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2519" y="1081943"/>
            <a:ext cx="10972801" cy="114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77661" y="816631"/>
            <a:ext cx="10614825" cy="4525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endParaRPr lang="en-US" dirty="0">
              <a:cs typeface="Times New Roman" panose="02020603050405020304" pitchFamily="18" charset="0"/>
            </a:endParaRP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r>
              <a:rPr lang="en-GB" b="1" dirty="0">
                <a:solidFill>
                  <a:schemeClr val="accent2"/>
                </a:solidFill>
                <a:cs typeface="Times New Roman" panose="02020603050405020304" pitchFamily="18" charset="0"/>
              </a:rPr>
              <a:t>Determine your target region.</a:t>
            </a: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cs typeface="Times New Roman" panose="02020603050405020304" pitchFamily="18" charset="0"/>
            </a:endParaRP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cs typeface="Times New Roman" panose="02020603050405020304" pitchFamily="18" charset="0"/>
            </a:endParaRP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cs typeface="Times New Roman" panose="02020603050405020304" pitchFamily="18" charset="0"/>
            </a:endParaRP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cs typeface="Times New Roman" panose="02020603050405020304" pitchFamily="18" charset="0"/>
            </a:endParaRP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cs typeface="Times New Roman" panose="02020603050405020304" pitchFamily="18" charset="0"/>
            </a:endParaRPr>
          </a:p>
          <a:p>
            <a:pPr marL="447675" indent="0" defTabSz="720725">
              <a:buClr>
                <a:schemeClr val="accent2"/>
              </a:buClr>
              <a:buNone/>
            </a:pPr>
            <a:endParaRPr lang="en-GB" dirty="0">
              <a:cs typeface="Times New Roman" panose="02020603050405020304" pitchFamily="18" charset="0"/>
            </a:endParaRP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cs typeface="Times New Roman" panose="02020603050405020304" pitchFamily="18" charset="0"/>
            </a:endParaRP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cs typeface="Times New Roman" panose="02020603050405020304" pitchFamily="18" charset="0"/>
            </a:endParaRPr>
          </a:p>
          <a:p>
            <a:pPr marL="457200" indent="-95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endParaRPr lang="en-GB" dirty="0"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1941" y="370471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cs typeface="Times New Roman" panose="02020603050405020304" pitchFamily="18" charset="0"/>
              </a:rPr>
              <a:t>The segment that you want to amplified is in the red square</a:t>
            </a:r>
          </a:p>
        </p:txBody>
      </p: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F65D6E6E-B63E-CE59-A170-AC4913FBE34C}"/>
              </a:ext>
            </a:extLst>
          </p:cNvPr>
          <p:cNvGrpSpPr/>
          <p:nvPr/>
        </p:nvGrpSpPr>
        <p:grpSpPr>
          <a:xfrm>
            <a:off x="1319088" y="4385352"/>
            <a:ext cx="10744528" cy="809066"/>
            <a:chOff x="1319088" y="4385352"/>
            <a:chExt cx="10744528" cy="809066"/>
          </a:xfrm>
        </p:grpSpPr>
        <p:grpSp>
          <p:nvGrpSpPr>
            <p:cNvPr id="17" name="Group 16"/>
            <p:cNvGrpSpPr/>
            <p:nvPr/>
          </p:nvGrpSpPr>
          <p:grpSpPr>
            <a:xfrm>
              <a:off x="1639485" y="4490221"/>
              <a:ext cx="9971692" cy="627941"/>
              <a:chOff x="8351" y="2133600"/>
              <a:chExt cx="9135649" cy="492584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232" t="51370" r="9576" b="12886"/>
              <a:stretch/>
            </p:blipFill>
            <p:spPr bwMode="auto">
              <a:xfrm>
                <a:off x="8351" y="2133600"/>
                <a:ext cx="2281825" cy="492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9" name="Group 18"/>
              <p:cNvGrpSpPr/>
              <p:nvPr/>
            </p:nvGrpSpPr>
            <p:grpSpPr>
              <a:xfrm>
                <a:off x="2209800" y="2133600"/>
                <a:ext cx="6934200" cy="492584"/>
                <a:chOff x="228600" y="914400"/>
                <a:chExt cx="6934200" cy="492584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51370" r="9576" b="12886"/>
                <a:stretch/>
              </p:blipFill>
              <p:spPr bwMode="auto">
                <a:xfrm>
                  <a:off x="228600" y="914400"/>
                  <a:ext cx="3505200" cy="492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1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641" t="51370" r="9576" b="12886"/>
                <a:stretch/>
              </p:blipFill>
              <p:spPr bwMode="auto">
                <a:xfrm>
                  <a:off x="3657600" y="914400"/>
                  <a:ext cx="3505200" cy="492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22" name="TextBox 21"/>
            <p:cNvSpPr txBox="1"/>
            <p:nvPr/>
          </p:nvSpPr>
          <p:spPr>
            <a:xfrm>
              <a:off x="1319088" y="4385352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5’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088" y="4825086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3’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555616" y="4791975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5’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555616" y="4422643"/>
              <a:ext cx="50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cs typeface="Times New Roman" panose="02020603050405020304" pitchFamily="18" charset="0"/>
                </a:rPr>
                <a:t>3’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52558" y="4420928"/>
              <a:ext cx="6142675" cy="69723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370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591404" y="2206053"/>
            <a:ext cx="10686919" cy="2445893"/>
            <a:chOff x="1138861" y="2500881"/>
            <a:chExt cx="10686919" cy="2445893"/>
          </a:xfrm>
        </p:grpSpPr>
        <p:grpSp>
          <p:nvGrpSpPr>
            <p:cNvPr id="15" name="Group 14"/>
            <p:cNvGrpSpPr/>
            <p:nvPr/>
          </p:nvGrpSpPr>
          <p:grpSpPr>
            <a:xfrm>
              <a:off x="1138861" y="2500881"/>
              <a:ext cx="10686919" cy="2445893"/>
              <a:chOff x="1487055" y="3324126"/>
              <a:chExt cx="10117922" cy="172790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490750" y="3324126"/>
                <a:ext cx="50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487055" y="4667247"/>
                <a:ext cx="50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1075655" y="4682703"/>
                <a:ext cx="50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1096977" y="3398488"/>
                <a:ext cx="50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835198" y="3430211"/>
                <a:ext cx="9235441" cy="1554260"/>
                <a:chOff x="-31111" y="3319174"/>
                <a:chExt cx="12210584" cy="1698947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2933873" y="3319174"/>
                  <a:ext cx="9245600" cy="246292"/>
                  <a:chOff x="228600" y="914400"/>
                  <a:chExt cx="6934200" cy="246292"/>
                </a:xfrm>
              </p:grpSpPr>
              <p:pic>
                <p:nvPicPr>
                  <p:cNvPr id="3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51370" r="9576" b="30758"/>
                  <a:stretch/>
                </p:blipFill>
                <p:spPr bwMode="auto">
                  <a:xfrm>
                    <a:off x="228600" y="914400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9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51370" r="9576" b="30758"/>
                  <a:stretch/>
                </p:blipFill>
                <p:spPr bwMode="auto">
                  <a:xfrm>
                    <a:off x="3657600" y="914400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grpSp>
              <p:nvGrpSpPr>
                <p:cNvPr id="40" name="Group 39"/>
                <p:cNvGrpSpPr/>
                <p:nvPr/>
              </p:nvGrpSpPr>
              <p:grpSpPr>
                <a:xfrm>
                  <a:off x="2915288" y="4766974"/>
                  <a:ext cx="9245600" cy="246292"/>
                  <a:chOff x="228600" y="1160692"/>
                  <a:chExt cx="6934200" cy="246292"/>
                </a:xfrm>
              </p:grpSpPr>
              <p:pic>
                <p:nvPicPr>
                  <p:cNvPr id="41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69242" r="9576" b="12886"/>
                  <a:stretch/>
                </p:blipFill>
                <p:spPr bwMode="auto">
                  <a:xfrm>
                    <a:off x="228600" y="1160692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duotone>
                      <a:prstClr val="black"/>
                      <a:schemeClr val="accent3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641" t="69242" r="9576" b="12886"/>
                  <a:stretch/>
                </p:blipFill>
                <p:spPr bwMode="auto">
                  <a:xfrm>
                    <a:off x="3657600" y="1160692"/>
                    <a:ext cx="3505200" cy="2462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4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5232" t="51370" r="10896" b="31061"/>
                <a:stretch/>
              </p:blipFill>
              <p:spPr bwMode="auto">
                <a:xfrm>
                  <a:off x="-31111" y="3319175"/>
                  <a:ext cx="2969651" cy="242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5232" t="69242" r="11247" b="12534"/>
                <a:stretch/>
              </p:blipFill>
              <p:spPr bwMode="auto">
                <a:xfrm>
                  <a:off x="-11829" y="4766974"/>
                  <a:ext cx="2950370" cy="2511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4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147" t="51371" r="7949" b="27920"/>
            <a:stretch/>
          </p:blipFill>
          <p:spPr bwMode="auto">
            <a:xfrm>
              <a:off x="9850661" y="2647948"/>
              <a:ext cx="1493038" cy="36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370" t="69242" r="9576" b="8249"/>
            <a:stretch/>
          </p:blipFill>
          <p:spPr bwMode="auto">
            <a:xfrm>
              <a:off x="9845040" y="4525905"/>
              <a:ext cx="1411578" cy="401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C545B34-BE12-954A-48C4-9276CB880EC6}"/>
              </a:ext>
            </a:extLst>
          </p:cNvPr>
          <p:cNvSpPr txBox="1"/>
          <p:nvPr/>
        </p:nvSpPr>
        <p:spPr>
          <a:xfrm>
            <a:off x="1529179" y="734036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2. Design the primers:</a:t>
            </a:r>
            <a:endParaRPr lang="ar-SA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2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865408" y="4542321"/>
            <a:ext cx="13644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Forward primer:</a:t>
            </a:r>
            <a:endParaRPr lang="en-GB" sz="1400" dirty="0"/>
          </a:p>
        </p:txBody>
      </p:sp>
      <p:sp>
        <p:nvSpPr>
          <p:cNvPr id="58" name="Rectangle 57"/>
          <p:cNvSpPr/>
          <p:nvPr/>
        </p:nvSpPr>
        <p:spPr>
          <a:xfrm>
            <a:off x="1893628" y="4984794"/>
            <a:ext cx="1386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primer:</a:t>
            </a:r>
            <a:endParaRPr lang="en-GB" sz="1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080655" y="1091181"/>
            <a:ext cx="10686919" cy="2445893"/>
            <a:chOff x="1138861" y="2500881"/>
            <a:chExt cx="10686919" cy="2445893"/>
          </a:xfrm>
        </p:grpSpPr>
        <p:grpSp>
          <p:nvGrpSpPr>
            <p:cNvPr id="62" name="Group 61"/>
            <p:cNvGrpSpPr/>
            <p:nvPr/>
          </p:nvGrpSpPr>
          <p:grpSpPr>
            <a:xfrm>
              <a:off x="1138861" y="2500881"/>
              <a:ext cx="10686919" cy="2445893"/>
              <a:chOff x="1138861" y="2500881"/>
              <a:chExt cx="10686919" cy="2445893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1138861" y="2500881"/>
                <a:ext cx="10686919" cy="2445893"/>
                <a:chOff x="1487055" y="3324126"/>
                <a:chExt cx="10117922" cy="1727909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1490750" y="3324126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5’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487055" y="4667247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3’</a:t>
                  </a: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11075655" y="4682703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5’</a:t>
                  </a: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11096977" y="3398488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3’</a:t>
                  </a:r>
                </a:p>
              </p:txBody>
            </p:sp>
            <p:grpSp>
              <p:nvGrpSpPr>
                <p:cNvPr id="70" name="Group 69"/>
                <p:cNvGrpSpPr/>
                <p:nvPr/>
              </p:nvGrpSpPr>
              <p:grpSpPr>
                <a:xfrm>
                  <a:off x="1835198" y="3430211"/>
                  <a:ext cx="9235441" cy="1561059"/>
                  <a:chOff x="-31111" y="3319174"/>
                  <a:chExt cx="12210584" cy="1706379"/>
                </a:xfrm>
              </p:grpSpPr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2933873" y="3319174"/>
                    <a:ext cx="9245600" cy="246292"/>
                    <a:chOff x="228600" y="914400"/>
                    <a:chExt cx="6934200" cy="246292"/>
                  </a:xfrm>
                </p:grpSpPr>
                <p:pic>
                  <p:nvPicPr>
                    <p:cNvPr id="77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51370" r="9576" b="30758"/>
                    <a:stretch/>
                  </p:blipFill>
                  <p:spPr bwMode="auto">
                    <a:xfrm>
                      <a:off x="228600" y="914400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78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51370" r="9576" b="30758"/>
                    <a:stretch/>
                  </p:blipFill>
                  <p:spPr bwMode="auto">
                    <a:xfrm>
                      <a:off x="3657600" y="914400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2915288" y="4766974"/>
                    <a:ext cx="9245600" cy="246292"/>
                    <a:chOff x="228600" y="1160692"/>
                    <a:chExt cx="6934200" cy="246292"/>
                  </a:xfrm>
                </p:grpSpPr>
                <p:pic>
                  <p:nvPicPr>
                    <p:cNvPr id="75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69242" r="9576" b="12886"/>
                    <a:stretch/>
                  </p:blipFill>
                  <p:spPr bwMode="auto">
                    <a:xfrm>
                      <a:off x="228600" y="1160692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76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69242" r="9576" b="12886"/>
                    <a:stretch/>
                  </p:blipFill>
                  <p:spPr bwMode="auto">
                    <a:xfrm>
                      <a:off x="3657600" y="1160692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pic>
                <p:nvPicPr>
                  <p:cNvPr id="7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5231" t="51370" r="11116" b="31061"/>
                  <a:stretch/>
                </p:blipFill>
                <p:spPr bwMode="auto">
                  <a:xfrm>
                    <a:off x="-31111" y="3319174"/>
                    <a:ext cx="2957602" cy="242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74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5232" t="69242" r="11028" b="11994"/>
                  <a:stretch/>
                </p:blipFill>
                <p:spPr bwMode="auto">
                  <a:xfrm>
                    <a:off x="-11830" y="4766974"/>
                    <a:ext cx="2962418" cy="2585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pic>
            <p:nvPicPr>
              <p:cNvPr id="64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147" t="51371" r="7949" b="27920"/>
              <a:stretch/>
            </p:blipFill>
            <p:spPr bwMode="auto">
              <a:xfrm>
                <a:off x="9850661" y="2647948"/>
                <a:ext cx="1493038" cy="369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370" t="69242" r="9576" b="8249"/>
              <a:stretch/>
            </p:blipFill>
            <p:spPr bwMode="auto">
              <a:xfrm>
                <a:off x="9845040" y="4525905"/>
                <a:ext cx="1411578" cy="4016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7226748" y="2969986"/>
              <a:ext cx="3162795" cy="326676"/>
              <a:chOff x="7226748" y="2969986"/>
              <a:chExt cx="3162795" cy="326676"/>
            </a:xfrm>
          </p:grpSpPr>
          <p:pic>
            <p:nvPicPr>
              <p:cNvPr id="79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41604" b="13393"/>
              <a:stretch/>
            </p:blipFill>
            <p:spPr bwMode="auto">
              <a:xfrm>
                <a:off x="7527585" y="2969986"/>
                <a:ext cx="2323231" cy="30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" name="TextBox 79"/>
              <p:cNvSpPr txBox="1"/>
              <p:nvPr/>
            </p:nvSpPr>
            <p:spPr>
              <a:xfrm>
                <a:off x="9852975" y="2988885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226748" y="2988884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587202" y="4208543"/>
              <a:ext cx="2795785" cy="314279"/>
              <a:chOff x="3587202" y="4208543"/>
              <a:chExt cx="2795785" cy="314279"/>
            </a:xfrm>
          </p:grpSpPr>
          <p:pic>
            <p:nvPicPr>
              <p:cNvPr id="82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18" t="51370" r="48257" b="32793"/>
              <a:stretch/>
            </p:blipFill>
            <p:spPr bwMode="auto">
              <a:xfrm>
                <a:off x="3888606" y="4240198"/>
                <a:ext cx="1982804" cy="282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" name="TextBox 82"/>
              <p:cNvSpPr txBox="1"/>
              <p:nvPr/>
            </p:nvSpPr>
            <p:spPr>
              <a:xfrm>
                <a:off x="5846419" y="4208543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3587202" y="4210132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3161631" y="4539069"/>
            <a:ext cx="2795785" cy="314279"/>
            <a:chOff x="3587202" y="4208543"/>
            <a:chExt cx="2795785" cy="314279"/>
          </a:xfrm>
        </p:grpSpPr>
        <p:pic>
          <p:nvPicPr>
            <p:cNvPr id="8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8" t="51370" r="48257" b="32793"/>
            <a:stretch/>
          </p:blipFill>
          <p:spPr bwMode="auto">
            <a:xfrm>
              <a:off x="3888606" y="4240198"/>
              <a:ext cx="1982804" cy="28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TextBox 86"/>
            <p:cNvSpPr txBox="1"/>
            <p:nvPr/>
          </p:nvSpPr>
          <p:spPr>
            <a:xfrm>
              <a:off x="5846419" y="4208543"/>
              <a:ext cx="5365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3’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587202" y="4210132"/>
              <a:ext cx="5365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5’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155429" y="4965979"/>
            <a:ext cx="2801987" cy="326592"/>
            <a:chOff x="7226748" y="2969986"/>
            <a:chExt cx="3162795" cy="326676"/>
          </a:xfrm>
        </p:grpSpPr>
        <p:pic>
          <p:nvPicPr>
            <p:cNvPr id="9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1" t="69242" r="41604" b="13393"/>
            <a:stretch/>
          </p:blipFill>
          <p:spPr bwMode="auto">
            <a:xfrm>
              <a:off x="7527585" y="2969986"/>
              <a:ext cx="2323231" cy="309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TextBox 90"/>
            <p:cNvSpPr txBox="1"/>
            <p:nvPr/>
          </p:nvSpPr>
          <p:spPr>
            <a:xfrm>
              <a:off x="9852975" y="2988885"/>
              <a:ext cx="5365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5’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226748" y="2988884"/>
              <a:ext cx="5365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452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712519" y="1081943"/>
            <a:ext cx="10972801" cy="114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12520" y="238159"/>
            <a:ext cx="10996816" cy="2220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0" defTabSz="720725">
              <a:buClr>
                <a:schemeClr val="accent2"/>
              </a:buClr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0" defTabSz="720725">
              <a:buClr>
                <a:schemeClr val="accent2"/>
              </a:buClr>
              <a:buNone/>
            </a:pPr>
            <a:r>
              <a:rPr lang="en-GB" sz="28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3. </a:t>
            </a:r>
            <a:r>
              <a:rPr lang="en-GB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Extension: </a:t>
            </a: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95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8147545" y="4307906"/>
            <a:ext cx="29724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460176" y="5878375"/>
            <a:ext cx="482600" cy="4361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55989" y="5878375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cs typeface="Times New Roman" panose="02020603050405020304" pitchFamily="18" charset="0"/>
              </a:rPr>
              <a:t>Taq</a:t>
            </a:r>
            <a:r>
              <a:rPr lang="en-GB" dirty="0">
                <a:cs typeface="Times New Roman" panose="02020603050405020304" pitchFamily="18" charset="0"/>
              </a:rPr>
              <a:t> DNA polymerase 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8942352" y="848142"/>
            <a:ext cx="1757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cs typeface="Times New Roman" panose="02020603050405020304" pitchFamily="18" charset="0"/>
              </a:rPr>
              <a:t>72 °C</a:t>
            </a:r>
          </a:p>
        </p:txBody>
      </p:sp>
      <p:pic>
        <p:nvPicPr>
          <p:cNvPr id="2050" name="Picture 2" descr="نتيجة بحث الصور عن ‪thermometer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699" y="596834"/>
            <a:ext cx="294665" cy="113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" name="Group 91"/>
          <p:cNvGrpSpPr/>
          <p:nvPr/>
        </p:nvGrpSpPr>
        <p:grpSpPr>
          <a:xfrm>
            <a:off x="1138861" y="2500881"/>
            <a:ext cx="10686919" cy="2445893"/>
            <a:chOff x="1138861" y="2500881"/>
            <a:chExt cx="10686919" cy="2445893"/>
          </a:xfrm>
        </p:grpSpPr>
        <p:grpSp>
          <p:nvGrpSpPr>
            <p:cNvPr id="93" name="Group 92"/>
            <p:cNvGrpSpPr/>
            <p:nvPr/>
          </p:nvGrpSpPr>
          <p:grpSpPr>
            <a:xfrm>
              <a:off x="1138861" y="2500881"/>
              <a:ext cx="10686919" cy="2445893"/>
              <a:chOff x="1138861" y="2500881"/>
              <a:chExt cx="10686919" cy="2445893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1138861" y="2500881"/>
                <a:ext cx="10686919" cy="2445893"/>
                <a:chOff x="1487055" y="3324126"/>
                <a:chExt cx="10117922" cy="1727909"/>
              </a:xfrm>
            </p:grpSpPr>
            <p:sp>
              <p:nvSpPr>
                <p:cNvPr id="105" name="TextBox 104"/>
                <p:cNvSpPr txBox="1"/>
                <p:nvPr/>
              </p:nvSpPr>
              <p:spPr>
                <a:xfrm>
                  <a:off x="1490750" y="3324126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5’</a:t>
                  </a: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487055" y="4667247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3’</a:t>
                  </a: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11075655" y="4682703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5’</a:t>
                  </a: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11096977" y="3398488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3’</a:t>
                  </a:r>
                </a:p>
              </p:txBody>
            </p:sp>
            <p:grpSp>
              <p:nvGrpSpPr>
                <p:cNvPr id="109" name="Group 108"/>
                <p:cNvGrpSpPr/>
                <p:nvPr/>
              </p:nvGrpSpPr>
              <p:grpSpPr>
                <a:xfrm>
                  <a:off x="1835198" y="3430211"/>
                  <a:ext cx="9235441" cy="1561059"/>
                  <a:chOff x="-31111" y="3319174"/>
                  <a:chExt cx="12210584" cy="1706379"/>
                </a:xfrm>
              </p:grpSpPr>
              <p:grpSp>
                <p:nvGrpSpPr>
                  <p:cNvPr id="110" name="Group 109"/>
                  <p:cNvGrpSpPr/>
                  <p:nvPr/>
                </p:nvGrpSpPr>
                <p:grpSpPr>
                  <a:xfrm>
                    <a:off x="2933873" y="3319174"/>
                    <a:ext cx="9245600" cy="246292"/>
                    <a:chOff x="228600" y="914400"/>
                    <a:chExt cx="6934200" cy="246292"/>
                  </a:xfrm>
                </p:grpSpPr>
                <p:pic>
                  <p:nvPicPr>
                    <p:cNvPr id="116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51370" r="9576" b="30758"/>
                    <a:stretch/>
                  </p:blipFill>
                  <p:spPr bwMode="auto">
                    <a:xfrm>
                      <a:off x="228600" y="914400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117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51370" r="9576" b="30758"/>
                    <a:stretch/>
                  </p:blipFill>
                  <p:spPr bwMode="auto">
                    <a:xfrm>
                      <a:off x="3657600" y="914400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2915288" y="4766974"/>
                    <a:ext cx="9245600" cy="246292"/>
                    <a:chOff x="228600" y="1160692"/>
                    <a:chExt cx="6934200" cy="246292"/>
                  </a:xfrm>
                </p:grpSpPr>
                <p:pic>
                  <p:nvPicPr>
                    <p:cNvPr id="114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69242" r="9576" b="12886"/>
                    <a:stretch/>
                  </p:blipFill>
                  <p:spPr bwMode="auto">
                    <a:xfrm>
                      <a:off x="228600" y="1160692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115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69242" r="9576" b="12886"/>
                    <a:stretch/>
                  </p:blipFill>
                  <p:spPr bwMode="auto">
                    <a:xfrm>
                      <a:off x="3657600" y="1160692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pic>
                <p:nvPicPr>
                  <p:cNvPr id="11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5231" t="51370" r="11116" b="31061"/>
                  <a:stretch/>
                </p:blipFill>
                <p:spPr bwMode="auto">
                  <a:xfrm>
                    <a:off x="-31111" y="3319174"/>
                    <a:ext cx="2957602" cy="242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5232" t="69242" r="11028" b="11994"/>
                  <a:stretch/>
                </p:blipFill>
                <p:spPr bwMode="auto">
                  <a:xfrm>
                    <a:off x="-11830" y="4766974"/>
                    <a:ext cx="2962418" cy="2585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pic>
            <p:nvPicPr>
              <p:cNvPr id="10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147" t="51371" r="7949" b="27920"/>
              <a:stretch/>
            </p:blipFill>
            <p:spPr bwMode="auto">
              <a:xfrm>
                <a:off x="9850661" y="2647948"/>
                <a:ext cx="1493038" cy="369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370" t="69242" r="9576" b="8249"/>
              <a:stretch/>
            </p:blipFill>
            <p:spPr bwMode="auto">
              <a:xfrm>
                <a:off x="9845040" y="4525905"/>
                <a:ext cx="1411578" cy="4016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4" name="Group 93"/>
            <p:cNvGrpSpPr/>
            <p:nvPr/>
          </p:nvGrpSpPr>
          <p:grpSpPr>
            <a:xfrm>
              <a:off x="7226748" y="2969986"/>
              <a:ext cx="3162795" cy="326676"/>
              <a:chOff x="7226748" y="2969986"/>
              <a:chExt cx="3162795" cy="326676"/>
            </a:xfrm>
          </p:grpSpPr>
          <p:pic>
            <p:nvPicPr>
              <p:cNvPr id="9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41604" b="13393"/>
              <a:stretch/>
            </p:blipFill>
            <p:spPr bwMode="auto">
              <a:xfrm>
                <a:off x="7527585" y="2969986"/>
                <a:ext cx="2323231" cy="30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" name="TextBox 99"/>
              <p:cNvSpPr txBox="1"/>
              <p:nvPr/>
            </p:nvSpPr>
            <p:spPr>
              <a:xfrm>
                <a:off x="9852975" y="2988885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7226748" y="2988884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3587202" y="4208543"/>
              <a:ext cx="2795785" cy="314279"/>
              <a:chOff x="3587202" y="4208543"/>
              <a:chExt cx="2795785" cy="314279"/>
            </a:xfrm>
          </p:grpSpPr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18" t="51370" r="48257" b="32793"/>
              <a:stretch/>
            </p:blipFill>
            <p:spPr bwMode="auto">
              <a:xfrm>
                <a:off x="3888606" y="4240198"/>
                <a:ext cx="1982804" cy="282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7" name="TextBox 96"/>
              <p:cNvSpPr txBox="1"/>
              <p:nvPr/>
            </p:nvSpPr>
            <p:spPr>
              <a:xfrm>
                <a:off x="5846419" y="4208543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3587202" y="4210132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</a:p>
            </p:txBody>
          </p:sp>
        </p:grpSp>
      </p:grpSp>
      <p:pic>
        <p:nvPicPr>
          <p:cNvPr id="119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0" t="51370" r="9576" b="37337"/>
          <a:stretch/>
        </p:blipFill>
        <p:spPr bwMode="auto">
          <a:xfrm>
            <a:off x="5871410" y="4242621"/>
            <a:ext cx="1739220" cy="18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6" t="69243" r="10463" b="11391"/>
          <a:stretch/>
        </p:blipFill>
        <p:spPr bwMode="auto">
          <a:xfrm>
            <a:off x="5742079" y="2969070"/>
            <a:ext cx="1782671" cy="34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Oval 120"/>
          <p:cNvSpPr/>
          <p:nvPr/>
        </p:nvSpPr>
        <p:spPr>
          <a:xfrm>
            <a:off x="5270821" y="2906846"/>
            <a:ext cx="482600" cy="4361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2245140" y="3141885"/>
            <a:ext cx="29724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7577100" y="4118420"/>
            <a:ext cx="482600" cy="4361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238754" y="5329234"/>
            <a:ext cx="987994" cy="98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2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121" grpId="0" animBg="1"/>
      <p:bldP spid="1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712519" y="1081943"/>
            <a:ext cx="10972801" cy="114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12520" y="238159"/>
            <a:ext cx="10996816" cy="2220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0" defTabSz="720725">
              <a:buClr>
                <a:schemeClr val="accent2"/>
              </a:buClr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0" defTabSz="720725">
              <a:buClr>
                <a:schemeClr val="accent2"/>
              </a:buClr>
              <a:buNone/>
            </a:pPr>
            <a:r>
              <a:rPr lang="en-GB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Extension: </a:t>
            </a: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indent="-273050" defTabSz="7207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9525">
              <a:buClr>
                <a:schemeClr val="accent2"/>
              </a:buClr>
              <a:buFont typeface="+mj-lt"/>
              <a:buAutoNum type="arabicPeriod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56636" y="5543399"/>
            <a:ext cx="27559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Cycle </a:t>
            </a:r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DNA amplified to 2 DNA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8942352" y="848142"/>
            <a:ext cx="1757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cs typeface="Times New Roman" panose="02020603050405020304" pitchFamily="18" charset="0"/>
              </a:rPr>
              <a:t>72 °C</a:t>
            </a:r>
          </a:p>
        </p:txBody>
      </p:sp>
      <p:pic>
        <p:nvPicPr>
          <p:cNvPr id="2050" name="Picture 2" descr="نتيجة بحث الصور عن ‪thermometer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699" y="596834"/>
            <a:ext cx="294665" cy="113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" name="Group 91"/>
          <p:cNvGrpSpPr/>
          <p:nvPr/>
        </p:nvGrpSpPr>
        <p:grpSpPr>
          <a:xfrm>
            <a:off x="1138861" y="2500882"/>
            <a:ext cx="10686919" cy="2426718"/>
            <a:chOff x="1138861" y="2500882"/>
            <a:chExt cx="10686919" cy="2426718"/>
          </a:xfrm>
        </p:grpSpPr>
        <p:grpSp>
          <p:nvGrpSpPr>
            <p:cNvPr id="93" name="Group 92"/>
            <p:cNvGrpSpPr/>
            <p:nvPr/>
          </p:nvGrpSpPr>
          <p:grpSpPr>
            <a:xfrm>
              <a:off x="1138861" y="2500882"/>
              <a:ext cx="10686919" cy="2426718"/>
              <a:chOff x="1138861" y="2500882"/>
              <a:chExt cx="10686919" cy="2426718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1138861" y="2500882"/>
                <a:ext cx="10686919" cy="2424015"/>
                <a:chOff x="1487055" y="3324126"/>
                <a:chExt cx="10117922" cy="1712453"/>
              </a:xfrm>
            </p:grpSpPr>
            <p:sp>
              <p:nvSpPr>
                <p:cNvPr id="105" name="TextBox 104"/>
                <p:cNvSpPr txBox="1"/>
                <p:nvPr/>
              </p:nvSpPr>
              <p:spPr>
                <a:xfrm>
                  <a:off x="1490750" y="3324126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5’</a:t>
                  </a: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487055" y="4667247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3’</a:t>
                  </a: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11096977" y="3398488"/>
                  <a:ext cx="50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3’</a:t>
                  </a:r>
                </a:p>
              </p:txBody>
            </p:sp>
            <p:grpSp>
              <p:nvGrpSpPr>
                <p:cNvPr id="109" name="Group 108"/>
                <p:cNvGrpSpPr/>
                <p:nvPr/>
              </p:nvGrpSpPr>
              <p:grpSpPr>
                <a:xfrm>
                  <a:off x="1835198" y="3430211"/>
                  <a:ext cx="9235441" cy="1561059"/>
                  <a:chOff x="-31111" y="3319174"/>
                  <a:chExt cx="12210584" cy="1706379"/>
                </a:xfrm>
              </p:grpSpPr>
              <p:grpSp>
                <p:nvGrpSpPr>
                  <p:cNvPr id="110" name="Group 109"/>
                  <p:cNvGrpSpPr/>
                  <p:nvPr/>
                </p:nvGrpSpPr>
                <p:grpSpPr>
                  <a:xfrm>
                    <a:off x="2933873" y="3319174"/>
                    <a:ext cx="9245600" cy="246292"/>
                    <a:chOff x="228600" y="914400"/>
                    <a:chExt cx="6934200" cy="246292"/>
                  </a:xfrm>
                </p:grpSpPr>
                <p:pic>
                  <p:nvPicPr>
                    <p:cNvPr id="116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51370" r="9576" b="30758"/>
                    <a:stretch/>
                  </p:blipFill>
                  <p:spPr bwMode="auto">
                    <a:xfrm>
                      <a:off x="228600" y="914400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117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51370" r="9576" b="30758"/>
                    <a:stretch/>
                  </p:blipFill>
                  <p:spPr bwMode="auto">
                    <a:xfrm>
                      <a:off x="3657600" y="914400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2915288" y="4766974"/>
                    <a:ext cx="9245600" cy="246292"/>
                    <a:chOff x="228600" y="1160692"/>
                    <a:chExt cx="6934200" cy="246292"/>
                  </a:xfrm>
                </p:grpSpPr>
                <p:pic>
                  <p:nvPicPr>
                    <p:cNvPr id="114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69242" r="9576" b="12886"/>
                    <a:stretch/>
                  </p:blipFill>
                  <p:spPr bwMode="auto">
                    <a:xfrm>
                      <a:off x="228600" y="1160692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115" name="Picture 2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3">
                      <a:duotone>
                        <a:prstClr val="black"/>
                        <a:schemeClr val="accent3">
                          <a:tint val="45000"/>
                          <a:satMod val="400000"/>
                        </a:schemeClr>
                      </a:duotone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5641" t="69242" r="9576" b="12886"/>
                    <a:stretch/>
                  </p:blipFill>
                  <p:spPr bwMode="auto">
                    <a:xfrm>
                      <a:off x="3657600" y="1160692"/>
                      <a:ext cx="3505200" cy="2462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pic>
                <p:nvPicPr>
                  <p:cNvPr id="11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5231" t="51370" r="11116" b="31061"/>
                  <a:stretch/>
                </p:blipFill>
                <p:spPr bwMode="auto">
                  <a:xfrm>
                    <a:off x="-31111" y="3319174"/>
                    <a:ext cx="2957602" cy="2421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3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5232" t="69242" r="11028" b="11994"/>
                  <a:stretch/>
                </p:blipFill>
                <p:spPr bwMode="auto">
                  <a:xfrm>
                    <a:off x="-11830" y="4766974"/>
                    <a:ext cx="2962418" cy="2585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pic>
            <p:nvPicPr>
              <p:cNvPr id="10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147" t="51371" r="7949" b="27920"/>
              <a:stretch/>
            </p:blipFill>
            <p:spPr bwMode="auto">
              <a:xfrm>
                <a:off x="9850661" y="2647948"/>
                <a:ext cx="1493038" cy="369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370" t="69242" r="9576" b="8249"/>
              <a:stretch/>
            </p:blipFill>
            <p:spPr bwMode="auto">
              <a:xfrm>
                <a:off x="9845040" y="4525905"/>
                <a:ext cx="1411578" cy="4016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4" name="Group 93"/>
            <p:cNvGrpSpPr/>
            <p:nvPr/>
          </p:nvGrpSpPr>
          <p:grpSpPr>
            <a:xfrm>
              <a:off x="7226748" y="2969986"/>
              <a:ext cx="3162795" cy="326676"/>
              <a:chOff x="7226748" y="2969986"/>
              <a:chExt cx="3162795" cy="326676"/>
            </a:xfrm>
          </p:grpSpPr>
          <p:pic>
            <p:nvPicPr>
              <p:cNvPr id="9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41" t="69242" r="41604" b="13393"/>
              <a:stretch/>
            </p:blipFill>
            <p:spPr bwMode="auto">
              <a:xfrm>
                <a:off x="7527585" y="2969986"/>
                <a:ext cx="2323231" cy="30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" name="TextBox 99"/>
              <p:cNvSpPr txBox="1"/>
              <p:nvPr/>
            </p:nvSpPr>
            <p:spPr>
              <a:xfrm>
                <a:off x="9852975" y="2988885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7226748" y="2988884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3587202" y="4208543"/>
              <a:ext cx="2795785" cy="314279"/>
              <a:chOff x="3587202" y="4208543"/>
              <a:chExt cx="2795785" cy="314279"/>
            </a:xfrm>
          </p:grpSpPr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18" t="51370" r="48257" b="32793"/>
              <a:stretch/>
            </p:blipFill>
            <p:spPr bwMode="auto">
              <a:xfrm>
                <a:off x="3888606" y="4240198"/>
                <a:ext cx="1982804" cy="282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7" name="TextBox 96"/>
              <p:cNvSpPr txBox="1"/>
              <p:nvPr/>
            </p:nvSpPr>
            <p:spPr>
              <a:xfrm>
                <a:off x="5846419" y="4208543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3587202" y="4210132"/>
                <a:ext cx="5365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</a:p>
            </p:txBody>
          </p:sp>
        </p:grpSp>
      </p:grpSp>
      <p:pic>
        <p:nvPicPr>
          <p:cNvPr id="119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0" t="51370" r="9576" b="37337"/>
          <a:stretch/>
        </p:blipFill>
        <p:spPr bwMode="auto">
          <a:xfrm>
            <a:off x="5871410" y="4242621"/>
            <a:ext cx="1739220" cy="18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9" t="69243" r="10462" b="12135"/>
          <a:stretch/>
        </p:blipFill>
        <p:spPr bwMode="auto">
          <a:xfrm>
            <a:off x="3808071" y="2978000"/>
            <a:ext cx="3716679" cy="33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2" t="69242" r="11028" b="11994"/>
          <a:stretch/>
        </p:blipFill>
        <p:spPr bwMode="auto">
          <a:xfrm>
            <a:off x="1500685" y="2967620"/>
            <a:ext cx="2366621" cy="334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1138861" y="2977620"/>
            <a:ext cx="536568" cy="52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3’</a:t>
            </a:r>
          </a:p>
        </p:txBody>
      </p:sp>
      <p:sp>
        <p:nvSpPr>
          <p:cNvPr id="52" name="Down Arrow 51"/>
          <p:cNvSpPr/>
          <p:nvPr/>
        </p:nvSpPr>
        <p:spPr>
          <a:xfrm>
            <a:off x="5620706" y="1211892"/>
            <a:ext cx="987994" cy="98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" t="51370" r="9851" b="34664"/>
          <a:stretch/>
        </p:blipFill>
        <p:spPr bwMode="auto">
          <a:xfrm>
            <a:off x="7549610" y="4255975"/>
            <a:ext cx="3656870" cy="24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11299285" y="4135573"/>
            <a:ext cx="536568" cy="52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3’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1289212" y="4515214"/>
            <a:ext cx="396108" cy="367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5’</a:t>
            </a:r>
          </a:p>
        </p:txBody>
      </p:sp>
    </p:spTree>
    <p:extLst>
      <p:ext uri="{BB962C8B-B14F-4D97-AF65-F5344CB8AC3E}">
        <p14:creationId xmlns:p14="http://schemas.microsoft.com/office/powerpoint/2010/main" val="312323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184076" y="192888"/>
            <a:ext cx="10178322" cy="1492132"/>
          </a:xfrm>
        </p:spPr>
        <p:txBody>
          <a:bodyPr>
            <a:normAutofit/>
          </a:bodyPr>
          <a:lstStyle/>
          <a:p>
            <a:r>
              <a:rPr lang="en-GB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AGE results</a:t>
            </a:r>
          </a:p>
        </p:txBody>
      </p:sp>
      <p:pic>
        <p:nvPicPr>
          <p:cNvPr id="6150" name="Picture 6" descr="نتيجة بحث الصور عن ‪agarose gel result‬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40" t="18567" r="5482" b="13689"/>
          <a:stretch/>
        </p:blipFill>
        <p:spPr bwMode="auto">
          <a:xfrm>
            <a:off x="2768600" y="2295847"/>
            <a:ext cx="4762500" cy="43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 rot="16200000">
            <a:off x="3664543" y="1568319"/>
            <a:ext cx="1039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Marker</a:t>
            </a:r>
            <a:endParaRPr lang="en-GB" sz="2000" dirty="0"/>
          </a:p>
        </p:txBody>
      </p:sp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3097BBA4-67CE-2F27-02B2-800BD288318D}"/>
              </a:ext>
            </a:extLst>
          </p:cNvPr>
          <p:cNvGrpSpPr/>
          <p:nvPr/>
        </p:nvGrpSpPr>
        <p:grpSpPr>
          <a:xfrm>
            <a:off x="5138070" y="5350230"/>
            <a:ext cx="1342800" cy="360720"/>
            <a:chOff x="5138070" y="5350230"/>
            <a:chExt cx="1342800" cy="36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حبر 1">
                  <a:extLst>
                    <a:ext uri="{FF2B5EF4-FFF2-40B4-BE49-F238E27FC236}">
                      <a16:creationId xmlns:a16="http://schemas.microsoft.com/office/drawing/2014/main" id="{B0DFA02D-68FF-47DA-D466-60566FDF24FA}"/>
                    </a:ext>
                  </a:extLst>
                </p14:cNvPr>
                <p14:cNvContentPartPr/>
                <p14:nvPr/>
              </p14:nvContentPartPr>
              <p14:xfrm>
                <a:off x="5138070" y="5350230"/>
                <a:ext cx="745200" cy="164520"/>
              </p14:xfrm>
            </p:contentPart>
          </mc:Choice>
          <mc:Fallback xmlns="">
            <p:pic>
              <p:nvPicPr>
                <p:cNvPr id="2" name="حبر 1">
                  <a:extLst>
                    <a:ext uri="{FF2B5EF4-FFF2-40B4-BE49-F238E27FC236}">
                      <a16:creationId xmlns:a16="http://schemas.microsoft.com/office/drawing/2014/main" id="{B0DFA02D-68FF-47DA-D466-60566FDF24F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129430" y="5341590"/>
                  <a:ext cx="76284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" name="حبر 2">
                  <a:extLst>
                    <a:ext uri="{FF2B5EF4-FFF2-40B4-BE49-F238E27FC236}">
                      <a16:creationId xmlns:a16="http://schemas.microsoft.com/office/drawing/2014/main" id="{CFA7B930-B8FE-3464-8CB9-686CAA38893A}"/>
                    </a:ext>
                  </a:extLst>
                </p14:cNvPr>
                <p14:cNvContentPartPr/>
                <p14:nvPr/>
              </p14:nvContentPartPr>
              <p14:xfrm>
                <a:off x="5365590" y="5364990"/>
                <a:ext cx="1115280" cy="345960"/>
              </p14:xfrm>
            </p:contentPart>
          </mc:Choice>
          <mc:Fallback xmlns="">
            <p:pic>
              <p:nvPicPr>
                <p:cNvPr id="3" name="حبر 2">
                  <a:extLst>
                    <a:ext uri="{FF2B5EF4-FFF2-40B4-BE49-F238E27FC236}">
                      <a16:creationId xmlns:a16="http://schemas.microsoft.com/office/drawing/2014/main" id="{CFA7B930-B8FE-3464-8CB9-686CAA38893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356590" y="5356350"/>
                  <a:ext cx="1132920" cy="363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9478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95309" y="275208"/>
            <a:ext cx="11362351" cy="6094635"/>
          </a:xfrm>
        </p:spPr>
        <p:txBody>
          <a:bodyPr>
            <a:normAutofit/>
          </a:bodyPr>
          <a:lstStyle/>
          <a:p>
            <a:pPr marL="0" indent="0" algn="l" rtl="0">
              <a:buClr>
                <a:schemeClr val="accent2"/>
              </a:buClr>
              <a:buNone/>
            </a:pPr>
            <a:endParaRPr lang="en-GB" sz="3900" b="1" dirty="0">
              <a:ln w="12700">
                <a:solidFill>
                  <a:srgbClr val="9966FF">
                    <a:lumMod val="50000"/>
                  </a:srgbClr>
                </a:solidFill>
                <a:prstDash val="solid"/>
              </a:ln>
              <a:pattFill prst="narHorz">
                <a:fgClr>
                  <a:srgbClr val="9966FF"/>
                </a:fgClr>
                <a:bgClr>
                  <a:srgbClr val="9966FF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9966FF">
                    <a:lumMod val="50000"/>
                  </a:srgbClr>
                </a:innerShdw>
              </a:effectLst>
              <a:latin typeface="Impact" panose="020B0806030902050204"/>
              <a:ea typeface="+mj-ea"/>
              <a:cs typeface="+mj-cs"/>
            </a:endParaRPr>
          </a:p>
          <a:p>
            <a:pPr marL="0" indent="0" algn="l" rtl="0">
              <a:buClr>
                <a:schemeClr val="accent2"/>
              </a:buClr>
              <a:buNone/>
            </a:pPr>
            <a:r>
              <a:rPr lang="en-GB" sz="3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/>
                <a:ea typeface="+mj-ea"/>
                <a:cs typeface="+mj-cs"/>
              </a:rPr>
              <a:t>PCR application: </a:t>
            </a:r>
            <a:br>
              <a:rPr lang="en-GB" sz="3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anose="020B0806030902050204"/>
                <a:ea typeface="+mj-ea"/>
                <a:cs typeface="+mj-cs"/>
              </a:rPr>
            </a:br>
            <a:endParaRPr lang="en-GB" sz="39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Impact" panose="020B0806030902050204"/>
              <a:ea typeface="+mj-ea"/>
              <a:cs typeface="+mj-cs"/>
            </a:endParaRP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Genotyping.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RT-PCR.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Cloning.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Mutation detection.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Sequencing.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Microarrays.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Forensics.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Paternity testing.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2519" y="1081943"/>
            <a:ext cx="10972801" cy="114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1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30847062-8714-A694-3D45-C9E6566AB5B6}"/>
              </a:ext>
            </a:extLst>
          </p:cNvPr>
          <p:cNvSpPr txBox="1"/>
          <p:nvPr/>
        </p:nvSpPr>
        <p:spPr>
          <a:xfrm>
            <a:off x="201952" y="274882"/>
            <a:ext cx="1181427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b="1" i="0" dirty="0">
                <a:solidFill>
                  <a:schemeClr val="accent2"/>
                </a:solidFill>
                <a:effectLst/>
              </a:rPr>
              <a:t>Primers, are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short pieces of single-stranded DNA </a:t>
            </a:r>
            <a:r>
              <a:rPr lang="en-US" b="0" i="0" dirty="0">
                <a:solidFill>
                  <a:srgbClr val="FF0000"/>
                </a:solidFill>
                <a:effectLst/>
              </a:rPr>
              <a:t>that are complementary to the target sequence in the template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  </a:t>
            </a:r>
            <a:r>
              <a:rPr lang="en-US" b="0" i="0" dirty="0">
                <a:solidFill>
                  <a:srgbClr val="202124"/>
                </a:solidFill>
                <a:effectLst/>
              </a:rPr>
              <a:t>are usually 17 to 28 nucleotides long . And are necessary because polymerase enzymes can not start replicating from nothing.</a:t>
            </a:r>
          </a:p>
          <a:p>
            <a:pPr algn="l" rtl="0"/>
            <a:endParaRPr lang="en-US" dirty="0">
              <a:solidFill>
                <a:srgbClr val="202124"/>
              </a:solidFill>
            </a:endParaRPr>
          </a:p>
          <a:p>
            <a:pPr algn="l" rtl="0"/>
            <a:r>
              <a:rPr lang="en-US" b="0" i="0" dirty="0">
                <a:solidFill>
                  <a:srgbClr val="323232"/>
                </a:solidFill>
                <a:effectLst/>
              </a:rPr>
              <a:t>In the PCR method, a pair of primers hybridizes (anneal)  with the sample DNA (template), and defines the region that will be amplified, resulting in millions and millions of copies in a very short timeframe. Primers are also used in DNA sequencing and other experimental processes.</a:t>
            </a:r>
            <a:endParaRPr lang="ar-SA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1D25BAC-ACE7-6BC4-1649-9C56F51D7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460" y="1952532"/>
            <a:ext cx="5734050" cy="43053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1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87D7D2EF-397C-EDFD-293E-3A57A886D909}"/>
              </a:ext>
            </a:extLst>
          </p:cNvPr>
          <p:cNvSpPr txBox="1"/>
          <p:nvPr/>
        </p:nvSpPr>
        <p:spPr>
          <a:xfrm>
            <a:off x="3047532" y="2968737"/>
            <a:ext cx="742599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1" i="0" dirty="0">
                <a:solidFill>
                  <a:srgbClr val="0F0F0F"/>
                </a:solidFill>
                <a:effectLst/>
                <a:latin typeface="YouTube Sans"/>
              </a:rPr>
              <a:t>How to Design Primers for PCR</a:t>
            </a:r>
          </a:p>
          <a:p>
            <a:br>
              <a:rPr lang="en-US" sz="4000" dirty="0"/>
            </a:b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258865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74A5F06C-3DC8-BD9E-114C-84AE83DE945C}"/>
              </a:ext>
            </a:extLst>
          </p:cNvPr>
          <p:cNvSpPr txBox="1"/>
          <p:nvPr/>
        </p:nvSpPr>
        <p:spPr>
          <a:xfrm>
            <a:off x="168295" y="190734"/>
            <a:ext cx="11612318" cy="5831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1" dirty="0">
                <a:solidFill>
                  <a:schemeClr val="accent2"/>
                </a:solidFill>
                <a:effectLst/>
              </a:rPr>
              <a:t>primers should generally have the following properties:</a:t>
            </a:r>
            <a:endParaRPr lang="en-US" b="0" i="0" dirty="0">
              <a:solidFill>
                <a:schemeClr val="accent2"/>
              </a:solidFill>
              <a:effectLst/>
            </a:endParaRPr>
          </a:p>
          <a:p>
            <a:pPr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585858"/>
              </a:solidFill>
              <a:effectLst/>
            </a:endParaRPr>
          </a:p>
          <a:p>
            <a:pPr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Length of </a:t>
            </a:r>
            <a:r>
              <a:rPr lang="en-US" dirty="0"/>
              <a:t>e 17-28 bases in length</a:t>
            </a:r>
            <a:r>
              <a:rPr lang="en-US" b="0" i="0" dirty="0">
                <a:effectLst/>
              </a:rPr>
              <a:t>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50-60% G/C content.</a:t>
            </a:r>
            <a:r>
              <a:rPr lang="en-US" dirty="0"/>
              <a:t> GC content:</a:t>
            </a:r>
            <a:r>
              <a:rPr lang="fr-FR" dirty="0"/>
              <a:t>GC% = [(G + C) / (G + C + A + T)] x 100</a:t>
            </a:r>
            <a:endParaRPr lang="en-US" b="0" i="0" dirty="0">
              <a:effectLst/>
            </a:endParaRPr>
          </a:p>
          <a:p>
            <a:pPr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End  with 1-2 or(1-3) G/C, to promote binding. This is known as a GC Clamp. Be mindful not to have too many. repeating G or C bases, as this can cause primer-dimer formation.</a:t>
            </a:r>
          </a:p>
          <a:p>
            <a:pPr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Melting temperature (Tm) of 50-60°C. or 65-75 in some resources.</a:t>
            </a:r>
            <a:r>
              <a:rPr lang="fr-FR" dirty="0"/>
              <a:t> Tm = 2(A+T) + 4(G+C)</a:t>
            </a:r>
            <a:endParaRPr lang="en-US" b="0" i="0" dirty="0">
              <a:effectLst/>
            </a:endParaRPr>
          </a:p>
          <a:p>
            <a:pPr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Primers</a:t>
            </a:r>
            <a:r>
              <a:rPr lang="en-US" dirty="0"/>
              <a:t>, </a:t>
            </a:r>
            <a:r>
              <a:rPr lang="en-US" b="0" i="0" dirty="0">
                <a:effectLst/>
              </a:rPr>
              <a:t>should have a Tm within 5°C of each other</a:t>
            </a:r>
          </a:p>
          <a:p>
            <a:pPr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Do not forget to design forward and reverse primers. why?</a:t>
            </a:r>
          </a:p>
          <a:p>
            <a:pPr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The primer should be relatively simple, and contain </a:t>
            </a:r>
            <a:r>
              <a:rPr lang="en-US" b="0" i="0" dirty="0">
                <a:solidFill>
                  <a:srgbClr val="FF0000"/>
                </a:solidFill>
                <a:effectLst/>
              </a:rPr>
              <a:t>no</a:t>
            </a:r>
            <a:r>
              <a:rPr lang="en-US" b="0" i="0" dirty="0">
                <a:effectLst/>
              </a:rPr>
              <a:t> internal secondary structure to avoid internal folding.(Try to avoid regions of secondary structure and have a balanced distribution of GC-rich and AT-rich domains</a:t>
            </a:r>
            <a:r>
              <a:rPr lang="en-US" dirty="0"/>
              <a:t>.</a:t>
            </a:r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70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121410" y="997401"/>
            <a:ext cx="10898955" cy="5329233"/>
          </a:xfrm>
        </p:spPr>
        <p:txBody>
          <a:bodyPr>
            <a:normAutofit/>
          </a:bodyPr>
          <a:lstStyle/>
          <a:p>
            <a:pPr marL="0" indent="0" algn="l" rtl="0">
              <a:buClr>
                <a:schemeClr val="accent2"/>
              </a:buClr>
              <a:buNone/>
            </a:pPr>
            <a:r>
              <a:rPr lang="en-GB" sz="24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Annealing Temperature (Ta):</a:t>
            </a:r>
          </a:p>
          <a:p>
            <a:pPr algn="l" rtl="0">
              <a:buClr>
                <a:schemeClr val="accent2"/>
              </a:buClr>
            </a:pPr>
            <a:endParaRPr lang="en-GB" dirty="0">
              <a:cs typeface="Times New Roman" panose="02020603050405020304" pitchFamily="18" charset="0"/>
            </a:endParaRPr>
          </a:p>
          <a:p>
            <a:pPr algn="l" rtl="0">
              <a:buClr>
                <a:schemeClr val="accent2"/>
              </a:buClr>
            </a:pPr>
            <a:endParaRPr lang="en-GB" dirty="0">
              <a:cs typeface="Times New Roman" panose="02020603050405020304" pitchFamily="18" charset="0"/>
            </a:endParaRPr>
          </a:p>
          <a:p>
            <a:pPr algn="l" rtl="0">
              <a:buClr>
                <a:schemeClr val="accent2"/>
              </a:buClr>
            </a:pPr>
            <a:r>
              <a:rPr lang="en-GB" dirty="0">
                <a:cs typeface="Times New Roman" panose="02020603050405020304" pitchFamily="18" charset="0"/>
              </a:rPr>
              <a:t>The primer melting temperature is the estimate of the DNA-DNA hybrid stability and critical in</a:t>
            </a:r>
            <a:r>
              <a:rPr lang="en-GB" b="1" dirty="0">
                <a:cs typeface="Times New Roman" panose="02020603050405020304" pitchFamily="18" charset="0"/>
              </a:rPr>
              <a:t> determining the annealing temperature.</a:t>
            </a:r>
          </a:p>
          <a:p>
            <a:pPr algn="l" rtl="0">
              <a:buClr>
                <a:schemeClr val="accent2"/>
              </a:buClr>
            </a:pPr>
            <a:r>
              <a:rPr lang="en-GB" dirty="0">
                <a:cs typeface="Times New Roman" panose="02020603050405020304" pitchFamily="18" charset="0"/>
              </a:rPr>
              <a:t>Depends directly on </a:t>
            </a:r>
            <a:r>
              <a:rPr lang="en-GB" b="1" dirty="0">
                <a:cs typeface="Times New Roman" panose="02020603050405020304" pitchFamily="18" charset="0"/>
              </a:rPr>
              <a:t>length</a:t>
            </a:r>
            <a:r>
              <a:rPr lang="en-GB" dirty="0">
                <a:cs typeface="Times New Roman" panose="02020603050405020304" pitchFamily="18" charset="0"/>
              </a:rPr>
              <a:t> and </a:t>
            </a:r>
            <a:r>
              <a:rPr lang="en-GB" b="1" dirty="0">
                <a:cs typeface="Times New Roman" panose="02020603050405020304" pitchFamily="18" charset="0"/>
              </a:rPr>
              <a:t>GC composition </a:t>
            </a:r>
            <a:r>
              <a:rPr lang="en-GB" dirty="0">
                <a:cs typeface="Times New Roman" panose="02020603050405020304" pitchFamily="18" charset="0"/>
              </a:rPr>
              <a:t>of the primers.</a:t>
            </a:r>
          </a:p>
          <a:p>
            <a:pPr algn="l" rtl="0">
              <a:buClr>
                <a:schemeClr val="accent2"/>
              </a:buClr>
            </a:pPr>
            <a:r>
              <a:rPr lang="en-GB" dirty="0">
                <a:solidFill>
                  <a:schemeClr val="accent6"/>
                </a:solidFill>
                <a:cs typeface="Times New Roman" panose="02020603050405020304" pitchFamily="18" charset="0"/>
              </a:rPr>
              <a:t>Too high Ta </a:t>
            </a:r>
            <a:r>
              <a:rPr lang="en-GB" dirty="0">
                <a:solidFill>
                  <a:schemeClr val="accent6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GB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produce insufficient primer-template hybridization.</a:t>
            </a:r>
          </a:p>
          <a:p>
            <a:pPr algn="l" rtl="0">
              <a:buClr>
                <a:schemeClr val="accent2"/>
              </a:buClr>
            </a:pPr>
            <a:r>
              <a:rPr lang="en-GB" dirty="0">
                <a:solidFill>
                  <a:schemeClr val="accent1"/>
                </a:solidFill>
                <a:cs typeface="Times New Roman" panose="02020603050405020304" pitchFamily="18" charset="0"/>
              </a:rPr>
              <a:t>Too low Ta </a:t>
            </a:r>
            <a:r>
              <a:rPr lang="en-GB" dirty="0">
                <a:solidFill>
                  <a:schemeClr val="accent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GB" dirty="0">
                <a:cs typeface="Times New Roman" panose="02020603050405020304" pitchFamily="18" charset="0"/>
              </a:rPr>
              <a:t> lead to non-specific products caused by a high number of base pair mismatches.</a:t>
            </a:r>
          </a:p>
          <a:p>
            <a:pPr algn="l" rtl="0">
              <a:buClr>
                <a:schemeClr val="accent2"/>
              </a:buClr>
            </a:pPr>
            <a:endParaRPr lang="en-GB" dirty="0">
              <a:cs typeface="Times New Roman" panose="02020603050405020304" pitchFamily="18" charset="0"/>
            </a:endParaRPr>
          </a:p>
          <a:p>
            <a:pPr algn="l" rtl="0">
              <a:buClr>
                <a:schemeClr val="accent2"/>
              </a:buClr>
            </a:pP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12519" y="1081943"/>
            <a:ext cx="10972801" cy="114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7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42E1D6E9-1A6A-8295-555D-D5306F58D8B4}"/>
              </a:ext>
            </a:extLst>
          </p:cNvPr>
          <p:cNvSpPr txBox="1"/>
          <p:nvPr/>
        </p:nvSpPr>
        <p:spPr>
          <a:xfrm>
            <a:off x="136038" y="137898"/>
            <a:ext cx="82730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0" dirty="0">
                <a:solidFill>
                  <a:srgbClr val="0F0F0F"/>
                </a:solidFill>
                <a:effectLst/>
                <a:latin typeface="YouTube Sans"/>
              </a:rPr>
              <a:t>Design Primers for PCR, using “primer 3” software:</a:t>
            </a:r>
          </a:p>
          <a:p>
            <a:pPr algn="l"/>
            <a:endParaRPr lang="en-US" sz="1800" b="1" i="0" dirty="0">
              <a:solidFill>
                <a:srgbClr val="0F0F0F"/>
              </a:solidFill>
              <a:effectLst/>
              <a:latin typeface="YouTube Sans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720A9CD-73B1-2C2D-AC59-4F655DCD18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91" t="11435" r="30078" b="24028"/>
          <a:stretch/>
        </p:blipFill>
        <p:spPr>
          <a:xfrm>
            <a:off x="2790824" y="784228"/>
            <a:ext cx="7067551" cy="545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0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C1EAF59F-8B27-7745-4AB5-2A4C9D9E74C4}"/>
              </a:ext>
            </a:extLst>
          </p:cNvPr>
          <p:cNvSpPr txBox="1"/>
          <p:nvPr/>
        </p:nvSpPr>
        <p:spPr>
          <a:xfrm>
            <a:off x="545087" y="288905"/>
            <a:ext cx="1110182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What is BLAST?</a:t>
            </a:r>
          </a:p>
          <a:p>
            <a:pPr algn="l" rtl="0"/>
            <a:endParaRPr lang="en-US" dirty="0"/>
          </a:p>
          <a:p>
            <a:pPr algn="l" rtl="0"/>
            <a:r>
              <a:rPr lang="en-US" b="1" i="0" dirty="0">
                <a:solidFill>
                  <a:srgbClr val="212121"/>
                </a:solidFill>
                <a:effectLst/>
                <a:latin typeface="Source Sans Pro" panose="020F0502020204030204" pitchFamily="34" charset="0"/>
              </a:rPr>
              <a:t>Basic Local Alignment Search Tool(BLAST),</a:t>
            </a:r>
            <a:r>
              <a:rPr lang="en-US" b="0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  <a:t> finds regions of similarity between biological sequences. The program compares nucleotide or protein sequences to sequence databases and calculates the statistical significance.</a:t>
            </a:r>
          </a:p>
          <a:p>
            <a:pPr algn="l" rtl="0"/>
            <a:endParaRPr lang="en-US" dirty="0">
              <a:solidFill>
                <a:srgbClr val="212121"/>
              </a:solidFill>
              <a:latin typeface="Roboto" panose="02000000000000000000" pitchFamily="2" charset="0"/>
            </a:endParaRPr>
          </a:p>
          <a:p>
            <a:pPr algn="l" rtl="0"/>
            <a:r>
              <a:rPr lang="en-US" b="1" i="0" dirty="0">
                <a:solidFill>
                  <a:srgbClr val="212121"/>
                </a:solidFill>
                <a:effectLst/>
                <a:latin typeface="Source Sans Pro" panose="020F0502020204030204" pitchFamily="34" charset="0"/>
                <a:hlinkClick r:id="rId2"/>
              </a:rPr>
              <a:t>https://blast.ncbi.nlm.nih.gov/Blast.cgi</a:t>
            </a:r>
            <a:endParaRPr lang="en-US" b="1" i="0" dirty="0">
              <a:solidFill>
                <a:srgbClr val="212121"/>
              </a:solidFill>
              <a:effectLst/>
              <a:latin typeface="Roboto" panose="02000000000000000000" pitchFamily="2" charset="0"/>
            </a:endParaRPr>
          </a:p>
          <a:p>
            <a:pPr algn="l" rtl="0"/>
            <a:endParaRPr lang="en-US" b="1" i="0" dirty="0">
              <a:solidFill>
                <a:srgbClr val="212121"/>
              </a:solidFill>
              <a:effectLst/>
              <a:latin typeface="Source Sans Pro" panose="020F0502020204030204" pitchFamily="34" charset="0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406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EA9776-5CEA-4B8E-2B6C-61AFB1A39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275" y="1915186"/>
            <a:ext cx="8824404" cy="17235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ar-SA" sz="1600" dirty="0">
                <a:solidFill>
                  <a:srgbClr val="FF0000"/>
                </a:solidFill>
              </a:rPr>
              <a:t>5’</a:t>
            </a:r>
            <a:r>
              <a:rPr lang="ar-SA" altLang="ar-SA" sz="1600" dirty="0">
                <a:solidFill>
                  <a:srgbClr val="FF0000"/>
                </a:solidFill>
              </a:rPr>
              <a:t>-</a:t>
            </a:r>
            <a:r>
              <a:rPr kumimoji="0" lang="ar-SA" altLang="ar-S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CTCCTTCCCCTAGTCCCCAGAAACAGGAGGTCCCTACTCCCGCCCGAGATCCCGACCCGGACCCCTAGGT GGGGGACGCTTTCTTTCCTTTCGCGCTCTGCGGGGTCACGTGTCGCAGAGGAGCCCCTCCCCCACGGCCT CCGGCACCGCAGGCCCCGGGATGCTAGTGCGCAGCGGGTGCATCCCTGTCCGGATGCTGCGCCTGCGGTA GAGCGGCCGCCATGTTGCAACCGGGAAGGAAATGAATGGGCAGCCGTTAGGAAAGCCTGCCGGTGACTAA CCCTGCGCTCCTGCCTCGATGGGTGGAGTCGCGTGTGGCGGGGAAGTCAGGTGGAGCGAGGCTAGCTGGC CCGATTTCTCCTCCGGGTGATGCTTTTCCTAGATTATTCTCTGGTAAATCAAAGAAGTGGGTTTATGGAG GTCCTCTTGTGTCCCCTCCCCGCAGAGGTGTGGTGGCTGTGGCATGGTGCCAAGCCGGGAGAAGCTGAGT</a:t>
            </a:r>
            <a:r>
              <a:rPr kumimoji="0" lang="en-US" altLang="ar-SA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-</a:t>
            </a:r>
            <a:r>
              <a:rPr lang="en-US" altLang="ar-SA" sz="1600" dirty="0">
                <a:solidFill>
                  <a:srgbClr val="FF0000"/>
                </a:solidFill>
              </a:rPr>
              <a:t>3’</a:t>
            </a:r>
            <a:r>
              <a:rPr kumimoji="0" lang="ar-SA" altLang="ar-SA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ar-SA" altLang="ar-SA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88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do 3' and 5' in a DNA structure mean? - Quora">
            <a:extLst>
              <a:ext uri="{FF2B5EF4-FFF2-40B4-BE49-F238E27FC236}">
                <a16:creationId xmlns:a16="http://schemas.microsoft.com/office/drawing/2014/main" id="{F90AAFEC-6E93-3E3F-04B6-9C79B50E8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995363"/>
            <a:ext cx="4248150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470775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أثر رجعي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886</TotalTime>
  <Words>646</Words>
  <Application>Microsoft Office PowerPoint</Application>
  <PresentationFormat>شاشة عريضة</PresentationFormat>
  <Paragraphs>119</Paragraphs>
  <Slides>16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Impact</vt:lpstr>
      <vt:lpstr>Roboto</vt:lpstr>
      <vt:lpstr>Source Sans Pro</vt:lpstr>
      <vt:lpstr>Times New Roman</vt:lpstr>
      <vt:lpstr>Wingdings</vt:lpstr>
      <vt:lpstr>YouTube Sans</vt:lpstr>
      <vt:lpstr>أثر رجعي</vt:lpstr>
      <vt:lpstr>Primer Design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Example: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AGE results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 Design</dc:title>
  <dc:creator>ls s</dc:creator>
  <cp:lastModifiedBy>ls s</cp:lastModifiedBy>
  <cp:revision>13</cp:revision>
  <dcterms:created xsi:type="dcterms:W3CDTF">2023-09-23T18:28:03Z</dcterms:created>
  <dcterms:modified xsi:type="dcterms:W3CDTF">2024-03-03T22:19:51Z</dcterms:modified>
</cp:coreProperties>
</file>