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2" r:id="rId9"/>
    <p:sldId id="264" r:id="rId10"/>
    <p:sldId id="279" r:id="rId11"/>
    <p:sldId id="265"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ar-S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116" d="100"/>
          <a:sy n="116" d="100"/>
        </p:scale>
        <p:origin x="27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423820B-F189-9541-BC50-961AE9677428}" type="doc">
      <dgm:prSet loTypeId="urn:microsoft.com/office/officeart/2005/8/layout/venn3" loCatId="" qsTypeId="urn:microsoft.com/office/officeart/2005/8/quickstyle/simple4" qsCatId="simple" csTypeId="urn:microsoft.com/office/officeart/2005/8/colors/accent1_2" csCatId="accent1" phldr="1"/>
      <dgm:spPr/>
      <dgm:t>
        <a:bodyPr/>
        <a:lstStyle/>
        <a:p>
          <a:endParaRPr lang="en-US"/>
        </a:p>
      </dgm:t>
    </dgm:pt>
    <dgm:pt modelId="{A6234A51-0ED8-7047-8A12-C286AAA9F5C9}">
      <dgm:prSet phldrT="[Text]"/>
      <dgm:spPr/>
      <dgm:t>
        <a:bodyPr/>
        <a:lstStyle/>
        <a:p>
          <a:r>
            <a:rPr lang="en-US" dirty="0"/>
            <a:t>Name</a:t>
          </a:r>
        </a:p>
      </dgm:t>
    </dgm:pt>
    <dgm:pt modelId="{55010C33-65E8-6C4B-B5AE-B947C15A728C}" type="parTrans" cxnId="{697D6ACE-245B-4548-93F7-47F393413FA6}">
      <dgm:prSet/>
      <dgm:spPr/>
      <dgm:t>
        <a:bodyPr/>
        <a:lstStyle/>
        <a:p>
          <a:endParaRPr lang="en-US"/>
        </a:p>
      </dgm:t>
    </dgm:pt>
    <dgm:pt modelId="{1C37A91A-32AB-E64E-8504-58CDBB699B9E}" type="sibTrans" cxnId="{697D6ACE-245B-4548-93F7-47F393413FA6}">
      <dgm:prSet/>
      <dgm:spPr/>
      <dgm:t>
        <a:bodyPr/>
        <a:lstStyle/>
        <a:p>
          <a:endParaRPr lang="en-US"/>
        </a:p>
      </dgm:t>
    </dgm:pt>
    <dgm:pt modelId="{8DCD44AB-B0CC-FB4F-9A41-B60EABC69F16}">
      <dgm:prSet phldrT="[Text]"/>
      <dgm:spPr/>
      <dgm:t>
        <a:bodyPr/>
        <a:lstStyle/>
        <a:p>
          <a:r>
            <a:rPr lang="en-US" dirty="0"/>
            <a:t>Phone Number</a:t>
          </a:r>
        </a:p>
      </dgm:t>
    </dgm:pt>
    <dgm:pt modelId="{0AAB3C62-BB59-B743-A4CB-4DECCCB2570D}" type="parTrans" cxnId="{4FE57F4E-4698-0043-8B5C-385ADFE56BF5}">
      <dgm:prSet/>
      <dgm:spPr/>
      <dgm:t>
        <a:bodyPr/>
        <a:lstStyle/>
        <a:p>
          <a:endParaRPr lang="en-US"/>
        </a:p>
      </dgm:t>
    </dgm:pt>
    <dgm:pt modelId="{25D61ED7-A504-6E47-B5F8-DD144B21AFFF}" type="sibTrans" cxnId="{4FE57F4E-4698-0043-8B5C-385ADFE56BF5}">
      <dgm:prSet/>
      <dgm:spPr/>
      <dgm:t>
        <a:bodyPr/>
        <a:lstStyle/>
        <a:p>
          <a:endParaRPr lang="en-US"/>
        </a:p>
      </dgm:t>
    </dgm:pt>
    <dgm:pt modelId="{1492676E-F2C3-B14B-AFB7-3A73B6627CD8}">
      <dgm:prSet phldrT="[Text]"/>
      <dgm:spPr/>
      <dgm:t>
        <a:bodyPr/>
        <a:lstStyle/>
        <a:p>
          <a:r>
            <a:rPr lang="en-US" dirty="0"/>
            <a:t>Username</a:t>
          </a:r>
        </a:p>
      </dgm:t>
    </dgm:pt>
    <dgm:pt modelId="{656112D8-63AB-9646-9ECC-2A026B88706D}" type="parTrans" cxnId="{321F2236-E5C0-AD43-AF75-63E940DB2835}">
      <dgm:prSet/>
      <dgm:spPr/>
      <dgm:t>
        <a:bodyPr/>
        <a:lstStyle/>
        <a:p>
          <a:endParaRPr lang="en-US"/>
        </a:p>
      </dgm:t>
    </dgm:pt>
    <dgm:pt modelId="{D486C998-B124-6B46-BA67-85CFE01478C4}" type="sibTrans" cxnId="{321F2236-E5C0-AD43-AF75-63E940DB2835}">
      <dgm:prSet/>
      <dgm:spPr/>
      <dgm:t>
        <a:bodyPr/>
        <a:lstStyle/>
        <a:p>
          <a:endParaRPr lang="en-US"/>
        </a:p>
      </dgm:t>
    </dgm:pt>
    <dgm:pt modelId="{50822A15-7C34-BA48-A84A-824D0439A760}">
      <dgm:prSet phldrT="[Text]"/>
      <dgm:spPr/>
      <dgm:t>
        <a:bodyPr/>
        <a:lstStyle/>
        <a:p>
          <a:r>
            <a:rPr lang="en-US" dirty="0"/>
            <a:t>IP address</a:t>
          </a:r>
        </a:p>
      </dgm:t>
    </dgm:pt>
    <dgm:pt modelId="{D47A0BC2-80EF-E743-A98C-6D2D596A45ED}" type="parTrans" cxnId="{35B261B4-F41B-2F4F-92A2-E6FDE1CA5BCE}">
      <dgm:prSet/>
      <dgm:spPr/>
      <dgm:t>
        <a:bodyPr/>
        <a:lstStyle/>
        <a:p>
          <a:endParaRPr lang="en-US"/>
        </a:p>
      </dgm:t>
    </dgm:pt>
    <dgm:pt modelId="{19B8F161-4AD6-FA49-9858-1E2003810075}" type="sibTrans" cxnId="{35B261B4-F41B-2F4F-92A2-E6FDE1CA5BCE}">
      <dgm:prSet/>
      <dgm:spPr/>
      <dgm:t>
        <a:bodyPr/>
        <a:lstStyle/>
        <a:p>
          <a:endParaRPr lang="en-US"/>
        </a:p>
      </dgm:t>
    </dgm:pt>
    <dgm:pt modelId="{F06ED177-7B2A-074B-86EB-AB7BE8BFD052}">
      <dgm:prSet phldrT="[Text]"/>
      <dgm:spPr/>
      <dgm:t>
        <a:bodyPr/>
        <a:lstStyle/>
        <a:p>
          <a:r>
            <a:rPr lang="en-US" dirty="0"/>
            <a:t>Location </a:t>
          </a:r>
        </a:p>
      </dgm:t>
    </dgm:pt>
    <dgm:pt modelId="{7503B494-C38D-3A48-8A47-097E43456717}" type="parTrans" cxnId="{B3B823D8-ABA5-7F45-8DB8-B32F882042B7}">
      <dgm:prSet/>
      <dgm:spPr/>
      <dgm:t>
        <a:bodyPr/>
        <a:lstStyle/>
        <a:p>
          <a:endParaRPr lang="en-US"/>
        </a:p>
      </dgm:t>
    </dgm:pt>
    <dgm:pt modelId="{F15AA88B-E594-2B42-8DF0-F1EEA08413CE}" type="sibTrans" cxnId="{B3B823D8-ABA5-7F45-8DB8-B32F882042B7}">
      <dgm:prSet/>
      <dgm:spPr/>
      <dgm:t>
        <a:bodyPr/>
        <a:lstStyle/>
        <a:p>
          <a:endParaRPr lang="en-US"/>
        </a:p>
      </dgm:t>
    </dgm:pt>
    <dgm:pt modelId="{B182EC82-B7DD-5848-8405-5A4433BA5B00}" type="pres">
      <dgm:prSet presAssocID="{D423820B-F189-9541-BC50-961AE9677428}" presName="Name0" presStyleCnt="0">
        <dgm:presLayoutVars>
          <dgm:dir/>
          <dgm:resizeHandles val="exact"/>
        </dgm:presLayoutVars>
      </dgm:prSet>
      <dgm:spPr/>
      <dgm:t>
        <a:bodyPr/>
        <a:lstStyle/>
        <a:p>
          <a:endParaRPr lang="en-US"/>
        </a:p>
      </dgm:t>
    </dgm:pt>
    <dgm:pt modelId="{91C1C55A-6E5F-874C-8D6F-23E5F29D19C7}" type="pres">
      <dgm:prSet presAssocID="{A6234A51-0ED8-7047-8A12-C286AAA9F5C9}" presName="Name5" presStyleLbl="vennNode1" presStyleIdx="0" presStyleCnt="5">
        <dgm:presLayoutVars>
          <dgm:bulletEnabled val="1"/>
        </dgm:presLayoutVars>
      </dgm:prSet>
      <dgm:spPr/>
      <dgm:t>
        <a:bodyPr/>
        <a:lstStyle/>
        <a:p>
          <a:endParaRPr lang="en-US"/>
        </a:p>
      </dgm:t>
    </dgm:pt>
    <dgm:pt modelId="{1DD0CFB1-1806-554C-AA32-C52695EC9A3A}" type="pres">
      <dgm:prSet presAssocID="{1C37A91A-32AB-E64E-8504-58CDBB699B9E}" presName="space" presStyleCnt="0"/>
      <dgm:spPr/>
    </dgm:pt>
    <dgm:pt modelId="{877DB1D6-134C-464D-A799-590C6FEBFCF0}" type="pres">
      <dgm:prSet presAssocID="{8DCD44AB-B0CC-FB4F-9A41-B60EABC69F16}" presName="Name5" presStyleLbl="vennNode1" presStyleIdx="1" presStyleCnt="5">
        <dgm:presLayoutVars>
          <dgm:bulletEnabled val="1"/>
        </dgm:presLayoutVars>
      </dgm:prSet>
      <dgm:spPr/>
      <dgm:t>
        <a:bodyPr/>
        <a:lstStyle/>
        <a:p>
          <a:endParaRPr lang="en-US"/>
        </a:p>
      </dgm:t>
    </dgm:pt>
    <dgm:pt modelId="{58ADDD28-EEA5-6B46-AF88-48A88A2F6C6E}" type="pres">
      <dgm:prSet presAssocID="{25D61ED7-A504-6E47-B5F8-DD144B21AFFF}" presName="space" presStyleCnt="0"/>
      <dgm:spPr/>
    </dgm:pt>
    <dgm:pt modelId="{67CAEA4D-6037-BA48-9DA9-5C26B3BBE172}" type="pres">
      <dgm:prSet presAssocID="{1492676E-F2C3-B14B-AFB7-3A73B6627CD8}" presName="Name5" presStyleLbl="vennNode1" presStyleIdx="2" presStyleCnt="5">
        <dgm:presLayoutVars>
          <dgm:bulletEnabled val="1"/>
        </dgm:presLayoutVars>
      </dgm:prSet>
      <dgm:spPr/>
      <dgm:t>
        <a:bodyPr/>
        <a:lstStyle/>
        <a:p>
          <a:endParaRPr lang="en-US"/>
        </a:p>
      </dgm:t>
    </dgm:pt>
    <dgm:pt modelId="{27BC9317-0517-4344-AFED-D06A0106373F}" type="pres">
      <dgm:prSet presAssocID="{D486C998-B124-6B46-BA67-85CFE01478C4}" presName="space" presStyleCnt="0"/>
      <dgm:spPr/>
    </dgm:pt>
    <dgm:pt modelId="{665AE8D4-7E06-444A-B61B-AA15AAAC34B0}" type="pres">
      <dgm:prSet presAssocID="{50822A15-7C34-BA48-A84A-824D0439A760}" presName="Name5" presStyleLbl="vennNode1" presStyleIdx="3" presStyleCnt="5">
        <dgm:presLayoutVars>
          <dgm:bulletEnabled val="1"/>
        </dgm:presLayoutVars>
      </dgm:prSet>
      <dgm:spPr/>
      <dgm:t>
        <a:bodyPr/>
        <a:lstStyle/>
        <a:p>
          <a:endParaRPr lang="en-US"/>
        </a:p>
      </dgm:t>
    </dgm:pt>
    <dgm:pt modelId="{E9D1ECA9-C3DB-774B-832D-24C2BACC217E}" type="pres">
      <dgm:prSet presAssocID="{19B8F161-4AD6-FA49-9858-1E2003810075}" presName="space" presStyleCnt="0"/>
      <dgm:spPr/>
    </dgm:pt>
    <dgm:pt modelId="{19916527-ABEA-0A43-92B0-CD4BE1741545}" type="pres">
      <dgm:prSet presAssocID="{F06ED177-7B2A-074B-86EB-AB7BE8BFD052}" presName="Name5" presStyleLbl="vennNode1" presStyleIdx="4" presStyleCnt="5">
        <dgm:presLayoutVars>
          <dgm:bulletEnabled val="1"/>
        </dgm:presLayoutVars>
      </dgm:prSet>
      <dgm:spPr/>
      <dgm:t>
        <a:bodyPr/>
        <a:lstStyle/>
        <a:p>
          <a:endParaRPr lang="en-US"/>
        </a:p>
      </dgm:t>
    </dgm:pt>
  </dgm:ptLst>
  <dgm:cxnLst>
    <dgm:cxn modelId="{E0E91CD9-79EF-F943-AF85-EAB016A6F210}" type="presOf" srcId="{1492676E-F2C3-B14B-AFB7-3A73B6627CD8}" destId="{67CAEA4D-6037-BA48-9DA9-5C26B3BBE172}" srcOrd="0" destOrd="0" presId="urn:microsoft.com/office/officeart/2005/8/layout/venn3"/>
    <dgm:cxn modelId="{02C9B95E-CF4B-514C-97F5-36F57531595A}" type="presOf" srcId="{F06ED177-7B2A-074B-86EB-AB7BE8BFD052}" destId="{19916527-ABEA-0A43-92B0-CD4BE1741545}" srcOrd="0" destOrd="0" presId="urn:microsoft.com/office/officeart/2005/8/layout/venn3"/>
    <dgm:cxn modelId="{697D6ACE-245B-4548-93F7-47F393413FA6}" srcId="{D423820B-F189-9541-BC50-961AE9677428}" destId="{A6234A51-0ED8-7047-8A12-C286AAA9F5C9}" srcOrd="0" destOrd="0" parTransId="{55010C33-65E8-6C4B-B5AE-B947C15A728C}" sibTransId="{1C37A91A-32AB-E64E-8504-58CDBB699B9E}"/>
    <dgm:cxn modelId="{321F2236-E5C0-AD43-AF75-63E940DB2835}" srcId="{D423820B-F189-9541-BC50-961AE9677428}" destId="{1492676E-F2C3-B14B-AFB7-3A73B6627CD8}" srcOrd="2" destOrd="0" parTransId="{656112D8-63AB-9646-9ECC-2A026B88706D}" sibTransId="{D486C998-B124-6B46-BA67-85CFE01478C4}"/>
    <dgm:cxn modelId="{B3B823D8-ABA5-7F45-8DB8-B32F882042B7}" srcId="{D423820B-F189-9541-BC50-961AE9677428}" destId="{F06ED177-7B2A-074B-86EB-AB7BE8BFD052}" srcOrd="4" destOrd="0" parTransId="{7503B494-C38D-3A48-8A47-097E43456717}" sibTransId="{F15AA88B-E594-2B42-8DF0-F1EEA08413CE}"/>
    <dgm:cxn modelId="{35B261B4-F41B-2F4F-92A2-E6FDE1CA5BCE}" srcId="{D423820B-F189-9541-BC50-961AE9677428}" destId="{50822A15-7C34-BA48-A84A-824D0439A760}" srcOrd="3" destOrd="0" parTransId="{D47A0BC2-80EF-E743-A98C-6D2D596A45ED}" sibTransId="{19B8F161-4AD6-FA49-9858-1E2003810075}"/>
    <dgm:cxn modelId="{D13E1B69-9810-F144-8764-6FD93CD44A5B}" type="presOf" srcId="{50822A15-7C34-BA48-A84A-824D0439A760}" destId="{665AE8D4-7E06-444A-B61B-AA15AAAC34B0}" srcOrd="0" destOrd="0" presId="urn:microsoft.com/office/officeart/2005/8/layout/venn3"/>
    <dgm:cxn modelId="{946E91FE-E897-2448-B5AB-81F76F5F2354}" type="presOf" srcId="{D423820B-F189-9541-BC50-961AE9677428}" destId="{B182EC82-B7DD-5848-8405-5A4433BA5B00}" srcOrd="0" destOrd="0" presId="urn:microsoft.com/office/officeart/2005/8/layout/venn3"/>
    <dgm:cxn modelId="{4FE57F4E-4698-0043-8B5C-385ADFE56BF5}" srcId="{D423820B-F189-9541-BC50-961AE9677428}" destId="{8DCD44AB-B0CC-FB4F-9A41-B60EABC69F16}" srcOrd="1" destOrd="0" parTransId="{0AAB3C62-BB59-B743-A4CB-4DECCCB2570D}" sibTransId="{25D61ED7-A504-6E47-B5F8-DD144B21AFFF}"/>
    <dgm:cxn modelId="{0EE436C7-09F0-F444-A891-1DB65BB7EE53}" type="presOf" srcId="{A6234A51-0ED8-7047-8A12-C286AAA9F5C9}" destId="{91C1C55A-6E5F-874C-8D6F-23E5F29D19C7}" srcOrd="0" destOrd="0" presId="urn:microsoft.com/office/officeart/2005/8/layout/venn3"/>
    <dgm:cxn modelId="{A97A869B-94F8-7443-8EFA-A83DBBBDF48E}" type="presOf" srcId="{8DCD44AB-B0CC-FB4F-9A41-B60EABC69F16}" destId="{877DB1D6-134C-464D-A799-590C6FEBFCF0}" srcOrd="0" destOrd="0" presId="urn:microsoft.com/office/officeart/2005/8/layout/venn3"/>
    <dgm:cxn modelId="{6D877638-0466-CB41-8821-C3934E64287C}" type="presParOf" srcId="{B182EC82-B7DD-5848-8405-5A4433BA5B00}" destId="{91C1C55A-6E5F-874C-8D6F-23E5F29D19C7}" srcOrd="0" destOrd="0" presId="urn:microsoft.com/office/officeart/2005/8/layout/venn3"/>
    <dgm:cxn modelId="{100587B0-3667-A444-8470-AAF9EEB85E6A}" type="presParOf" srcId="{B182EC82-B7DD-5848-8405-5A4433BA5B00}" destId="{1DD0CFB1-1806-554C-AA32-C52695EC9A3A}" srcOrd="1" destOrd="0" presId="urn:microsoft.com/office/officeart/2005/8/layout/venn3"/>
    <dgm:cxn modelId="{C95B5616-5B9E-AF49-92C6-3DE589A7BEB1}" type="presParOf" srcId="{B182EC82-B7DD-5848-8405-5A4433BA5B00}" destId="{877DB1D6-134C-464D-A799-590C6FEBFCF0}" srcOrd="2" destOrd="0" presId="urn:microsoft.com/office/officeart/2005/8/layout/venn3"/>
    <dgm:cxn modelId="{89C52EFD-56A1-DD42-B88A-5DC08B9AA983}" type="presParOf" srcId="{B182EC82-B7DD-5848-8405-5A4433BA5B00}" destId="{58ADDD28-EEA5-6B46-AF88-48A88A2F6C6E}" srcOrd="3" destOrd="0" presId="urn:microsoft.com/office/officeart/2005/8/layout/venn3"/>
    <dgm:cxn modelId="{78FEE348-3E36-E84B-AD55-AF51CAC339C1}" type="presParOf" srcId="{B182EC82-B7DD-5848-8405-5A4433BA5B00}" destId="{67CAEA4D-6037-BA48-9DA9-5C26B3BBE172}" srcOrd="4" destOrd="0" presId="urn:microsoft.com/office/officeart/2005/8/layout/venn3"/>
    <dgm:cxn modelId="{3FA6B135-9814-1E42-9A47-7216A507D11B}" type="presParOf" srcId="{B182EC82-B7DD-5848-8405-5A4433BA5B00}" destId="{27BC9317-0517-4344-AFED-D06A0106373F}" srcOrd="5" destOrd="0" presId="urn:microsoft.com/office/officeart/2005/8/layout/venn3"/>
    <dgm:cxn modelId="{2E9DC13B-F666-7446-8574-15AADE49FA20}" type="presParOf" srcId="{B182EC82-B7DD-5848-8405-5A4433BA5B00}" destId="{665AE8D4-7E06-444A-B61B-AA15AAAC34B0}" srcOrd="6" destOrd="0" presId="urn:microsoft.com/office/officeart/2005/8/layout/venn3"/>
    <dgm:cxn modelId="{856EA631-B1F6-6744-B789-FE6B6141C1C0}" type="presParOf" srcId="{B182EC82-B7DD-5848-8405-5A4433BA5B00}" destId="{E9D1ECA9-C3DB-774B-832D-24C2BACC217E}" srcOrd="7" destOrd="0" presId="urn:microsoft.com/office/officeart/2005/8/layout/venn3"/>
    <dgm:cxn modelId="{D028454F-E812-B24B-8B79-ACDC9D60AD5E}" type="presParOf" srcId="{B182EC82-B7DD-5848-8405-5A4433BA5B00}" destId="{19916527-ABEA-0A43-92B0-CD4BE1741545}" srcOrd="8" destOrd="0" presId="urn:microsoft.com/office/officeart/2005/8/layout/ven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18C280C-4F95-3444-8E27-41171F8F2CDE}" type="doc">
      <dgm:prSet loTypeId="urn:microsoft.com/office/officeart/2005/8/layout/venn3" loCatId="" qsTypeId="urn:microsoft.com/office/officeart/2005/8/quickstyle/simple4" qsCatId="simple" csTypeId="urn:microsoft.com/office/officeart/2005/8/colors/accent4_2" csCatId="accent4" phldr="1"/>
      <dgm:spPr/>
      <dgm:t>
        <a:bodyPr/>
        <a:lstStyle/>
        <a:p>
          <a:endParaRPr lang="en-US"/>
        </a:p>
      </dgm:t>
    </dgm:pt>
    <dgm:pt modelId="{E5B29962-A807-8F4A-8A80-0FEE3EF804D1}">
      <dgm:prSet phldrT="[Text]"/>
      <dgm:spPr/>
      <dgm:t>
        <a:bodyPr/>
        <a:lstStyle/>
        <a:p>
          <a:r>
            <a:rPr lang="en-US" baseline="0" dirty="0">
              <a:solidFill>
                <a:srgbClr val="FF0000"/>
              </a:solidFill>
            </a:rPr>
            <a:t>Health Data </a:t>
          </a:r>
          <a:endParaRPr lang="en-US" dirty="0">
            <a:solidFill>
              <a:srgbClr val="FF0000"/>
            </a:solidFill>
          </a:endParaRPr>
        </a:p>
      </dgm:t>
    </dgm:pt>
    <dgm:pt modelId="{B3A4605B-013B-614D-827C-A9A76BBCF462}" type="parTrans" cxnId="{412AABD8-D8FC-CA4E-926E-5D708781C119}">
      <dgm:prSet/>
      <dgm:spPr/>
      <dgm:t>
        <a:bodyPr/>
        <a:lstStyle/>
        <a:p>
          <a:endParaRPr lang="en-US"/>
        </a:p>
      </dgm:t>
    </dgm:pt>
    <dgm:pt modelId="{BFE5449F-456D-C64A-9258-B9D5F0952D6B}" type="sibTrans" cxnId="{412AABD8-D8FC-CA4E-926E-5D708781C119}">
      <dgm:prSet/>
      <dgm:spPr/>
      <dgm:t>
        <a:bodyPr/>
        <a:lstStyle/>
        <a:p>
          <a:endParaRPr lang="en-US"/>
        </a:p>
      </dgm:t>
    </dgm:pt>
    <dgm:pt modelId="{C0A4F2FC-C07E-2B42-A694-B30C42C65257}">
      <dgm:prSet phldrT="[Text]"/>
      <dgm:spPr/>
      <dgm:t>
        <a:bodyPr/>
        <a:lstStyle/>
        <a:p>
          <a:r>
            <a:rPr lang="en-US" baseline="0" dirty="0">
              <a:solidFill>
                <a:srgbClr val="FF0000"/>
              </a:solidFill>
            </a:rPr>
            <a:t>Political Opinion</a:t>
          </a:r>
          <a:endParaRPr lang="en-US" dirty="0">
            <a:solidFill>
              <a:srgbClr val="FF0000"/>
            </a:solidFill>
          </a:endParaRPr>
        </a:p>
      </dgm:t>
    </dgm:pt>
    <dgm:pt modelId="{C380916A-AB51-DB4B-8277-DDC227EBB5C0}" type="parTrans" cxnId="{B3F752E6-DA04-4244-9D5A-D527263AD84B}">
      <dgm:prSet/>
      <dgm:spPr/>
      <dgm:t>
        <a:bodyPr/>
        <a:lstStyle/>
        <a:p>
          <a:endParaRPr lang="en-US"/>
        </a:p>
      </dgm:t>
    </dgm:pt>
    <dgm:pt modelId="{2BC56E86-A583-3C42-BE89-44DEEA19F893}" type="sibTrans" cxnId="{B3F752E6-DA04-4244-9D5A-D527263AD84B}">
      <dgm:prSet/>
      <dgm:spPr/>
      <dgm:t>
        <a:bodyPr/>
        <a:lstStyle/>
        <a:p>
          <a:endParaRPr lang="en-US"/>
        </a:p>
      </dgm:t>
    </dgm:pt>
    <dgm:pt modelId="{E51A418C-C84A-514E-A1AD-4DA102EEE029}" type="pres">
      <dgm:prSet presAssocID="{418C280C-4F95-3444-8E27-41171F8F2CDE}" presName="Name0" presStyleCnt="0">
        <dgm:presLayoutVars>
          <dgm:dir/>
          <dgm:resizeHandles val="exact"/>
        </dgm:presLayoutVars>
      </dgm:prSet>
      <dgm:spPr/>
      <dgm:t>
        <a:bodyPr/>
        <a:lstStyle/>
        <a:p>
          <a:endParaRPr lang="en-US"/>
        </a:p>
      </dgm:t>
    </dgm:pt>
    <dgm:pt modelId="{3CD4CEFD-0614-374C-9171-2671D51BDF34}" type="pres">
      <dgm:prSet presAssocID="{E5B29962-A807-8F4A-8A80-0FEE3EF804D1}" presName="Name5" presStyleLbl="vennNode1" presStyleIdx="0" presStyleCnt="2">
        <dgm:presLayoutVars>
          <dgm:bulletEnabled val="1"/>
        </dgm:presLayoutVars>
      </dgm:prSet>
      <dgm:spPr/>
      <dgm:t>
        <a:bodyPr/>
        <a:lstStyle/>
        <a:p>
          <a:endParaRPr lang="en-US"/>
        </a:p>
      </dgm:t>
    </dgm:pt>
    <dgm:pt modelId="{B6FF3C83-AB3E-774E-B232-C6AF44B97700}" type="pres">
      <dgm:prSet presAssocID="{BFE5449F-456D-C64A-9258-B9D5F0952D6B}" presName="space" presStyleCnt="0"/>
      <dgm:spPr/>
    </dgm:pt>
    <dgm:pt modelId="{2FEB458A-0653-534A-A2DD-2E2455B6AB4A}" type="pres">
      <dgm:prSet presAssocID="{C0A4F2FC-C07E-2B42-A694-B30C42C65257}" presName="Name5" presStyleLbl="vennNode1" presStyleIdx="1" presStyleCnt="2">
        <dgm:presLayoutVars>
          <dgm:bulletEnabled val="1"/>
        </dgm:presLayoutVars>
      </dgm:prSet>
      <dgm:spPr/>
      <dgm:t>
        <a:bodyPr/>
        <a:lstStyle/>
        <a:p>
          <a:endParaRPr lang="en-US"/>
        </a:p>
      </dgm:t>
    </dgm:pt>
  </dgm:ptLst>
  <dgm:cxnLst>
    <dgm:cxn modelId="{EEFADD49-D28E-B041-99EA-6C057C4C1AF9}" type="presOf" srcId="{418C280C-4F95-3444-8E27-41171F8F2CDE}" destId="{E51A418C-C84A-514E-A1AD-4DA102EEE029}" srcOrd="0" destOrd="0" presId="urn:microsoft.com/office/officeart/2005/8/layout/venn3"/>
    <dgm:cxn modelId="{4F3938CA-5AB1-3044-B689-95904EFFF130}" type="presOf" srcId="{C0A4F2FC-C07E-2B42-A694-B30C42C65257}" destId="{2FEB458A-0653-534A-A2DD-2E2455B6AB4A}" srcOrd="0" destOrd="0" presId="urn:microsoft.com/office/officeart/2005/8/layout/venn3"/>
    <dgm:cxn modelId="{EA3A2DFB-14DE-7149-8FA6-E69F4C3D5F79}" type="presOf" srcId="{E5B29962-A807-8F4A-8A80-0FEE3EF804D1}" destId="{3CD4CEFD-0614-374C-9171-2671D51BDF34}" srcOrd="0" destOrd="0" presId="urn:microsoft.com/office/officeart/2005/8/layout/venn3"/>
    <dgm:cxn modelId="{412AABD8-D8FC-CA4E-926E-5D708781C119}" srcId="{418C280C-4F95-3444-8E27-41171F8F2CDE}" destId="{E5B29962-A807-8F4A-8A80-0FEE3EF804D1}" srcOrd="0" destOrd="0" parTransId="{B3A4605B-013B-614D-827C-A9A76BBCF462}" sibTransId="{BFE5449F-456D-C64A-9258-B9D5F0952D6B}"/>
    <dgm:cxn modelId="{B3F752E6-DA04-4244-9D5A-D527263AD84B}" srcId="{418C280C-4F95-3444-8E27-41171F8F2CDE}" destId="{C0A4F2FC-C07E-2B42-A694-B30C42C65257}" srcOrd="1" destOrd="0" parTransId="{C380916A-AB51-DB4B-8277-DDC227EBB5C0}" sibTransId="{2BC56E86-A583-3C42-BE89-44DEEA19F893}"/>
    <dgm:cxn modelId="{33222D7C-D447-CB49-8B30-62D884D4A809}" type="presParOf" srcId="{E51A418C-C84A-514E-A1AD-4DA102EEE029}" destId="{3CD4CEFD-0614-374C-9171-2671D51BDF34}" srcOrd="0" destOrd="0" presId="urn:microsoft.com/office/officeart/2005/8/layout/venn3"/>
    <dgm:cxn modelId="{271C6B12-AEFD-7044-9018-5C1089E9B716}" type="presParOf" srcId="{E51A418C-C84A-514E-A1AD-4DA102EEE029}" destId="{B6FF3C83-AB3E-774E-B232-C6AF44B97700}" srcOrd="1" destOrd="0" presId="urn:microsoft.com/office/officeart/2005/8/layout/venn3"/>
    <dgm:cxn modelId="{65673E40-C487-3340-BFFA-71AAFB092CD5}" type="presParOf" srcId="{E51A418C-C84A-514E-A1AD-4DA102EEE029}" destId="{2FEB458A-0653-534A-A2DD-2E2455B6AB4A}" srcOrd="2" destOrd="0" presId="urn:microsoft.com/office/officeart/2005/8/layout/venn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C1C55A-6E5F-874C-8D6F-23E5F29D19C7}">
      <dsp:nvSpPr>
        <dsp:cNvPr id="0" name=""/>
        <dsp:cNvSpPr/>
      </dsp:nvSpPr>
      <dsp:spPr>
        <a:xfrm>
          <a:off x="992" y="1741950"/>
          <a:ext cx="1934765" cy="1934765"/>
        </a:xfrm>
        <a:prstGeom prst="ellipse">
          <a:avLst/>
        </a:prstGeom>
        <a:gradFill rotWithShape="0">
          <a:gsLst>
            <a:gs pos="0">
              <a:schemeClr val="accent1">
                <a:alpha val="50000"/>
                <a:hueOff val="0"/>
                <a:satOff val="0"/>
                <a:lumOff val="0"/>
                <a:alphaOff val="0"/>
                <a:satMod val="103000"/>
                <a:lumMod val="102000"/>
                <a:tint val="94000"/>
              </a:schemeClr>
            </a:gs>
            <a:gs pos="50000">
              <a:schemeClr val="accent1">
                <a:alpha val="50000"/>
                <a:hueOff val="0"/>
                <a:satOff val="0"/>
                <a:lumOff val="0"/>
                <a:alphaOff val="0"/>
                <a:satMod val="110000"/>
                <a:lumMod val="100000"/>
                <a:shade val="100000"/>
              </a:schemeClr>
            </a:gs>
            <a:gs pos="100000">
              <a:schemeClr val="accent1">
                <a:alpha val="5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106477" tIns="26670" rIns="106477" bIns="26670" numCol="1" spcCol="1270" anchor="ctr" anchorCtr="0">
          <a:noAutofit/>
        </a:bodyPr>
        <a:lstStyle/>
        <a:p>
          <a:pPr lvl="0" algn="ctr" defTabSz="933450">
            <a:lnSpc>
              <a:spcPct val="90000"/>
            </a:lnSpc>
            <a:spcBef>
              <a:spcPct val="0"/>
            </a:spcBef>
            <a:spcAft>
              <a:spcPct val="35000"/>
            </a:spcAft>
          </a:pPr>
          <a:r>
            <a:rPr lang="en-US" sz="2100" kern="1200" dirty="0"/>
            <a:t>Name</a:t>
          </a:r>
        </a:p>
      </dsp:txBody>
      <dsp:txXfrm>
        <a:off x="284332" y="2025290"/>
        <a:ext cx="1368085" cy="1368085"/>
      </dsp:txXfrm>
    </dsp:sp>
    <dsp:sp modelId="{877DB1D6-134C-464D-A799-590C6FEBFCF0}">
      <dsp:nvSpPr>
        <dsp:cNvPr id="0" name=""/>
        <dsp:cNvSpPr/>
      </dsp:nvSpPr>
      <dsp:spPr>
        <a:xfrm>
          <a:off x="1548804" y="1741950"/>
          <a:ext cx="1934765" cy="1934765"/>
        </a:xfrm>
        <a:prstGeom prst="ellipse">
          <a:avLst/>
        </a:prstGeom>
        <a:gradFill rotWithShape="0">
          <a:gsLst>
            <a:gs pos="0">
              <a:schemeClr val="accent1">
                <a:alpha val="50000"/>
                <a:hueOff val="0"/>
                <a:satOff val="0"/>
                <a:lumOff val="0"/>
                <a:alphaOff val="0"/>
                <a:satMod val="103000"/>
                <a:lumMod val="102000"/>
                <a:tint val="94000"/>
              </a:schemeClr>
            </a:gs>
            <a:gs pos="50000">
              <a:schemeClr val="accent1">
                <a:alpha val="50000"/>
                <a:hueOff val="0"/>
                <a:satOff val="0"/>
                <a:lumOff val="0"/>
                <a:alphaOff val="0"/>
                <a:satMod val="110000"/>
                <a:lumMod val="100000"/>
                <a:shade val="100000"/>
              </a:schemeClr>
            </a:gs>
            <a:gs pos="100000">
              <a:schemeClr val="accent1">
                <a:alpha val="5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106477" tIns="26670" rIns="106477" bIns="26670" numCol="1" spcCol="1270" anchor="ctr" anchorCtr="0">
          <a:noAutofit/>
        </a:bodyPr>
        <a:lstStyle/>
        <a:p>
          <a:pPr lvl="0" algn="ctr" defTabSz="933450">
            <a:lnSpc>
              <a:spcPct val="90000"/>
            </a:lnSpc>
            <a:spcBef>
              <a:spcPct val="0"/>
            </a:spcBef>
            <a:spcAft>
              <a:spcPct val="35000"/>
            </a:spcAft>
          </a:pPr>
          <a:r>
            <a:rPr lang="en-US" sz="2100" kern="1200" dirty="0"/>
            <a:t>Phone Number</a:t>
          </a:r>
        </a:p>
      </dsp:txBody>
      <dsp:txXfrm>
        <a:off x="1832144" y="2025290"/>
        <a:ext cx="1368085" cy="1368085"/>
      </dsp:txXfrm>
    </dsp:sp>
    <dsp:sp modelId="{67CAEA4D-6037-BA48-9DA9-5C26B3BBE172}">
      <dsp:nvSpPr>
        <dsp:cNvPr id="0" name=""/>
        <dsp:cNvSpPr/>
      </dsp:nvSpPr>
      <dsp:spPr>
        <a:xfrm>
          <a:off x="3096617" y="1741950"/>
          <a:ext cx="1934765" cy="1934765"/>
        </a:xfrm>
        <a:prstGeom prst="ellipse">
          <a:avLst/>
        </a:prstGeom>
        <a:gradFill rotWithShape="0">
          <a:gsLst>
            <a:gs pos="0">
              <a:schemeClr val="accent1">
                <a:alpha val="50000"/>
                <a:hueOff val="0"/>
                <a:satOff val="0"/>
                <a:lumOff val="0"/>
                <a:alphaOff val="0"/>
                <a:satMod val="103000"/>
                <a:lumMod val="102000"/>
                <a:tint val="94000"/>
              </a:schemeClr>
            </a:gs>
            <a:gs pos="50000">
              <a:schemeClr val="accent1">
                <a:alpha val="50000"/>
                <a:hueOff val="0"/>
                <a:satOff val="0"/>
                <a:lumOff val="0"/>
                <a:alphaOff val="0"/>
                <a:satMod val="110000"/>
                <a:lumMod val="100000"/>
                <a:shade val="100000"/>
              </a:schemeClr>
            </a:gs>
            <a:gs pos="100000">
              <a:schemeClr val="accent1">
                <a:alpha val="5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106477" tIns="26670" rIns="106477" bIns="26670" numCol="1" spcCol="1270" anchor="ctr" anchorCtr="0">
          <a:noAutofit/>
        </a:bodyPr>
        <a:lstStyle/>
        <a:p>
          <a:pPr lvl="0" algn="ctr" defTabSz="933450">
            <a:lnSpc>
              <a:spcPct val="90000"/>
            </a:lnSpc>
            <a:spcBef>
              <a:spcPct val="0"/>
            </a:spcBef>
            <a:spcAft>
              <a:spcPct val="35000"/>
            </a:spcAft>
          </a:pPr>
          <a:r>
            <a:rPr lang="en-US" sz="2100" kern="1200" dirty="0"/>
            <a:t>Username</a:t>
          </a:r>
        </a:p>
      </dsp:txBody>
      <dsp:txXfrm>
        <a:off x="3379957" y="2025290"/>
        <a:ext cx="1368085" cy="1368085"/>
      </dsp:txXfrm>
    </dsp:sp>
    <dsp:sp modelId="{665AE8D4-7E06-444A-B61B-AA15AAAC34B0}">
      <dsp:nvSpPr>
        <dsp:cNvPr id="0" name=""/>
        <dsp:cNvSpPr/>
      </dsp:nvSpPr>
      <dsp:spPr>
        <a:xfrm>
          <a:off x="4644429" y="1741950"/>
          <a:ext cx="1934765" cy="1934765"/>
        </a:xfrm>
        <a:prstGeom prst="ellipse">
          <a:avLst/>
        </a:prstGeom>
        <a:gradFill rotWithShape="0">
          <a:gsLst>
            <a:gs pos="0">
              <a:schemeClr val="accent1">
                <a:alpha val="50000"/>
                <a:hueOff val="0"/>
                <a:satOff val="0"/>
                <a:lumOff val="0"/>
                <a:alphaOff val="0"/>
                <a:satMod val="103000"/>
                <a:lumMod val="102000"/>
                <a:tint val="94000"/>
              </a:schemeClr>
            </a:gs>
            <a:gs pos="50000">
              <a:schemeClr val="accent1">
                <a:alpha val="50000"/>
                <a:hueOff val="0"/>
                <a:satOff val="0"/>
                <a:lumOff val="0"/>
                <a:alphaOff val="0"/>
                <a:satMod val="110000"/>
                <a:lumMod val="100000"/>
                <a:shade val="100000"/>
              </a:schemeClr>
            </a:gs>
            <a:gs pos="100000">
              <a:schemeClr val="accent1">
                <a:alpha val="5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106477" tIns="26670" rIns="106477" bIns="26670" numCol="1" spcCol="1270" anchor="ctr" anchorCtr="0">
          <a:noAutofit/>
        </a:bodyPr>
        <a:lstStyle/>
        <a:p>
          <a:pPr lvl="0" algn="ctr" defTabSz="933450">
            <a:lnSpc>
              <a:spcPct val="90000"/>
            </a:lnSpc>
            <a:spcBef>
              <a:spcPct val="0"/>
            </a:spcBef>
            <a:spcAft>
              <a:spcPct val="35000"/>
            </a:spcAft>
          </a:pPr>
          <a:r>
            <a:rPr lang="en-US" sz="2100" kern="1200" dirty="0"/>
            <a:t>IP address</a:t>
          </a:r>
        </a:p>
      </dsp:txBody>
      <dsp:txXfrm>
        <a:off x="4927769" y="2025290"/>
        <a:ext cx="1368085" cy="1368085"/>
      </dsp:txXfrm>
    </dsp:sp>
    <dsp:sp modelId="{19916527-ABEA-0A43-92B0-CD4BE1741545}">
      <dsp:nvSpPr>
        <dsp:cNvPr id="0" name=""/>
        <dsp:cNvSpPr/>
      </dsp:nvSpPr>
      <dsp:spPr>
        <a:xfrm>
          <a:off x="6192242" y="1741950"/>
          <a:ext cx="1934765" cy="1934765"/>
        </a:xfrm>
        <a:prstGeom prst="ellipse">
          <a:avLst/>
        </a:prstGeom>
        <a:gradFill rotWithShape="0">
          <a:gsLst>
            <a:gs pos="0">
              <a:schemeClr val="accent1">
                <a:alpha val="50000"/>
                <a:hueOff val="0"/>
                <a:satOff val="0"/>
                <a:lumOff val="0"/>
                <a:alphaOff val="0"/>
                <a:satMod val="103000"/>
                <a:lumMod val="102000"/>
                <a:tint val="94000"/>
              </a:schemeClr>
            </a:gs>
            <a:gs pos="50000">
              <a:schemeClr val="accent1">
                <a:alpha val="50000"/>
                <a:hueOff val="0"/>
                <a:satOff val="0"/>
                <a:lumOff val="0"/>
                <a:alphaOff val="0"/>
                <a:satMod val="110000"/>
                <a:lumMod val="100000"/>
                <a:shade val="100000"/>
              </a:schemeClr>
            </a:gs>
            <a:gs pos="100000">
              <a:schemeClr val="accent1">
                <a:alpha val="5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106477" tIns="26670" rIns="106477" bIns="26670" numCol="1" spcCol="1270" anchor="ctr" anchorCtr="0">
          <a:noAutofit/>
        </a:bodyPr>
        <a:lstStyle/>
        <a:p>
          <a:pPr lvl="0" algn="ctr" defTabSz="933450">
            <a:lnSpc>
              <a:spcPct val="90000"/>
            </a:lnSpc>
            <a:spcBef>
              <a:spcPct val="0"/>
            </a:spcBef>
            <a:spcAft>
              <a:spcPct val="35000"/>
            </a:spcAft>
          </a:pPr>
          <a:r>
            <a:rPr lang="en-US" sz="2100" kern="1200" dirty="0"/>
            <a:t>Location </a:t>
          </a:r>
        </a:p>
      </dsp:txBody>
      <dsp:txXfrm>
        <a:off x="6475582" y="2025290"/>
        <a:ext cx="1368085" cy="136808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D4CEFD-0614-374C-9171-2671D51BDF34}">
      <dsp:nvSpPr>
        <dsp:cNvPr id="0" name=""/>
        <dsp:cNvSpPr/>
      </dsp:nvSpPr>
      <dsp:spPr>
        <a:xfrm>
          <a:off x="1105343" y="1354"/>
          <a:ext cx="1906523" cy="1906523"/>
        </a:xfrm>
        <a:prstGeom prst="ellipse">
          <a:avLst/>
        </a:prstGeom>
        <a:gradFill rotWithShape="0">
          <a:gsLst>
            <a:gs pos="0">
              <a:schemeClr val="accent4">
                <a:alpha val="50000"/>
                <a:hueOff val="0"/>
                <a:satOff val="0"/>
                <a:lumOff val="0"/>
                <a:alphaOff val="0"/>
                <a:satMod val="103000"/>
                <a:lumMod val="102000"/>
                <a:tint val="94000"/>
              </a:schemeClr>
            </a:gs>
            <a:gs pos="50000">
              <a:schemeClr val="accent4">
                <a:alpha val="50000"/>
                <a:hueOff val="0"/>
                <a:satOff val="0"/>
                <a:lumOff val="0"/>
                <a:alphaOff val="0"/>
                <a:satMod val="110000"/>
                <a:lumMod val="100000"/>
                <a:shade val="100000"/>
              </a:schemeClr>
            </a:gs>
            <a:gs pos="100000">
              <a:schemeClr val="accent4">
                <a:alpha val="5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104922" tIns="34290" rIns="104922" bIns="34290" numCol="1" spcCol="1270" anchor="ctr" anchorCtr="0">
          <a:noAutofit/>
        </a:bodyPr>
        <a:lstStyle/>
        <a:p>
          <a:pPr lvl="0" algn="ctr" defTabSz="1200150">
            <a:lnSpc>
              <a:spcPct val="90000"/>
            </a:lnSpc>
            <a:spcBef>
              <a:spcPct val="0"/>
            </a:spcBef>
            <a:spcAft>
              <a:spcPct val="35000"/>
            </a:spcAft>
          </a:pPr>
          <a:r>
            <a:rPr lang="en-US" sz="2700" kern="1200" baseline="0" dirty="0">
              <a:solidFill>
                <a:srgbClr val="FF0000"/>
              </a:solidFill>
            </a:rPr>
            <a:t>Health Data </a:t>
          </a:r>
          <a:endParaRPr lang="en-US" sz="2700" kern="1200" dirty="0">
            <a:solidFill>
              <a:srgbClr val="FF0000"/>
            </a:solidFill>
          </a:endParaRPr>
        </a:p>
      </dsp:txBody>
      <dsp:txXfrm>
        <a:off x="1384547" y="280558"/>
        <a:ext cx="1348115" cy="1348115"/>
      </dsp:txXfrm>
    </dsp:sp>
    <dsp:sp modelId="{2FEB458A-0653-534A-A2DD-2E2455B6AB4A}">
      <dsp:nvSpPr>
        <dsp:cNvPr id="0" name=""/>
        <dsp:cNvSpPr/>
      </dsp:nvSpPr>
      <dsp:spPr>
        <a:xfrm>
          <a:off x="2630562" y="1354"/>
          <a:ext cx="1906523" cy="1906523"/>
        </a:xfrm>
        <a:prstGeom prst="ellipse">
          <a:avLst/>
        </a:prstGeom>
        <a:gradFill rotWithShape="0">
          <a:gsLst>
            <a:gs pos="0">
              <a:schemeClr val="accent4">
                <a:alpha val="50000"/>
                <a:hueOff val="0"/>
                <a:satOff val="0"/>
                <a:lumOff val="0"/>
                <a:alphaOff val="0"/>
                <a:satMod val="103000"/>
                <a:lumMod val="102000"/>
                <a:tint val="94000"/>
              </a:schemeClr>
            </a:gs>
            <a:gs pos="50000">
              <a:schemeClr val="accent4">
                <a:alpha val="50000"/>
                <a:hueOff val="0"/>
                <a:satOff val="0"/>
                <a:lumOff val="0"/>
                <a:alphaOff val="0"/>
                <a:satMod val="110000"/>
                <a:lumMod val="100000"/>
                <a:shade val="100000"/>
              </a:schemeClr>
            </a:gs>
            <a:gs pos="100000">
              <a:schemeClr val="accent4">
                <a:alpha val="5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104922" tIns="34290" rIns="104922" bIns="34290" numCol="1" spcCol="1270" anchor="ctr" anchorCtr="0">
          <a:noAutofit/>
        </a:bodyPr>
        <a:lstStyle/>
        <a:p>
          <a:pPr lvl="0" algn="ctr" defTabSz="1200150">
            <a:lnSpc>
              <a:spcPct val="90000"/>
            </a:lnSpc>
            <a:spcBef>
              <a:spcPct val="0"/>
            </a:spcBef>
            <a:spcAft>
              <a:spcPct val="35000"/>
            </a:spcAft>
          </a:pPr>
          <a:r>
            <a:rPr lang="en-US" sz="2700" kern="1200" baseline="0" dirty="0">
              <a:solidFill>
                <a:srgbClr val="FF0000"/>
              </a:solidFill>
            </a:rPr>
            <a:t>Political Opinion</a:t>
          </a:r>
          <a:endParaRPr lang="en-US" sz="2700" kern="1200" dirty="0">
            <a:solidFill>
              <a:srgbClr val="FF0000"/>
            </a:solidFill>
          </a:endParaRPr>
        </a:p>
      </dsp:txBody>
      <dsp:txXfrm>
        <a:off x="2909766" y="280558"/>
        <a:ext cx="1348115" cy="1348115"/>
      </dsp:txXfrm>
    </dsp:sp>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ar-S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ar-SA"/>
          </a:p>
        </p:txBody>
      </p:sp>
      <p:sp>
        <p:nvSpPr>
          <p:cNvPr id="4" name="Date Placeholder 3"/>
          <p:cNvSpPr>
            <a:spLocks noGrp="1"/>
          </p:cNvSpPr>
          <p:nvPr>
            <p:ph type="dt" sz="half" idx="10"/>
          </p:nvPr>
        </p:nvSpPr>
        <p:spPr/>
        <p:txBody>
          <a:bodyPr/>
          <a:lstStyle/>
          <a:p>
            <a:fld id="{39524323-2D66-4C9E-9335-1C9FCC738166}" type="datetimeFigureOut">
              <a:rPr lang="ar-SA" smtClean="0"/>
              <a:t>12/07/1444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4CA43CC-751F-4E54-8EBF-02520F2FF898}" type="slidenum">
              <a:rPr lang="ar-SA" smtClean="0"/>
              <a:t>‹#›</a:t>
            </a:fld>
            <a:endParaRPr lang="ar-SA"/>
          </a:p>
        </p:txBody>
      </p:sp>
    </p:spTree>
    <p:extLst>
      <p:ext uri="{BB962C8B-B14F-4D97-AF65-F5344CB8AC3E}">
        <p14:creationId xmlns:p14="http://schemas.microsoft.com/office/powerpoint/2010/main" val="2788741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Date Placeholder 3"/>
          <p:cNvSpPr>
            <a:spLocks noGrp="1"/>
          </p:cNvSpPr>
          <p:nvPr>
            <p:ph type="dt" sz="half" idx="10"/>
          </p:nvPr>
        </p:nvSpPr>
        <p:spPr/>
        <p:txBody>
          <a:bodyPr/>
          <a:lstStyle/>
          <a:p>
            <a:fld id="{39524323-2D66-4C9E-9335-1C9FCC738166}" type="datetimeFigureOut">
              <a:rPr lang="ar-SA" smtClean="0"/>
              <a:t>12/07/1444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4CA43CC-751F-4E54-8EBF-02520F2FF898}" type="slidenum">
              <a:rPr lang="ar-SA" smtClean="0"/>
              <a:t>‹#›</a:t>
            </a:fld>
            <a:endParaRPr lang="ar-SA"/>
          </a:p>
        </p:txBody>
      </p:sp>
    </p:spTree>
    <p:extLst>
      <p:ext uri="{BB962C8B-B14F-4D97-AF65-F5344CB8AC3E}">
        <p14:creationId xmlns:p14="http://schemas.microsoft.com/office/powerpoint/2010/main" val="1975936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ar-S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Date Placeholder 3"/>
          <p:cNvSpPr>
            <a:spLocks noGrp="1"/>
          </p:cNvSpPr>
          <p:nvPr>
            <p:ph type="dt" sz="half" idx="10"/>
          </p:nvPr>
        </p:nvSpPr>
        <p:spPr/>
        <p:txBody>
          <a:bodyPr/>
          <a:lstStyle/>
          <a:p>
            <a:fld id="{39524323-2D66-4C9E-9335-1C9FCC738166}" type="datetimeFigureOut">
              <a:rPr lang="ar-SA" smtClean="0"/>
              <a:t>12/07/1444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4CA43CC-751F-4E54-8EBF-02520F2FF898}" type="slidenum">
              <a:rPr lang="ar-SA" smtClean="0"/>
              <a:t>‹#›</a:t>
            </a:fld>
            <a:endParaRPr lang="ar-SA"/>
          </a:p>
        </p:txBody>
      </p:sp>
    </p:spTree>
    <p:extLst>
      <p:ext uri="{BB962C8B-B14F-4D97-AF65-F5344CB8AC3E}">
        <p14:creationId xmlns:p14="http://schemas.microsoft.com/office/powerpoint/2010/main" val="2240604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Date Placeholder 3"/>
          <p:cNvSpPr>
            <a:spLocks noGrp="1"/>
          </p:cNvSpPr>
          <p:nvPr>
            <p:ph type="dt" sz="half" idx="10"/>
          </p:nvPr>
        </p:nvSpPr>
        <p:spPr/>
        <p:txBody>
          <a:bodyPr/>
          <a:lstStyle/>
          <a:p>
            <a:fld id="{39524323-2D66-4C9E-9335-1C9FCC738166}" type="datetimeFigureOut">
              <a:rPr lang="ar-SA" smtClean="0"/>
              <a:t>12/07/1444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4CA43CC-751F-4E54-8EBF-02520F2FF898}" type="slidenum">
              <a:rPr lang="ar-SA" smtClean="0"/>
              <a:t>‹#›</a:t>
            </a:fld>
            <a:endParaRPr lang="ar-SA"/>
          </a:p>
        </p:txBody>
      </p:sp>
    </p:spTree>
    <p:extLst>
      <p:ext uri="{BB962C8B-B14F-4D97-AF65-F5344CB8AC3E}">
        <p14:creationId xmlns:p14="http://schemas.microsoft.com/office/powerpoint/2010/main" val="3825938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ar-S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9524323-2D66-4C9E-9335-1C9FCC738166}" type="datetimeFigureOut">
              <a:rPr lang="ar-SA" smtClean="0"/>
              <a:t>12/07/1444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4CA43CC-751F-4E54-8EBF-02520F2FF898}" type="slidenum">
              <a:rPr lang="ar-SA" smtClean="0"/>
              <a:t>‹#›</a:t>
            </a:fld>
            <a:endParaRPr lang="ar-SA"/>
          </a:p>
        </p:txBody>
      </p:sp>
    </p:spTree>
    <p:extLst>
      <p:ext uri="{BB962C8B-B14F-4D97-AF65-F5344CB8AC3E}">
        <p14:creationId xmlns:p14="http://schemas.microsoft.com/office/powerpoint/2010/main" val="3495892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Date Placeholder 4"/>
          <p:cNvSpPr>
            <a:spLocks noGrp="1"/>
          </p:cNvSpPr>
          <p:nvPr>
            <p:ph type="dt" sz="half" idx="10"/>
          </p:nvPr>
        </p:nvSpPr>
        <p:spPr/>
        <p:txBody>
          <a:bodyPr/>
          <a:lstStyle/>
          <a:p>
            <a:fld id="{39524323-2D66-4C9E-9335-1C9FCC738166}" type="datetimeFigureOut">
              <a:rPr lang="ar-SA" smtClean="0"/>
              <a:t>12/07/1444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F4CA43CC-751F-4E54-8EBF-02520F2FF898}" type="slidenum">
              <a:rPr lang="ar-SA" smtClean="0"/>
              <a:t>‹#›</a:t>
            </a:fld>
            <a:endParaRPr lang="ar-SA"/>
          </a:p>
        </p:txBody>
      </p:sp>
    </p:spTree>
    <p:extLst>
      <p:ext uri="{BB962C8B-B14F-4D97-AF65-F5344CB8AC3E}">
        <p14:creationId xmlns:p14="http://schemas.microsoft.com/office/powerpoint/2010/main" val="2925125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ar-S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7" name="Date Placeholder 6"/>
          <p:cNvSpPr>
            <a:spLocks noGrp="1"/>
          </p:cNvSpPr>
          <p:nvPr>
            <p:ph type="dt" sz="half" idx="10"/>
          </p:nvPr>
        </p:nvSpPr>
        <p:spPr/>
        <p:txBody>
          <a:bodyPr/>
          <a:lstStyle/>
          <a:p>
            <a:fld id="{39524323-2D66-4C9E-9335-1C9FCC738166}" type="datetimeFigureOut">
              <a:rPr lang="ar-SA" smtClean="0"/>
              <a:t>12/07/1444</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F4CA43CC-751F-4E54-8EBF-02520F2FF898}" type="slidenum">
              <a:rPr lang="ar-SA" smtClean="0"/>
              <a:t>‹#›</a:t>
            </a:fld>
            <a:endParaRPr lang="ar-SA"/>
          </a:p>
        </p:txBody>
      </p:sp>
    </p:spTree>
    <p:extLst>
      <p:ext uri="{BB962C8B-B14F-4D97-AF65-F5344CB8AC3E}">
        <p14:creationId xmlns:p14="http://schemas.microsoft.com/office/powerpoint/2010/main" val="2938103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Date Placeholder 2"/>
          <p:cNvSpPr>
            <a:spLocks noGrp="1"/>
          </p:cNvSpPr>
          <p:nvPr>
            <p:ph type="dt" sz="half" idx="10"/>
          </p:nvPr>
        </p:nvSpPr>
        <p:spPr/>
        <p:txBody>
          <a:bodyPr/>
          <a:lstStyle/>
          <a:p>
            <a:fld id="{39524323-2D66-4C9E-9335-1C9FCC738166}" type="datetimeFigureOut">
              <a:rPr lang="ar-SA" smtClean="0"/>
              <a:t>12/07/1444</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F4CA43CC-751F-4E54-8EBF-02520F2FF898}" type="slidenum">
              <a:rPr lang="ar-SA" smtClean="0"/>
              <a:t>‹#›</a:t>
            </a:fld>
            <a:endParaRPr lang="ar-SA"/>
          </a:p>
        </p:txBody>
      </p:sp>
    </p:spTree>
    <p:extLst>
      <p:ext uri="{BB962C8B-B14F-4D97-AF65-F5344CB8AC3E}">
        <p14:creationId xmlns:p14="http://schemas.microsoft.com/office/powerpoint/2010/main" val="1427441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524323-2D66-4C9E-9335-1C9FCC738166}" type="datetimeFigureOut">
              <a:rPr lang="ar-SA" smtClean="0"/>
              <a:t>12/07/1444</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F4CA43CC-751F-4E54-8EBF-02520F2FF898}" type="slidenum">
              <a:rPr lang="ar-SA" smtClean="0"/>
              <a:t>‹#›</a:t>
            </a:fld>
            <a:endParaRPr lang="ar-SA"/>
          </a:p>
        </p:txBody>
      </p:sp>
    </p:spTree>
    <p:extLst>
      <p:ext uri="{BB962C8B-B14F-4D97-AF65-F5344CB8AC3E}">
        <p14:creationId xmlns:p14="http://schemas.microsoft.com/office/powerpoint/2010/main" val="4002061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S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9524323-2D66-4C9E-9335-1C9FCC738166}" type="datetimeFigureOut">
              <a:rPr lang="ar-SA" smtClean="0"/>
              <a:t>12/07/1444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F4CA43CC-751F-4E54-8EBF-02520F2FF898}" type="slidenum">
              <a:rPr lang="ar-SA" smtClean="0"/>
              <a:t>‹#›</a:t>
            </a:fld>
            <a:endParaRPr lang="ar-SA"/>
          </a:p>
        </p:txBody>
      </p:sp>
    </p:spTree>
    <p:extLst>
      <p:ext uri="{BB962C8B-B14F-4D97-AF65-F5344CB8AC3E}">
        <p14:creationId xmlns:p14="http://schemas.microsoft.com/office/powerpoint/2010/main" val="873619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S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9524323-2D66-4C9E-9335-1C9FCC738166}" type="datetimeFigureOut">
              <a:rPr lang="ar-SA" smtClean="0"/>
              <a:t>12/07/1444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F4CA43CC-751F-4E54-8EBF-02520F2FF898}" type="slidenum">
              <a:rPr lang="ar-SA" smtClean="0"/>
              <a:t>‹#›</a:t>
            </a:fld>
            <a:endParaRPr lang="ar-SA"/>
          </a:p>
        </p:txBody>
      </p:sp>
    </p:spTree>
    <p:extLst>
      <p:ext uri="{BB962C8B-B14F-4D97-AF65-F5344CB8AC3E}">
        <p14:creationId xmlns:p14="http://schemas.microsoft.com/office/powerpoint/2010/main" val="1280705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ar-S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524323-2D66-4C9E-9335-1C9FCC738166}" type="datetimeFigureOut">
              <a:rPr lang="ar-SA" smtClean="0"/>
              <a:t>12/07/1444</a:t>
            </a:fld>
            <a:endParaRPr lang="ar-S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S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CA43CC-751F-4E54-8EBF-02520F2FF898}" type="slidenum">
              <a:rPr lang="ar-SA" smtClean="0"/>
              <a:t>‹#›</a:t>
            </a:fld>
            <a:endParaRPr lang="ar-SA"/>
          </a:p>
        </p:txBody>
      </p:sp>
    </p:spTree>
    <p:extLst>
      <p:ext uri="{BB962C8B-B14F-4D97-AF65-F5344CB8AC3E}">
        <p14:creationId xmlns:p14="http://schemas.microsoft.com/office/powerpoint/2010/main" val="761101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2168" t="21818" r="34390" b="48989"/>
          <a:stretch/>
        </p:blipFill>
        <p:spPr bwMode="auto">
          <a:xfrm>
            <a:off x="1216128" y="1404446"/>
            <a:ext cx="9759745" cy="4049109"/>
          </a:xfrm>
          <a:prstGeom prst="rect">
            <a:avLst/>
          </a:prstGeom>
          <a:ln w="127000" cap="sq">
            <a:solidFill>
              <a:srgbClr val="000000"/>
            </a:solidFill>
            <a:miter lim="800000"/>
          </a:ln>
          <a:effectLst>
            <a:outerShdw blurRad="57150" dist="50800" dir="2700000" algn="tl" rotWithShape="0">
              <a:srgbClr val="000000">
                <a:alpha val="40000"/>
              </a:srgb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3753657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1"/>
          <p:cNvSpPr>
            <a:spLocks noGrp="1"/>
          </p:cNvSpPr>
          <p:nvPr>
            <p:ph type="title"/>
          </p:nvPr>
        </p:nvSpPr>
        <p:spPr>
          <a:xfrm>
            <a:off x="838200" y="365125"/>
            <a:ext cx="10515600" cy="1325563"/>
          </a:xfrm>
        </p:spPr>
        <p:txBody>
          <a:bodyPr/>
          <a:lstStyle/>
          <a:p>
            <a:r>
              <a:rPr lang="en-US" b="1" dirty="0">
                <a:latin typeface="Times New Roman" panose="02020603050405020304" pitchFamily="18" charset="0"/>
                <a:cs typeface="Times New Roman" panose="02020603050405020304" pitchFamily="18" charset="0"/>
              </a:rPr>
              <a:t>Federal Policy for the Protection of Human Subjects</a:t>
            </a:r>
            <a:endParaRPr lang="en-US" dirty="0"/>
          </a:p>
        </p:txBody>
      </p:sp>
      <p:sp>
        <p:nvSpPr>
          <p:cNvPr id="5" name="عنصر نائب للمحتوى 2"/>
          <p:cNvSpPr>
            <a:spLocks noGrp="1"/>
          </p:cNvSpPr>
          <p:nvPr>
            <p:ph idx="1"/>
          </p:nvPr>
        </p:nvSpPr>
        <p:spPr>
          <a:xfrm>
            <a:off x="838200" y="2191385"/>
            <a:ext cx="10515600" cy="4351338"/>
          </a:xfrm>
        </p:spPr>
        <p:txBody>
          <a:bodyPr>
            <a:normAutofit fontScale="92500"/>
          </a:bodyPr>
          <a:lstStyle/>
          <a:p>
            <a:pPr algn="just"/>
            <a:r>
              <a:rPr lang="en-US" dirty="0">
                <a:latin typeface="Times New Roman" panose="02020603050405020304" pitchFamily="18" charset="0"/>
                <a:cs typeface="Times New Roman" panose="02020603050405020304" pitchFamily="18" charset="0"/>
              </a:rPr>
              <a:t>Number of  departments and agencies (like, department of health and human services, department of defense and agency for international development) </a:t>
            </a:r>
            <a:r>
              <a:rPr lang="en-US" b="1" dirty="0">
                <a:latin typeface="Times New Roman" panose="02020603050405020304" pitchFamily="18" charset="0"/>
                <a:cs typeface="Times New Roman" panose="02020603050405020304" pitchFamily="18" charset="0"/>
              </a:rPr>
              <a:t>announce</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revisions</a:t>
            </a:r>
            <a:r>
              <a:rPr lang="en-US" dirty="0">
                <a:latin typeface="Times New Roman" panose="02020603050405020304" pitchFamily="18" charset="0"/>
                <a:cs typeface="Times New Roman" panose="02020603050405020304" pitchFamily="18" charset="0"/>
              </a:rPr>
              <a:t> to </a:t>
            </a:r>
            <a:r>
              <a:rPr lang="en-US" b="1" dirty="0">
                <a:latin typeface="Times New Roman" panose="02020603050405020304" pitchFamily="18" charset="0"/>
                <a:cs typeface="Times New Roman" panose="02020603050405020304" pitchFamily="18" charset="0"/>
              </a:rPr>
              <a:t>modernize</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strengthen</a:t>
            </a:r>
            <a:r>
              <a:rPr lang="en-US" dirty="0">
                <a:latin typeface="Times New Roman" panose="02020603050405020304" pitchFamily="18" charset="0"/>
                <a:cs typeface="Times New Roman" panose="02020603050405020304" pitchFamily="18" charset="0"/>
              </a:rPr>
              <a:t>, and </a:t>
            </a:r>
            <a:r>
              <a:rPr lang="en-US" b="1" dirty="0">
                <a:latin typeface="Times New Roman" panose="02020603050405020304" pitchFamily="18" charset="0"/>
                <a:cs typeface="Times New Roman" panose="02020603050405020304" pitchFamily="18" charset="0"/>
              </a:rPr>
              <a:t>make more effective the Federal Policy </a:t>
            </a:r>
            <a:r>
              <a:rPr lang="en-US" dirty="0">
                <a:latin typeface="Times New Roman" panose="02020603050405020304" pitchFamily="18" charset="0"/>
                <a:cs typeface="Times New Roman" panose="02020603050405020304" pitchFamily="18" charset="0"/>
              </a:rPr>
              <a:t>for the Protection of Human Subjects. </a:t>
            </a:r>
          </a:p>
          <a:p>
            <a:pPr algn="just"/>
            <a:endParaRPr lang="en-US" dirty="0">
              <a:latin typeface="Times New Roman" panose="02020603050405020304" pitchFamily="18" charset="0"/>
              <a:cs typeface="Times New Roman" panose="02020603050405020304" pitchFamily="18" charset="0"/>
            </a:endParaRPr>
          </a:p>
          <a:p>
            <a:pPr algn="just"/>
            <a:r>
              <a:rPr lang="en-US" u="sng" dirty="0">
                <a:latin typeface="Times New Roman" panose="02020603050405020304" pitchFamily="18" charset="0"/>
                <a:cs typeface="Times New Roman" panose="02020603050405020304" pitchFamily="18" charset="0"/>
              </a:rPr>
              <a:t>This rule is effective on January 19, 2018.</a:t>
            </a:r>
          </a:p>
          <a:p>
            <a:pPr algn="just"/>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The final rule is intended to </a:t>
            </a:r>
            <a:r>
              <a:rPr lang="en-US" b="1" dirty="0">
                <a:latin typeface="Times New Roman" panose="02020603050405020304" pitchFamily="18" charset="0"/>
                <a:cs typeface="Times New Roman" panose="02020603050405020304" pitchFamily="18" charset="0"/>
              </a:rPr>
              <a:t>better protect human subjects </a:t>
            </a:r>
            <a:r>
              <a:rPr lang="en-US" dirty="0">
                <a:latin typeface="Times New Roman" panose="02020603050405020304" pitchFamily="18" charset="0"/>
                <a:cs typeface="Times New Roman" panose="02020603050405020304" pitchFamily="18" charset="0"/>
              </a:rPr>
              <a:t>involved in research, while </a:t>
            </a:r>
            <a:r>
              <a:rPr lang="en-US" b="1" dirty="0">
                <a:latin typeface="Times New Roman" panose="02020603050405020304" pitchFamily="18" charset="0"/>
                <a:cs typeface="Times New Roman" panose="02020603050405020304" pitchFamily="18" charset="0"/>
              </a:rPr>
              <a:t>facilitating valuable research </a:t>
            </a:r>
            <a:r>
              <a:rPr lang="en-US" dirty="0">
                <a:latin typeface="Times New Roman" panose="02020603050405020304" pitchFamily="18" charset="0"/>
                <a:cs typeface="Times New Roman" panose="02020603050405020304" pitchFamily="18" charset="0"/>
              </a:rPr>
              <a:t>and </a:t>
            </a:r>
            <a:r>
              <a:rPr lang="en-US" b="1" dirty="0">
                <a:latin typeface="Times New Roman" panose="02020603050405020304" pitchFamily="18" charset="0"/>
                <a:cs typeface="Times New Roman" panose="02020603050405020304" pitchFamily="18" charset="0"/>
              </a:rPr>
              <a:t>reducing burden, delay, and ambiguity for investigators</a:t>
            </a:r>
            <a:r>
              <a:rPr lang="en-US" dirty="0"/>
              <a:t>. </a:t>
            </a:r>
          </a:p>
        </p:txBody>
      </p:sp>
    </p:spTree>
    <p:extLst>
      <p:ext uri="{BB962C8B-B14F-4D97-AF65-F5344CB8AC3E}">
        <p14:creationId xmlns:p14="http://schemas.microsoft.com/office/powerpoint/2010/main" val="18012915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2831" y="510458"/>
            <a:ext cx="11955438" cy="5940088"/>
          </a:xfrm>
          <a:prstGeom prst="rect">
            <a:avLst/>
          </a:prstGeom>
        </p:spPr>
        <p:txBody>
          <a:bodyPr wrap="square">
            <a:spAutoFit/>
          </a:bodyPr>
          <a:lstStyle/>
          <a:p>
            <a:r>
              <a:rPr lang="en-US" sz="3200" b="1" dirty="0">
                <a:solidFill>
                  <a:srgbClr val="C00000"/>
                </a:solidFill>
              </a:rPr>
              <a:t>Summary of the significant changes to the Common Rule</a:t>
            </a:r>
          </a:p>
          <a:p>
            <a:endParaRPr lang="en-US" b="1" dirty="0"/>
          </a:p>
          <a:p>
            <a:pPr marL="457200" indent="-457200">
              <a:buAutoNum type="arabicPeriod"/>
            </a:pPr>
            <a:r>
              <a:rPr lang="en-US" sz="2200" dirty="0"/>
              <a:t>Establishes new requirements regarding the information that must be given to prospective research subjects as part of the informed consent process.</a:t>
            </a:r>
          </a:p>
          <a:p>
            <a:pPr marL="457200" indent="-457200">
              <a:buFontTx/>
              <a:buAutoNum type="arabicPeriod"/>
            </a:pPr>
            <a:r>
              <a:rPr lang="en-US" sz="2200" dirty="0"/>
              <a:t>Allows the use of broad consent (</a:t>
            </a:r>
            <a:r>
              <a:rPr lang="en-US" sz="2200" i="1" dirty="0"/>
              <a:t>i.e., </a:t>
            </a:r>
            <a:r>
              <a:rPr lang="en-US" sz="2200" dirty="0"/>
              <a:t>seeking prospective consent to unspecified future research) from a subject for storage, maintenance, and secondary research use of identifiable private information and identifiable </a:t>
            </a:r>
            <a:r>
              <a:rPr lang="en-US" sz="2200" dirty="0" err="1"/>
              <a:t>biospecimens</a:t>
            </a:r>
            <a:r>
              <a:rPr lang="en-US" sz="2200" dirty="0"/>
              <a:t>. </a:t>
            </a:r>
          </a:p>
          <a:p>
            <a:pPr marL="457200" indent="-457200">
              <a:buFontTx/>
              <a:buAutoNum type="arabicPeriod"/>
            </a:pPr>
            <a:r>
              <a:rPr lang="en-US" sz="2200" dirty="0"/>
              <a:t>Establishes new exempt categories of research based on their risk profile. Under some of the new categories, exempt research would be required to undergo limited IRB review to ensure that there are adequate privacy safeguards for identifiable private information and identifiable </a:t>
            </a:r>
            <a:r>
              <a:rPr lang="en-US" sz="2200" dirty="0" err="1"/>
              <a:t>biospecimens</a:t>
            </a:r>
            <a:r>
              <a:rPr lang="en-US" sz="2200" dirty="0"/>
              <a:t>. </a:t>
            </a:r>
          </a:p>
          <a:p>
            <a:pPr marL="457200" indent="-457200">
              <a:buAutoNum type="arabicPeriod"/>
            </a:pPr>
            <a:r>
              <a:rPr lang="en-US" sz="2200" dirty="0"/>
              <a:t> Creates a requirement for U.S.- based institutions engaged in cooperative research to use a single IRB for that portion of the research that takes place within the United States, with certain exceptions.</a:t>
            </a:r>
          </a:p>
          <a:p>
            <a:pPr marL="457200" indent="-457200">
              <a:buFontTx/>
              <a:buAutoNum type="arabicPeriod"/>
            </a:pPr>
            <a:r>
              <a:rPr lang="en-US" sz="2200" dirty="0"/>
              <a:t>Removes the requirement to conduct continuing review of ongoing research for studies that undergo expedited review and for studies that have completed study interventions and are merely analyzing study data or involve only observational follow up in conjunction with standard clinical care. </a:t>
            </a:r>
          </a:p>
        </p:txBody>
      </p:sp>
    </p:spTree>
    <p:extLst>
      <p:ext uri="{BB962C8B-B14F-4D97-AF65-F5344CB8AC3E}">
        <p14:creationId xmlns:p14="http://schemas.microsoft.com/office/powerpoint/2010/main" val="16357378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5"/>
            <a:ext cx="10515600" cy="1325563"/>
          </a:xfrm>
        </p:spPr>
        <p:txBody>
          <a:bodyPr>
            <a:normAutofit/>
          </a:bodyPr>
          <a:lstStyle/>
          <a:p>
            <a:r>
              <a:rPr lang="en-US" b="1" dirty="0">
                <a:latin typeface="Times New Roman" panose="02020603050405020304" pitchFamily="18" charset="0"/>
                <a:cs typeface="Times New Roman" panose="02020603050405020304" pitchFamily="18" charset="0"/>
              </a:rPr>
              <a:t>General Requirements for Informed Consent</a:t>
            </a:r>
          </a:p>
        </p:txBody>
      </p:sp>
      <p:sp>
        <p:nvSpPr>
          <p:cNvPr id="3" name="عنصر نائب للمحتوى 2"/>
          <p:cNvSpPr>
            <a:spLocks noGrp="1"/>
          </p:cNvSpPr>
          <p:nvPr>
            <p:ph idx="1"/>
          </p:nvPr>
        </p:nvSpPr>
        <p:spPr>
          <a:xfrm>
            <a:off x="838200" y="2140173"/>
            <a:ext cx="10723536" cy="4351338"/>
          </a:xfrm>
        </p:spPr>
        <p:txBody>
          <a:bodyPr>
            <a:normAutofit/>
          </a:bodyPr>
          <a:lstStyle/>
          <a:p>
            <a:pPr marL="0" indent="0" algn="just">
              <a:lnSpc>
                <a:spcPct val="120000"/>
              </a:lnSpc>
              <a:buNone/>
            </a:pPr>
            <a:r>
              <a:rPr lang="en-US" sz="3200" dirty="0">
                <a:latin typeface="Times New Roman" panose="02020603050405020304" pitchFamily="18" charset="0"/>
                <a:cs typeface="Times New Roman" panose="02020603050405020304" pitchFamily="18" charset="0"/>
              </a:rPr>
              <a:t>The </a:t>
            </a:r>
            <a:r>
              <a:rPr lang="en-US" sz="3200" b="1" dirty="0">
                <a:latin typeface="Times New Roman" panose="02020603050405020304" pitchFamily="18" charset="0"/>
                <a:cs typeface="Times New Roman" panose="02020603050405020304" pitchFamily="18" charset="0"/>
              </a:rPr>
              <a:t>NPRM proposed </a:t>
            </a:r>
            <a:r>
              <a:rPr lang="en-US" sz="3200" dirty="0">
                <a:latin typeface="Times New Roman" panose="02020603050405020304" pitchFamily="18" charset="0"/>
                <a:cs typeface="Times New Roman" panose="02020603050405020304" pitchFamily="18" charset="0"/>
              </a:rPr>
              <a:t>to emphasize the need to </a:t>
            </a:r>
            <a:r>
              <a:rPr lang="en-US" sz="3200" b="1" dirty="0">
                <a:latin typeface="Times New Roman" panose="02020603050405020304" pitchFamily="18" charset="0"/>
                <a:cs typeface="Times New Roman" panose="02020603050405020304" pitchFamily="18" charset="0"/>
              </a:rPr>
              <a:t>first provide essential information in introductory text </a:t>
            </a:r>
            <a:r>
              <a:rPr lang="en-US" sz="3200" dirty="0">
                <a:latin typeface="Times New Roman" panose="02020603050405020304" pitchFamily="18" charset="0"/>
                <a:cs typeface="Times New Roman" panose="02020603050405020304" pitchFamily="18" charset="0"/>
              </a:rPr>
              <a:t>of that  reasonable person would want to know in order to make an informed decision about whether to participate in research, and to provide an opportunity to discuss that information. </a:t>
            </a:r>
          </a:p>
        </p:txBody>
      </p:sp>
      <p:pic>
        <p:nvPicPr>
          <p:cNvPr id="4" name="Picture 2" descr="نتيجة بحث الصور عن ‪Informed Consen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61082" y="4462146"/>
            <a:ext cx="2310510" cy="23105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64653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5"/>
            <a:ext cx="10515600" cy="1325563"/>
          </a:xfrm>
        </p:spPr>
        <p:txBody>
          <a:bodyPr>
            <a:normAutofit/>
          </a:bodyPr>
          <a:lstStyle/>
          <a:p>
            <a:r>
              <a:rPr lang="en-US" b="1" dirty="0">
                <a:latin typeface="Times New Roman" panose="02020603050405020304" pitchFamily="18" charset="0"/>
                <a:cs typeface="Times New Roman" panose="02020603050405020304" pitchFamily="18" charset="0"/>
              </a:rPr>
              <a:t>General Requirements for Informed Consent</a:t>
            </a:r>
          </a:p>
        </p:txBody>
      </p:sp>
      <p:sp>
        <p:nvSpPr>
          <p:cNvPr id="3" name="عنصر نائب للمحتوى 2"/>
          <p:cNvSpPr>
            <a:spLocks noGrp="1"/>
          </p:cNvSpPr>
          <p:nvPr>
            <p:ph idx="1"/>
          </p:nvPr>
        </p:nvSpPr>
        <p:spPr>
          <a:xfrm>
            <a:off x="838200" y="1825625"/>
            <a:ext cx="10723536" cy="4351338"/>
          </a:xfrm>
        </p:spPr>
        <p:txBody>
          <a:bodyPr>
            <a:normAutofit/>
          </a:bodyPr>
          <a:lstStyle/>
          <a:p>
            <a:pPr marL="0" indent="0" algn="just">
              <a:lnSpc>
                <a:spcPct val="120000"/>
              </a:lnSpc>
              <a:buNone/>
            </a:pPr>
            <a:r>
              <a:rPr lang="en-US" sz="3200" dirty="0">
                <a:latin typeface="Times New Roman" panose="02020603050405020304" pitchFamily="18" charset="0"/>
                <a:cs typeface="Times New Roman" panose="02020603050405020304" pitchFamily="18" charset="0"/>
              </a:rPr>
              <a:t>In recognition of complaints that consent forms are too often complicated documents, the </a:t>
            </a:r>
            <a:r>
              <a:rPr lang="en-US" sz="3200" b="1" dirty="0">
                <a:latin typeface="Times New Roman" panose="02020603050405020304" pitchFamily="18" charset="0"/>
                <a:cs typeface="Times New Roman" panose="02020603050405020304" pitchFamily="18" charset="0"/>
              </a:rPr>
              <a:t>NPRM proposed </a:t>
            </a:r>
            <a:r>
              <a:rPr lang="en-US" sz="3200" dirty="0">
                <a:latin typeface="Times New Roman" panose="02020603050405020304" pitchFamily="18" charset="0"/>
                <a:cs typeface="Times New Roman" panose="02020603050405020304" pitchFamily="18" charset="0"/>
              </a:rPr>
              <a:t>requiring that;</a:t>
            </a:r>
          </a:p>
          <a:p>
            <a:pPr marL="0" indent="0" algn="just">
              <a:lnSpc>
                <a:spcPct val="120000"/>
              </a:lnSpc>
              <a:buNone/>
            </a:pPr>
            <a:endParaRPr lang="en-US" sz="3200" dirty="0">
              <a:latin typeface="Times New Roman" panose="02020603050405020304" pitchFamily="18" charset="0"/>
              <a:cs typeface="Times New Roman" panose="02020603050405020304" pitchFamily="18" charset="0"/>
            </a:endParaRPr>
          </a:p>
          <a:p>
            <a:pPr lvl="1" algn="just">
              <a:lnSpc>
                <a:spcPct val="120000"/>
              </a:lnSpc>
              <a:buFont typeface="Wingdings" panose="05000000000000000000" pitchFamily="2" charset="2"/>
              <a:buChar char="Ø"/>
            </a:pPr>
            <a:r>
              <a:rPr lang="en-US" b="1" dirty="0">
                <a:latin typeface="Times New Roman" panose="02020603050405020304" pitchFamily="18" charset="0"/>
                <a:cs typeface="Times New Roman" panose="02020603050405020304" pitchFamily="18" charset="0"/>
              </a:rPr>
              <a:t>the information in these forms be organized and presented in a way that does not only provide lists of isolated facts, but rather facilitated the potential subject’s understanding of the reasons why one might or might not want to participate in the research.</a:t>
            </a:r>
          </a:p>
        </p:txBody>
      </p:sp>
    </p:spTree>
    <p:extLst>
      <p:ext uri="{BB962C8B-B14F-4D97-AF65-F5344CB8AC3E}">
        <p14:creationId xmlns:p14="http://schemas.microsoft.com/office/powerpoint/2010/main" val="42655134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5"/>
            <a:ext cx="10515600" cy="1325563"/>
          </a:xfrm>
        </p:spPr>
        <p:txBody>
          <a:bodyPr>
            <a:normAutofit/>
          </a:bodyPr>
          <a:lstStyle/>
          <a:p>
            <a:r>
              <a:rPr lang="en-US" b="1" dirty="0">
                <a:latin typeface="Times New Roman" panose="02020603050405020304" pitchFamily="18" charset="0"/>
                <a:cs typeface="Times New Roman" panose="02020603050405020304" pitchFamily="18" charset="0"/>
              </a:rPr>
              <a:t>General Requirements for Informed Consent</a:t>
            </a:r>
          </a:p>
        </p:txBody>
      </p:sp>
      <p:sp>
        <p:nvSpPr>
          <p:cNvPr id="3" name="عنصر نائب للمحتوى 2"/>
          <p:cNvSpPr>
            <a:spLocks noGrp="1"/>
          </p:cNvSpPr>
          <p:nvPr>
            <p:ph idx="1"/>
          </p:nvPr>
        </p:nvSpPr>
        <p:spPr>
          <a:xfrm>
            <a:off x="838200" y="2140902"/>
            <a:ext cx="10723536" cy="4351338"/>
          </a:xfrm>
        </p:spPr>
        <p:txBody>
          <a:bodyPr>
            <a:normAutofit fontScale="92500"/>
          </a:bodyPr>
          <a:lstStyle/>
          <a:p>
            <a:pPr marL="0" indent="0" algn="just">
              <a:lnSpc>
                <a:spcPct val="120000"/>
              </a:lnSpc>
              <a:buNone/>
            </a:pPr>
            <a:r>
              <a:rPr lang="en-US" sz="3200" b="1" dirty="0">
                <a:latin typeface="Times New Roman" panose="02020603050405020304" pitchFamily="18" charset="0"/>
                <a:cs typeface="Times New Roman" panose="02020603050405020304" pitchFamily="18" charset="0"/>
              </a:rPr>
              <a:t>A. Pre-2018 Requirements</a:t>
            </a:r>
            <a:endParaRPr lang="en-US" sz="3200" dirty="0">
              <a:latin typeface="Times New Roman" panose="02020603050405020304" pitchFamily="18" charset="0"/>
              <a:cs typeface="Times New Roman" panose="02020603050405020304" pitchFamily="18" charset="0"/>
            </a:endParaRPr>
          </a:p>
          <a:p>
            <a:pPr marL="0" indent="0" algn="just">
              <a:lnSpc>
                <a:spcPct val="120000"/>
              </a:lnSpc>
              <a:buNone/>
            </a:pPr>
            <a:r>
              <a:rPr lang="en-US" sz="3200" dirty="0">
                <a:latin typeface="Times New Roman" panose="02020603050405020304" pitchFamily="18" charset="0"/>
                <a:cs typeface="Times New Roman" panose="02020603050405020304" pitchFamily="18" charset="0"/>
              </a:rPr>
              <a:t>Given the consensus that informed consent forms should be written in appropriate language.</a:t>
            </a:r>
          </a:p>
          <a:p>
            <a:pPr marL="0" indent="0" algn="just">
              <a:lnSpc>
                <a:spcPct val="120000"/>
              </a:lnSpc>
              <a:buNone/>
            </a:pPr>
            <a:endParaRPr lang="en-US" sz="3200" dirty="0">
              <a:latin typeface="Times New Roman" panose="02020603050405020304" pitchFamily="18" charset="0"/>
              <a:cs typeface="Times New Roman" panose="02020603050405020304" pitchFamily="18" charset="0"/>
            </a:endParaRPr>
          </a:p>
          <a:p>
            <a:pPr marL="0" indent="0" algn="just">
              <a:buNone/>
            </a:pPr>
            <a:r>
              <a:rPr lang="en-US" sz="3200" b="1" dirty="0">
                <a:latin typeface="Times New Roman" panose="02020603050405020304" pitchFamily="18" charset="0"/>
                <a:cs typeface="Times New Roman" panose="02020603050405020304" pitchFamily="18" charset="0"/>
              </a:rPr>
              <a:t>B. NPRM Proposal</a:t>
            </a:r>
          </a:p>
          <a:p>
            <a:pPr marL="0" indent="0" algn="just">
              <a:lnSpc>
                <a:spcPct val="120000"/>
              </a:lnSpc>
              <a:buNone/>
            </a:pPr>
            <a:r>
              <a:rPr lang="en-US" sz="3200" b="1" dirty="0">
                <a:latin typeface="Times New Roman" panose="02020603050405020304" pitchFamily="18" charset="0"/>
                <a:cs typeface="Times New Roman" panose="02020603050405020304" pitchFamily="18" charset="0"/>
              </a:rPr>
              <a:t>NPRM proposed reinforced</a:t>
            </a:r>
            <a:r>
              <a:rPr lang="en-US" sz="3200" dirty="0">
                <a:latin typeface="Times New Roman" panose="02020603050405020304" pitchFamily="18" charset="0"/>
                <a:cs typeface="Times New Roman" panose="02020603050405020304" pitchFamily="18" charset="0"/>
              </a:rPr>
              <a:t> this proposal by the need to </a:t>
            </a:r>
            <a:r>
              <a:rPr lang="en-US" sz="3200" b="1" dirty="0">
                <a:latin typeface="Times New Roman" panose="02020603050405020304" pitchFamily="18" charset="0"/>
                <a:cs typeface="Times New Roman" panose="02020603050405020304" pitchFamily="18" charset="0"/>
              </a:rPr>
              <a:t>include information using language understandable to the subject.</a:t>
            </a:r>
          </a:p>
        </p:txBody>
      </p:sp>
      <p:pic>
        <p:nvPicPr>
          <p:cNvPr id="4" name="Picture 2" descr="نتيجة بحث الصور عن ‪Informed Consen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21824" y="512667"/>
            <a:ext cx="1877568" cy="18775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9887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5"/>
            <a:ext cx="10515600" cy="1325563"/>
          </a:xfrm>
        </p:spPr>
        <p:txBody>
          <a:bodyPr>
            <a:normAutofit/>
          </a:bodyPr>
          <a:lstStyle/>
          <a:p>
            <a:r>
              <a:rPr lang="en-US" b="1" dirty="0">
                <a:latin typeface="Times New Roman" panose="02020603050405020304" pitchFamily="18" charset="0"/>
                <a:cs typeface="Times New Roman" panose="02020603050405020304" pitchFamily="18" charset="0"/>
              </a:rPr>
              <a:t>General Requirements for Informed Consent</a:t>
            </a:r>
          </a:p>
        </p:txBody>
      </p:sp>
      <p:sp>
        <p:nvSpPr>
          <p:cNvPr id="3" name="عنصر نائب للمحتوى 2"/>
          <p:cNvSpPr>
            <a:spLocks noGrp="1"/>
          </p:cNvSpPr>
          <p:nvPr>
            <p:ph idx="1"/>
          </p:nvPr>
        </p:nvSpPr>
        <p:spPr>
          <a:xfrm>
            <a:off x="838200" y="2081657"/>
            <a:ext cx="10723536" cy="4351338"/>
          </a:xfrm>
        </p:spPr>
        <p:txBody>
          <a:bodyPr>
            <a:normAutofit/>
          </a:bodyPr>
          <a:lstStyle/>
          <a:p>
            <a:pPr marL="0" indent="0" algn="just">
              <a:lnSpc>
                <a:spcPct val="120000"/>
              </a:lnSpc>
              <a:buNone/>
            </a:pPr>
            <a:r>
              <a:rPr lang="en-US" sz="3200" b="1" dirty="0">
                <a:latin typeface="Times New Roman" panose="02020603050405020304" pitchFamily="18" charset="0"/>
                <a:cs typeface="Times New Roman" panose="02020603050405020304" pitchFamily="18" charset="0"/>
              </a:rPr>
              <a:t>The NPRM proposed adding</a:t>
            </a:r>
            <a:r>
              <a:rPr lang="en-US" sz="3200" dirty="0">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additional elements </a:t>
            </a:r>
            <a:r>
              <a:rPr lang="en-US" sz="3200" dirty="0">
                <a:latin typeface="Times New Roman" panose="02020603050405020304" pitchFamily="18" charset="0"/>
                <a:cs typeface="Times New Roman" panose="02020603050405020304" pitchFamily="18" charset="0"/>
              </a:rPr>
              <a:t>of consent that would be required to be included in the informed consent form and process.</a:t>
            </a:r>
          </a:p>
          <a:p>
            <a:pPr marL="0" indent="0" algn="just">
              <a:lnSpc>
                <a:spcPct val="120000"/>
              </a:lnSpc>
              <a:buNone/>
            </a:pPr>
            <a:endParaRPr lang="en-US" sz="2000" dirty="0">
              <a:latin typeface="Times New Roman" panose="02020603050405020304" pitchFamily="18" charset="0"/>
              <a:cs typeface="Times New Roman" panose="02020603050405020304" pitchFamily="18" charset="0"/>
            </a:endParaRPr>
          </a:p>
          <a:p>
            <a:pPr marL="457200" lvl="1" indent="0" algn="just">
              <a:lnSpc>
                <a:spcPct val="120000"/>
              </a:lnSpc>
              <a:buNone/>
            </a:pPr>
            <a:r>
              <a:rPr lang="en-US" b="1" dirty="0">
                <a:latin typeface="Times New Roman" panose="02020603050405020304" pitchFamily="18" charset="0"/>
                <a:cs typeface="Times New Roman" panose="02020603050405020304" pitchFamily="18" charset="0"/>
              </a:rPr>
              <a:t>A. One proposed new element would require that potential subjects be informed that their </a:t>
            </a:r>
            <a:r>
              <a:rPr lang="en-US" b="1" dirty="0" err="1">
                <a:latin typeface="Times New Roman" panose="02020603050405020304" pitchFamily="18" charset="0"/>
                <a:cs typeface="Times New Roman" panose="02020603050405020304" pitchFamily="18" charset="0"/>
              </a:rPr>
              <a:t>biospecimens</a:t>
            </a:r>
            <a:r>
              <a:rPr lang="en-US" b="1" dirty="0">
                <a:latin typeface="Times New Roman" panose="02020603050405020304" pitchFamily="18" charset="0"/>
                <a:cs typeface="Times New Roman" panose="02020603050405020304" pitchFamily="18" charset="0"/>
              </a:rPr>
              <a:t> may be used for commercial profit and whether the subject will or will not share in this commercial profit.</a:t>
            </a:r>
          </a:p>
        </p:txBody>
      </p:sp>
    </p:spTree>
    <p:extLst>
      <p:ext uri="{BB962C8B-B14F-4D97-AF65-F5344CB8AC3E}">
        <p14:creationId xmlns:p14="http://schemas.microsoft.com/office/powerpoint/2010/main" val="38956015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5"/>
            <a:ext cx="10515600" cy="1325563"/>
          </a:xfrm>
        </p:spPr>
        <p:txBody>
          <a:bodyPr>
            <a:normAutofit/>
          </a:bodyPr>
          <a:lstStyle/>
          <a:p>
            <a:r>
              <a:rPr lang="en-US" b="1" dirty="0">
                <a:latin typeface="Times New Roman" panose="02020603050405020304" pitchFamily="18" charset="0"/>
                <a:cs typeface="Times New Roman" panose="02020603050405020304" pitchFamily="18" charset="0"/>
              </a:rPr>
              <a:t>General Requirements for Informed Consent</a:t>
            </a:r>
          </a:p>
        </p:txBody>
      </p:sp>
      <p:sp>
        <p:nvSpPr>
          <p:cNvPr id="3" name="عنصر نائب للمحتوى 2"/>
          <p:cNvSpPr>
            <a:spLocks noGrp="1"/>
          </p:cNvSpPr>
          <p:nvPr>
            <p:ph idx="1"/>
          </p:nvPr>
        </p:nvSpPr>
        <p:spPr>
          <a:xfrm>
            <a:off x="838200" y="2179193"/>
            <a:ext cx="10723536" cy="4351338"/>
          </a:xfrm>
        </p:spPr>
        <p:txBody>
          <a:bodyPr>
            <a:normAutofit/>
          </a:bodyPr>
          <a:lstStyle/>
          <a:p>
            <a:pPr marL="0" indent="0" algn="just">
              <a:lnSpc>
                <a:spcPct val="120000"/>
              </a:lnSpc>
              <a:buNone/>
            </a:pPr>
            <a:r>
              <a:rPr lang="en-US" sz="3200" b="1" dirty="0">
                <a:latin typeface="Times New Roman" panose="02020603050405020304" pitchFamily="18" charset="0"/>
                <a:cs typeface="Times New Roman" panose="02020603050405020304" pitchFamily="18" charset="0"/>
              </a:rPr>
              <a:t>The NPRM proposed adding additional elements </a:t>
            </a:r>
            <a:r>
              <a:rPr lang="en-US" sz="3200" dirty="0">
                <a:latin typeface="Times New Roman" panose="02020603050405020304" pitchFamily="18" charset="0"/>
                <a:cs typeface="Times New Roman" panose="02020603050405020304" pitchFamily="18" charset="0"/>
              </a:rPr>
              <a:t>of consent that would be required to be included in the informed consent form and process.</a:t>
            </a:r>
          </a:p>
          <a:p>
            <a:pPr marL="0" indent="0" algn="just">
              <a:lnSpc>
                <a:spcPct val="120000"/>
              </a:lnSpc>
              <a:buNone/>
            </a:pPr>
            <a:endParaRPr lang="en-US" sz="1400" dirty="0">
              <a:latin typeface="Times New Roman" panose="02020603050405020304" pitchFamily="18" charset="0"/>
              <a:cs typeface="Times New Roman" panose="02020603050405020304" pitchFamily="18" charset="0"/>
            </a:endParaRPr>
          </a:p>
          <a:p>
            <a:pPr marL="457200" lvl="1" indent="0" algn="just">
              <a:lnSpc>
                <a:spcPct val="120000"/>
              </a:lnSpc>
              <a:buNone/>
            </a:pPr>
            <a:r>
              <a:rPr lang="en-US" b="1" dirty="0">
                <a:latin typeface="Times New Roman" panose="02020603050405020304" pitchFamily="18" charset="0"/>
                <a:cs typeface="Times New Roman" panose="02020603050405020304" pitchFamily="18" charset="0"/>
              </a:rPr>
              <a:t>B. The other proposed new element would provide subjects or their legally authorized representatives with an option to consent, or refuse to consent, to investigators re-contacting the research subject to obtain additional information or </a:t>
            </a:r>
            <a:r>
              <a:rPr lang="en-US" b="1" dirty="0" err="1">
                <a:latin typeface="Times New Roman" panose="02020603050405020304" pitchFamily="18" charset="0"/>
                <a:cs typeface="Times New Roman" panose="02020603050405020304" pitchFamily="18" charset="0"/>
              </a:rPr>
              <a:t>biospecimens</a:t>
            </a:r>
            <a:r>
              <a:rPr lang="en-US" b="1" dirty="0">
                <a:latin typeface="Times New Roman" panose="02020603050405020304" pitchFamily="18" charset="0"/>
                <a:cs typeface="Times New Roman" panose="02020603050405020304" pitchFamily="18" charset="0"/>
              </a:rPr>
              <a:t>, or for future research.</a:t>
            </a:r>
          </a:p>
        </p:txBody>
      </p:sp>
    </p:spTree>
    <p:extLst>
      <p:ext uri="{BB962C8B-B14F-4D97-AF65-F5344CB8AC3E}">
        <p14:creationId xmlns:p14="http://schemas.microsoft.com/office/powerpoint/2010/main" val="42748463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291973"/>
            <a:ext cx="9598152" cy="1325563"/>
          </a:xfrm>
        </p:spPr>
        <p:txBody>
          <a:bodyPr/>
          <a:lstStyle/>
          <a:p>
            <a:r>
              <a:rPr lang="en-US" b="1" dirty="0">
                <a:latin typeface="Times New Roman" panose="02020603050405020304" pitchFamily="18" charset="0"/>
                <a:cs typeface="Times New Roman" panose="02020603050405020304" pitchFamily="18" charset="0"/>
              </a:rPr>
              <a:t>Documentation of Informed Consent</a:t>
            </a:r>
          </a:p>
        </p:txBody>
      </p:sp>
      <p:sp>
        <p:nvSpPr>
          <p:cNvPr id="3" name="عنصر نائب للمحتوى 2"/>
          <p:cNvSpPr>
            <a:spLocks noGrp="1"/>
          </p:cNvSpPr>
          <p:nvPr>
            <p:ph idx="1"/>
          </p:nvPr>
        </p:nvSpPr>
        <p:spPr>
          <a:xfrm>
            <a:off x="838200" y="2069465"/>
            <a:ext cx="10515600" cy="4351338"/>
          </a:xfrm>
        </p:spPr>
        <p:txBody>
          <a:bodyPr>
            <a:normAutofit/>
          </a:bodyPr>
          <a:lstStyle/>
          <a:p>
            <a:pPr marL="0" indent="0" algn="just">
              <a:buNone/>
            </a:pPr>
            <a:r>
              <a:rPr lang="en-US" sz="3200" b="1" dirty="0">
                <a:latin typeface="Times New Roman" panose="02020603050405020304" pitchFamily="18" charset="0"/>
                <a:cs typeface="Times New Roman" panose="02020603050405020304" pitchFamily="18" charset="0"/>
              </a:rPr>
              <a:t>A. Pre-2018 Requirements</a:t>
            </a:r>
          </a:p>
          <a:p>
            <a:pPr marL="0" indent="0" algn="just">
              <a:lnSpc>
                <a:spcPct val="120000"/>
              </a:lnSpc>
              <a:buNone/>
            </a:pPr>
            <a:r>
              <a:rPr lang="en-US" sz="3200" dirty="0">
                <a:latin typeface="Times New Roman" panose="02020603050405020304" pitchFamily="18" charset="0"/>
                <a:cs typeface="Times New Roman" panose="02020603050405020304" pitchFamily="18" charset="0"/>
              </a:rPr>
              <a:t>The pre-2018 rule described the requirements form documenting informed consent. </a:t>
            </a:r>
          </a:p>
          <a:p>
            <a:pPr marL="0" indent="0" algn="just">
              <a:buNone/>
            </a:pPr>
            <a:r>
              <a:rPr lang="en-US" sz="3200" b="1" dirty="0">
                <a:latin typeface="Times New Roman" panose="02020603050405020304" pitchFamily="18" charset="0"/>
                <a:cs typeface="Times New Roman" panose="02020603050405020304" pitchFamily="18" charset="0"/>
              </a:rPr>
              <a:t>B. NPRM Proposal</a:t>
            </a:r>
          </a:p>
          <a:p>
            <a:pPr marL="0" indent="0" algn="just">
              <a:lnSpc>
                <a:spcPct val="120000"/>
              </a:lnSpc>
              <a:buNone/>
            </a:pPr>
            <a:r>
              <a:rPr lang="en-US" sz="3200" dirty="0">
                <a:latin typeface="Times New Roman" panose="02020603050405020304" pitchFamily="18" charset="0"/>
                <a:cs typeface="Times New Roman" panose="02020603050405020304" pitchFamily="18" charset="0"/>
              </a:rPr>
              <a:t>The NPRM proposed to alter the language to specify that the consent document should include </a:t>
            </a:r>
            <a:r>
              <a:rPr lang="en-US" sz="3200" b="1" dirty="0">
                <a:latin typeface="Times New Roman" panose="02020603050405020304" pitchFamily="18" charset="0"/>
                <a:cs typeface="Times New Roman" panose="02020603050405020304" pitchFamily="18" charset="0"/>
              </a:rPr>
              <a:t>only the language required with appendices</a:t>
            </a:r>
            <a:r>
              <a:rPr lang="en-US" sz="3200" dirty="0">
                <a:latin typeface="Times New Roman" panose="02020603050405020304" pitchFamily="18" charset="0"/>
                <a:cs typeface="Times New Roman" panose="02020603050405020304" pitchFamily="18" charset="0"/>
              </a:rPr>
              <a:t> included to cover any additional information.</a:t>
            </a:r>
          </a:p>
          <a:p>
            <a:pPr marL="0" indent="0" algn="just">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30966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5"/>
            <a:ext cx="10515600" cy="1325563"/>
          </a:xfrm>
        </p:spPr>
        <p:txBody>
          <a:bodyPr/>
          <a:lstStyle/>
          <a:p>
            <a:r>
              <a:rPr lang="en-US" b="1" dirty="0">
                <a:latin typeface="Times New Roman" panose="02020603050405020304" pitchFamily="18" charset="0"/>
                <a:cs typeface="Times New Roman" panose="02020603050405020304" pitchFamily="18" charset="0"/>
              </a:rPr>
              <a:t>Posting of Consent Forms </a:t>
            </a:r>
          </a:p>
        </p:txBody>
      </p:sp>
      <p:sp>
        <p:nvSpPr>
          <p:cNvPr id="3" name="عنصر نائب للمحتوى 2"/>
          <p:cNvSpPr>
            <a:spLocks noGrp="1"/>
          </p:cNvSpPr>
          <p:nvPr>
            <p:ph idx="1"/>
          </p:nvPr>
        </p:nvSpPr>
        <p:spPr>
          <a:xfrm>
            <a:off x="838200" y="1825625"/>
            <a:ext cx="10515600" cy="4351338"/>
          </a:xfrm>
        </p:spPr>
        <p:txBody>
          <a:bodyPr>
            <a:normAutofit fontScale="92500" lnSpcReduction="10000"/>
          </a:bodyPr>
          <a:lstStyle/>
          <a:p>
            <a:pPr marL="0" indent="0" algn="just">
              <a:buNone/>
            </a:pPr>
            <a:r>
              <a:rPr lang="en-US" sz="3200" b="1" dirty="0">
                <a:latin typeface="Times New Roman" panose="02020603050405020304" pitchFamily="18" charset="0"/>
                <a:cs typeface="Times New Roman" panose="02020603050405020304" pitchFamily="18" charset="0"/>
              </a:rPr>
              <a:t>A. Pre-2018 Requirements</a:t>
            </a:r>
          </a:p>
          <a:p>
            <a:pPr marL="0" indent="0" algn="just">
              <a:buNone/>
            </a:pPr>
            <a:r>
              <a:rPr lang="en-US" sz="3200" dirty="0">
                <a:latin typeface="Times New Roman" panose="02020603050405020304" pitchFamily="18" charset="0"/>
                <a:cs typeface="Times New Roman" panose="02020603050405020304" pitchFamily="18" charset="0"/>
              </a:rPr>
              <a:t>The pre-2018 rule did </a:t>
            </a:r>
            <a:r>
              <a:rPr lang="en-US" sz="3200" b="1" dirty="0">
                <a:latin typeface="Times New Roman" panose="02020603050405020304" pitchFamily="18" charset="0"/>
                <a:cs typeface="Times New Roman" panose="02020603050405020304" pitchFamily="18" charset="0"/>
              </a:rPr>
              <a:t>not</a:t>
            </a:r>
            <a:r>
              <a:rPr lang="en-US" sz="3200" dirty="0">
                <a:latin typeface="Times New Roman" panose="02020603050405020304" pitchFamily="18" charset="0"/>
                <a:cs typeface="Times New Roman" panose="02020603050405020304" pitchFamily="18" charset="0"/>
              </a:rPr>
              <a:t> have a requirement to post consent forms from clinical trials.</a:t>
            </a:r>
          </a:p>
          <a:p>
            <a:pPr algn="just"/>
            <a:endParaRPr lang="en-US" sz="3200" dirty="0">
              <a:latin typeface="Times New Roman" panose="02020603050405020304" pitchFamily="18" charset="0"/>
              <a:cs typeface="Times New Roman" panose="02020603050405020304" pitchFamily="18" charset="0"/>
            </a:endParaRPr>
          </a:p>
          <a:p>
            <a:pPr marL="0" indent="0" algn="just">
              <a:buNone/>
            </a:pPr>
            <a:r>
              <a:rPr lang="en-US" sz="3200" b="1" dirty="0">
                <a:latin typeface="Times New Roman" panose="02020603050405020304" pitchFamily="18" charset="0"/>
                <a:cs typeface="Times New Roman" panose="02020603050405020304" pitchFamily="18" charset="0"/>
              </a:rPr>
              <a:t>B. NPRM Proposal</a:t>
            </a:r>
          </a:p>
          <a:p>
            <a:pPr marL="0" indent="0" algn="just">
              <a:buNone/>
            </a:pPr>
            <a:r>
              <a:rPr lang="en-US" sz="3200" dirty="0">
                <a:latin typeface="Times New Roman" panose="02020603050405020304" pitchFamily="18" charset="0"/>
                <a:cs typeface="Times New Roman" panose="02020603050405020304" pitchFamily="18" charset="0"/>
              </a:rPr>
              <a:t>The NPRM proposed a new provision that would </a:t>
            </a:r>
            <a:r>
              <a:rPr lang="en-US" sz="3200" b="1" dirty="0">
                <a:latin typeface="Times New Roman" panose="02020603050405020304" pitchFamily="18" charset="0"/>
                <a:cs typeface="Times New Roman" panose="02020603050405020304" pitchFamily="18" charset="0"/>
              </a:rPr>
              <a:t>require that a copy of the final version of the consent form </a:t>
            </a:r>
            <a:r>
              <a:rPr lang="en-US" sz="3200" dirty="0">
                <a:latin typeface="Times New Roman" panose="02020603050405020304" pitchFamily="18" charset="0"/>
                <a:cs typeface="Times New Roman" panose="02020603050405020304" pitchFamily="18" charset="0"/>
              </a:rPr>
              <a:t>(absent any signatures) for each clinical trial conducted or supported by a common rule department or agency be posted on a publicly available federal Web site.</a:t>
            </a:r>
          </a:p>
        </p:txBody>
      </p:sp>
    </p:spTree>
    <p:extLst>
      <p:ext uri="{BB962C8B-B14F-4D97-AF65-F5344CB8AC3E}">
        <p14:creationId xmlns:p14="http://schemas.microsoft.com/office/powerpoint/2010/main" val="22092468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61257" y="365125"/>
            <a:ext cx="11596913" cy="1325563"/>
          </a:xfrm>
        </p:spPr>
        <p:txBody>
          <a:bodyPr/>
          <a:lstStyle/>
          <a:p>
            <a:r>
              <a:rPr lang="en-US" b="1" dirty="0">
                <a:latin typeface="Times New Roman" panose="02020603050405020304" pitchFamily="18" charset="0"/>
                <a:cs typeface="Times New Roman" panose="02020603050405020304" pitchFamily="18" charset="0"/>
              </a:rPr>
              <a:t>Research Undertaken Without the Intention of Involving Human Subjects</a:t>
            </a:r>
          </a:p>
        </p:txBody>
      </p:sp>
      <p:sp>
        <p:nvSpPr>
          <p:cNvPr id="3" name="عنصر نائب للمحتوى 2"/>
          <p:cNvSpPr>
            <a:spLocks noGrp="1"/>
          </p:cNvSpPr>
          <p:nvPr>
            <p:ph idx="1"/>
          </p:nvPr>
        </p:nvSpPr>
        <p:spPr>
          <a:xfrm>
            <a:off x="261257" y="1825624"/>
            <a:ext cx="11596913" cy="4691289"/>
          </a:xfrm>
        </p:spPr>
        <p:txBody>
          <a:bodyPr>
            <a:normAutofit lnSpcReduction="10000"/>
          </a:bodyPr>
          <a:lstStyle/>
          <a:p>
            <a:pPr lvl="0" algn="just"/>
            <a:r>
              <a:rPr lang="en-US" sz="3200" dirty="0">
                <a:latin typeface="Times New Roman" panose="02020603050405020304" pitchFamily="18" charset="0"/>
                <a:cs typeface="Times New Roman" panose="02020603050405020304" pitchFamily="18" charset="0"/>
              </a:rPr>
              <a:t>This provision of the regulations outlines the process that an institution must undergo when a agency funded research project that was designed without the intention of involving human subjects later involves human subjects as defined by this policy.</a:t>
            </a:r>
          </a:p>
          <a:p>
            <a:pPr lvl="0" algn="just"/>
            <a:endParaRPr lang="en-US" sz="3200" dirty="0">
              <a:latin typeface="Times New Roman" panose="02020603050405020304" pitchFamily="18" charset="0"/>
              <a:cs typeface="Times New Roman" panose="02020603050405020304" pitchFamily="18" charset="0"/>
            </a:endParaRPr>
          </a:p>
          <a:p>
            <a:pPr lvl="0" algn="just"/>
            <a:r>
              <a:rPr lang="en-US" sz="3200" b="1" dirty="0">
                <a:latin typeface="Times New Roman" panose="02020603050405020304" pitchFamily="18" charset="0"/>
                <a:cs typeface="Times New Roman" panose="02020603050405020304" pitchFamily="18" charset="0"/>
              </a:rPr>
              <a:t> NPRM Proposals</a:t>
            </a:r>
          </a:p>
          <a:p>
            <a:pPr lvl="0" algn="just"/>
            <a:r>
              <a:rPr lang="en-US" sz="3200" dirty="0">
                <a:latin typeface="Times New Roman" panose="02020603050405020304" pitchFamily="18" charset="0"/>
                <a:cs typeface="Times New Roman" panose="02020603050405020304" pitchFamily="18" charset="0"/>
              </a:rPr>
              <a:t>The research shall first be reviewed and approved by an IRB, as provided in this policy, </a:t>
            </a:r>
            <a:r>
              <a:rPr lang="en-US" sz="3200" b="1" dirty="0">
                <a:latin typeface="Times New Roman" panose="02020603050405020304" pitchFamily="18" charset="0"/>
                <a:cs typeface="Times New Roman" panose="02020603050405020304" pitchFamily="18" charset="0"/>
              </a:rPr>
              <a:t>a certification submitted </a:t>
            </a:r>
            <a:r>
              <a:rPr lang="en-US" sz="3200" dirty="0">
                <a:latin typeface="Times New Roman" panose="02020603050405020304" pitchFamily="18" charset="0"/>
                <a:cs typeface="Times New Roman" panose="02020603050405020304" pitchFamily="18" charset="0"/>
              </a:rPr>
              <a:t>by the institution to the agency component supporting the research, and </a:t>
            </a:r>
            <a:r>
              <a:rPr lang="en-US" sz="3200" b="1" dirty="0">
                <a:latin typeface="Times New Roman" panose="02020603050405020304" pitchFamily="18" charset="0"/>
                <a:cs typeface="Times New Roman" panose="02020603050405020304" pitchFamily="18" charset="0"/>
              </a:rPr>
              <a:t>final approval given to the proposed change by agency component.</a:t>
            </a:r>
          </a:p>
        </p:txBody>
      </p:sp>
    </p:spTree>
    <p:extLst>
      <p:ext uri="{BB962C8B-B14F-4D97-AF65-F5344CB8AC3E}">
        <p14:creationId xmlns:p14="http://schemas.microsoft.com/office/powerpoint/2010/main" val="888543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1879" y="323714"/>
            <a:ext cx="11015638" cy="6280053"/>
          </a:xfrm>
          <a:prstGeom prst="rect">
            <a:avLst/>
          </a:prstGeom>
        </p:spPr>
        <p:txBody>
          <a:bodyPr wrap="square">
            <a:spAutoFit/>
          </a:bodyPr>
          <a:lstStyle/>
          <a:p>
            <a:pPr>
              <a:lnSpc>
                <a:spcPct val="150000"/>
              </a:lnSpc>
            </a:pPr>
            <a:r>
              <a:rPr lang="en-US" b="1" dirty="0"/>
              <a:t>Guideline 1: scientific and social value and respect for rights</a:t>
            </a:r>
          </a:p>
          <a:p>
            <a:pPr>
              <a:lnSpc>
                <a:spcPct val="150000"/>
              </a:lnSpc>
            </a:pPr>
            <a:r>
              <a:rPr lang="en-US" b="1" dirty="0"/>
              <a:t>Guideline 2: research conducted in low-resource settings</a:t>
            </a:r>
          </a:p>
          <a:p>
            <a:pPr>
              <a:lnSpc>
                <a:spcPct val="150000"/>
              </a:lnSpc>
            </a:pPr>
            <a:r>
              <a:rPr lang="en-US" b="1" dirty="0"/>
              <a:t>Guideline 3: equitable distribution of benefits and burdens in the selection of individuals and groups of participants in research</a:t>
            </a:r>
            <a:endParaRPr lang="ar-SA" b="1" dirty="0"/>
          </a:p>
          <a:p>
            <a:pPr>
              <a:lnSpc>
                <a:spcPct val="150000"/>
              </a:lnSpc>
            </a:pPr>
            <a:r>
              <a:rPr lang="en-US" b="1" dirty="0"/>
              <a:t>Guideline 4: potential individual benefits and risks of research</a:t>
            </a:r>
          </a:p>
          <a:p>
            <a:pPr>
              <a:lnSpc>
                <a:spcPct val="150000"/>
              </a:lnSpc>
            </a:pPr>
            <a:r>
              <a:rPr lang="en-US" b="1" dirty="0"/>
              <a:t>Guideline 5: choice of control in clinical trials</a:t>
            </a:r>
          </a:p>
          <a:p>
            <a:pPr>
              <a:lnSpc>
                <a:spcPct val="150000"/>
              </a:lnSpc>
            </a:pPr>
            <a:r>
              <a:rPr lang="en-US" b="1" dirty="0"/>
              <a:t>Guideline 6: caring for participants’ health needs</a:t>
            </a:r>
          </a:p>
          <a:p>
            <a:pPr>
              <a:lnSpc>
                <a:spcPct val="150000"/>
              </a:lnSpc>
            </a:pPr>
            <a:r>
              <a:rPr lang="en-US" b="1" dirty="0"/>
              <a:t>Guideline 7: community engagement</a:t>
            </a:r>
          </a:p>
          <a:p>
            <a:pPr>
              <a:lnSpc>
                <a:spcPct val="150000"/>
              </a:lnSpc>
            </a:pPr>
            <a:r>
              <a:rPr lang="en-US" b="1" dirty="0"/>
              <a:t>Guideline 8: collaborative partnership and capacity-building for research and research review</a:t>
            </a:r>
          </a:p>
          <a:p>
            <a:pPr>
              <a:lnSpc>
                <a:spcPct val="150000"/>
              </a:lnSpc>
            </a:pPr>
            <a:r>
              <a:rPr lang="en-US" b="1" dirty="0"/>
              <a:t>Guideline 9: individuals capable of giving informed consent</a:t>
            </a:r>
          </a:p>
          <a:p>
            <a:pPr>
              <a:lnSpc>
                <a:spcPct val="150000"/>
              </a:lnSpc>
            </a:pPr>
            <a:r>
              <a:rPr lang="en-US" b="1" dirty="0"/>
              <a:t>Guideline 10: modifications and waivers of informed consent</a:t>
            </a:r>
          </a:p>
          <a:p>
            <a:pPr>
              <a:lnSpc>
                <a:spcPct val="150000"/>
              </a:lnSpc>
            </a:pPr>
            <a:r>
              <a:rPr lang="en-US" b="1" dirty="0"/>
              <a:t>Guideline 11: collection, storage and use of biological materials and related data</a:t>
            </a:r>
          </a:p>
          <a:p>
            <a:pPr>
              <a:lnSpc>
                <a:spcPct val="150000"/>
              </a:lnSpc>
            </a:pPr>
            <a:r>
              <a:rPr lang="en-US" b="1" dirty="0"/>
              <a:t>Guideline 12: collection, storage and use of data in health-related research</a:t>
            </a:r>
          </a:p>
          <a:p>
            <a:pPr>
              <a:lnSpc>
                <a:spcPct val="150000"/>
              </a:lnSpc>
            </a:pPr>
            <a:r>
              <a:rPr lang="en-US" b="1" dirty="0"/>
              <a:t>Guideline 13: reimbursement and compensation for research participants</a:t>
            </a:r>
          </a:p>
          <a:p>
            <a:pPr>
              <a:lnSpc>
                <a:spcPct val="150000"/>
              </a:lnSpc>
            </a:pPr>
            <a:r>
              <a:rPr lang="en-US" b="1" dirty="0"/>
              <a:t>Guideline 14: treatment and compensation for research-related harms </a:t>
            </a:r>
            <a:endParaRPr lang="ar-SA" dirty="0"/>
          </a:p>
        </p:txBody>
      </p:sp>
    </p:spTree>
    <p:extLst>
      <p:ext uri="{BB962C8B-B14F-4D97-AF65-F5344CB8AC3E}">
        <p14:creationId xmlns:p14="http://schemas.microsoft.com/office/powerpoint/2010/main" val="22089800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77988" y="2828836"/>
            <a:ext cx="5036024" cy="1200329"/>
          </a:xfrm>
          <a:prstGeom prst="rect">
            <a:avLst/>
          </a:prstGeom>
          <a:noFill/>
        </p:spPr>
        <p:txBody>
          <a:bodyPr wrap="square" rtlCol="1">
            <a:spAutoFit/>
            <a:scene3d>
              <a:camera prst="orthographicFront"/>
              <a:lightRig rig="soft" dir="t">
                <a:rot lat="0" lon="0" rev="15600000"/>
              </a:lightRig>
            </a:scene3d>
            <a:sp3d extrusionH="57150" prstMaterial="softEdge">
              <a:bevelT w="25400" h="38100"/>
            </a:sp3d>
          </a:bodyPr>
          <a:lstStyle/>
          <a:p>
            <a:r>
              <a:rPr lang="en-US" sz="7200" b="1" dirty="0">
                <a:ln>
                  <a:solidFill>
                    <a:sysClr val="windowText" lastClr="000000"/>
                  </a:solidFill>
                </a:ln>
                <a:solidFill>
                  <a:sysClr val="windowText" lastClr="000000"/>
                </a:solidFill>
              </a:rPr>
              <a:t>THANK YOU</a:t>
            </a:r>
            <a:endParaRPr lang="ar-SA" sz="7200" b="1" dirty="0">
              <a:ln>
                <a:solidFill>
                  <a:sysClr val="windowText" lastClr="000000"/>
                </a:solidFill>
              </a:ln>
              <a:solidFill>
                <a:sysClr val="windowText" lastClr="000000"/>
              </a:solidFill>
            </a:endParaRPr>
          </a:p>
        </p:txBody>
      </p:sp>
    </p:spTree>
    <p:extLst>
      <p:ext uri="{BB962C8B-B14F-4D97-AF65-F5344CB8AC3E}">
        <p14:creationId xmlns:p14="http://schemas.microsoft.com/office/powerpoint/2010/main" val="2728028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1152" y="362635"/>
            <a:ext cx="11623344" cy="5449056"/>
          </a:xfrm>
          <a:prstGeom prst="rect">
            <a:avLst/>
          </a:prstGeom>
        </p:spPr>
        <p:txBody>
          <a:bodyPr wrap="square">
            <a:spAutoFit/>
          </a:bodyPr>
          <a:lstStyle/>
          <a:p>
            <a:pPr>
              <a:lnSpc>
                <a:spcPct val="150000"/>
              </a:lnSpc>
            </a:pPr>
            <a:r>
              <a:rPr lang="en-US" dirty="0"/>
              <a:t>GUIDELINE 15: RESEARCH INVOLVING VULNERABLE PERSONS AND GROUPS</a:t>
            </a:r>
          </a:p>
          <a:p>
            <a:pPr>
              <a:lnSpc>
                <a:spcPct val="150000"/>
              </a:lnSpc>
            </a:pPr>
            <a:r>
              <a:rPr lang="en-US" dirty="0"/>
              <a:t>GUIDELINE 16: RESEARCH INVOLVING ADULTS INCAPABLE OF GIVING INFORMED CONSENT</a:t>
            </a:r>
          </a:p>
          <a:p>
            <a:pPr>
              <a:lnSpc>
                <a:spcPct val="150000"/>
              </a:lnSpc>
            </a:pPr>
            <a:r>
              <a:rPr lang="en-US" dirty="0"/>
              <a:t>GUIDELINE 17: RESEARCH INVOLVING CHILDREN AND ADOLESCENTS</a:t>
            </a:r>
          </a:p>
          <a:p>
            <a:pPr>
              <a:lnSpc>
                <a:spcPct val="150000"/>
              </a:lnSpc>
            </a:pPr>
            <a:r>
              <a:rPr lang="en-US" dirty="0"/>
              <a:t>GUIDELINE 18: WOMEN AS RESEARCH PARTICIPANTS</a:t>
            </a:r>
          </a:p>
          <a:p>
            <a:pPr>
              <a:lnSpc>
                <a:spcPct val="150000"/>
              </a:lnSpc>
            </a:pPr>
            <a:r>
              <a:rPr lang="en-US" dirty="0"/>
              <a:t>GUIDELINE 19: PREGNANT AND BREASTFEEDING WOMEN AS RESEARCH PARTICIPANTS</a:t>
            </a:r>
          </a:p>
          <a:p>
            <a:pPr>
              <a:lnSpc>
                <a:spcPct val="150000"/>
              </a:lnSpc>
            </a:pPr>
            <a:r>
              <a:rPr lang="en-US" dirty="0"/>
              <a:t>GUIDELINE 20: RESEARCH IN DISASTERS AND DISEASE OUTBREAKS</a:t>
            </a:r>
          </a:p>
          <a:p>
            <a:pPr>
              <a:lnSpc>
                <a:spcPct val="150000"/>
              </a:lnSpc>
            </a:pPr>
            <a:r>
              <a:rPr lang="en-US" dirty="0"/>
              <a:t>GUIDELINE 21: CLUSTER RANDOMIZED TRIALS</a:t>
            </a:r>
          </a:p>
          <a:p>
            <a:pPr>
              <a:lnSpc>
                <a:spcPct val="150000"/>
              </a:lnSpc>
            </a:pPr>
            <a:r>
              <a:rPr lang="en-US" dirty="0"/>
              <a:t>GUIDELINE 22: USE OF DATA OBTAINED FROM THE ONLINE ENVIRONMENT AND DIGITAL TOOLS IN HEALTH-RELATED RESEARCH</a:t>
            </a:r>
          </a:p>
          <a:p>
            <a:pPr>
              <a:lnSpc>
                <a:spcPct val="150000"/>
              </a:lnSpc>
            </a:pPr>
            <a:r>
              <a:rPr lang="en-US" dirty="0"/>
              <a:t>GUIDELINE 23: REQUIREMENTS FOR ESTABLISHING RESEARCH ETHICS COMMITTEES AND FOR THEIR REVIEW</a:t>
            </a:r>
            <a:br>
              <a:rPr lang="en-US" dirty="0"/>
            </a:br>
            <a:r>
              <a:rPr lang="en-US" dirty="0"/>
              <a:t>OF PROTOCOLS</a:t>
            </a:r>
          </a:p>
          <a:p>
            <a:pPr>
              <a:lnSpc>
                <a:spcPct val="150000"/>
              </a:lnSpc>
            </a:pPr>
            <a:r>
              <a:rPr lang="en-US" dirty="0"/>
              <a:t>GUIDELINE 24: PUBLIC ACCOUNTABILITY FOR HEALTH-RELATED RESEARCH</a:t>
            </a:r>
          </a:p>
          <a:p>
            <a:pPr>
              <a:lnSpc>
                <a:spcPct val="150000"/>
              </a:lnSpc>
            </a:pPr>
            <a:r>
              <a:rPr lang="en-US" dirty="0"/>
              <a:t>GUIDELINE 25: CONFLICTS OF INTEREST</a:t>
            </a:r>
            <a:endParaRPr lang="ar-SA" dirty="0"/>
          </a:p>
        </p:txBody>
      </p:sp>
    </p:spTree>
    <p:extLst>
      <p:ext uri="{BB962C8B-B14F-4D97-AF65-F5344CB8AC3E}">
        <p14:creationId xmlns:p14="http://schemas.microsoft.com/office/powerpoint/2010/main" val="1709747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66164" y="664191"/>
            <a:ext cx="8077200" cy="5170646"/>
          </a:xfrm>
          <a:prstGeom prst="rect">
            <a:avLst/>
          </a:prstGeom>
        </p:spPr>
        <p:txBody>
          <a:bodyPr wrap="square">
            <a:spAutoFit/>
          </a:bodyPr>
          <a:lstStyle/>
          <a:p>
            <a:pPr algn="l"/>
            <a:r>
              <a:rPr lang="en-US" sz="2200" dirty="0"/>
              <a:t>Research institutions, researchers and research ethics committees should take the following steps:</a:t>
            </a:r>
          </a:p>
          <a:p>
            <a:pPr algn="l"/>
            <a:endParaRPr lang="en-US" sz="2200" dirty="0"/>
          </a:p>
          <a:p>
            <a:pPr marL="457200" indent="-457200" algn="l" rtl="0">
              <a:buFont typeface="+mj-lt"/>
              <a:buAutoNum type="arabicPeriod"/>
            </a:pPr>
            <a:r>
              <a:rPr lang="en-US" sz="2200" dirty="0"/>
              <a:t>Research institutions should develop and implement policies and procedures to mitigate conflicts of interest and educate their staff about such conflicts</a:t>
            </a:r>
          </a:p>
          <a:p>
            <a:pPr marL="457200" indent="-457200" algn="l" rtl="0">
              <a:buFont typeface="+mj-lt"/>
              <a:buAutoNum type="arabicPeriod"/>
            </a:pPr>
            <a:r>
              <a:rPr lang="en-US" sz="2200" dirty="0"/>
              <a:t>Researchers should ensure that the materials submitted to a research ethics committee include a disclosure of interests that may affect the research</a:t>
            </a:r>
          </a:p>
          <a:p>
            <a:pPr marL="457200" indent="-457200" algn="l" rtl="0">
              <a:buFont typeface="+mj-lt"/>
              <a:buAutoNum type="arabicPeriod"/>
            </a:pPr>
            <a:r>
              <a:rPr lang="en-US" sz="2200" dirty="0"/>
              <a:t>Research ethics committees should evaluate each study in light of any disclosed interests and ensure that appropriate means of mitigation are taken in case of a conflict of interest</a:t>
            </a:r>
          </a:p>
          <a:p>
            <a:pPr marL="457200" indent="-457200" algn="l" rtl="0">
              <a:buFont typeface="+mj-lt"/>
              <a:buAutoNum type="arabicPeriod"/>
            </a:pPr>
            <a:r>
              <a:rPr lang="en-US" sz="2200" dirty="0"/>
              <a:t>Research ethics committees should require their members to disclose their own interests to the committee and take appropriate means of mitigation in case of a conflict of interest </a:t>
            </a:r>
            <a:endParaRPr lang="ar-SA" sz="2200" dirty="0"/>
          </a:p>
        </p:txBody>
      </p:sp>
    </p:spTree>
    <p:extLst>
      <p:ext uri="{BB962C8B-B14F-4D97-AF65-F5344CB8AC3E}">
        <p14:creationId xmlns:p14="http://schemas.microsoft.com/office/powerpoint/2010/main" val="2591988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0334" y="0"/>
            <a:ext cx="11391332" cy="523220"/>
          </a:xfrm>
          <a:prstGeom prst="rect">
            <a:avLst/>
          </a:prstGeom>
        </p:spPr>
        <p:txBody>
          <a:bodyPr wrap="square">
            <a:spAutoFit/>
          </a:bodyPr>
          <a:lstStyle/>
          <a:p>
            <a:pPr algn="ctr"/>
            <a:r>
              <a:rPr lang="en-US" sz="2800" b="1" dirty="0">
                <a:solidFill>
                  <a:srgbClr val="C00000"/>
                </a:solidFill>
              </a:rPr>
              <a:t>General Data Protection Regulation (GDPR)</a:t>
            </a:r>
            <a:endParaRPr lang="ar-SA" sz="2800" dirty="0">
              <a:solidFill>
                <a:srgbClr val="C00000"/>
              </a:solidFill>
            </a:endParaRPr>
          </a:p>
        </p:txBody>
      </p:sp>
      <p:pic>
        <p:nvPicPr>
          <p:cNvPr id="3" name="Content Placeholder 3"/>
          <p:cNvPicPr>
            <a:picLocks noGrp="1" noChangeAspect="1"/>
          </p:cNvPicPr>
          <p:nvPr>
            <p:ph idx="1"/>
          </p:nvPr>
        </p:nvPicPr>
        <p:blipFill rotWithShape="1">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r="6151"/>
          <a:stretch/>
        </p:blipFill>
        <p:spPr>
          <a:xfrm>
            <a:off x="1369732" y="770474"/>
            <a:ext cx="9452537" cy="5317052"/>
          </a:xfrm>
        </p:spPr>
      </p:pic>
    </p:spTree>
    <p:extLst>
      <p:ext uri="{BB962C8B-B14F-4D97-AF65-F5344CB8AC3E}">
        <p14:creationId xmlns:p14="http://schemas.microsoft.com/office/powerpoint/2010/main" val="1821505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a:spLocks noGrp="1"/>
          </p:cNvSpPr>
          <p:nvPr>
            <p:ph idx="1"/>
          </p:nvPr>
        </p:nvSpPr>
        <p:spPr>
          <a:xfrm>
            <a:off x="633484" y="993111"/>
            <a:ext cx="10515600" cy="5216619"/>
          </a:xfrm>
        </p:spPr>
        <p:txBody>
          <a:bodyPr>
            <a:normAutofit lnSpcReduction="10000"/>
          </a:bodyPr>
          <a:lstStyle/>
          <a:p>
            <a:pPr marL="0" indent="0" algn="ctr">
              <a:lnSpc>
                <a:spcPct val="120000"/>
              </a:lnSpc>
              <a:buNone/>
            </a:pPr>
            <a:r>
              <a:rPr lang="en-US" b="1" dirty="0"/>
              <a:t>General Data Protection Regulation</a:t>
            </a:r>
          </a:p>
          <a:p>
            <a:pPr marL="0" indent="0" algn="ctr">
              <a:lnSpc>
                <a:spcPct val="120000"/>
              </a:lnSpc>
              <a:buNone/>
            </a:pPr>
            <a:endParaRPr lang="en-US" dirty="0"/>
          </a:p>
          <a:p>
            <a:pPr>
              <a:lnSpc>
                <a:spcPct val="120000"/>
              </a:lnSpc>
            </a:pPr>
            <a:r>
              <a:rPr lang="en-US" dirty="0"/>
              <a:t>A massive change in EU data protection rules.</a:t>
            </a:r>
          </a:p>
          <a:p>
            <a:pPr>
              <a:lnSpc>
                <a:spcPct val="120000"/>
              </a:lnSpc>
            </a:pPr>
            <a:r>
              <a:rPr lang="en-US" dirty="0"/>
              <a:t>What's the reason for these new law.</a:t>
            </a:r>
          </a:p>
          <a:p>
            <a:pPr>
              <a:lnSpc>
                <a:spcPct val="120000"/>
              </a:lnSpc>
            </a:pPr>
            <a:r>
              <a:rPr lang="en-US" dirty="0"/>
              <a:t>The new GDPR regulations cover things that can identify you.</a:t>
            </a:r>
          </a:p>
          <a:p>
            <a:pPr algn="just">
              <a:lnSpc>
                <a:spcPct val="120000"/>
              </a:lnSpc>
            </a:pPr>
            <a:r>
              <a:rPr lang="en-US" dirty="0"/>
              <a:t>Its been described as the biggest shake up of data protection laws in a generation </a:t>
            </a:r>
          </a:p>
          <a:p>
            <a:pPr algn="just">
              <a:lnSpc>
                <a:spcPct val="120000"/>
              </a:lnSpc>
            </a:pPr>
            <a:r>
              <a:rPr lang="en-US" dirty="0"/>
              <a:t>Giving ordinary people control over the information companies hold on them.</a:t>
            </a:r>
          </a:p>
          <a:p>
            <a:pPr>
              <a:lnSpc>
                <a:spcPct val="120000"/>
              </a:lnSpc>
            </a:pPr>
            <a:endParaRPr lang="en-US" dirty="0"/>
          </a:p>
        </p:txBody>
      </p:sp>
    </p:spTree>
    <p:extLst>
      <p:ext uri="{BB962C8B-B14F-4D97-AF65-F5344CB8AC3E}">
        <p14:creationId xmlns:p14="http://schemas.microsoft.com/office/powerpoint/2010/main" val="1384069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a:r>
              <a:rPr lang="en-US" b="1" dirty="0"/>
              <a:t>What is considered personal data under GDPR?</a:t>
            </a:r>
          </a:p>
        </p:txBody>
      </p:sp>
      <p:graphicFrame>
        <p:nvGraphicFramePr>
          <p:cNvPr id="3" name="Diagram 2"/>
          <p:cNvGraphicFramePr/>
          <p:nvPr>
            <p:extLst>
              <p:ext uri="{D42A27DB-BD31-4B8C-83A1-F6EECF244321}">
                <p14:modId xmlns:p14="http://schemas.microsoft.com/office/powerpoint/2010/main" val="4051752554"/>
              </p:ext>
            </p:extLst>
          </p:nvPr>
        </p:nvGraphicFramePr>
        <p:xfrm>
          <a:off x="2032000" y="1210"/>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Diagram 3"/>
          <p:cNvGraphicFramePr/>
          <p:nvPr>
            <p:extLst>
              <p:ext uri="{D42A27DB-BD31-4B8C-83A1-F6EECF244321}">
                <p14:modId xmlns:p14="http://schemas.microsoft.com/office/powerpoint/2010/main" val="3955922502"/>
              </p:ext>
            </p:extLst>
          </p:nvPr>
        </p:nvGraphicFramePr>
        <p:xfrm>
          <a:off x="3142343" y="3874559"/>
          <a:ext cx="5642429" cy="190923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5" name="TextBox 4"/>
          <p:cNvSpPr txBox="1"/>
          <p:nvPr/>
        </p:nvSpPr>
        <p:spPr>
          <a:xfrm>
            <a:off x="10319657" y="751114"/>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427831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a:spLocks noGrp="1"/>
          </p:cNvSpPr>
          <p:nvPr>
            <p:ph idx="1"/>
          </p:nvPr>
        </p:nvSpPr>
        <p:spPr>
          <a:xfrm>
            <a:off x="524301" y="883929"/>
            <a:ext cx="10515600" cy="5216620"/>
          </a:xfrm>
        </p:spPr>
        <p:txBody>
          <a:bodyPr>
            <a:normAutofit fontScale="92500" lnSpcReduction="20000"/>
          </a:bodyPr>
          <a:lstStyle/>
          <a:p>
            <a:pPr marL="0" indent="0" algn="ctr">
              <a:lnSpc>
                <a:spcPct val="150000"/>
              </a:lnSpc>
              <a:buNone/>
            </a:pPr>
            <a:r>
              <a:rPr lang="en-US" sz="4600" b="1" dirty="0"/>
              <a:t>Who Does GDPR apply To?!</a:t>
            </a:r>
          </a:p>
          <a:p>
            <a:pPr algn="just">
              <a:lnSpc>
                <a:spcPct val="150000"/>
              </a:lnSpc>
            </a:pPr>
            <a:r>
              <a:rPr lang="en-US" dirty="0"/>
              <a:t>The regulation applies if the data controller or processor or the data subject is based in the EU. </a:t>
            </a:r>
          </a:p>
          <a:p>
            <a:pPr algn="just">
              <a:lnSpc>
                <a:spcPct val="150000"/>
              </a:lnSpc>
            </a:pPr>
            <a:r>
              <a:rPr lang="en-US" dirty="0"/>
              <a:t>The regulation also applies to organizations based outside the EU if they collect or process data of subjects located inside the EU.</a:t>
            </a:r>
          </a:p>
          <a:p>
            <a:pPr algn="just">
              <a:lnSpc>
                <a:spcPct val="150000"/>
              </a:lnSpc>
            </a:pPr>
            <a:r>
              <a:rPr lang="en-US" dirty="0"/>
              <a:t>some international websites began to block EU users entirely or redirect them to stripped-down versions of their services with limited or no advertising, in order to remove their liabilities.</a:t>
            </a:r>
          </a:p>
          <a:p>
            <a:pPr algn="just">
              <a:lnSpc>
                <a:spcPct val="150000"/>
              </a:lnSpc>
            </a:pPr>
            <a:endParaRPr lang="en-US" dirty="0"/>
          </a:p>
        </p:txBody>
      </p:sp>
    </p:spTree>
    <p:extLst>
      <p:ext uri="{BB962C8B-B14F-4D97-AF65-F5344CB8AC3E}">
        <p14:creationId xmlns:p14="http://schemas.microsoft.com/office/powerpoint/2010/main" val="29831953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99367" y="364657"/>
            <a:ext cx="9032216" cy="584775"/>
          </a:xfrm>
          <a:prstGeom prst="rect">
            <a:avLst/>
          </a:prstGeom>
        </p:spPr>
        <p:txBody>
          <a:bodyPr wrap="none">
            <a:spAutoFit/>
          </a:bodyPr>
          <a:lstStyle/>
          <a:p>
            <a:r>
              <a:rPr lang="en-US" sz="3200" b="1" dirty="0">
                <a:solidFill>
                  <a:srgbClr val="C00000"/>
                </a:solidFill>
              </a:rPr>
              <a:t>Federal Policy for the Protection of Human Subjects </a:t>
            </a:r>
            <a:endParaRPr lang="ar-SA" sz="3200" dirty="0">
              <a:solidFill>
                <a:srgbClr val="C00000"/>
              </a:solidFill>
            </a:endParaRPr>
          </a:p>
        </p:txBody>
      </p:sp>
      <p:sp>
        <p:nvSpPr>
          <p:cNvPr id="4" name="Title 1">
            <a:extLst>
              <a:ext uri="{FF2B5EF4-FFF2-40B4-BE49-F238E27FC236}">
                <a16:creationId xmlns:a16="http://schemas.microsoft.com/office/drawing/2014/main" xmlns="" id="{6DFA85D2-05CB-0649-BAAF-7B4D68E93660}"/>
              </a:ext>
            </a:extLst>
          </p:cNvPr>
          <p:cNvSpPr>
            <a:spLocks noGrp="1"/>
          </p:cNvSpPr>
          <p:nvPr>
            <p:ph type="title"/>
          </p:nvPr>
        </p:nvSpPr>
        <p:spPr>
          <a:xfrm>
            <a:off x="-1" y="1487607"/>
            <a:ext cx="9321421" cy="1378424"/>
          </a:xfrm>
        </p:spPr>
        <p:txBody>
          <a:bodyPr anchor="b">
            <a:noAutofit/>
          </a:bodyPr>
          <a:lstStyle/>
          <a:p>
            <a:r>
              <a:rPr lang="en-US" sz="3600" b="1" dirty="0"/>
              <a:t>Why there is need to Modernizing the Common Rule?</a:t>
            </a:r>
            <a:endParaRPr lang="en-US" sz="3600" dirty="0"/>
          </a:p>
        </p:txBody>
      </p:sp>
      <p:sp>
        <p:nvSpPr>
          <p:cNvPr id="7" name="Content Placeholder 2">
            <a:extLst>
              <a:ext uri="{FF2B5EF4-FFF2-40B4-BE49-F238E27FC236}">
                <a16:creationId xmlns:a16="http://schemas.microsoft.com/office/drawing/2014/main" xmlns="" id="{8CE80DA4-CC2C-E846-A0C9-9F1A5D63C345}"/>
              </a:ext>
            </a:extLst>
          </p:cNvPr>
          <p:cNvSpPr>
            <a:spLocks noGrp="1"/>
          </p:cNvSpPr>
          <p:nvPr>
            <p:ph idx="1"/>
          </p:nvPr>
        </p:nvSpPr>
        <p:spPr>
          <a:xfrm>
            <a:off x="210861" y="2866030"/>
            <a:ext cx="10509504" cy="1793785"/>
          </a:xfrm>
        </p:spPr>
        <p:txBody>
          <a:bodyPr>
            <a:noAutofit/>
          </a:bodyPr>
          <a:lstStyle/>
          <a:p>
            <a:pPr marL="0" indent="0">
              <a:lnSpc>
                <a:spcPct val="150000"/>
              </a:lnSpc>
              <a:buNone/>
            </a:pPr>
            <a:r>
              <a:rPr lang="en-US" dirty="0"/>
              <a:t>A. The Changing Nature of Research</a:t>
            </a:r>
          </a:p>
          <a:p>
            <a:pPr marL="0" indent="0">
              <a:lnSpc>
                <a:spcPct val="150000"/>
              </a:lnSpc>
              <a:buNone/>
            </a:pPr>
            <a:r>
              <a:rPr lang="en-US" dirty="0"/>
              <a:t>B. Public Comments, Expert Advice, Stakeholder Dialogue</a:t>
            </a:r>
          </a:p>
          <a:p>
            <a:pPr marL="0" indent="0">
              <a:lnSpc>
                <a:spcPct val="150000"/>
              </a:lnSpc>
              <a:buNone/>
            </a:pPr>
            <a:endParaRPr lang="en-US" dirty="0"/>
          </a:p>
          <a:p>
            <a:pPr marL="0" indent="0">
              <a:lnSpc>
                <a:spcPct val="150000"/>
              </a:lnSpc>
              <a:buNone/>
            </a:pPr>
            <a:endParaRPr lang="en-US" dirty="0"/>
          </a:p>
        </p:txBody>
      </p:sp>
    </p:spTree>
    <p:extLst>
      <p:ext uri="{BB962C8B-B14F-4D97-AF65-F5344CB8AC3E}">
        <p14:creationId xmlns:p14="http://schemas.microsoft.com/office/powerpoint/2010/main" val="4815557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200</TotalTime>
  <Words>1215</Words>
  <Application>Microsoft Office PowerPoint</Application>
  <PresentationFormat>Widescreen</PresentationFormat>
  <Paragraphs>105</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What is considered personal data under GDPR?</vt:lpstr>
      <vt:lpstr>PowerPoint Presentation</vt:lpstr>
      <vt:lpstr>Why there is need to Modernizing the Common Rule?</vt:lpstr>
      <vt:lpstr>Federal Policy for the Protection of Human Subjects</vt:lpstr>
      <vt:lpstr>PowerPoint Presentation</vt:lpstr>
      <vt:lpstr>General Requirements for Informed Consent</vt:lpstr>
      <vt:lpstr>General Requirements for Informed Consent</vt:lpstr>
      <vt:lpstr>General Requirements for Informed Consent</vt:lpstr>
      <vt:lpstr>General Requirements for Informed Consent</vt:lpstr>
      <vt:lpstr>General Requirements for Informed Consent</vt:lpstr>
      <vt:lpstr>Documentation of Informed Consent</vt:lpstr>
      <vt:lpstr>Posting of Consent Forms </vt:lpstr>
      <vt:lpstr>Research Undertaken Without the Intention of Involving Human Subjects</vt:lpstr>
      <vt:lpstr>PowerPoint Presentation</vt:lpstr>
    </vt:vector>
  </TitlesOfParts>
  <Company>King Saud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osama amer</dc:creator>
  <cp:lastModifiedBy>Nasser Al-Daghri</cp:lastModifiedBy>
  <cp:revision>18</cp:revision>
  <dcterms:created xsi:type="dcterms:W3CDTF">2021-12-13T05:57:28Z</dcterms:created>
  <dcterms:modified xsi:type="dcterms:W3CDTF">2023-02-02T07:50:38Z</dcterms:modified>
</cp:coreProperties>
</file>