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1" r:id="rId2"/>
    <p:sldId id="282" r:id="rId3"/>
    <p:sldId id="285" r:id="rId4"/>
    <p:sldId id="283"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varScale="1">
        <p:scale>
          <a:sx n="75" d="100"/>
          <a:sy n="75" d="100"/>
        </p:scale>
        <p:origin x="-10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D5F28-1281-4809-A196-6855F4F9C984}" type="datetimeFigureOut">
              <a:rPr lang="en-US" smtClean="0"/>
              <a:t>4/27/2013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8EF94-2ADB-44C1-A5C2-8EC47932DE10}" type="slidenum">
              <a:rPr lang="en-US" smtClean="0"/>
              <a:t>‹#›</a:t>
            </a:fld>
            <a:endParaRPr lang="en-US"/>
          </a:p>
        </p:txBody>
      </p:sp>
    </p:spTree>
    <p:extLst>
      <p:ext uri="{BB962C8B-B14F-4D97-AF65-F5344CB8AC3E}">
        <p14:creationId xmlns:p14="http://schemas.microsoft.com/office/powerpoint/2010/main" val="294885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9/24/2012</a:t>
            </a:r>
            <a:endParaRPr lang="en-US"/>
          </a:p>
        </p:txBody>
      </p:sp>
      <p:sp>
        <p:nvSpPr>
          <p:cNvPr id="5" name="Footer Placeholder 4"/>
          <p:cNvSpPr>
            <a:spLocks noGrp="1"/>
          </p:cNvSpPr>
          <p:nvPr>
            <p:ph type="ftr" sz="quarter" idx="11"/>
          </p:nvPr>
        </p:nvSpPr>
        <p:spPr/>
        <p:txBody>
          <a:bodyPr/>
          <a:lstStyle/>
          <a:p>
            <a:r>
              <a:rPr lang="en-US" smtClean="0"/>
              <a:t>ME 383 Fluid Mechanics</a:t>
            </a:r>
            <a:endParaRPr lang="en-US"/>
          </a:p>
        </p:txBody>
      </p:sp>
      <p:sp>
        <p:nvSpPr>
          <p:cNvPr id="6" name="Slide Number Placeholder 5"/>
          <p:cNvSpPr>
            <a:spLocks noGrp="1"/>
          </p:cNvSpPr>
          <p:nvPr>
            <p:ph type="sldNum" sz="quarter" idx="12"/>
          </p:nvPr>
        </p:nvSpPr>
        <p:spPr/>
        <p:txBody>
          <a:bodyPr/>
          <a:lstStyle/>
          <a:p>
            <a:fld id="{A5D78FC6-CE17-4259-A63C-DDFC12E048FC}" type="slidenum">
              <a:rPr lang="en-US" smtClean="0"/>
              <a:pPr/>
              <a:t>1</a:t>
            </a:fld>
            <a:endParaRPr lang="en-US"/>
          </a:p>
        </p:txBody>
      </p:sp>
    </p:spTree>
    <p:extLst>
      <p:ext uri="{BB962C8B-B14F-4D97-AF65-F5344CB8AC3E}">
        <p14:creationId xmlns:p14="http://schemas.microsoft.com/office/powerpoint/2010/main" val="868974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9/24/2012</a:t>
            </a:r>
            <a:endParaRPr lang="en-US"/>
          </a:p>
        </p:txBody>
      </p:sp>
      <p:sp>
        <p:nvSpPr>
          <p:cNvPr id="5" name="Footer Placeholder 4"/>
          <p:cNvSpPr>
            <a:spLocks noGrp="1"/>
          </p:cNvSpPr>
          <p:nvPr>
            <p:ph type="ftr" sz="quarter" idx="11"/>
          </p:nvPr>
        </p:nvSpPr>
        <p:spPr/>
        <p:txBody>
          <a:bodyPr/>
          <a:lstStyle/>
          <a:p>
            <a:r>
              <a:rPr lang="en-US" smtClean="0"/>
              <a:t>ME 383 Fluid Mechanics</a:t>
            </a:r>
            <a:endParaRPr lang="en-US"/>
          </a:p>
        </p:txBody>
      </p:sp>
      <p:sp>
        <p:nvSpPr>
          <p:cNvPr id="6" name="Slide Number Placeholder 5"/>
          <p:cNvSpPr>
            <a:spLocks noGrp="1"/>
          </p:cNvSpPr>
          <p:nvPr>
            <p:ph type="sldNum" sz="quarter" idx="12"/>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8689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9/24/2012</a:t>
            </a:r>
            <a:endParaRPr lang="en-US"/>
          </a:p>
        </p:txBody>
      </p:sp>
      <p:sp>
        <p:nvSpPr>
          <p:cNvPr id="5" name="Footer Placeholder 4"/>
          <p:cNvSpPr>
            <a:spLocks noGrp="1"/>
          </p:cNvSpPr>
          <p:nvPr>
            <p:ph type="ftr" sz="quarter" idx="11"/>
          </p:nvPr>
        </p:nvSpPr>
        <p:spPr/>
        <p:txBody>
          <a:bodyPr/>
          <a:lstStyle/>
          <a:p>
            <a:r>
              <a:rPr lang="en-US" smtClean="0"/>
              <a:t>ME 383 Fluid Mechanics</a:t>
            </a:r>
            <a:endParaRPr lang="en-US"/>
          </a:p>
        </p:txBody>
      </p:sp>
      <p:sp>
        <p:nvSpPr>
          <p:cNvPr id="6" name="Slide Number Placeholder 5"/>
          <p:cNvSpPr>
            <a:spLocks noGrp="1"/>
          </p:cNvSpPr>
          <p:nvPr>
            <p:ph type="sldNum" sz="quarter" idx="12"/>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86897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9/24/2012</a:t>
            </a:r>
            <a:endParaRPr lang="en-US"/>
          </a:p>
        </p:txBody>
      </p:sp>
      <p:sp>
        <p:nvSpPr>
          <p:cNvPr id="5" name="Footer Placeholder 4"/>
          <p:cNvSpPr>
            <a:spLocks noGrp="1"/>
          </p:cNvSpPr>
          <p:nvPr>
            <p:ph type="ftr" sz="quarter" idx="11"/>
          </p:nvPr>
        </p:nvSpPr>
        <p:spPr/>
        <p:txBody>
          <a:bodyPr/>
          <a:lstStyle/>
          <a:p>
            <a:r>
              <a:rPr lang="en-US" smtClean="0"/>
              <a:t>ME 383 Fluid Mechanics</a:t>
            </a:r>
            <a:endParaRPr lang="en-US"/>
          </a:p>
        </p:txBody>
      </p:sp>
      <p:sp>
        <p:nvSpPr>
          <p:cNvPr id="6" name="Slide Number Placeholder 5"/>
          <p:cNvSpPr>
            <a:spLocks noGrp="1"/>
          </p:cNvSpPr>
          <p:nvPr>
            <p:ph type="sldNum" sz="quarter" idx="12"/>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86897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9/24/2012</a:t>
            </a:r>
            <a:endParaRPr lang="en-US"/>
          </a:p>
        </p:txBody>
      </p:sp>
      <p:sp>
        <p:nvSpPr>
          <p:cNvPr id="5" name="Footer Placeholder 4"/>
          <p:cNvSpPr>
            <a:spLocks noGrp="1"/>
          </p:cNvSpPr>
          <p:nvPr>
            <p:ph type="ftr" sz="quarter" idx="11"/>
          </p:nvPr>
        </p:nvSpPr>
        <p:spPr/>
        <p:txBody>
          <a:bodyPr/>
          <a:lstStyle/>
          <a:p>
            <a:r>
              <a:rPr lang="en-US" smtClean="0"/>
              <a:t>ME 383 Fluid Mechanics</a:t>
            </a:r>
            <a:endParaRPr lang="en-US"/>
          </a:p>
        </p:txBody>
      </p:sp>
      <p:sp>
        <p:nvSpPr>
          <p:cNvPr id="6" name="Slide Number Placeholder 5"/>
          <p:cNvSpPr>
            <a:spLocks noGrp="1"/>
          </p:cNvSpPr>
          <p:nvPr>
            <p:ph type="sldNum" sz="quarter" idx="12"/>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86897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277E47-14D8-4CDC-BE4A-32B159C6B04A}" type="datetime1">
              <a:rPr lang="en-US" smtClean="0"/>
              <a:t>4/27/2013</a:t>
            </a:fld>
            <a:endParaRPr lang="en-US"/>
          </a:p>
        </p:txBody>
      </p:sp>
      <p:sp>
        <p:nvSpPr>
          <p:cNvPr id="17" name="Footer Placeholder 16"/>
          <p:cNvSpPr>
            <a:spLocks noGrp="1"/>
          </p:cNvSpPr>
          <p:nvPr>
            <p:ph type="ftr" sz="quarter" idx="11"/>
          </p:nvPr>
        </p:nvSpPr>
        <p:spPr/>
        <p:txBody>
          <a:bodyPr/>
          <a:lstStyle/>
          <a:p>
            <a:r>
              <a:rPr lang="en-US" smtClean="0"/>
              <a:t>ME 322 THERMO-FLUIDS LAB-1</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5B3102-7731-401C-91AA-1A3B53D9EDA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67490-19EF-4FDC-8B3D-C8D77FE8F172}" type="datetime1">
              <a:rPr lang="en-US" smtClean="0"/>
              <a:t>4/27/2013</a:t>
            </a:fld>
            <a:endParaRPr lang="en-US"/>
          </a:p>
        </p:txBody>
      </p:sp>
      <p:sp>
        <p:nvSpPr>
          <p:cNvPr id="5" name="Footer Placeholder 4"/>
          <p:cNvSpPr>
            <a:spLocks noGrp="1"/>
          </p:cNvSpPr>
          <p:nvPr>
            <p:ph type="ftr" sz="quarter" idx="11"/>
          </p:nvPr>
        </p:nvSpPr>
        <p:spPr/>
        <p:txBody>
          <a:bodyPr/>
          <a:lstStyle/>
          <a:p>
            <a:r>
              <a:rPr lang="en-US" smtClean="0"/>
              <a:t>ME 322 THERMO-FLUIDS LAB-1</a:t>
            </a:r>
            <a:endParaRPr lang="en-US"/>
          </a:p>
        </p:txBody>
      </p:sp>
      <p:sp>
        <p:nvSpPr>
          <p:cNvPr id="6" name="Slide Number Placeholder 5"/>
          <p:cNvSpPr>
            <a:spLocks noGrp="1"/>
          </p:cNvSpPr>
          <p:nvPr>
            <p:ph type="sldNum" sz="quarter" idx="12"/>
          </p:nvPr>
        </p:nvSpPr>
        <p:spPr/>
        <p:txBody>
          <a:bodyPr/>
          <a:lstStyle/>
          <a:p>
            <a:fld id="{C45B3102-7731-401C-91AA-1A3B53D9ED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5B3102-7731-401C-91AA-1A3B53D9EDA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B2F52-C636-4424-B178-5A86A531EC5D}" type="datetime1">
              <a:rPr lang="en-US" smtClean="0"/>
              <a:t>4/27/2013</a:t>
            </a:fld>
            <a:endParaRPr lang="en-US"/>
          </a:p>
        </p:txBody>
      </p:sp>
      <p:sp>
        <p:nvSpPr>
          <p:cNvPr id="5" name="Footer Placeholder 4"/>
          <p:cNvSpPr>
            <a:spLocks noGrp="1"/>
          </p:cNvSpPr>
          <p:nvPr>
            <p:ph type="ftr" sz="quarter" idx="11"/>
          </p:nvPr>
        </p:nvSpPr>
        <p:spPr/>
        <p:txBody>
          <a:bodyPr/>
          <a:lstStyle/>
          <a:p>
            <a:r>
              <a:rPr lang="en-US" smtClean="0"/>
              <a:t>ME 322 THERMO-FLUIDS LAB-1</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C95C23-AD8F-4616-9FC8-2E184C7327CF}" type="datetime1">
              <a:rPr lang="en-US" smtClean="0"/>
              <a:t>4/27/2013</a:t>
            </a:fld>
            <a:endParaRPr lang="en-US"/>
          </a:p>
        </p:txBody>
      </p:sp>
      <p:sp>
        <p:nvSpPr>
          <p:cNvPr id="5" name="Footer Placeholder 4"/>
          <p:cNvSpPr>
            <a:spLocks noGrp="1"/>
          </p:cNvSpPr>
          <p:nvPr>
            <p:ph type="ftr" sz="quarter" idx="11"/>
          </p:nvPr>
        </p:nvSpPr>
        <p:spPr/>
        <p:txBody>
          <a:bodyPr/>
          <a:lstStyle/>
          <a:p>
            <a:r>
              <a:rPr lang="en-US" smtClean="0"/>
              <a:t>ME 322 THERMO-FLUIDS LAB-1</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45B3102-7731-401C-91AA-1A3B53D9EDA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ME 322 THERMO-FLUIDS LAB-1</a:t>
            </a:r>
            <a:endParaRPr lang="en-US"/>
          </a:p>
        </p:txBody>
      </p:sp>
      <p:sp>
        <p:nvSpPr>
          <p:cNvPr id="4" name="Date Placeholder 3"/>
          <p:cNvSpPr>
            <a:spLocks noGrp="1"/>
          </p:cNvSpPr>
          <p:nvPr>
            <p:ph type="dt" sz="half" idx="10"/>
          </p:nvPr>
        </p:nvSpPr>
        <p:spPr/>
        <p:txBody>
          <a:bodyPr/>
          <a:lstStyle/>
          <a:p>
            <a:fld id="{63119FD4-A0D7-4C06-983A-EC498F7E2CE6}" type="datetime1">
              <a:rPr lang="en-US" smtClean="0"/>
              <a:t>4/27/2013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5B3102-7731-401C-91AA-1A3B53D9EDA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681C0C4-3017-405F-AFA2-A47C8899A35E}" type="datetime1">
              <a:rPr lang="en-US" smtClean="0"/>
              <a:t>4/27/2013</a:t>
            </a:fld>
            <a:endParaRPr lang="en-US"/>
          </a:p>
        </p:txBody>
      </p:sp>
      <p:sp>
        <p:nvSpPr>
          <p:cNvPr id="6" name="Footer Placeholder 5"/>
          <p:cNvSpPr>
            <a:spLocks noGrp="1"/>
          </p:cNvSpPr>
          <p:nvPr>
            <p:ph type="ftr" sz="quarter" idx="11"/>
          </p:nvPr>
        </p:nvSpPr>
        <p:spPr/>
        <p:txBody>
          <a:bodyPr/>
          <a:lstStyle/>
          <a:p>
            <a:r>
              <a:rPr lang="en-US" smtClean="0"/>
              <a:t>ME 322 THERMO-FLUIDS LAB-1</a:t>
            </a:r>
            <a:endParaRPr lang="en-US"/>
          </a:p>
        </p:txBody>
      </p:sp>
      <p:sp>
        <p:nvSpPr>
          <p:cNvPr id="7" name="Slide Number Placeholder 6"/>
          <p:cNvSpPr>
            <a:spLocks noGrp="1"/>
          </p:cNvSpPr>
          <p:nvPr>
            <p:ph type="sldNum" sz="quarter" idx="12"/>
          </p:nvPr>
        </p:nvSpPr>
        <p:spPr/>
        <p:txBody>
          <a:bodyPr/>
          <a:lstStyle/>
          <a:p>
            <a:fld id="{C45B3102-7731-401C-91AA-1A3B53D9EDA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F5F3DC-12FA-451B-9819-4A5876103099}" type="datetime1">
              <a:rPr lang="en-US" smtClean="0"/>
              <a:t>4/27/2013</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ME 322 THERMO-FLUIDS LAB-1</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5B3102-7731-401C-91AA-1A3B53D9EDA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1EFC8A-837D-40E9-B1D2-51F203AC0BFD}" type="datetime1">
              <a:rPr lang="en-US" smtClean="0"/>
              <a:t>4/27/2013</a:t>
            </a:fld>
            <a:endParaRPr lang="en-US"/>
          </a:p>
        </p:txBody>
      </p:sp>
      <p:sp>
        <p:nvSpPr>
          <p:cNvPr id="4" name="Footer Placeholder 3"/>
          <p:cNvSpPr>
            <a:spLocks noGrp="1"/>
          </p:cNvSpPr>
          <p:nvPr>
            <p:ph type="ftr" sz="quarter" idx="11"/>
          </p:nvPr>
        </p:nvSpPr>
        <p:spPr/>
        <p:txBody>
          <a:bodyPr/>
          <a:lstStyle/>
          <a:p>
            <a:r>
              <a:rPr lang="en-US" smtClean="0"/>
              <a:t>ME 322 THERMO-FLUIDS LAB-1</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45B3102-7731-401C-91AA-1A3B53D9ED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DFD042F-F86B-4897-BC6F-B549900F106B}" type="datetime1">
              <a:rPr lang="en-US" smtClean="0"/>
              <a:t>4/27/2013</a:t>
            </a:fld>
            <a:endParaRPr lang="en-US"/>
          </a:p>
        </p:txBody>
      </p:sp>
      <p:sp>
        <p:nvSpPr>
          <p:cNvPr id="3" name="Footer Placeholder 2"/>
          <p:cNvSpPr>
            <a:spLocks noGrp="1"/>
          </p:cNvSpPr>
          <p:nvPr>
            <p:ph type="ftr" sz="quarter" idx="11"/>
          </p:nvPr>
        </p:nvSpPr>
        <p:spPr/>
        <p:txBody>
          <a:bodyPr/>
          <a:lstStyle/>
          <a:p>
            <a:r>
              <a:rPr lang="en-US" smtClean="0"/>
              <a:t>ME 322 THERMO-FLUIDS LAB-1</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5B3102-7731-401C-91AA-1A3B53D9ED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5B3102-7731-401C-91AA-1A3B53D9EDA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9B1DED0-7DA5-4E12-9113-C086B2E79997}" type="datetime1">
              <a:rPr lang="en-US" smtClean="0"/>
              <a:t>4/27/2013</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ME 322 THERMO-FLUIDS LAB-1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5B3102-7731-401C-91AA-1A3B53D9EDA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425AF43-1F73-42DC-844A-BC2287856062}" type="datetime1">
              <a:rPr lang="en-US" smtClean="0"/>
              <a:t>4/27/2013</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ME 322 THERMO-FLUIDS LAB-1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3BC665-6DA5-43C9-99F5-24758005C035}" type="datetime1">
              <a:rPr lang="en-US" smtClean="0"/>
              <a:t>4/27/2013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ME 322 THERMO-FLUIDS LAB-1</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5B3102-7731-401C-91AA-1A3B53D9EDA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835152"/>
          </a:xfrm>
        </p:spPr>
        <p:txBody>
          <a:bodyPr anchor="t">
            <a:normAutofit fontScale="90000"/>
          </a:bodyPr>
          <a:lstStyle/>
          <a:p>
            <a:r>
              <a:rPr lang="en-US" dirty="0"/>
              <a:t>Performance of </a:t>
            </a:r>
            <a:r>
              <a:rPr lang="en-US" dirty="0" smtClean="0"/>
              <a:t>Pumps</a:t>
            </a:r>
            <a:br>
              <a:rPr lang="en-US" dirty="0" smtClean="0"/>
            </a:br>
            <a:r>
              <a:rPr lang="en-US" dirty="0" smtClean="0"/>
              <a:t>in Series and in Parallel</a:t>
            </a:r>
            <a:endParaRPr lang="en-US" dirty="0"/>
          </a:p>
        </p:txBody>
      </p:sp>
      <p:sp>
        <p:nvSpPr>
          <p:cNvPr id="3" name="Date Placeholder 2"/>
          <p:cNvSpPr>
            <a:spLocks noGrp="1"/>
          </p:cNvSpPr>
          <p:nvPr>
            <p:ph type="dt" sz="half" idx="10"/>
          </p:nvPr>
        </p:nvSpPr>
        <p:spPr/>
        <p:txBody>
          <a:bodyPr/>
          <a:lstStyle/>
          <a:p>
            <a:pPr algn="ctr"/>
            <a:fld id="{FFF55A6A-1244-41A3-8DD2-9E857F99E6D7}" type="datetime1">
              <a:rPr lang="en-US" smtClean="0"/>
              <a:t>4/27/2013</a:t>
            </a:fld>
            <a:endParaRPr lang="en-US" dirty="0"/>
          </a:p>
        </p:txBody>
      </p:sp>
      <p:sp>
        <p:nvSpPr>
          <p:cNvPr id="4" name="Footer Placeholder 3"/>
          <p:cNvSpPr>
            <a:spLocks noGrp="1"/>
          </p:cNvSpPr>
          <p:nvPr>
            <p:ph type="ftr" sz="quarter" idx="11"/>
          </p:nvPr>
        </p:nvSpPr>
        <p:spPr/>
        <p:txBody>
          <a:bodyPr/>
          <a:lstStyle/>
          <a:p>
            <a:r>
              <a:rPr lang="en-US" smtClean="0"/>
              <a:t>ME 322 THERMO-FLUIDS LAB-1</a:t>
            </a:r>
            <a:endParaRPr lang="en-US" dirty="0"/>
          </a:p>
        </p:txBody>
      </p:sp>
      <p:sp>
        <p:nvSpPr>
          <p:cNvPr id="5" name="Slide Number Placeholder 4"/>
          <p:cNvSpPr>
            <a:spLocks noGrp="1"/>
          </p:cNvSpPr>
          <p:nvPr>
            <p:ph type="sldNum" sz="quarter" idx="12"/>
          </p:nvPr>
        </p:nvSpPr>
        <p:spPr/>
        <p:txBody>
          <a:bodyPr>
            <a:normAutofit/>
          </a:bodyPr>
          <a:lstStyle/>
          <a:p>
            <a:fld id="{1AD93096-5B34-4342-9326-69289CEAE4C2}" type="slidenum">
              <a:rPr lang="en-US" smtClean="0"/>
              <a:pPr/>
              <a:t>1</a:t>
            </a:fld>
            <a:endParaRPr lang="en-US" dirty="0">
              <a:solidFill>
                <a:srgbClr val="FFFFFF"/>
              </a:solidFill>
            </a:endParaRPr>
          </a:p>
        </p:txBody>
      </p:sp>
      <p:sp>
        <p:nvSpPr>
          <p:cNvPr id="6" name="Content Placeholder 5"/>
          <p:cNvSpPr>
            <a:spLocks noGrp="1"/>
          </p:cNvSpPr>
          <p:nvPr>
            <p:ph sz="quarter" idx="4294967295"/>
          </p:nvPr>
        </p:nvSpPr>
        <p:spPr>
          <a:xfrm>
            <a:off x="334962" y="1527175"/>
            <a:ext cx="8504238" cy="4873626"/>
          </a:xfrm>
        </p:spPr>
        <p:txBody>
          <a:bodyPr>
            <a:normAutofit/>
          </a:bodyPr>
          <a:lstStyle/>
          <a:p>
            <a:r>
              <a:rPr lang="en-US" sz="2400" dirty="0" smtClean="0">
                <a:solidFill>
                  <a:schemeClr val="tx2"/>
                </a:solidFill>
              </a:rPr>
              <a:t>The operating point of any pumping system depend on the system pressure head loss curve and the available pump characteristics.</a:t>
            </a:r>
            <a:endParaRPr lang="en-US" sz="2400" dirty="0">
              <a:solidFill>
                <a:schemeClr val="tx2"/>
              </a:solidFill>
            </a:endParaRPr>
          </a:p>
          <a:p>
            <a:r>
              <a:rPr lang="en-US" sz="2400" dirty="0" smtClean="0">
                <a:solidFill>
                  <a:schemeClr val="tx2"/>
                </a:solidFill>
              </a:rPr>
              <a:t>If the losses are large the pump must be capable to produce the required head.</a:t>
            </a:r>
          </a:p>
          <a:p>
            <a:r>
              <a:rPr lang="en-US" sz="2400" dirty="0" smtClean="0">
                <a:solidFill>
                  <a:schemeClr val="tx2"/>
                </a:solidFill>
              </a:rPr>
              <a:t>Sometimes it would be cheaper to have more than one pump than just one huge pump.</a:t>
            </a:r>
          </a:p>
          <a:p>
            <a:r>
              <a:rPr lang="en-US" sz="2400" dirty="0" smtClean="0">
                <a:solidFill>
                  <a:schemeClr val="tx2"/>
                </a:solidFill>
              </a:rPr>
              <a:t>Pumps can be connected in series and in parallel</a:t>
            </a:r>
          </a:p>
          <a:p>
            <a:r>
              <a:rPr lang="en-US" sz="2400" dirty="0" smtClean="0">
                <a:solidFill>
                  <a:schemeClr val="tx2"/>
                </a:solidFill>
              </a:rPr>
              <a:t>If the pumps are connected in series, for the same flow rate the total increase in pressure is higher than the case of a single pump</a:t>
            </a:r>
          </a:p>
        </p:txBody>
      </p:sp>
    </p:spTree>
    <p:extLst>
      <p:ext uri="{BB962C8B-B14F-4D97-AF65-F5344CB8AC3E}">
        <p14:creationId xmlns:p14="http://schemas.microsoft.com/office/powerpoint/2010/main" val="4275975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Performance of Pumps</a:t>
            </a:r>
            <a:br>
              <a:rPr lang="en-US" dirty="0"/>
            </a:br>
            <a:r>
              <a:rPr lang="en-US" dirty="0"/>
              <a:t>in Series and in Parallel</a:t>
            </a:r>
            <a:endParaRPr lang="en-US" dirty="0"/>
          </a:p>
        </p:txBody>
      </p:sp>
      <p:sp>
        <p:nvSpPr>
          <p:cNvPr id="3" name="Date Placeholder 2"/>
          <p:cNvSpPr>
            <a:spLocks noGrp="1"/>
          </p:cNvSpPr>
          <p:nvPr>
            <p:ph type="dt" sz="half" idx="10"/>
          </p:nvPr>
        </p:nvSpPr>
        <p:spPr/>
        <p:txBody>
          <a:bodyPr/>
          <a:lstStyle/>
          <a:p>
            <a:pPr algn="ctr"/>
            <a:fld id="{FFF55A6A-1244-41A3-8DD2-9E857F99E6D7}" type="datetime1">
              <a:rPr lang="en-US" smtClean="0"/>
              <a:t>4/27/2013</a:t>
            </a:fld>
            <a:endParaRPr lang="en-US" dirty="0"/>
          </a:p>
        </p:txBody>
      </p:sp>
      <p:sp>
        <p:nvSpPr>
          <p:cNvPr id="4" name="Footer Placeholder 3"/>
          <p:cNvSpPr>
            <a:spLocks noGrp="1"/>
          </p:cNvSpPr>
          <p:nvPr>
            <p:ph type="ftr" sz="quarter" idx="11"/>
          </p:nvPr>
        </p:nvSpPr>
        <p:spPr/>
        <p:txBody>
          <a:bodyPr/>
          <a:lstStyle/>
          <a:p>
            <a:r>
              <a:rPr lang="en-US" smtClean="0"/>
              <a:t>ME 322 THERMO-FLUIDS LAB-1</a:t>
            </a:r>
            <a:endParaRPr lang="en-US" dirty="0"/>
          </a:p>
        </p:txBody>
      </p:sp>
      <p:sp>
        <p:nvSpPr>
          <p:cNvPr id="5" name="Slide Number Placeholder 4"/>
          <p:cNvSpPr>
            <a:spLocks noGrp="1"/>
          </p:cNvSpPr>
          <p:nvPr>
            <p:ph type="sldNum" sz="quarter" idx="12"/>
          </p:nvPr>
        </p:nvSpPr>
        <p:spPr/>
        <p:txBody>
          <a:bodyPr>
            <a:normAutofit/>
          </a:bodyPr>
          <a:lstStyle/>
          <a:p>
            <a:fld id="{1AD93096-5B34-4342-9326-69289CEAE4C2}" type="slidenum">
              <a:rPr lang="en-US" smtClean="0"/>
              <a:pPr/>
              <a:t>2</a:t>
            </a:fld>
            <a:endParaRPr lang="en-US" dirty="0">
              <a:solidFill>
                <a:srgbClr val="FFFFFF"/>
              </a:solidFill>
            </a:endParaRPr>
          </a:p>
        </p:txBody>
      </p:sp>
      <p:sp>
        <p:nvSpPr>
          <p:cNvPr id="6" name="Content Placeholder 5"/>
          <p:cNvSpPr>
            <a:spLocks noGrp="1"/>
          </p:cNvSpPr>
          <p:nvPr>
            <p:ph sz="quarter" idx="4294967295"/>
          </p:nvPr>
        </p:nvSpPr>
        <p:spPr>
          <a:xfrm>
            <a:off x="334962" y="1527175"/>
            <a:ext cx="8504238" cy="4873626"/>
          </a:xfrm>
        </p:spPr>
        <p:txBody>
          <a:bodyPr>
            <a:normAutofit/>
          </a:bodyPr>
          <a:lstStyle/>
          <a:p>
            <a:pPr marL="274320" lvl="1" indent="0">
              <a:buNone/>
            </a:pPr>
            <a:r>
              <a:rPr lang="en-US" sz="1900" dirty="0" smtClean="0">
                <a:solidFill>
                  <a:schemeClr val="tx2"/>
                </a:solidFill>
              </a:rPr>
              <a:t>Pumps connected in series</a:t>
            </a:r>
            <a:endParaRPr lang="en-US" sz="1900" dirty="0" smtClean="0">
              <a:solidFill>
                <a:schemeClr val="tx2"/>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669" y="1828800"/>
            <a:ext cx="7399131" cy="4572000"/>
          </a:xfrm>
          <a:prstGeom prst="rect">
            <a:avLst/>
          </a:prstGeom>
        </p:spPr>
      </p:pic>
    </p:spTree>
    <p:extLst>
      <p:ext uri="{BB962C8B-B14F-4D97-AF65-F5344CB8AC3E}">
        <p14:creationId xmlns:p14="http://schemas.microsoft.com/office/powerpoint/2010/main" val="337995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Performance of Pumps</a:t>
            </a:r>
            <a:br>
              <a:rPr lang="en-US" dirty="0"/>
            </a:br>
            <a:r>
              <a:rPr lang="en-US" dirty="0"/>
              <a:t>in Series and in Parallel</a:t>
            </a:r>
            <a:endParaRPr lang="en-US" dirty="0"/>
          </a:p>
        </p:txBody>
      </p:sp>
      <p:sp>
        <p:nvSpPr>
          <p:cNvPr id="3" name="Date Placeholder 2"/>
          <p:cNvSpPr>
            <a:spLocks noGrp="1"/>
          </p:cNvSpPr>
          <p:nvPr>
            <p:ph type="dt" sz="half" idx="10"/>
          </p:nvPr>
        </p:nvSpPr>
        <p:spPr/>
        <p:txBody>
          <a:bodyPr/>
          <a:lstStyle/>
          <a:p>
            <a:pPr algn="ctr"/>
            <a:fld id="{FFF55A6A-1244-41A3-8DD2-9E857F99E6D7}" type="datetime1">
              <a:rPr lang="en-US" smtClean="0"/>
              <a:t>4/27/2013</a:t>
            </a:fld>
            <a:endParaRPr lang="en-US" dirty="0"/>
          </a:p>
        </p:txBody>
      </p:sp>
      <p:sp>
        <p:nvSpPr>
          <p:cNvPr id="4" name="Footer Placeholder 3"/>
          <p:cNvSpPr>
            <a:spLocks noGrp="1"/>
          </p:cNvSpPr>
          <p:nvPr>
            <p:ph type="ftr" sz="quarter" idx="11"/>
          </p:nvPr>
        </p:nvSpPr>
        <p:spPr/>
        <p:txBody>
          <a:bodyPr/>
          <a:lstStyle/>
          <a:p>
            <a:r>
              <a:rPr lang="en-US" smtClean="0"/>
              <a:t>ME 322 THERMO-FLUIDS LAB-1</a:t>
            </a:r>
            <a:endParaRPr lang="en-US" dirty="0"/>
          </a:p>
        </p:txBody>
      </p:sp>
      <p:sp>
        <p:nvSpPr>
          <p:cNvPr id="5" name="Slide Number Placeholder 4"/>
          <p:cNvSpPr>
            <a:spLocks noGrp="1"/>
          </p:cNvSpPr>
          <p:nvPr>
            <p:ph type="sldNum" sz="quarter" idx="12"/>
          </p:nvPr>
        </p:nvSpPr>
        <p:spPr/>
        <p:txBody>
          <a:bodyPr>
            <a:normAutofit/>
          </a:bodyPr>
          <a:lstStyle/>
          <a:p>
            <a:fld id="{1AD93096-5B34-4342-9326-69289CEAE4C2}" type="slidenum">
              <a:rPr lang="en-US" smtClean="0"/>
              <a:pPr/>
              <a:t>3</a:t>
            </a:fld>
            <a:endParaRPr lang="en-US" dirty="0">
              <a:solidFill>
                <a:srgbClr val="FFFFFF"/>
              </a:solidFill>
            </a:endParaRPr>
          </a:p>
        </p:txBody>
      </p:sp>
      <p:pic>
        <p:nvPicPr>
          <p:cNvPr id="7" name="Content Placeholder 6"/>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34963" y="2947800"/>
            <a:ext cx="8504237" cy="2032375"/>
          </a:xfrm>
        </p:spPr>
      </p:pic>
      <p:sp>
        <p:nvSpPr>
          <p:cNvPr id="8" name="TextBox 7"/>
          <p:cNvSpPr txBox="1"/>
          <p:nvPr/>
        </p:nvSpPr>
        <p:spPr>
          <a:xfrm>
            <a:off x="685800" y="1905000"/>
            <a:ext cx="5181600" cy="369332"/>
          </a:xfrm>
          <a:prstGeom prst="rect">
            <a:avLst/>
          </a:prstGeom>
          <a:noFill/>
        </p:spPr>
        <p:txBody>
          <a:bodyPr wrap="square" rtlCol="0">
            <a:spAutoFit/>
          </a:bodyPr>
          <a:lstStyle/>
          <a:p>
            <a:r>
              <a:rPr lang="en-US" dirty="0" smtClean="0">
                <a:solidFill>
                  <a:schemeClr val="tx2"/>
                </a:solidFill>
              </a:rPr>
              <a:t>Pumps connected in parallel</a:t>
            </a:r>
            <a:endParaRPr lang="en-US" dirty="0">
              <a:solidFill>
                <a:schemeClr val="tx2"/>
              </a:solidFill>
            </a:endParaRPr>
          </a:p>
        </p:txBody>
      </p:sp>
    </p:spTree>
    <p:extLst>
      <p:ext uri="{BB962C8B-B14F-4D97-AF65-F5344CB8AC3E}">
        <p14:creationId xmlns:p14="http://schemas.microsoft.com/office/powerpoint/2010/main" val="3741493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Performance of Pumps</a:t>
            </a:r>
            <a:br>
              <a:rPr lang="en-US" dirty="0"/>
            </a:br>
            <a:r>
              <a:rPr lang="en-US" dirty="0"/>
              <a:t>in Series and in Parallel</a:t>
            </a:r>
            <a:endParaRPr lang="en-US" dirty="0"/>
          </a:p>
        </p:txBody>
      </p:sp>
      <p:sp>
        <p:nvSpPr>
          <p:cNvPr id="3" name="Date Placeholder 2"/>
          <p:cNvSpPr>
            <a:spLocks noGrp="1"/>
          </p:cNvSpPr>
          <p:nvPr>
            <p:ph type="dt" sz="half" idx="10"/>
          </p:nvPr>
        </p:nvSpPr>
        <p:spPr/>
        <p:txBody>
          <a:bodyPr/>
          <a:lstStyle/>
          <a:p>
            <a:pPr algn="ctr"/>
            <a:fld id="{FFF55A6A-1244-41A3-8DD2-9E857F99E6D7}" type="datetime1">
              <a:rPr lang="en-US" smtClean="0"/>
              <a:t>4/27/2013</a:t>
            </a:fld>
            <a:endParaRPr lang="en-US" dirty="0"/>
          </a:p>
        </p:txBody>
      </p:sp>
      <p:sp>
        <p:nvSpPr>
          <p:cNvPr id="4" name="Footer Placeholder 3"/>
          <p:cNvSpPr>
            <a:spLocks noGrp="1"/>
          </p:cNvSpPr>
          <p:nvPr>
            <p:ph type="ftr" sz="quarter" idx="11"/>
          </p:nvPr>
        </p:nvSpPr>
        <p:spPr/>
        <p:txBody>
          <a:bodyPr/>
          <a:lstStyle/>
          <a:p>
            <a:r>
              <a:rPr lang="en-US" smtClean="0"/>
              <a:t>ME 322 THERMO-FLUIDS LAB-1</a:t>
            </a:r>
            <a:endParaRPr lang="en-US" dirty="0"/>
          </a:p>
        </p:txBody>
      </p:sp>
      <p:sp>
        <p:nvSpPr>
          <p:cNvPr id="5" name="Slide Number Placeholder 4"/>
          <p:cNvSpPr>
            <a:spLocks noGrp="1"/>
          </p:cNvSpPr>
          <p:nvPr>
            <p:ph type="sldNum" sz="quarter" idx="12"/>
          </p:nvPr>
        </p:nvSpPr>
        <p:spPr/>
        <p:txBody>
          <a:bodyPr>
            <a:normAutofit/>
          </a:bodyPr>
          <a:lstStyle/>
          <a:p>
            <a:fld id="{1AD93096-5B34-4342-9326-69289CEAE4C2}" type="slidenum">
              <a:rPr lang="en-US" smtClean="0"/>
              <a:pPr/>
              <a:t>4</a:t>
            </a:fld>
            <a:endParaRPr lang="en-US" dirty="0">
              <a:solidFill>
                <a:srgbClr val="FFFFFF"/>
              </a:solidFill>
            </a:endParaRPr>
          </a:p>
        </p:txBody>
      </p:sp>
      <mc:AlternateContent xmlns:mc="http://schemas.openxmlformats.org/markup-compatibility/2006">
        <mc:Choice xmlns:a14="http://schemas.microsoft.com/office/drawing/2010/main" Requires="a14">
          <p:sp>
            <p:nvSpPr>
              <p:cNvPr id="6" name="Content Placeholder 5"/>
              <p:cNvSpPr>
                <a:spLocks noGrp="1"/>
              </p:cNvSpPr>
              <p:nvPr>
                <p:ph sz="quarter" idx="4294967295"/>
              </p:nvPr>
            </p:nvSpPr>
            <p:spPr>
              <a:xfrm>
                <a:off x="334962" y="1527175"/>
                <a:ext cx="8504238" cy="4873626"/>
              </a:xfrm>
            </p:spPr>
            <p:txBody>
              <a:bodyPr>
                <a:normAutofit/>
              </a:bodyPr>
              <a:lstStyle/>
              <a:p>
                <a:r>
                  <a:rPr lang="en-US" sz="2400" dirty="0" smtClean="0">
                    <a:solidFill>
                      <a:schemeClr val="tx2"/>
                    </a:solidFill>
                  </a:rPr>
                  <a:t>Fluid Machines:</a:t>
                </a:r>
              </a:p>
              <a:p>
                <a:pPr lvl="1"/>
                <a:r>
                  <a:rPr lang="en-US" sz="1900" dirty="0" smtClean="0"/>
                  <a:t>How to compute </a:t>
                </a:r>
                <a:r>
                  <a:rPr lang="en-US" sz="1900" dirty="0" smtClean="0"/>
                  <a:t>the pumps’ </a:t>
                </a:r>
                <a:r>
                  <a:rPr lang="en-US" sz="1900" dirty="0" smtClean="0"/>
                  <a:t>performance ?</a:t>
                </a:r>
              </a:p>
              <a:p>
                <a:pPr lvl="2"/>
                <a:r>
                  <a:rPr lang="en-US" sz="1700" dirty="0" smtClean="0">
                    <a:solidFill>
                      <a:schemeClr val="tx2"/>
                    </a:solidFill>
                  </a:rPr>
                  <a:t>Use the energy equation</a:t>
                </a:r>
              </a:p>
              <a:p>
                <a:pPr marL="274320" lvl="1" indent="0">
                  <a:buNone/>
                </a:pPr>
                <a14:m>
                  <m:oMathPara xmlns:m="http://schemas.openxmlformats.org/officeDocument/2006/math">
                    <m:oMathParaPr>
                      <m:jc m:val="centerGroup"/>
                    </m:oMathParaPr>
                    <m:oMath xmlns:m="http://schemas.openxmlformats.org/officeDocument/2006/math">
                      <m:sSub>
                        <m:sSubPr>
                          <m:ctrlPr>
                            <a:rPr lang="en-US" sz="1900" b="0" i="1" smtClean="0">
                              <a:solidFill>
                                <a:schemeClr val="tx2"/>
                              </a:solidFill>
                              <a:latin typeface="Cambria Math"/>
                            </a:rPr>
                          </m:ctrlPr>
                        </m:sSubPr>
                        <m:e>
                          <m:r>
                            <a:rPr lang="en-US" sz="1900" b="0" i="1" smtClean="0">
                              <a:solidFill>
                                <a:schemeClr val="tx2"/>
                              </a:solidFill>
                              <a:latin typeface="Cambria Math"/>
                            </a:rPr>
                            <m:t>𝐻</m:t>
                          </m:r>
                        </m:e>
                        <m:sub>
                          <m:r>
                            <a:rPr lang="en-US" sz="1900" b="0" i="1" smtClean="0">
                              <a:solidFill>
                                <a:schemeClr val="tx2"/>
                              </a:solidFill>
                              <a:latin typeface="Cambria Math"/>
                            </a:rPr>
                            <m:t>𝑝</m:t>
                          </m:r>
                        </m:sub>
                      </m:sSub>
                      <m:r>
                        <a:rPr lang="en-US" sz="1900" b="0" i="1" smtClean="0">
                          <a:solidFill>
                            <a:schemeClr val="tx2"/>
                          </a:solidFill>
                          <a:latin typeface="Cambria Math"/>
                        </a:rPr>
                        <m:t>=</m:t>
                      </m:r>
                      <m:sSub>
                        <m:sSubPr>
                          <m:ctrlPr>
                            <a:rPr lang="en-US" sz="1900" b="0" i="1" smtClean="0">
                              <a:solidFill>
                                <a:schemeClr val="tx2"/>
                              </a:solidFill>
                              <a:latin typeface="Cambria Math"/>
                            </a:rPr>
                          </m:ctrlPr>
                        </m:sSubPr>
                        <m:e>
                          <m:d>
                            <m:dPr>
                              <m:ctrlPr>
                                <a:rPr lang="en-US" sz="1900" b="0" i="1" smtClean="0">
                                  <a:solidFill>
                                    <a:schemeClr val="tx2"/>
                                  </a:solidFill>
                                  <a:latin typeface="Cambria Math"/>
                                </a:rPr>
                              </m:ctrlPr>
                            </m:dPr>
                            <m:e>
                              <m:f>
                                <m:fPr>
                                  <m:ctrlPr>
                                    <a:rPr lang="en-US" sz="1900" b="0" i="1" smtClean="0">
                                      <a:solidFill>
                                        <a:schemeClr val="tx2"/>
                                      </a:solidFill>
                                      <a:latin typeface="Cambria Math"/>
                                    </a:rPr>
                                  </m:ctrlPr>
                                </m:fPr>
                                <m:num>
                                  <m:r>
                                    <a:rPr lang="en-US" sz="1900" b="0" i="1" smtClean="0">
                                      <a:solidFill>
                                        <a:schemeClr val="tx2"/>
                                      </a:solidFill>
                                      <a:latin typeface="Cambria Math"/>
                                    </a:rPr>
                                    <m:t>𝑝</m:t>
                                  </m:r>
                                </m:num>
                                <m:den>
                                  <m:r>
                                    <a:rPr lang="en-US" sz="1900" b="0" i="1" smtClean="0">
                                      <a:solidFill>
                                        <a:schemeClr val="tx2"/>
                                      </a:solidFill>
                                      <a:latin typeface="Cambria Math"/>
                                    </a:rPr>
                                    <m:t>𝜌</m:t>
                                  </m:r>
                                  <m:r>
                                    <a:rPr lang="en-US" sz="1900" b="0" i="1" smtClean="0">
                                      <a:solidFill>
                                        <a:schemeClr val="tx2"/>
                                      </a:solidFill>
                                      <a:latin typeface="Cambria Math"/>
                                    </a:rPr>
                                    <m:t>𝑔</m:t>
                                  </m:r>
                                </m:den>
                              </m:f>
                              <m:r>
                                <a:rPr lang="en-US" sz="1900" b="0" i="1" smtClean="0">
                                  <a:solidFill>
                                    <a:schemeClr val="tx2"/>
                                  </a:solidFill>
                                  <a:latin typeface="Cambria Math"/>
                                </a:rPr>
                                <m:t>+</m:t>
                              </m:r>
                              <m:f>
                                <m:fPr>
                                  <m:ctrlPr>
                                    <a:rPr lang="en-US" sz="1900" b="0" i="1" smtClean="0">
                                      <a:solidFill>
                                        <a:schemeClr val="tx2"/>
                                      </a:solidFill>
                                      <a:latin typeface="Cambria Math"/>
                                    </a:rPr>
                                  </m:ctrlPr>
                                </m:fPr>
                                <m:num>
                                  <m:sSup>
                                    <m:sSupPr>
                                      <m:ctrlPr>
                                        <a:rPr lang="en-US" sz="1900" b="0" i="1" smtClean="0">
                                          <a:solidFill>
                                            <a:schemeClr val="tx2"/>
                                          </a:solidFill>
                                          <a:latin typeface="Cambria Math"/>
                                        </a:rPr>
                                      </m:ctrlPr>
                                    </m:sSupPr>
                                    <m:e>
                                      <m:acc>
                                        <m:accPr>
                                          <m:chr m:val="̅"/>
                                          <m:ctrlPr>
                                            <a:rPr lang="en-US" sz="1900" b="0" i="1" smtClean="0">
                                              <a:solidFill>
                                                <a:schemeClr val="tx2"/>
                                              </a:solidFill>
                                              <a:latin typeface="Cambria Math"/>
                                            </a:rPr>
                                          </m:ctrlPr>
                                        </m:accPr>
                                        <m:e>
                                          <m:r>
                                            <a:rPr lang="en-US" sz="1900" b="0" i="1" smtClean="0">
                                              <a:solidFill>
                                                <a:schemeClr val="tx2"/>
                                              </a:solidFill>
                                              <a:latin typeface="Cambria Math"/>
                                            </a:rPr>
                                            <m:t>𝑉</m:t>
                                          </m:r>
                                        </m:e>
                                      </m:acc>
                                    </m:e>
                                    <m:sup>
                                      <m:r>
                                        <a:rPr lang="en-US" sz="1900" b="0" i="1" smtClean="0">
                                          <a:solidFill>
                                            <a:schemeClr val="tx2"/>
                                          </a:solidFill>
                                          <a:latin typeface="Cambria Math"/>
                                        </a:rPr>
                                        <m:t>2</m:t>
                                      </m:r>
                                    </m:sup>
                                  </m:sSup>
                                </m:num>
                                <m:den>
                                  <m:r>
                                    <a:rPr lang="en-US" sz="1900" b="0" i="1" smtClean="0">
                                      <a:solidFill>
                                        <a:schemeClr val="tx2"/>
                                      </a:solidFill>
                                      <a:latin typeface="Cambria Math"/>
                                    </a:rPr>
                                    <m:t>2</m:t>
                                  </m:r>
                                  <m:r>
                                    <a:rPr lang="en-US" sz="1900" b="0" i="1" smtClean="0">
                                      <a:solidFill>
                                        <a:schemeClr val="tx2"/>
                                      </a:solidFill>
                                      <a:latin typeface="Cambria Math"/>
                                    </a:rPr>
                                    <m:t>𝑔</m:t>
                                  </m:r>
                                </m:den>
                              </m:f>
                              <m:r>
                                <a:rPr lang="en-US" sz="1900" b="0" i="1" smtClean="0">
                                  <a:solidFill>
                                    <a:schemeClr val="tx2"/>
                                  </a:solidFill>
                                  <a:latin typeface="Cambria Math"/>
                                </a:rPr>
                                <m:t>+</m:t>
                              </m:r>
                              <m:r>
                                <a:rPr lang="en-US" sz="1900" b="0" i="1" smtClean="0">
                                  <a:solidFill>
                                    <a:schemeClr val="tx2"/>
                                  </a:solidFill>
                                  <a:latin typeface="Cambria Math"/>
                                </a:rPr>
                                <m:t>𝑧</m:t>
                              </m:r>
                            </m:e>
                          </m:d>
                        </m:e>
                        <m:sub>
                          <m:r>
                            <a:rPr lang="en-US" sz="1900" b="0" i="1" smtClean="0">
                              <a:solidFill>
                                <a:schemeClr val="tx2"/>
                              </a:solidFill>
                              <a:latin typeface="Cambria Math"/>
                            </a:rPr>
                            <m:t>𝑑</m:t>
                          </m:r>
                        </m:sub>
                      </m:sSub>
                      <m:r>
                        <a:rPr lang="en-US" sz="1900" b="0" i="1" smtClean="0">
                          <a:solidFill>
                            <a:schemeClr val="tx2"/>
                          </a:solidFill>
                          <a:latin typeface="Cambria Math"/>
                        </a:rPr>
                        <m:t>−</m:t>
                      </m:r>
                      <m:sSub>
                        <m:sSubPr>
                          <m:ctrlPr>
                            <a:rPr lang="en-US" sz="1900" i="1">
                              <a:latin typeface="Cambria Math"/>
                            </a:rPr>
                          </m:ctrlPr>
                        </m:sSubPr>
                        <m:e>
                          <m:d>
                            <m:dPr>
                              <m:ctrlPr>
                                <a:rPr lang="en-US" sz="1900" i="1">
                                  <a:latin typeface="Cambria Math"/>
                                </a:rPr>
                              </m:ctrlPr>
                            </m:dPr>
                            <m:e>
                              <m:f>
                                <m:fPr>
                                  <m:ctrlPr>
                                    <a:rPr lang="en-US" sz="1900" i="1">
                                      <a:latin typeface="Cambria Math"/>
                                    </a:rPr>
                                  </m:ctrlPr>
                                </m:fPr>
                                <m:num>
                                  <m:r>
                                    <a:rPr lang="en-US" sz="1900" i="1">
                                      <a:latin typeface="Cambria Math"/>
                                    </a:rPr>
                                    <m:t>𝑝</m:t>
                                  </m:r>
                                </m:num>
                                <m:den>
                                  <m:r>
                                    <a:rPr lang="en-US" sz="1900" i="1">
                                      <a:latin typeface="Cambria Math"/>
                                    </a:rPr>
                                    <m:t>𝜌</m:t>
                                  </m:r>
                                  <m:r>
                                    <a:rPr lang="en-US" sz="1900" i="1">
                                      <a:latin typeface="Cambria Math"/>
                                    </a:rPr>
                                    <m:t>𝑔</m:t>
                                  </m:r>
                                </m:den>
                              </m:f>
                              <m:r>
                                <a:rPr lang="en-US" sz="1900" i="1">
                                  <a:latin typeface="Cambria Math"/>
                                </a:rPr>
                                <m:t>+</m:t>
                              </m:r>
                              <m:f>
                                <m:fPr>
                                  <m:ctrlPr>
                                    <a:rPr lang="en-US" sz="1900" i="1">
                                      <a:latin typeface="Cambria Math"/>
                                    </a:rPr>
                                  </m:ctrlPr>
                                </m:fPr>
                                <m:num>
                                  <m:sSup>
                                    <m:sSupPr>
                                      <m:ctrlPr>
                                        <a:rPr lang="en-US" sz="1900" i="1">
                                          <a:latin typeface="Cambria Math"/>
                                        </a:rPr>
                                      </m:ctrlPr>
                                    </m:sSupPr>
                                    <m:e>
                                      <m:acc>
                                        <m:accPr>
                                          <m:chr m:val="̅"/>
                                          <m:ctrlPr>
                                            <a:rPr lang="en-US" sz="1900" i="1">
                                              <a:latin typeface="Cambria Math"/>
                                            </a:rPr>
                                          </m:ctrlPr>
                                        </m:accPr>
                                        <m:e>
                                          <m:r>
                                            <a:rPr lang="en-US" sz="1900" i="1">
                                              <a:latin typeface="Cambria Math"/>
                                            </a:rPr>
                                            <m:t>𝑉</m:t>
                                          </m:r>
                                        </m:e>
                                      </m:acc>
                                    </m:e>
                                    <m:sup>
                                      <m:r>
                                        <a:rPr lang="en-US" sz="1900" i="1">
                                          <a:latin typeface="Cambria Math"/>
                                        </a:rPr>
                                        <m:t>2</m:t>
                                      </m:r>
                                    </m:sup>
                                  </m:sSup>
                                </m:num>
                                <m:den>
                                  <m:r>
                                    <a:rPr lang="en-US" sz="1900" i="1">
                                      <a:latin typeface="Cambria Math"/>
                                    </a:rPr>
                                    <m:t>2</m:t>
                                  </m:r>
                                  <m:r>
                                    <a:rPr lang="en-US" sz="1900" i="1">
                                      <a:latin typeface="Cambria Math"/>
                                    </a:rPr>
                                    <m:t>𝑔</m:t>
                                  </m:r>
                                </m:den>
                              </m:f>
                              <m:r>
                                <a:rPr lang="en-US" sz="1900" i="1">
                                  <a:latin typeface="Cambria Math"/>
                                </a:rPr>
                                <m:t>+</m:t>
                              </m:r>
                              <m:r>
                                <a:rPr lang="en-US" sz="1900" i="1">
                                  <a:latin typeface="Cambria Math"/>
                                </a:rPr>
                                <m:t>𝑧</m:t>
                              </m:r>
                            </m:e>
                          </m:d>
                        </m:e>
                        <m:sub>
                          <m:r>
                            <a:rPr lang="en-US" sz="1900" b="0" i="1" smtClean="0">
                              <a:latin typeface="Cambria Math"/>
                            </a:rPr>
                            <m:t>𝑠</m:t>
                          </m:r>
                        </m:sub>
                      </m:sSub>
                    </m:oMath>
                  </m:oMathPara>
                </a14:m>
                <a:endParaRPr lang="en-US" sz="1900" dirty="0" smtClean="0">
                  <a:solidFill>
                    <a:schemeClr val="tx2"/>
                  </a:solidFill>
                </a:endParaRPr>
              </a:p>
              <a:p>
                <a:pPr marL="274320" lvl="1" indent="0">
                  <a:buNone/>
                </a:pPr>
                <a:r>
                  <a:rPr lang="en-US" sz="1900" dirty="0" smtClean="0"/>
                  <a:t>Where the subscript </a:t>
                </a:r>
                <a:r>
                  <a:rPr lang="en-US" sz="1900" i="1" dirty="0" smtClean="0"/>
                  <a:t>d</a:t>
                </a:r>
                <a:r>
                  <a:rPr lang="en-US" sz="1900" dirty="0" smtClean="0"/>
                  <a:t> and </a:t>
                </a:r>
                <a:r>
                  <a:rPr lang="en-US" sz="1900" i="1" dirty="0" smtClean="0"/>
                  <a:t>s</a:t>
                </a:r>
                <a:r>
                  <a:rPr lang="en-US" sz="1900" dirty="0" smtClean="0"/>
                  <a:t> denote the discharge and suction sides, </a:t>
                </a:r>
                <a:r>
                  <a:rPr lang="en-US" sz="1900" dirty="0" smtClean="0"/>
                  <a:t>respectively. </a:t>
                </a:r>
                <a:r>
                  <a:rPr lang="en-US" sz="1900" dirty="0" smtClean="0"/>
                  <a:t>Write the energy equation for each pump.</a:t>
                </a:r>
              </a:p>
              <a:p>
                <a:pPr lvl="1"/>
                <a:r>
                  <a:rPr lang="en-US" sz="1900" dirty="0" smtClean="0"/>
                  <a:t>If the pumps are connected in series, the flow rate is the same in both and the discharge conditions for the first one are the same as the suction for the second one.</a:t>
                </a:r>
              </a:p>
              <a:p>
                <a:pPr lvl="1"/>
                <a:r>
                  <a:rPr lang="en-US" sz="1900" dirty="0" smtClean="0">
                    <a:solidFill>
                      <a:schemeClr val="tx2"/>
                    </a:solidFill>
                  </a:rPr>
                  <a:t>If the pumps are connected in parallel the </a:t>
                </a:r>
                <a:r>
                  <a:rPr lang="en-US" sz="1900" dirty="0" smtClean="0"/>
                  <a:t>discharge conditions </a:t>
                </a:r>
                <a:r>
                  <a:rPr lang="en-US" sz="1900" dirty="0" smtClean="0">
                    <a:solidFill>
                      <a:schemeClr val="tx2"/>
                    </a:solidFill>
                  </a:rPr>
                  <a:t>are the same.</a:t>
                </a:r>
                <a:endParaRPr lang="en-US" sz="1900" dirty="0" smtClean="0">
                  <a:solidFill>
                    <a:schemeClr val="tx2"/>
                  </a:solidFill>
                </a:endParaRPr>
              </a:p>
            </p:txBody>
          </p:sp>
        </mc:Choice>
        <mc:Fallback>
          <p:sp>
            <p:nvSpPr>
              <p:cNvPr id="6" name="Content Placeholder 5"/>
              <p:cNvSpPr>
                <a:spLocks noGrp="1" noRot="1" noChangeAspect="1" noMove="1" noResize="1" noEditPoints="1" noAdjustHandles="1" noChangeArrowheads="1" noChangeShapeType="1" noTextEdit="1"/>
              </p:cNvSpPr>
              <p:nvPr>
                <p:ph sz="quarter" idx="4294967295"/>
              </p:nvPr>
            </p:nvSpPr>
            <p:spPr>
              <a:xfrm>
                <a:off x="334962" y="1527175"/>
                <a:ext cx="8504238" cy="4873626"/>
              </a:xfrm>
              <a:blipFill rotWithShape="1">
                <a:blip r:embed="rId3"/>
                <a:stretch>
                  <a:fillRect l="-573" t="-1001" r="-430"/>
                </a:stretch>
              </a:blipFill>
            </p:spPr>
            <p:txBody>
              <a:bodyPr/>
              <a:lstStyle/>
              <a:p>
                <a:r>
                  <a:rPr lang="en-US">
                    <a:noFill/>
                  </a:rPr>
                  <a:t> </a:t>
                </a:r>
              </a:p>
            </p:txBody>
          </p:sp>
        </mc:Fallback>
      </mc:AlternateContent>
    </p:spTree>
    <p:extLst>
      <p:ext uri="{BB962C8B-B14F-4D97-AF65-F5344CB8AC3E}">
        <p14:creationId xmlns:p14="http://schemas.microsoft.com/office/powerpoint/2010/main" val="2386566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Performance of Pumps</a:t>
            </a:r>
            <a:br>
              <a:rPr lang="en-US" dirty="0"/>
            </a:br>
            <a:r>
              <a:rPr lang="en-US" dirty="0"/>
              <a:t>in Series and in Parallel</a:t>
            </a:r>
            <a:endParaRPr lang="en-US" dirty="0"/>
          </a:p>
        </p:txBody>
      </p:sp>
      <p:sp>
        <p:nvSpPr>
          <p:cNvPr id="3" name="Date Placeholder 2"/>
          <p:cNvSpPr>
            <a:spLocks noGrp="1"/>
          </p:cNvSpPr>
          <p:nvPr>
            <p:ph type="dt" sz="half" idx="10"/>
          </p:nvPr>
        </p:nvSpPr>
        <p:spPr/>
        <p:txBody>
          <a:bodyPr/>
          <a:lstStyle/>
          <a:p>
            <a:pPr algn="ctr"/>
            <a:fld id="{FFF55A6A-1244-41A3-8DD2-9E857F99E6D7}" type="datetime1">
              <a:rPr lang="en-US" smtClean="0"/>
              <a:t>4/27/2013</a:t>
            </a:fld>
            <a:endParaRPr lang="en-US" dirty="0"/>
          </a:p>
        </p:txBody>
      </p:sp>
      <p:sp>
        <p:nvSpPr>
          <p:cNvPr id="4" name="Footer Placeholder 3"/>
          <p:cNvSpPr>
            <a:spLocks noGrp="1"/>
          </p:cNvSpPr>
          <p:nvPr>
            <p:ph type="ftr" sz="quarter" idx="11"/>
          </p:nvPr>
        </p:nvSpPr>
        <p:spPr/>
        <p:txBody>
          <a:bodyPr/>
          <a:lstStyle/>
          <a:p>
            <a:r>
              <a:rPr lang="en-US" smtClean="0"/>
              <a:t>ME 322 THERMO-FLUIDS LAB-1</a:t>
            </a:r>
            <a:endParaRPr lang="en-US" dirty="0"/>
          </a:p>
        </p:txBody>
      </p:sp>
      <p:sp>
        <p:nvSpPr>
          <p:cNvPr id="5" name="Slide Number Placeholder 4"/>
          <p:cNvSpPr>
            <a:spLocks noGrp="1"/>
          </p:cNvSpPr>
          <p:nvPr>
            <p:ph type="sldNum" sz="quarter" idx="12"/>
          </p:nvPr>
        </p:nvSpPr>
        <p:spPr/>
        <p:txBody>
          <a:bodyPr>
            <a:normAutofit/>
          </a:bodyPr>
          <a:lstStyle/>
          <a:p>
            <a:fld id="{1AD93096-5B34-4342-9326-69289CEAE4C2}" type="slidenum">
              <a:rPr lang="en-US" smtClean="0"/>
              <a:pPr/>
              <a:t>5</a:t>
            </a:fld>
            <a:endParaRPr lang="en-US" dirty="0">
              <a:solidFill>
                <a:srgbClr val="FFFFFF"/>
              </a:solidFill>
            </a:endParaRPr>
          </a:p>
        </p:txBody>
      </p:sp>
      <mc:AlternateContent xmlns:mc="http://schemas.openxmlformats.org/markup-compatibility/2006" xmlns:a14="http://schemas.microsoft.com/office/drawing/2010/main">
        <mc:Choice Requires="a14">
          <p:sp>
            <p:nvSpPr>
              <p:cNvPr id="6" name="Content Placeholder 5"/>
              <p:cNvSpPr>
                <a:spLocks noGrp="1"/>
              </p:cNvSpPr>
              <p:nvPr>
                <p:ph sz="quarter" idx="4294967295"/>
              </p:nvPr>
            </p:nvSpPr>
            <p:spPr>
              <a:xfrm>
                <a:off x="334962" y="1527175"/>
                <a:ext cx="8504238" cy="4873626"/>
              </a:xfrm>
            </p:spPr>
            <p:txBody>
              <a:bodyPr>
                <a:normAutofit/>
              </a:bodyPr>
              <a:lstStyle/>
              <a:p>
                <a:r>
                  <a:rPr lang="en-US" sz="2400" dirty="0" smtClean="0">
                    <a:solidFill>
                      <a:schemeClr val="tx2"/>
                    </a:solidFill>
                  </a:rPr>
                  <a:t>Fluid Machines:</a:t>
                </a:r>
              </a:p>
              <a:p>
                <a:pPr lvl="1"/>
                <a:r>
                  <a:rPr lang="en-US" sz="1900" dirty="0" smtClean="0"/>
                  <a:t>Similarity Rules</a:t>
                </a:r>
              </a:p>
              <a:p>
                <a:pPr lvl="2"/>
                <a:r>
                  <a:rPr lang="en-US" sz="1700" dirty="0" smtClean="0">
                    <a:solidFill>
                      <a:schemeClr val="tx2"/>
                    </a:solidFill>
                  </a:rPr>
                  <a:t>For two different pumps to be dynamically similar, assuming geometric similarity, we must have the flow coefficient satisfy the equality,</a:t>
                </a:r>
              </a:p>
              <a:p>
                <a:pPr marL="594360" lvl="2" indent="0">
                  <a:buNone/>
                </a:pPr>
                <a14:m>
                  <m:oMathPara xmlns:m="http://schemas.openxmlformats.org/officeDocument/2006/math">
                    <m:oMathParaPr>
                      <m:jc m:val="centerGroup"/>
                    </m:oMathParaPr>
                    <m:oMath xmlns:m="http://schemas.openxmlformats.org/officeDocument/2006/math">
                      <m:f>
                        <m:fPr>
                          <m:ctrlPr>
                            <a:rPr lang="en-US" sz="1700" b="0" i="1" smtClean="0">
                              <a:solidFill>
                                <a:schemeClr val="tx2"/>
                              </a:solidFill>
                              <a:latin typeface="Cambria Math"/>
                            </a:rPr>
                          </m:ctrlPr>
                        </m:fPr>
                        <m:num>
                          <m:sSub>
                            <m:sSubPr>
                              <m:ctrlPr>
                                <a:rPr lang="en-US" sz="1700" b="0" i="1" smtClean="0">
                                  <a:solidFill>
                                    <a:schemeClr val="tx2"/>
                                  </a:solidFill>
                                  <a:latin typeface="Cambria Math"/>
                                </a:rPr>
                              </m:ctrlPr>
                            </m:sSubPr>
                            <m:e>
                              <m:r>
                                <a:rPr lang="en-US" sz="1700" b="0" i="1" smtClean="0">
                                  <a:solidFill>
                                    <a:schemeClr val="tx2"/>
                                  </a:solidFill>
                                  <a:latin typeface="Cambria Math"/>
                                </a:rPr>
                                <m:t>𝑄</m:t>
                              </m:r>
                            </m:e>
                            <m:sub>
                              <m:r>
                                <a:rPr lang="en-US" sz="1700" b="0" i="1" smtClean="0">
                                  <a:solidFill>
                                    <a:schemeClr val="tx2"/>
                                  </a:solidFill>
                                  <a:latin typeface="Cambria Math"/>
                                </a:rPr>
                                <m:t>1</m:t>
                              </m:r>
                            </m:sub>
                          </m:sSub>
                        </m:num>
                        <m:den>
                          <m:sSub>
                            <m:sSubPr>
                              <m:ctrlPr>
                                <a:rPr lang="en-US" sz="1700" b="0" i="1" smtClean="0">
                                  <a:solidFill>
                                    <a:schemeClr val="tx2"/>
                                  </a:solidFill>
                                  <a:latin typeface="Cambria Math"/>
                                </a:rPr>
                              </m:ctrlPr>
                            </m:sSubPr>
                            <m:e>
                              <m:r>
                                <a:rPr lang="en-US" sz="1700" b="0" i="1" smtClean="0">
                                  <a:solidFill>
                                    <a:schemeClr val="tx2"/>
                                  </a:solidFill>
                                  <a:latin typeface="Cambria Math"/>
                                </a:rPr>
                                <m:t>𝜔</m:t>
                              </m:r>
                            </m:e>
                            <m:sub>
                              <m:r>
                                <a:rPr lang="en-US" sz="1700" b="0" i="1" smtClean="0">
                                  <a:solidFill>
                                    <a:schemeClr val="tx2"/>
                                  </a:solidFill>
                                  <a:latin typeface="Cambria Math"/>
                                </a:rPr>
                                <m:t>1</m:t>
                              </m:r>
                            </m:sub>
                          </m:sSub>
                          <m:sSubSup>
                            <m:sSubSupPr>
                              <m:ctrlPr>
                                <a:rPr lang="en-US" sz="1700" b="0" i="1" smtClean="0">
                                  <a:solidFill>
                                    <a:schemeClr val="tx2"/>
                                  </a:solidFill>
                                  <a:latin typeface="Cambria Math"/>
                                </a:rPr>
                              </m:ctrlPr>
                            </m:sSubSupPr>
                            <m:e>
                              <m:r>
                                <a:rPr lang="en-US" sz="1700" b="0" i="1" smtClean="0">
                                  <a:solidFill>
                                    <a:schemeClr val="tx2"/>
                                  </a:solidFill>
                                  <a:latin typeface="Cambria Math"/>
                                </a:rPr>
                                <m:t>𝐷</m:t>
                              </m:r>
                            </m:e>
                            <m:sub>
                              <m:r>
                                <a:rPr lang="en-US" sz="1700" b="0" i="1" smtClean="0">
                                  <a:solidFill>
                                    <a:schemeClr val="tx2"/>
                                  </a:solidFill>
                                  <a:latin typeface="Cambria Math"/>
                                </a:rPr>
                                <m:t>1</m:t>
                              </m:r>
                            </m:sub>
                            <m:sup>
                              <m:r>
                                <a:rPr lang="en-US" sz="1700" b="0" i="1" smtClean="0">
                                  <a:solidFill>
                                    <a:schemeClr val="tx2"/>
                                  </a:solidFill>
                                  <a:latin typeface="Cambria Math"/>
                                </a:rPr>
                                <m:t>3</m:t>
                              </m:r>
                            </m:sup>
                          </m:sSubSup>
                        </m:den>
                      </m:f>
                      <m:r>
                        <a:rPr lang="en-US" sz="1700" b="0" i="1" smtClean="0">
                          <a:solidFill>
                            <a:schemeClr val="tx2"/>
                          </a:solidFill>
                          <a:latin typeface="Cambria Math"/>
                        </a:rPr>
                        <m:t>=</m:t>
                      </m:r>
                      <m:f>
                        <m:fPr>
                          <m:ctrlPr>
                            <a:rPr lang="en-US" sz="1700" i="1">
                              <a:solidFill>
                                <a:schemeClr val="tx2"/>
                              </a:solidFill>
                              <a:latin typeface="Cambria Math"/>
                            </a:rPr>
                          </m:ctrlPr>
                        </m:fPr>
                        <m:num>
                          <m:sSub>
                            <m:sSubPr>
                              <m:ctrlPr>
                                <a:rPr lang="en-US" sz="1700" i="1">
                                  <a:solidFill>
                                    <a:schemeClr val="tx2"/>
                                  </a:solidFill>
                                  <a:latin typeface="Cambria Math"/>
                                </a:rPr>
                              </m:ctrlPr>
                            </m:sSubPr>
                            <m:e>
                              <m:r>
                                <a:rPr lang="en-US" sz="1700" i="1">
                                  <a:solidFill>
                                    <a:schemeClr val="tx2"/>
                                  </a:solidFill>
                                  <a:latin typeface="Cambria Math"/>
                                </a:rPr>
                                <m:t>𝑄</m:t>
                              </m:r>
                            </m:e>
                            <m:sub>
                              <m:r>
                                <a:rPr lang="en-US" sz="1700" b="0" i="1" smtClean="0">
                                  <a:solidFill>
                                    <a:schemeClr val="tx2"/>
                                  </a:solidFill>
                                  <a:latin typeface="Cambria Math"/>
                                </a:rPr>
                                <m:t>2</m:t>
                              </m:r>
                            </m:sub>
                          </m:sSub>
                        </m:num>
                        <m:den>
                          <m:sSub>
                            <m:sSubPr>
                              <m:ctrlPr>
                                <a:rPr lang="en-US" sz="1700" i="1">
                                  <a:solidFill>
                                    <a:schemeClr val="tx2"/>
                                  </a:solidFill>
                                  <a:latin typeface="Cambria Math"/>
                                </a:rPr>
                              </m:ctrlPr>
                            </m:sSubPr>
                            <m:e>
                              <m:r>
                                <a:rPr lang="en-US" sz="1700" i="1">
                                  <a:solidFill>
                                    <a:schemeClr val="tx2"/>
                                  </a:solidFill>
                                  <a:latin typeface="Cambria Math"/>
                                </a:rPr>
                                <m:t>𝜔</m:t>
                              </m:r>
                            </m:e>
                            <m:sub>
                              <m:r>
                                <a:rPr lang="en-US" sz="1700" b="0" i="1" smtClean="0">
                                  <a:solidFill>
                                    <a:schemeClr val="tx2"/>
                                  </a:solidFill>
                                  <a:latin typeface="Cambria Math"/>
                                </a:rPr>
                                <m:t>2</m:t>
                              </m:r>
                            </m:sub>
                          </m:sSub>
                          <m:sSubSup>
                            <m:sSubSupPr>
                              <m:ctrlPr>
                                <a:rPr lang="en-US" sz="1700" i="1">
                                  <a:solidFill>
                                    <a:schemeClr val="tx2"/>
                                  </a:solidFill>
                                  <a:latin typeface="Cambria Math"/>
                                </a:rPr>
                              </m:ctrlPr>
                            </m:sSubSupPr>
                            <m:e>
                              <m:r>
                                <a:rPr lang="en-US" sz="1700" i="1">
                                  <a:solidFill>
                                    <a:schemeClr val="tx2"/>
                                  </a:solidFill>
                                  <a:latin typeface="Cambria Math"/>
                                </a:rPr>
                                <m:t>𝐷</m:t>
                              </m:r>
                            </m:e>
                            <m:sub>
                              <m:r>
                                <a:rPr lang="en-US" sz="1700" b="0" i="1" smtClean="0">
                                  <a:solidFill>
                                    <a:schemeClr val="tx2"/>
                                  </a:solidFill>
                                  <a:latin typeface="Cambria Math"/>
                                </a:rPr>
                                <m:t>2</m:t>
                              </m:r>
                            </m:sub>
                            <m:sup>
                              <m:r>
                                <a:rPr lang="en-US" sz="1700" i="1">
                                  <a:solidFill>
                                    <a:schemeClr val="tx2"/>
                                  </a:solidFill>
                                  <a:latin typeface="Cambria Math"/>
                                </a:rPr>
                                <m:t>3</m:t>
                              </m:r>
                            </m:sup>
                          </m:sSubSup>
                        </m:den>
                      </m:f>
                    </m:oMath>
                  </m:oMathPara>
                </a14:m>
                <a:endParaRPr lang="en-US" sz="1700" dirty="0" smtClean="0">
                  <a:solidFill>
                    <a:schemeClr val="tx2"/>
                  </a:solidFill>
                </a:endParaRPr>
              </a:p>
              <a:p>
                <a:pPr marL="594360" lvl="2" indent="0">
                  <a:buNone/>
                </a:pPr>
                <a:r>
                  <a:rPr lang="en-US" sz="1700" dirty="0" smtClean="0">
                    <a:solidFill>
                      <a:schemeClr val="tx2"/>
                    </a:solidFill>
                  </a:rPr>
                  <a:t>The dimensionless head and power coefficients are functions of the flow coefficient, such that</a:t>
                </a:r>
              </a:p>
              <a:p>
                <a:pPr marL="594360" lvl="2" indent="0">
                  <a:buNone/>
                </a:pPr>
                <a14:m>
                  <m:oMathPara xmlns:m="http://schemas.openxmlformats.org/officeDocument/2006/math">
                    <m:oMathParaPr>
                      <m:jc m:val="centerGroup"/>
                    </m:oMathParaPr>
                    <m:oMath xmlns:m="http://schemas.openxmlformats.org/officeDocument/2006/math">
                      <m:f>
                        <m:fPr>
                          <m:ctrlPr>
                            <a:rPr lang="en-US" sz="1700" b="0" i="1" smtClean="0">
                              <a:solidFill>
                                <a:schemeClr val="tx2"/>
                              </a:solidFill>
                              <a:latin typeface="Cambria Math"/>
                            </a:rPr>
                          </m:ctrlPr>
                        </m:fPr>
                        <m:num>
                          <m:r>
                            <a:rPr lang="en-US" sz="1700" b="0" i="1" smtClean="0">
                              <a:solidFill>
                                <a:schemeClr val="tx2"/>
                              </a:solidFill>
                              <a:latin typeface="Cambria Math"/>
                            </a:rPr>
                            <m:t>h</m:t>
                          </m:r>
                        </m:num>
                        <m:den>
                          <m:sSup>
                            <m:sSupPr>
                              <m:ctrlPr>
                                <a:rPr lang="en-US" sz="1700" b="0" i="1" smtClean="0">
                                  <a:solidFill>
                                    <a:schemeClr val="tx2"/>
                                  </a:solidFill>
                                  <a:latin typeface="Cambria Math"/>
                                </a:rPr>
                              </m:ctrlPr>
                            </m:sSupPr>
                            <m:e>
                              <m:r>
                                <a:rPr lang="en-US" sz="1700" b="0" i="1" smtClean="0">
                                  <a:solidFill>
                                    <a:schemeClr val="tx2"/>
                                  </a:solidFill>
                                  <a:latin typeface="Cambria Math"/>
                                </a:rPr>
                                <m:t>𝜔</m:t>
                              </m:r>
                            </m:e>
                            <m:sup>
                              <m:r>
                                <a:rPr lang="en-US" sz="1700" b="0" i="1" smtClean="0">
                                  <a:solidFill>
                                    <a:schemeClr val="tx2"/>
                                  </a:solidFill>
                                  <a:latin typeface="Cambria Math"/>
                                </a:rPr>
                                <m:t>2</m:t>
                              </m:r>
                            </m:sup>
                          </m:sSup>
                          <m:sSup>
                            <m:sSupPr>
                              <m:ctrlPr>
                                <a:rPr lang="en-US" sz="1700" b="0" i="1" smtClean="0">
                                  <a:solidFill>
                                    <a:schemeClr val="tx2"/>
                                  </a:solidFill>
                                  <a:latin typeface="Cambria Math"/>
                                </a:rPr>
                              </m:ctrlPr>
                            </m:sSupPr>
                            <m:e>
                              <m:r>
                                <a:rPr lang="en-US" sz="1700" b="0" i="1" smtClean="0">
                                  <a:solidFill>
                                    <a:schemeClr val="tx2"/>
                                  </a:solidFill>
                                  <a:latin typeface="Cambria Math"/>
                                </a:rPr>
                                <m:t>𝐷</m:t>
                              </m:r>
                            </m:e>
                            <m:sup>
                              <m:r>
                                <a:rPr lang="en-US" sz="1700" b="0" i="1" smtClean="0">
                                  <a:solidFill>
                                    <a:schemeClr val="tx2"/>
                                  </a:solidFill>
                                  <a:latin typeface="Cambria Math"/>
                                </a:rPr>
                                <m:t>2</m:t>
                              </m:r>
                            </m:sup>
                          </m:sSup>
                        </m:den>
                      </m:f>
                      <m:r>
                        <a:rPr lang="en-US" sz="1700" b="0" i="1" smtClean="0">
                          <a:solidFill>
                            <a:schemeClr val="tx2"/>
                          </a:solidFill>
                          <a:latin typeface="Cambria Math"/>
                        </a:rPr>
                        <m:t>=</m:t>
                      </m:r>
                      <m:sSub>
                        <m:sSubPr>
                          <m:ctrlPr>
                            <a:rPr lang="en-US" sz="1700" b="0" i="1" smtClean="0">
                              <a:solidFill>
                                <a:schemeClr val="tx2"/>
                              </a:solidFill>
                              <a:latin typeface="Cambria Math"/>
                            </a:rPr>
                          </m:ctrlPr>
                        </m:sSubPr>
                        <m:e>
                          <m:r>
                            <a:rPr lang="en-US" sz="1700" b="0" i="1" smtClean="0">
                              <a:solidFill>
                                <a:schemeClr val="tx2"/>
                              </a:solidFill>
                              <a:latin typeface="Cambria Math"/>
                            </a:rPr>
                            <m:t>𝑓</m:t>
                          </m:r>
                        </m:e>
                        <m:sub>
                          <m:r>
                            <a:rPr lang="en-US" sz="1700" b="0" i="1" smtClean="0">
                              <a:solidFill>
                                <a:schemeClr val="tx2"/>
                              </a:solidFill>
                              <a:latin typeface="Cambria Math"/>
                            </a:rPr>
                            <m:t>1</m:t>
                          </m:r>
                        </m:sub>
                      </m:sSub>
                      <m:d>
                        <m:dPr>
                          <m:ctrlPr>
                            <a:rPr lang="en-US" sz="1700" b="0" i="1" smtClean="0">
                              <a:solidFill>
                                <a:schemeClr val="tx2"/>
                              </a:solidFill>
                              <a:latin typeface="Cambria Math"/>
                            </a:rPr>
                          </m:ctrlPr>
                        </m:dPr>
                        <m:e>
                          <m:f>
                            <m:fPr>
                              <m:ctrlPr>
                                <a:rPr lang="en-US" sz="1700" b="0" i="1" smtClean="0">
                                  <a:solidFill>
                                    <a:schemeClr val="tx2"/>
                                  </a:solidFill>
                                  <a:latin typeface="Cambria Math"/>
                                </a:rPr>
                              </m:ctrlPr>
                            </m:fPr>
                            <m:num>
                              <m:r>
                                <a:rPr lang="en-US" sz="1700" b="0" i="1" smtClean="0">
                                  <a:solidFill>
                                    <a:schemeClr val="tx2"/>
                                  </a:solidFill>
                                  <a:latin typeface="Cambria Math"/>
                                </a:rPr>
                                <m:t>𝑄</m:t>
                              </m:r>
                            </m:num>
                            <m:den>
                              <m:r>
                                <a:rPr lang="en-US" sz="1700" b="0" i="1" smtClean="0">
                                  <a:solidFill>
                                    <a:schemeClr val="tx2"/>
                                  </a:solidFill>
                                  <a:latin typeface="Cambria Math"/>
                                </a:rPr>
                                <m:t>𝜔</m:t>
                              </m:r>
                              <m:sSup>
                                <m:sSupPr>
                                  <m:ctrlPr>
                                    <a:rPr lang="en-US" sz="1700" b="0" i="1" smtClean="0">
                                      <a:solidFill>
                                        <a:schemeClr val="tx2"/>
                                      </a:solidFill>
                                      <a:latin typeface="Cambria Math"/>
                                    </a:rPr>
                                  </m:ctrlPr>
                                </m:sSupPr>
                                <m:e>
                                  <m:r>
                                    <a:rPr lang="en-US" sz="1700" b="0" i="1" smtClean="0">
                                      <a:solidFill>
                                        <a:schemeClr val="tx2"/>
                                      </a:solidFill>
                                      <a:latin typeface="Cambria Math"/>
                                    </a:rPr>
                                    <m:t>𝐷</m:t>
                                  </m:r>
                                </m:e>
                                <m:sup>
                                  <m:r>
                                    <a:rPr lang="en-US" sz="1700" b="0" i="1" smtClean="0">
                                      <a:solidFill>
                                        <a:schemeClr val="tx2"/>
                                      </a:solidFill>
                                      <a:latin typeface="Cambria Math"/>
                                    </a:rPr>
                                    <m:t>3</m:t>
                                  </m:r>
                                </m:sup>
                              </m:sSup>
                            </m:den>
                          </m:f>
                          <m:r>
                            <a:rPr lang="en-US" sz="1700" b="0" i="1" smtClean="0">
                              <a:solidFill>
                                <a:schemeClr val="tx2"/>
                              </a:solidFill>
                              <a:latin typeface="Cambria Math"/>
                            </a:rPr>
                            <m:t>,</m:t>
                          </m:r>
                          <m:f>
                            <m:fPr>
                              <m:ctrlPr>
                                <a:rPr lang="en-US" sz="1700" b="0" i="1" smtClean="0">
                                  <a:solidFill>
                                    <a:schemeClr val="tx2"/>
                                  </a:solidFill>
                                  <a:latin typeface="Cambria Math"/>
                                </a:rPr>
                              </m:ctrlPr>
                            </m:fPr>
                            <m:num>
                              <m:r>
                                <a:rPr lang="en-US" sz="1700" b="0" i="1" smtClean="0">
                                  <a:solidFill>
                                    <a:schemeClr val="tx2"/>
                                  </a:solidFill>
                                  <a:latin typeface="Cambria Math"/>
                                </a:rPr>
                                <m:t>𝜔</m:t>
                              </m:r>
                              <m:sSup>
                                <m:sSupPr>
                                  <m:ctrlPr>
                                    <a:rPr lang="en-US" sz="1700" b="0" i="1" smtClean="0">
                                      <a:solidFill>
                                        <a:schemeClr val="tx2"/>
                                      </a:solidFill>
                                      <a:latin typeface="Cambria Math"/>
                                    </a:rPr>
                                  </m:ctrlPr>
                                </m:sSupPr>
                                <m:e>
                                  <m:r>
                                    <a:rPr lang="en-US" sz="1700" b="0" i="1" smtClean="0">
                                      <a:solidFill>
                                        <a:schemeClr val="tx2"/>
                                      </a:solidFill>
                                      <a:latin typeface="Cambria Math"/>
                                    </a:rPr>
                                    <m:t>𝐷</m:t>
                                  </m:r>
                                </m:e>
                                <m:sup>
                                  <m:r>
                                    <a:rPr lang="en-US" sz="1700" b="0" i="1" smtClean="0">
                                      <a:solidFill>
                                        <a:schemeClr val="tx2"/>
                                      </a:solidFill>
                                      <a:latin typeface="Cambria Math"/>
                                    </a:rPr>
                                    <m:t>2</m:t>
                                  </m:r>
                                </m:sup>
                              </m:sSup>
                            </m:num>
                            <m:den>
                              <m:r>
                                <a:rPr lang="en-US" sz="1700" b="0" i="1" smtClean="0">
                                  <a:solidFill>
                                    <a:schemeClr val="tx2"/>
                                  </a:solidFill>
                                  <a:latin typeface="Cambria Math"/>
                                </a:rPr>
                                <m:t>𝜇</m:t>
                              </m:r>
                            </m:den>
                          </m:f>
                        </m:e>
                      </m:d>
                      <m:r>
                        <a:rPr lang="en-US" sz="1700" b="0" i="1" smtClean="0">
                          <a:solidFill>
                            <a:schemeClr val="tx2"/>
                          </a:solidFill>
                          <a:latin typeface="Cambria Math"/>
                        </a:rPr>
                        <m:t> </m:t>
                      </m:r>
                      <m:r>
                        <a:rPr lang="en-US" sz="1700" b="0" i="1" smtClean="0">
                          <a:solidFill>
                            <a:schemeClr val="tx2"/>
                          </a:solidFill>
                          <a:latin typeface="Cambria Math"/>
                        </a:rPr>
                        <m:t>𝑎𝑛𝑑</m:t>
                      </m:r>
                      <m:f>
                        <m:fPr>
                          <m:ctrlPr>
                            <a:rPr lang="en-US" sz="1700" b="0" i="1" smtClean="0">
                              <a:solidFill>
                                <a:schemeClr val="tx2"/>
                              </a:solidFill>
                              <a:latin typeface="Cambria Math"/>
                              <a:ea typeface="Cambria Math"/>
                            </a:rPr>
                          </m:ctrlPr>
                        </m:fPr>
                        <m:num>
                          <m:r>
                            <a:rPr lang="en-US" sz="1700" b="0" i="1" smtClean="0">
                              <a:solidFill>
                                <a:schemeClr val="tx2"/>
                              </a:solidFill>
                              <a:latin typeface="Cambria Math"/>
                              <a:ea typeface="Cambria Math"/>
                            </a:rPr>
                            <m:t>𝒫</m:t>
                          </m:r>
                        </m:num>
                        <m:den>
                          <m:r>
                            <a:rPr lang="en-US" sz="1700" b="0" i="1" smtClean="0">
                              <a:solidFill>
                                <a:schemeClr val="tx2"/>
                              </a:solidFill>
                              <a:latin typeface="Cambria Math"/>
                              <a:ea typeface="Cambria Math"/>
                            </a:rPr>
                            <m:t>𝜌</m:t>
                          </m:r>
                          <m:sSup>
                            <m:sSupPr>
                              <m:ctrlPr>
                                <a:rPr lang="en-US" sz="1700" b="0" i="1" smtClean="0">
                                  <a:solidFill>
                                    <a:schemeClr val="tx2"/>
                                  </a:solidFill>
                                  <a:latin typeface="Cambria Math"/>
                                  <a:ea typeface="Cambria Math"/>
                                </a:rPr>
                              </m:ctrlPr>
                            </m:sSupPr>
                            <m:e>
                              <m:r>
                                <a:rPr lang="en-US" sz="1700" b="0" i="1" smtClean="0">
                                  <a:solidFill>
                                    <a:schemeClr val="tx2"/>
                                  </a:solidFill>
                                  <a:latin typeface="Cambria Math"/>
                                  <a:ea typeface="Cambria Math"/>
                                </a:rPr>
                                <m:t>𝜔</m:t>
                              </m:r>
                            </m:e>
                            <m:sup>
                              <m:r>
                                <a:rPr lang="en-US" sz="1700" b="0" i="1" smtClean="0">
                                  <a:solidFill>
                                    <a:schemeClr val="tx2"/>
                                  </a:solidFill>
                                  <a:latin typeface="Cambria Math"/>
                                  <a:ea typeface="Cambria Math"/>
                                </a:rPr>
                                <m:t>3</m:t>
                              </m:r>
                            </m:sup>
                          </m:sSup>
                          <m:sSup>
                            <m:sSupPr>
                              <m:ctrlPr>
                                <a:rPr lang="en-US" sz="1700" b="0" i="1" smtClean="0">
                                  <a:solidFill>
                                    <a:schemeClr val="tx2"/>
                                  </a:solidFill>
                                  <a:latin typeface="Cambria Math"/>
                                  <a:ea typeface="Cambria Math"/>
                                </a:rPr>
                              </m:ctrlPr>
                            </m:sSupPr>
                            <m:e>
                              <m:r>
                                <a:rPr lang="en-US" sz="1700" b="0" i="1" smtClean="0">
                                  <a:solidFill>
                                    <a:schemeClr val="tx2"/>
                                  </a:solidFill>
                                  <a:latin typeface="Cambria Math"/>
                                  <a:ea typeface="Cambria Math"/>
                                </a:rPr>
                                <m:t>𝐷</m:t>
                              </m:r>
                            </m:e>
                            <m:sup>
                              <m:r>
                                <a:rPr lang="en-US" sz="1700" b="0" i="1" smtClean="0">
                                  <a:solidFill>
                                    <a:schemeClr val="tx2"/>
                                  </a:solidFill>
                                  <a:latin typeface="Cambria Math"/>
                                  <a:ea typeface="Cambria Math"/>
                                </a:rPr>
                                <m:t>5</m:t>
                              </m:r>
                            </m:sup>
                          </m:sSup>
                        </m:den>
                      </m:f>
                      <m:r>
                        <a:rPr lang="en-US" sz="1700" b="0" i="1" smtClean="0">
                          <a:solidFill>
                            <a:schemeClr val="tx2"/>
                          </a:solidFill>
                          <a:latin typeface="Cambria Math"/>
                          <a:ea typeface="Cambria Math"/>
                        </a:rPr>
                        <m:t>=</m:t>
                      </m:r>
                      <m:sSub>
                        <m:sSubPr>
                          <m:ctrlPr>
                            <a:rPr lang="en-US" sz="1700" b="0" i="1" smtClean="0">
                              <a:solidFill>
                                <a:schemeClr val="tx2"/>
                              </a:solidFill>
                              <a:latin typeface="Cambria Math"/>
                              <a:ea typeface="Cambria Math"/>
                            </a:rPr>
                          </m:ctrlPr>
                        </m:sSubPr>
                        <m:e>
                          <m:r>
                            <a:rPr lang="en-US" sz="1700" b="0" i="1" smtClean="0">
                              <a:solidFill>
                                <a:schemeClr val="tx2"/>
                              </a:solidFill>
                              <a:latin typeface="Cambria Math"/>
                              <a:ea typeface="Cambria Math"/>
                            </a:rPr>
                            <m:t>𝑓</m:t>
                          </m:r>
                        </m:e>
                        <m:sub>
                          <m:r>
                            <a:rPr lang="en-US" sz="1700" b="0" i="1" smtClean="0">
                              <a:solidFill>
                                <a:schemeClr val="tx2"/>
                              </a:solidFill>
                              <a:latin typeface="Cambria Math"/>
                              <a:ea typeface="Cambria Math"/>
                            </a:rPr>
                            <m:t>2</m:t>
                          </m:r>
                        </m:sub>
                      </m:sSub>
                      <m:d>
                        <m:dPr>
                          <m:ctrlPr>
                            <a:rPr lang="en-US" sz="1700" b="0" i="1" smtClean="0">
                              <a:solidFill>
                                <a:schemeClr val="tx2"/>
                              </a:solidFill>
                              <a:latin typeface="Cambria Math"/>
                              <a:ea typeface="Cambria Math"/>
                            </a:rPr>
                          </m:ctrlPr>
                        </m:dPr>
                        <m:e>
                          <m:f>
                            <m:fPr>
                              <m:ctrlPr>
                                <a:rPr lang="en-US" sz="1700" b="0" i="1" smtClean="0">
                                  <a:solidFill>
                                    <a:schemeClr val="tx2"/>
                                  </a:solidFill>
                                  <a:latin typeface="Cambria Math"/>
                                  <a:ea typeface="Cambria Math"/>
                                </a:rPr>
                              </m:ctrlPr>
                            </m:fPr>
                            <m:num>
                              <m:r>
                                <a:rPr lang="en-US" sz="1700" b="0" i="1" smtClean="0">
                                  <a:solidFill>
                                    <a:schemeClr val="tx2"/>
                                  </a:solidFill>
                                  <a:latin typeface="Cambria Math"/>
                                  <a:ea typeface="Cambria Math"/>
                                </a:rPr>
                                <m:t>𝑄</m:t>
                              </m:r>
                            </m:num>
                            <m:den>
                              <m:r>
                                <a:rPr lang="en-US" sz="1700" b="0" i="1" smtClean="0">
                                  <a:solidFill>
                                    <a:schemeClr val="tx2"/>
                                  </a:solidFill>
                                  <a:latin typeface="Cambria Math"/>
                                  <a:ea typeface="Cambria Math"/>
                                </a:rPr>
                                <m:t>𝜔</m:t>
                              </m:r>
                              <m:sSup>
                                <m:sSupPr>
                                  <m:ctrlPr>
                                    <a:rPr lang="en-US" sz="1700" b="0" i="1" smtClean="0">
                                      <a:solidFill>
                                        <a:schemeClr val="tx2"/>
                                      </a:solidFill>
                                      <a:latin typeface="Cambria Math"/>
                                      <a:ea typeface="Cambria Math"/>
                                    </a:rPr>
                                  </m:ctrlPr>
                                </m:sSupPr>
                                <m:e>
                                  <m:r>
                                    <a:rPr lang="en-US" sz="1700" b="0" i="1" smtClean="0">
                                      <a:solidFill>
                                        <a:schemeClr val="tx2"/>
                                      </a:solidFill>
                                      <a:latin typeface="Cambria Math"/>
                                      <a:ea typeface="Cambria Math"/>
                                    </a:rPr>
                                    <m:t>𝐷</m:t>
                                  </m:r>
                                </m:e>
                                <m:sup>
                                  <m:r>
                                    <a:rPr lang="en-US" sz="1700" b="0" i="1" smtClean="0">
                                      <a:solidFill>
                                        <a:schemeClr val="tx2"/>
                                      </a:solidFill>
                                      <a:latin typeface="Cambria Math"/>
                                      <a:ea typeface="Cambria Math"/>
                                    </a:rPr>
                                    <m:t>3</m:t>
                                  </m:r>
                                </m:sup>
                              </m:sSup>
                            </m:den>
                          </m:f>
                          <m:r>
                            <a:rPr lang="en-US" sz="1700" i="1">
                              <a:solidFill>
                                <a:schemeClr val="tx2"/>
                              </a:solidFill>
                              <a:latin typeface="Cambria Math"/>
                            </a:rPr>
                            <m:t>,</m:t>
                          </m:r>
                          <m:f>
                            <m:fPr>
                              <m:ctrlPr>
                                <a:rPr lang="en-US" sz="1700" i="1">
                                  <a:solidFill>
                                    <a:schemeClr val="tx2"/>
                                  </a:solidFill>
                                  <a:latin typeface="Cambria Math"/>
                                </a:rPr>
                              </m:ctrlPr>
                            </m:fPr>
                            <m:num>
                              <m:r>
                                <a:rPr lang="en-US" sz="1700" i="1">
                                  <a:solidFill>
                                    <a:schemeClr val="tx2"/>
                                  </a:solidFill>
                                  <a:latin typeface="Cambria Math"/>
                                </a:rPr>
                                <m:t>𝜔</m:t>
                              </m:r>
                              <m:sSup>
                                <m:sSupPr>
                                  <m:ctrlPr>
                                    <a:rPr lang="en-US" sz="1700" i="1">
                                      <a:solidFill>
                                        <a:schemeClr val="tx2"/>
                                      </a:solidFill>
                                      <a:latin typeface="Cambria Math"/>
                                    </a:rPr>
                                  </m:ctrlPr>
                                </m:sSupPr>
                                <m:e>
                                  <m:r>
                                    <a:rPr lang="en-US" sz="1700" i="1">
                                      <a:solidFill>
                                        <a:schemeClr val="tx2"/>
                                      </a:solidFill>
                                      <a:latin typeface="Cambria Math"/>
                                    </a:rPr>
                                    <m:t>𝐷</m:t>
                                  </m:r>
                                </m:e>
                                <m:sup>
                                  <m:r>
                                    <a:rPr lang="en-US" sz="1700" i="1">
                                      <a:solidFill>
                                        <a:schemeClr val="tx2"/>
                                      </a:solidFill>
                                      <a:latin typeface="Cambria Math"/>
                                    </a:rPr>
                                    <m:t>2</m:t>
                                  </m:r>
                                </m:sup>
                              </m:sSup>
                            </m:num>
                            <m:den>
                              <m:r>
                                <a:rPr lang="en-US" sz="1700" i="1">
                                  <a:solidFill>
                                    <a:schemeClr val="tx2"/>
                                  </a:solidFill>
                                  <a:latin typeface="Cambria Math"/>
                                </a:rPr>
                                <m:t>𝜇</m:t>
                              </m:r>
                            </m:den>
                          </m:f>
                        </m:e>
                      </m:d>
                    </m:oMath>
                  </m:oMathPara>
                </a14:m>
                <a:endParaRPr lang="en-US" sz="1700" dirty="0" smtClean="0">
                  <a:solidFill>
                    <a:schemeClr val="tx2"/>
                  </a:solidFill>
                </a:endParaRPr>
              </a:p>
              <a:p>
                <a:pPr marL="594360" lvl="2" indent="0">
                  <a:buNone/>
                </a:pPr>
                <a14:m>
                  <m:oMath xmlns:m="http://schemas.openxmlformats.org/officeDocument/2006/math">
                    <m:r>
                      <a:rPr lang="en-US" sz="1700" b="0" i="1" smtClean="0">
                        <a:solidFill>
                          <a:schemeClr val="tx2"/>
                        </a:solidFill>
                        <a:latin typeface="Cambria Math"/>
                      </a:rPr>
                      <m:t>𝐻</m:t>
                    </m:r>
                    <m:r>
                      <a:rPr lang="en-US" sz="1700" b="0" i="1" smtClean="0">
                        <a:solidFill>
                          <a:schemeClr val="tx2"/>
                        </a:solidFill>
                        <a:latin typeface="Cambria Math"/>
                      </a:rPr>
                      <m:t>=</m:t>
                    </m:r>
                    <m:f>
                      <m:fPr>
                        <m:type m:val="lin"/>
                        <m:ctrlPr>
                          <a:rPr lang="en-US" sz="1700" b="0" i="1" smtClean="0">
                            <a:solidFill>
                              <a:schemeClr val="tx2"/>
                            </a:solidFill>
                            <a:latin typeface="Cambria Math"/>
                          </a:rPr>
                        </m:ctrlPr>
                      </m:fPr>
                      <m:num>
                        <m:r>
                          <a:rPr lang="en-US" sz="1700" b="0" i="1" smtClean="0">
                            <a:solidFill>
                              <a:schemeClr val="tx2"/>
                            </a:solidFill>
                            <a:latin typeface="Cambria Math"/>
                          </a:rPr>
                          <m:t>h</m:t>
                        </m:r>
                      </m:num>
                      <m:den>
                        <m:r>
                          <a:rPr lang="en-US" sz="1700" b="0" i="1" smtClean="0">
                            <a:solidFill>
                              <a:schemeClr val="tx2"/>
                            </a:solidFill>
                            <a:latin typeface="Cambria Math"/>
                          </a:rPr>
                          <m:t>𝑔</m:t>
                        </m:r>
                      </m:den>
                    </m:f>
                  </m:oMath>
                </a14:m>
                <a:r>
                  <a:rPr lang="en-US" sz="1700" dirty="0" smtClean="0">
                    <a:solidFill>
                      <a:schemeClr val="tx2"/>
                    </a:solidFill>
                  </a:rPr>
                  <a:t>. Hence </a:t>
                </a:r>
                <a:r>
                  <a:rPr lang="en-US" sz="1700" smtClean="0">
                    <a:solidFill>
                      <a:schemeClr val="tx2"/>
                    </a:solidFill>
                  </a:rPr>
                  <a:t>for completely similar </a:t>
                </a:r>
                <a:r>
                  <a:rPr lang="en-US" sz="1700" dirty="0" smtClean="0">
                    <a:solidFill>
                      <a:schemeClr val="tx2"/>
                    </a:solidFill>
                  </a:rPr>
                  <a:t>flow coefficient we have,</a:t>
                </a:r>
              </a:p>
              <a:p>
                <a:pPr marL="594360" lvl="2" indent="0">
                  <a:buNone/>
                </a:pPr>
                <a14:m>
                  <m:oMathPara xmlns:m="http://schemas.openxmlformats.org/officeDocument/2006/math">
                    <m:oMathParaPr>
                      <m:jc m:val="centerGroup"/>
                    </m:oMathParaPr>
                    <m:oMath xmlns:m="http://schemas.openxmlformats.org/officeDocument/2006/math">
                      <m:f>
                        <m:fPr>
                          <m:ctrlPr>
                            <a:rPr lang="en-US" sz="1700" i="1">
                              <a:solidFill>
                                <a:schemeClr val="tx2"/>
                              </a:solidFill>
                              <a:latin typeface="Cambria Math"/>
                            </a:rPr>
                          </m:ctrlPr>
                        </m:fPr>
                        <m:num>
                          <m:sSub>
                            <m:sSubPr>
                              <m:ctrlPr>
                                <a:rPr lang="en-US" sz="1700" b="0" i="1" smtClean="0">
                                  <a:solidFill>
                                    <a:schemeClr val="tx2"/>
                                  </a:solidFill>
                                  <a:latin typeface="Cambria Math"/>
                                </a:rPr>
                              </m:ctrlPr>
                            </m:sSubPr>
                            <m:e>
                              <m:r>
                                <a:rPr lang="en-US" sz="1700" b="0" i="1" smtClean="0">
                                  <a:solidFill>
                                    <a:schemeClr val="tx2"/>
                                  </a:solidFill>
                                  <a:latin typeface="Cambria Math"/>
                                </a:rPr>
                                <m:t>h</m:t>
                              </m:r>
                            </m:e>
                            <m:sub>
                              <m:r>
                                <a:rPr lang="en-US" sz="1700" b="0" i="1" smtClean="0">
                                  <a:solidFill>
                                    <a:schemeClr val="tx2"/>
                                  </a:solidFill>
                                  <a:latin typeface="Cambria Math"/>
                                </a:rPr>
                                <m:t>1</m:t>
                              </m:r>
                            </m:sub>
                          </m:sSub>
                        </m:num>
                        <m:den>
                          <m:sSubSup>
                            <m:sSubSupPr>
                              <m:ctrlPr>
                                <a:rPr lang="en-US" sz="1700" b="0" i="1" smtClean="0">
                                  <a:solidFill>
                                    <a:schemeClr val="tx2"/>
                                  </a:solidFill>
                                  <a:latin typeface="Cambria Math"/>
                                </a:rPr>
                              </m:ctrlPr>
                            </m:sSubSupPr>
                            <m:e>
                              <m:r>
                                <a:rPr lang="en-US" sz="1700" b="0" i="1" smtClean="0">
                                  <a:solidFill>
                                    <a:schemeClr val="tx2"/>
                                  </a:solidFill>
                                  <a:latin typeface="Cambria Math"/>
                                </a:rPr>
                                <m:t>𝜔</m:t>
                              </m:r>
                            </m:e>
                            <m:sub>
                              <m:r>
                                <a:rPr lang="en-US" sz="1700" b="0" i="1" smtClean="0">
                                  <a:solidFill>
                                    <a:schemeClr val="tx2"/>
                                  </a:solidFill>
                                  <a:latin typeface="Cambria Math"/>
                                </a:rPr>
                                <m:t>1</m:t>
                              </m:r>
                            </m:sub>
                            <m:sup>
                              <m:r>
                                <a:rPr lang="en-US" sz="1700" b="0" i="1" smtClean="0">
                                  <a:solidFill>
                                    <a:schemeClr val="tx2"/>
                                  </a:solidFill>
                                  <a:latin typeface="Cambria Math"/>
                                </a:rPr>
                                <m:t>2</m:t>
                              </m:r>
                            </m:sup>
                          </m:sSubSup>
                          <m:sSubSup>
                            <m:sSubSupPr>
                              <m:ctrlPr>
                                <a:rPr lang="en-US" sz="1700" b="0" i="1" smtClean="0">
                                  <a:solidFill>
                                    <a:schemeClr val="tx2"/>
                                  </a:solidFill>
                                  <a:latin typeface="Cambria Math"/>
                                </a:rPr>
                              </m:ctrlPr>
                            </m:sSubSupPr>
                            <m:e>
                              <m:r>
                                <a:rPr lang="en-US" sz="1700" b="0" i="1" smtClean="0">
                                  <a:solidFill>
                                    <a:schemeClr val="tx2"/>
                                  </a:solidFill>
                                  <a:latin typeface="Cambria Math"/>
                                </a:rPr>
                                <m:t>𝐷</m:t>
                              </m:r>
                            </m:e>
                            <m:sub>
                              <m:r>
                                <a:rPr lang="en-US" sz="1700" b="0" i="1" smtClean="0">
                                  <a:solidFill>
                                    <a:schemeClr val="tx2"/>
                                  </a:solidFill>
                                  <a:latin typeface="Cambria Math"/>
                                </a:rPr>
                                <m:t>1</m:t>
                              </m:r>
                            </m:sub>
                            <m:sup>
                              <m:r>
                                <a:rPr lang="en-US" sz="1700" b="0" i="1" smtClean="0">
                                  <a:solidFill>
                                    <a:schemeClr val="tx2"/>
                                  </a:solidFill>
                                  <a:latin typeface="Cambria Math"/>
                                </a:rPr>
                                <m:t>2</m:t>
                              </m:r>
                            </m:sup>
                          </m:sSubSup>
                        </m:den>
                      </m:f>
                      <m:r>
                        <a:rPr lang="en-US" sz="1700" i="1">
                          <a:solidFill>
                            <a:schemeClr val="tx2"/>
                          </a:solidFill>
                          <a:latin typeface="Cambria Math"/>
                        </a:rPr>
                        <m:t>=</m:t>
                      </m:r>
                      <m:f>
                        <m:fPr>
                          <m:ctrlPr>
                            <a:rPr lang="en-US" sz="1700" i="1">
                              <a:solidFill>
                                <a:schemeClr val="tx2"/>
                              </a:solidFill>
                              <a:latin typeface="Cambria Math"/>
                            </a:rPr>
                          </m:ctrlPr>
                        </m:fPr>
                        <m:num>
                          <m:sSub>
                            <m:sSubPr>
                              <m:ctrlPr>
                                <a:rPr lang="en-US" sz="1700" i="1">
                                  <a:solidFill>
                                    <a:schemeClr val="tx2"/>
                                  </a:solidFill>
                                  <a:latin typeface="Cambria Math"/>
                                </a:rPr>
                              </m:ctrlPr>
                            </m:sSubPr>
                            <m:e>
                              <m:r>
                                <a:rPr lang="en-US" sz="1700" b="0" i="1" smtClean="0">
                                  <a:solidFill>
                                    <a:schemeClr val="tx2"/>
                                  </a:solidFill>
                                  <a:latin typeface="Cambria Math"/>
                                </a:rPr>
                                <m:t>h</m:t>
                              </m:r>
                            </m:e>
                            <m:sub>
                              <m:r>
                                <a:rPr lang="en-US" sz="1700" b="0" i="1" smtClean="0">
                                  <a:solidFill>
                                    <a:schemeClr val="tx2"/>
                                  </a:solidFill>
                                  <a:latin typeface="Cambria Math"/>
                                </a:rPr>
                                <m:t>2</m:t>
                              </m:r>
                            </m:sub>
                          </m:sSub>
                        </m:num>
                        <m:den>
                          <m:sSubSup>
                            <m:sSubSupPr>
                              <m:ctrlPr>
                                <a:rPr lang="en-US" sz="1700" i="1">
                                  <a:solidFill>
                                    <a:schemeClr val="tx2"/>
                                  </a:solidFill>
                                  <a:latin typeface="Cambria Math"/>
                                </a:rPr>
                              </m:ctrlPr>
                            </m:sSubSupPr>
                            <m:e>
                              <m:r>
                                <a:rPr lang="en-US" sz="1700" i="1">
                                  <a:solidFill>
                                    <a:schemeClr val="tx2"/>
                                  </a:solidFill>
                                  <a:latin typeface="Cambria Math"/>
                                </a:rPr>
                                <m:t>𝜔</m:t>
                              </m:r>
                            </m:e>
                            <m:sub>
                              <m:r>
                                <a:rPr lang="en-US" sz="1700" b="0" i="1" smtClean="0">
                                  <a:solidFill>
                                    <a:schemeClr val="tx2"/>
                                  </a:solidFill>
                                  <a:latin typeface="Cambria Math"/>
                                </a:rPr>
                                <m:t>2</m:t>
                              </m:r>
                            </m:sub>
                            <m:sup>
                              <m:r>
                                <a:rPr lang="en-US" sz="1700" i="1">
                                  <a:solidFill>
                                    <a:schemeClr val="tx2"/>
                                  </a:solidFill>
                                  <a:latin typeface="Cambria Math"/>
                                </a:rPr>
                                <m:t>2</m:t>
                              </m:r>
                            </m:sup>
                          </m:sSubSup>
                          <m:sSubSup>
                            <m:sSubSupPr>
                              <m:ctrlPr>
                                <a:rPr lang="en-US" sz="1700" i="1">
                                  <a:solidFill>
                                    <a:schemeClr val="tx2"/>
                                  </a:solidFill>
                                  <a:latin typeface="Cambria Math"/>
                                </a:rPr>
                              </m:ctrlPr>
                            </m:sSubSupPr>
                            <m:e>
                              <m:r>
                                <a:rPr lang="en-US" sz="1700" i="1">
                                  <a:solidFill>
                                    <a:schemeClr val="tx2"/>
                                  </a:solidFill>
                                  <a:latin typeface="Cambria Math"/>
                                </a:rPr>
                                <m:t>𝐷</m:t>
                              </m:r>
                            </m:e>
                            <m:sub>
                              <m:r>
                                <a:rPr lang="en-US" sz="1700" b="0" i="1" smtClean="0">
                                  <a:solidFill>
                                    <a:schemeClr val="tx2"/>
                                  </a:solidFill>
                                  <a:latin typeface="Cambria Math"/>
                                </a:rPr>
                                <m:t>2</m:t>
                              </m:r>
                            </m:sub>
                            <m:sup>
                              <m:r>
                                <a:rPr lang="en-US" sz="1700" i="1">
                                  <a:solidFill>
                                    <a:schemeClr val="tx2"/>
                                  </a:solidFill>
                                  <a:latin typeface="Cambria Math"/>
                                </a:rPr>
                                <m:t>2</m:t>
                              </m:r>
                            </m:sup>
                          </m:sSubSup>
                        </m:den>
                      </m:f>
                    </m:oMath>
                  </m:oMathPara>
                </a14:m>
                <a:endParaRPr lang="en-US" sz="1700" dirty="0" smtClean="0">
                  <a:solidFill>
                    <a:schemeClr val="tx2"/>
                  </a:solidFill>
                </a:endParaRPr>
              </a:p>
              <a:p>
                <a:pPr marL="594360" lvl="2" indent="0">
                  <a:buNone/>
                </a:pPr>
                <a:r>
                  <a:rPr lang="en-US" sz="1700" dirty="0" smtClean="0">
                    <a:solidFill>
                      <a:schemeClr val="tx2"/>
                    </a:solidFill>
                  </a:rPr>
                  <a:t>And </a:t>
                </a:r>
              </a:p>
              <a:p>
                <a:pPr marL="594360" lvl="2" indent="0">
                  <a:buNone/>
                </a:pPr>
                <a14:m>
                  <m:oMathPara xmlns:m="http://schemas.openxmlformats.org/officeDocument/2006/math">
                    <m:oMathParaPr>
                      <m:jc m:val="centerGroup"/>
                    </m:oMathParaPr>
                    <m:oMath xmlns:m="http://schemas.openxmlformats.org/officeDocument/2006/math">
                      <m:f>
                        <m:fPr>
                          <m:ctrlPr>
                            <a:rPr lang="en-US" sz="1700" i="1">
                              <a:solidFill>
                                <a:schemeClr val="tx2"/>
                              </a:solidFill>
                              <a:latin typeface="Cambria Math"/>
                            </a:rPr>
                          </m:ctrlPr>
                        </m:fPr>
                        <m:num>
                          <m:sSub>
                            <m:sSubPr>
                              <m:ctrlPr>
                                <a:rPr lang="en-US" sz="1700" i="1">
                                  <a:solidFill>
                                    <a:schemeClr val="tx2"/>
                                  </a:solidFill>
                                  <a:latin typeface="Cambria Math"/>
                                </a:rPr>
                              </m:ctrlPr>
                            </m:sSubPr>
                            <m:e>
                              <m:r>
                                <a:rPr lang="en-US" sz="1700" b="0" i="1" smtClean="0">
                                  <a:solidFill>
                                    <a:schemeClr val="tx2"/>
                                  </a:solidFill>
                                  <a:latin typeface="Cambria Math"/>
                                  <a:ea typeface="Cambria Math"/>
                                </a:rPr>
                                <m:t>𝒫</m:t>
                              </m:r>
                            </m:e>
                            <m:sub>
                              <m:r>
                                <a:rPr lang="en-US" sz="1700" i="1">
                                  <a:solidFill>
                                    <a:schemeClr val="tx2"/>
                                  </a:solidFill>
                                  <a:latin typeface="Cambria Math"/>
                                </a:rPr>
                                <m:t>1</m:t>
                              </m:r>
                            </m:sub>
                          </m:sSub>
                        </m:num>
                        <m:den>
                          <m:sSubSup>
                            <m:sSubSupPr>
                              <m:ctrlPr>
                                <a:rPr lang="en-US" sz="1700" i="1">
                                  <a:solidFill>
                                    <a:schemeClr val="tx2"/>
                                  </a:solidFill>
                                  <a:latin typeface="Cambria Math"/>
                                </a:rPr>
                              </m:ctrlPr>
                            </m:sSubSupPr>
                            <m:e>
                              <m:r>
                                <a:rPr lang="en-US" sz="1700" b="0" i="1" smtClean="0">
                                  <a:solidFill>
                                    <a:schemeClr val="tx2"/>
                                  </a:solidFill>
                                  <a:latin typeface="Cambria Math"/>
                                </a:rPr>
                                <m:t>𝜌</m:t>
                              </m:r>
                              <m:r>
                                <a:rPr lang="en-US" sz="1700" i="1">
                                  <a:solidFill>
                                    <a:schemeClr val="tx2"/>
                                  </a:solidFill>
                                  <a:latin typeface="Cambria Math"/>
                                </a:rPr>
                                <m:t>𝜔</m:t>
                              </m:r>
                            </m:e>
                            <m:sub>
                              <m:r>
                                <a:rPr lang="en-US" sz="1700" i="1">
                                  <a:solidFill>
                                    <a:schemeClr val="tx2"/>
                                  </a:solidFill>
                                  <a:latin typeface="Cambria Math"/>
                                </a:rPr>
                                <m:t>1</m:t>
                              </m:r>
                            </m:sub>
                            <m:sup>
                              <m:r>
                                <a:rPr lang="en-US" sz="1700" b="0" i="1" smtClean="0">
                                  <a:solidFill>
                                    <a:schemeClr val="tx2"/>
                                  </a:solidFill>
                                  <a:latin typeface="Cambria Math"/>
                                </a:rPr>
                                <m:t>3</m:t>
                              </m:r>
                            </m:sup>
                          </m:sSubSup>
                          <m:sSubSup>
                            <m:sSubSupPr>
                              <m:ctrlPr>
                                <a:rPr lang="en-US" sz="1700" i="1">
                                  <a:solidFill>
                                    <a:schemeClr val="tx2"/>
                                  </a:solidFill>
                                  <a:latin typeface="Cambria Math"/>
                                </a:rPr>
                              </m:ctrlPr>
                            </m:sSubSupPr>
                            <m:e>
                              <m:r>
                                <a:rPr lang="en-US" sz="1700" i="1">
                                  <a:solidFill>
                                    <a:schemeClr val="tx2"/>
                                  </a:solidFill>
                                  <a:latin typeface="Cambria Math"/>
                                </a:rPr>
                                <m:t>𝐷</m:t>
                              </m:r>
                            </m:e>
                            <m:sub>
                              <m:r>
                                <a:rPr lang="en-US" sz="1700" i="1">
                                  <a:solidFill>
                                    <a:schemeClr val="tx2"/>
                                  </a:solidFill>
                                  <a:latin typeface="Cambria Math"/>
                                </a:rPr>
                                <m:t>1</m:t>
                              </m:r>
                            </m:sub>
                            <m:sup>
                              <m:r>
                                <a:rPr lang="en-US" sz="1700" b="0" i="1" smtClean="0">
                                  <a:solidFill>
                                    <a:schemeClr val="tx2"/>
                                  </a:solidFill>
                                  <a:latin typeface="Cambria Math"/>
                                </a:rPr>
                                <m:t>5</m:t>
                              </m:r>
                            </m:sup>
                          </m:sSubSup>
                        </m:den>
                      </m:f>
                      <m:r>
                        <a:rPr lang="en-US" sz="1700" i="1">
                          <a:solidFill>
                            <a:schemeClr val="tx2"/>
                          </a:solidFill>
                          <a:latin typeface="Cambria Math"/>
                        </a:rPr>
                        <m:t>=</m:t>
                      </m:r>
                      <m:f>
                        <m:fPr>
                          <m:ctrlPr>
                            <a:rPr lang="en-US" sz="1700" i="1">
                              <a:solidFill>
                                <a:schemeClr val="tx2"/>
                              </a:solidFill>
                              <a:latin typeface="Cambria Math"/>
                            </a:rPr>
                          </m:ctrlPr>
                        </m:fPr>
                        <m:num>
                          <m:sSub>
                            <m:sSubPr>
                              <m:ctrlPr>
                                <a:rPr lang="en-US" sz="1700" i="1">
                                  <a:solidFill>
                                    <a:schemeClr val="tx2"/>
                                  </a:solidFill>
                                  <a:latin typeface="Cambria Math"/>
                                </a:rPr>
                              </m:ctrlPr>
                            </m:sSubPr>
                            <m:e>
                              <m:r>
                                <a:rPr lang="en-US" sz="1700" b="0" i="1" smtClean="0">
                                  <a:solidFill>
                                    <a:schemeClr val="tx2"/>
                                  </a:solidFill>
                                  <a:latin typeface="Cambria Math"/>
                                  <a:ea typeface="Cambria Math"/>
                                </a:rPr>
                                <m:t>𝒫</m:t>
                              </m:r>
                            </m:e>
                            <m:sub>
                              <m:r>
                                <a:rPr lang="en-US" sz="1700" i="1">
                                  <a:solidFill>
                                    <a:schemeClr val="tx2"/>
                                  </a:solidFill>
                                  <a:latin typeface="Cambria Math"/>
                                </a:rPr>
                                <m:t>2</m:t>
                              </m:r>
                            </m:sub>
                          </m:sSub>
                        </m:num>
                        <m:den>
                          <m:r>
                            <a:rPr lang="en-US" sz="1700" b="0" i="1" smtClean="0">
                              <a:solidFill>
                                <a:schemeClr val="tx2"/>
                              </a:solidFill>
                              <a:latin typeface="Cambria Math"/>
                            </a:rPr>
                            <m:t>𝜌</m:t>
                          </m:r>
                          <m:sSubSup>
                            <m:sSubSupPr>
                              <m:ctrlPr>
                                <a:rPr lang="en-US" sz="1700" i="1">
                                  <a:solidFill>
                                    <a:schemeClr val="tx2"/>
                                  </a:solidFill>
                                  <a:latin typeface="Cambria Math"/>
                                </a:rPr>
                              </m:ctrlPr>
                            </m:sSubSupPr>
                            <m:e>
                              <m:r>
                                <a:rPr lang="en-US" sz="1700" i="1">
                                  <a:solidFill>
                                    <a:schemeClr val="tx2"/>
                                  </a:solidFill>
                                  <a:latin typeface="Cambria Math"/>
                                </a:rPr>
                                <m:t>𝜔</m:t>
                              </m:r>
                            </m:e>
                            <m:sub>
                              <m:r>
                                <a:rPr lang="en-US" sz="1700" i="1">
                                  <a:solidFill>
                                    <a:schemeClr val="tx2"/>
                                  </a:solidFill>
                                  <a:latin typeface="Cambria Math"/>
                                </a:rPr>
                                <m:t>2</m:t>
                              </m:r>
                            </m:sub>
                            <m:sup>
                              <m:r>
                                <a:rPr lang="en-US" sz="1700" b="0" i="1" smtClean="0">
                                  <a:solidFill>
                                    <a:schemeClr val="tx2"/>
                                  </a:solidFill>
                                  <a:latin typeface="Cambria Math"/>
                                </a:rPr>
                                <m:t>3</m:t>
                              </m:r>
                            </m:sup>
                          </m:sSubSup>
                          <m:sSubSup>
                            <m:sSubSupPr>
                              <m:ctrlPr>
                                <a:rPr lang="en-US" sz="1700" i="1">
                                  <a:solidFill>
                                    <a:schemeClr val="tx2"/>
                                  </a:solidFill>
                                  <a:latin typeface="Cambria Math"/>
                                </a:rPr>
                              </m:ctrlPr>
                            </m:sSubSupPr>
                            <m:e>
                              <m:r>
                                <a:rPr lang="en-US" sz="1700" i="1">
                                  <a:solidFill>
                                    <a:schemeClr val="tx2"/>
                                  </a:solidFill>
                                  <a:latin typeface="Cambria Math"/>
                                </a:rPr>
                                <m:t>𝐷</m:t>
                              </m:r>
                            </m:e>
                            <m:sub>
                              <m:r>
                                <a:rPr lang="en-US" sz="1700" i="1">
                                  <a:solidFill>
                                    <a:schemeClr val="tx2"/>
                                  </a:solidFill>
                                  <a:latin typeface="Cambria Math"/>
                                </a:rPr>
                                <m:t>2</m:t>
                              </m:r>
                            </m:sub>
                            <m:sup>
                              <m:r>
                                <a:rPr lang="en-US" sz="1700" b="0" i="1" smtClean="0">
                                  <a:solidFill>
                                    <a:schemeClr val="tx2"/>
                                  </a:solidFill>
                                  <a:latin typeface="Cambria Math"/>
                                </a:rPr>
                                <m:t>5</m:t>
                              </m:r>
                            </m:sup>
                          </m:sSubSup>
                        </m:den>
                      </m:f>
                    </m:oMath>
                  </m:oMathPara>
                </a14:m>
                <a:endParaRPr lang="en-US" sz="1700" dirty="0">
                  <a:solidFill>
                    <a:schemeClr val="tx2"/>
                  </a:solidFill>
                </a:endParaRPr>
              </a:p>
            </p:txBody>
          </p:sp>
        </mc:Choice>
        <mc:Fallback xmlns="">
          <p:sp>
            <p:nvSpPr>
              <p:cNvPr id="6" name="Content Placeholder 5"/>
              <p:cNvSpPr>
                <a:spLocks noGrp="1" noRot="1" noChangeAspect="1" noMove="1" noResize="1" noEditPoints="1" noAdjustHandles="1" noChangeArrowheads="1" noChangeShapeType="1" noTextEdit="1"/>
              </p:cNvSpPr>
              <p:nvPr>
                <p:ph sz="quarter" idx="4294967295"/>
              </p:nvPr>
            </p:nvSpPr>
            <p:spPr>
              <a:xfrm>
                <a:off x="334962" y="1527175"/>
                <a:ext cx="8504238" cy="4873626"/>
              </a:xfrm>
              <a:blipFill rotWithShape="1">
                <a:blip r:embed="rId3"/>
                <a:stretch>
                  <a:fillRect l="-573" t="-1001"/>
                </a:stretch>
              </a:blipFill>
            </p:spPr>
            <p:txBody>
              <a:bodyPr/>
              <a:lstStyle/>
              <a:p>
                <a:r>
                  <a:rPr lang="en-US">
                    <a:noFill/>
                  </a:rPr>
                  <a:t> </a:t>
                </a:r>
              </a:p>
            </p:txBody>
          </p:sp>
        </mc:Fallback>
      </mc:AlternateContent>
    </p:spTree>
    <p:extLst>
      <p:ext uri="{BB962C8B-B14F-4D97-AF65-F5344CB8AC3E}">
        <p14:creationId xmlns:p14="http://schemas.microsoft.com/office/powerpoint/2010/main" val="3456921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1453</TotalTime>
  <Words>518</Words>
  <Application>Microsoft Office PowerPoint</Application>
  <PresentationFormat>On-screen Show (4:3)</PresentationFormat>
  <Paragraphs>59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Performance of Pumps in Series and in Parallel</vt:lpstr>
      <vt:lpstr>Performance of Pumps in Series and in Parallel</vt:lpstr>
      <vt:lpstr>Performance of Pumps in Series and in Parallel</vt:lpstr>
      <vt:lpstr>Performance of Pumps in Series and in Parallel</vt:lpstr>
      <vt:lpstr>Performance of Pumps in Series and in Parallel</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Mechanics Review</dc:title>
  <dc:creator>Shereef Aly Sadek</dc:creator>
  <cp:lastModifiedBy>Shereef Aly Sadek</cp:lastModifiedBy>
  <cp:revision>53</cp:revision>
  <dcterms:created xsi:type="dcterms:W3CDTF">2013-02-05T01:44:34Z</dcterms:created>
  <dcterms:modified xsi:type="dcterms:W3CDTF">2013-04-27T19:37:31Z</dcterms:modified>
</cp:coreProperties>
</file>