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5F28-1281-4809-A196-6855F4F9C98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EF94-2ADB-44C1-A5C2-8EC47932D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7E47-14D8-4CDC-BE4A-32B159C6B04A}" type="datetime1">
              <a:rPr lang="en-US" smtClean="0"/>
              <a:t>3/17/2013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7490-19EF-4FDC-8B3D-C8D77FE8F172}" type="datetime1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2F52-C636-4424-B178-5A86A531EC5D}" type="datetime1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5C23-AD8F-4616-9FC8-2E184C7327CF}" type="datetime1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9FD4-A0D7-4C06-983A-EC498F7E2CE6}" type="datetime1">
              <a:rPr lang="en-US" smtClean="0"/>
              <a:t>3/17/2013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81C0C4-3017-405F-AFA2-A47C8899A35E}" type="datetime1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F3DC-12FA-451B-9819-4A5876103099}" type="datetime1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C8A-837D-40E9-B1D2-51F203AC0BFD}" type="datetime1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042F-F86B-4897-BC6F-B549900F106B}" type="datetime1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DED0-7DA5-4E12-9113-C086B2E79997}" type="datetime1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25AF43-1F73-42DC-844A-BC2287856062}" type="datetime1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3BC665-6DA5-43C9-99F5-24758005C035}" type="datetime1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Fluid Machines: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Positive displacement</a:t>
            </a:r>
          </a:p>
          <a:p>
            <a:pPr marL="1005840" lvl="2" indent="-457200"/>
            <a:r>
              <a:rPr lang="en-US" sz="1800" dirty="0">
                <a:solidFill>
                  <a:schemeClr val="tx2"/>
                </a:solidFill>
              </a:rPr>
              <a:t>Energy transfer occurs as a result of the movement of the volume boundaries in which the fluid is enclosed in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  <a:endParaRPr lang="en-US" sz="1800" dirty="0">
              <a:solidFill>
                <a:schemeClr val="tx2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Dynamic</a:t>
            </a:r>
            <a:endParaRPr lang="en-US" sz="1700" dirty="0" smtClean="0"/>
          </a:p>
          <a:p>
            <a:pPr marL="1005840" lvl="2" indent="-457200"/>
            <a:r>
              <a:rPr lang="en-US" sz="1800" dirty="0">
                <a:solidFill>
                  <a:schemeClr val="tx2"/>
                </a:solidFill>
              </a:rPr>
              <a:t>These are devices that use vanes or </a:t>
            </a:r>
            <a:r>
              <a:rPr lang="en-US" sz="1800" dirty="0" smtClean="0">
                <a:solidFill>
                  <a:schemeClr val="tx2"/>
                </a:solidFill>
              </a:rPr>
              <a:t>blades </a:t>
            </a:r>
            <a:r>
              <a:rPr lang="en-US" sz="1800" dirty="0">
                <a:solidFill>
                  <a:schemeClr val="tx2"/>
                </a:solidFill>
              </a:rPr>
              <a:t>to direct the </a:t>
            </a:r>
            <a:r>
              <a:rPr lang="en-US" sz="1800" dirty="0" smtClean="0">
                <a:solidFill>
                  <a:schemeClr val="tx2"/>
                </a:solidFill>
              </a:rPr>
              <a:t>fluid. The fluid is not confined to a volume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1932" y="3962400"/>
            <a:ext cx="2590800" cy="2290465"/>
            <a:chOff x="1295400" y="4191000"/>
            <a:chExt cx="2590800" cy="2290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00" y="4191000"/>
              <a:ext cx="2340864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5400" y="5835134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Positive Displacement Gear pump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88125"/>
            <a:ext cx="3566160" cy="2377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6132" y="5421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87362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Fluid Machines:</a:t>
            </a:r>
          </a:p>
          <a:p>
            <a:pPr lvl="1"/>
            <a:endParaRPr lang="en-US" sz="1900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160905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1623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lvl="1"/>
                <a:r>
                  <a:rPr lang="en-US" sz="1900" dirty="0" smtClean="0"/>
                  <a:t>How to compute real pump performance ?</a:t>
                </a:r>
              </a:p>
              <a:p>
                <a:pPr lvl="2"/>
                <a:r>
                  <a:rPr lang="en-US" sz="1700" dirty="0" smtClean="0">
                    <a:solidFill>
                      <a:schemeClr val="tx2"/>
                    </a:solidFill>
                  </a:rPr>
                  <a:t>Use the energy equation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sz="19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9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9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19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sz="19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9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9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900" i="1"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sz="19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9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9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sz="19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900" dirty="0" smtClean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1900" dirty="0" smtClean="0"/>
                  <a:t>Where the subscript </a:t>
                </a:r>
                <a:r>
                  <a:rPr lang="en-US" sz="1900" i="1" dirty="0" smtClean="0"/>
                  <a:t>d</a:t>
                </a:r>
                <a:r>
                  <a:rPr lang="en-US" sz="1900" dirty="0" smtClean="0"/>
                  <a:t> and </a:t>
                </a:r>
                <a:r>
                  <a:rPr lang="en-US" sz="1900" i="1" dirty="0" smtClean="0"/>
                  <a:t>s</a:t>
                </a:r>
                <a:r>
                  <a:rPr lang="en-US" sz="1900" dirty="0" smtClean="0"/>
                  <a:t> denote the discharge and suction sides, respectively.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9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9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9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9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9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9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9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900" dirty="0" smtClean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𝑠𝑡𝑎𝑡𝑖𝑐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𝑘𝑖𝑛𝑒𝑡𝑖𝑐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𝑒𝑙𝑒𝑣𝑎𝑡𝑖𝑜𝑛</m:t>
                          </m:r>
                        </m:sub>
                      </m:sSub>
                    </m:oMath>
                  </m:oMathPara>
                </a14:m>
                <a:endParaRPr lang="en-US" sz="1900" dirty="0" smtClean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1900" dirty="0" smtClean="0"/>
                  <a:t>In the current experiment, the total pressure head,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90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900" dirty="0" smtClean="0"/>
                  <a:t>, is calculated by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𝑠𝑡𝑎𝑡𝑖𝑐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𝑘𝑖𝑛𝑒𝑡𝑖𝑐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𝑒𝑙𝑒𝑣𝑎𝑡𝑖𝑜𝑛</m:t>
                        </m:r>
                      </m:sub>
                    </m:sSub>
                    <m:r>
                      <a:rPr lang="en-US" sz="19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at</m:t>
                    </m:r>
                    <m:r>
                      <a:rPr lang="en-US" sz="19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a</m:t>
                    </m:r>
                    <m:r>
                      <a:rPr lang="en-US" sz="19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constant</m:t>
                    </m:r>
                    <m:r>
                      <a:rPr lang="en-US" sz="19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speed</m:t>
                    </m:r>
                    <m:r>
                      <a:rPr lang="en-US" sz="19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19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  <a:blipFill rotWithShape="1">
                <a:blip r:embed="rId3"/>
                <a:stretch>
                  <a:fillRect l="-573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lvl="1"/>
                <a:r>
                  <a:rPr lang="en-US" sz="1900" dirty="0" smtClean="0"/>
                  <a:t>Similarity Rules</a:t>
                </a:r>
              </a:p>
              <a:p>
                <a:pPr lvl="2"/>
                <a:r>
                  <a:rPr lang="en-US" sz="1700" dirty="0" smtClean="0">
                    <a:solidFill>
                      <a:schemeClr val="tx2"/>
                    </a:solidFill>
                  </a:rPr>
                  <a:t>For two different pumps to be dynamically similar, assuming geometric similarity, we must have the flow coefficient satisfy the equality,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700" dirty="0" smtClean="0">
                  <a:solidFill>
                    <a:schemeClr val="tx2"/>
                  </a:solidFill>
                </a:endParaRPr>
              </a:p>
              <a:p>
                <a:pPr marL="594360" lvl="2" indent="0">
                  <a:buNone/>
                </a:pPr>
                <a:r>
                  <a:rPr lang="en-US" sz="1700" dirty="0" smtClean="0">
                    <a:solidFill>
                      <a:schemeClr val="tx2"/>
                    </a:solidFill>
                  </a:rPr>
                  <a:t>The dimensionless head and power coefficients are functions of the flow coefficient, such that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7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𝑎𝑛𝑑</m:t>
                      </m:r>
                      <m:f>
                        <m:f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num>
                        <m:den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17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700" dirty="0" smtClean="0">
                  <a:solidFill>
                    <a:schemeClr val="tx2"/>
                  </a:solidFill>
                </a:endParaRPr>
              </a:p>
              <a:p>
                <a:pPr marL="594360" lvl="2" indent="0">
                  <a:buNone/>
                </a:pP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r>
                      <a:rPr lang="en-US" sz="17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7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7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1700" dirty="0" smtClean="0">
                    <a:solidFill>
                      <a:schemeClr val="tx2"/>
                    </a:solidFill>
                  </a:rPr>
                  <a:t>. Hence </a:t>
                </a:r>
                <a:r>
                  <a:rPr lang="en-US" sz="1700" dirty="0" smtClean="0">
                    <a:solidFill>
                      <a:schemeClr val="tx2"/>
                    </a:solidFill>
                  </a:rPr>
                  <a:t>for similar flow coefficient we have,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7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700" dirty="0" smtClean="0">
                  <a:solidFill>
                    <a:schemeClr val="tx2"/>
                  </a:solidFill>
                </a:endParaRPr>
              </a:p>
              <a:p>
                <a:pPr marL="594360" lvl="2" indent="0">
                  <a:buNone/>
                </a:pPr>
                <a:r>
                  <a:rPr lang="en-US" sz="1700" dirty="0" smtClean="0">
                    <a:solidFill>
                      <a:schemeClr val="tx2"/>
                    </a:solidFill>
                  </a:rPr>
                  <a:t>And 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bSup>
                        </m:den>
                      </m:f>
                      <m:r>
                        <a:rPr lang="en-US" sz="17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7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7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  <a:blipFill rotWithShape="1">
                <a:blip r:embed="rId3"/>
                <a:stretch>
                  <a:fillRect l="-573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9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Fluid Machines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900" dirty="0" smtClean="0"/>
              <a:t>Fluid machines can also be categorized according to the geometry of the fluid path into,</a:t>
            </a:r>
          </a:p>
          <a:p>
            <a:pPr lvl="2"/>
            <a:r>
              <a:rPr lang="en-US" sz="1700" dirty="0" smtClean="0">
                <a:solidFill>
                  <a:schemeClr val="tx2"/>
                </a:solidFill>
              </a:rPr>
              <a:t>Radial (centrifugal)</a:t>
            </a:r>
          </a:p>
          <a:p>
            <a:pPr lvl="3"/>
            <a:r>
              <a:rPr lang="en-US" sz="1700" dirty="0" smtClean="0"/>
              <a:t>Flow direction is mainly in the radial direction</a:t>
            </a:r>
            <a:endParaRPr lang="en-US" sz="1700" dirty="0" smtClean="0">
              <a:solidFill>
                <a:schemeClr val="tx2"/>
              </a:solidFill>
            </a:endParaRPr>
          </a:p>
          <a:p>
            <a:pPr lvl="2"/>
            <a:r>
              <a:rPr lang="en-US" sz="1700" dirty="0" smtClean="0">
                <a:solidFill>
                  <a:schemeClr val="tx2"/>
                </a:solidFill>
              </a:rPr>
              <a:t>Axial</a:t>
            </a:r>
          </a:p>
          <a:p>
            <a:pPr lvl="3"/>
            <a:r>
              <a:rPr lang="en-US" sz="1700" dirty="0" smtClean="0"/>
              <a:t>Flow direction is mainly in the axial direction</a:t>
            </a:r>
            <a:endParaRPr lang="en-US" sz="17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0822"/>
            <a:ext cx="411196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4290822"/>
            <a:ext cx="4213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Fluid Machines</a:t>
            </a:r>
            <a:r>
              <a:rPr lang="en-US" sz="2400" dirty="0" smtClean="0">
                <a:solidFill>
                  <a:schemeClr val="tx2"/>
                </a:solidFill>
              </a:rPr>
              <a:t>: Turboprop Engine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315200" cy="3657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95400" y="3200400"/>
            <a:ext cx="3048000" cy="3188732"/>
            <a:chOff x="1295400" y="3200400"/>
            <a:chExt cx="3048000" cy="3188732"/>
          </a:xfrm>
        </p:grpSpPr>
        <p:sp>
          <p:nvSpPr>
            <p:cNvPr id="8" name="Oval 7"/>
            <p:cNvSpPr/>
            <p:nvPr/>
          </p:nvSpPr>
          <p:spPr>
            <a:xfrm>
              <a:off x="2514600" y="3200400"/>
              <a:ext cx="1828800" cy="15240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endCxn id="8" idx="4"/>
            </p:cNvCxnSpPr>
            <p:nvPr/>
          </p:nvCxnSpPr>
          <p:spPr>
            <a:xfrm flipV="1">
              <a:off x="2362200" y="4724400"/>
              <a:ext cx="1066800" cy="1219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9540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Axial Compressor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3800" y="3048000"/>
            <a:ext cx="1524000" cy="3367731"/>
            <a:chOff x="3733800" y="3048000"/>
            <a:chExt cx="1524000" cy="3367731"/>
          </a:xfrm>
        </p:grpSpPr>
        <p:sp>
          <p:nvSpPr>
            <p:cNvPr id="9" name="Oval 8"/>
            <p:cNvSpPr/>
            <p:nvPr/>
          </p:nvSpPr>
          <p:spPr>
            <a:xfrm>
              <a:off x="4343400" y="3048000"/>
              <a:ext cx="914400" cy="17526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5769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Centrifugal Compressor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5" idx="0"/>
              <a:endCxn id="9" idx="4"/>
            </p:cNvCxnSpPr>
            <p:nvPr/>
          </p:nvCxnSpPr>
          <p:spPr>
            <a:xfrm flipV="1">
              <a:off x="4495800" y="4800600"/>
              <a:ext cx="304800" cy="9688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15000" y="2819400"/>
            <a:ext cx="2438400" cy="3457831"/>
            <a:chOff x="5715000" y="2819400"/>
            <a:chExt cx="2438400" cy="3457831"/>
          </a:xfrm>
        </p:grpSpPr>
        <p:sp>
          <p:nvSpPr>
            <p:cNvPr id="10" name="Oval 9"/>
            <p:cNvSpPr/>
            <p:nvPr/>
          </p:nvSpPr>
          <p:spPr>
            <a:xfrm>
              <a:off x="5715000" y="2819400"/>
              <a:ext cx="1371600" cy="21336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590789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Axial Turbine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6" idx="0"/>
              <a:endCxn id="10" idx="4"/>
            </p:cNvCxnSpPr>
            <p:nvPr/>
          </p:nvCxnSpPr>
          <p:spPr>
            <a:xfrm flipH="1" flipV="1">
              <a:off x="6400800" y="4953000"/>
              <a:ext cx="952500" cy="95489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35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lvl="1"/>
                <a:r>
                  <a:rPr lang="en-US" sz="1900" dirty="0" smtClean="0"/>
                  <a:t>Theoretical principle: Angular Momentum Concept</a:t>
                </a:r>
              </a:p>
              <a:p>
                <a:pPr lvl="2"/>
                <a:r>
                  <a:rPr lang="en-US" sz="1700" dirty="0" smtClean="0"/>
                  <a:t>The angular momentum is defined as the moment of momentum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∭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sz="1700" dirty="0">
                    <a:solidFill>
                      <a:schemeClr val="tx1"/>
                    </a:solidFill>
                  </a:rPr>
                  <a:t>The 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conservation of angular </a:t>
                </a:r>
                <a:r>
                  <a:rPr lang="en-US" sz="1700" dirty="0">
                    <a:solidFill>
                      <a:schemeClr val="tx1"/>
                    </a:solidFill>
                  </a:rPr>
                  <a:t>momentum applied to a 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>CV</a:t>
                </a:r>
              </a:p>
              <a:p>
                <a:pPr marL="274320" lvl="1" indent="0">
                  <a:buNone/>
                </a:pPr>
                <a:endParaRPr lang="en-US" sz="1700" dirty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∭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∬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𝑎𝑓𝑡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274320" lvl="1" indent="0">
                  <a:buNone/>
                </a:pPr>
                <a:endParaRPr lang="en-US" sz="1900" dirty="0" smtClean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1900" dirty="0" smtClean="0">
                    <a:solidFill>
                      <a:schemeClr val="tx2"/>
                    </a:solidFill>
                  </a:rPr>
                  <a:t>This is a general equation applied to any </a:t>
                </a:r>
                <a:r>
                  <a:rPr lang="en-US" sz="1900" dirty="0"/>
                  <a:t>f</a:t>
                </a:r>
                <a:r>
                  <a:rPr lang="en-US" sz="1900" dirty="0" smtClean="0">
                    <a:solidFill>
                      <a:schemeClr val="tx2"/>
                    </a:solidFill>
                  </a:rPr>
                  <a:t>luid machine. A much simpler equation can be obtained using few simplifying assumptions.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lvl="1"/>
                <a:r>
                  <a:rPr lang="en-US" sz="1900" dirty="0" smtClean="0"/>
                  <a:t>Theoretical principle: Angular Momentum Concept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∭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∬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𝑎𝑓𝑡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1">
                  <a:buClr>
                    <a:srgbClr val="94B6D2"/>
                  </a:buClr>
                </a:pPr>
                <a:r>
                  <a:rPr lang="en-US" sz="1800" dirty="0">
                    <a:solidFill>
                      <a:schemeClr val="tx2"/>
                    </a:solidFill>
                  </a:rPr>
                  <a:t>Assumptions;</a:t>
                </a:r>
              </a:p>
              <a:p>
                <a:pPr marL="937260" lvl="2" indent="-342900">
                  <a:buClr>
                    <a:srgbClr val="94B6D2"/>
                  </a:buClr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2"/>
                    </a:solidFill>
                  </a:rPr>
                  <a:t>Steady flow</a:t>
                </a:r>
              </a:p>
              <a:p>
                <a:pPr marL="937260" lvl="2" indent="-342900">
                  <a:buClr>
                    <a:srgbClr val="94B6D2"/>
                  </a:buClr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2"/>
                    </a:solidFill>
                  </a:rPr>
                  <a:t>Torque due to body forces and viscous forces are negligible</a:t>
                </a:r>
              </a:p>
              <a:p>
                <a:pPr marL="937260" lvl="2" indent="-342900">
                  <a:buClr>
                    <a:srgbClr val="94B6D2"/>
                  </a:buClr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2"/>
                    </a:solidFill>
                  </a:rPr>
                  <a:t>Torque due to pressure </a:t>
                </a:r>
                <a:r>
                  <a:rPr lang="en-US" sz="1800" dirty="0" smtClean="0">
                    <a:solidFill>
                      <a:schemeClr val="tx2"/>
                    </a:solidFill>
                  </a:rPr>
                  <a:t>changes </a:t>
                </a:r>
                <a:r>
                  <a:rPr lang="en-US" sz="1800" dirty="0">
                    <a:solidFill>
                      <a:schemeClr val="tx2"/>
                    </a:solidFill>
                  </a:rPr>
                  <a:t>is </a:t>
                </a:r>
                <a:r>
                  <a:rPr lang="en-US" sz="1800" dirty="0" smtClean="0">
                    <a:solidFill>
                      <a:schemeClr val="tx2"/>
                    </a:solidFill>
                  </a:rPr>
                  <a:t>neglected</a:t>
                </a:r>
              </a:p>
              <a:p>
                <a:pPr marL="594360" lvl="2" indent="0">
                  <a:buClr>
                    <a:srgbClr val="94B6D2"/>
                  </a:buClr>
                  <a:buNone/>
                </a:pPr>
                <a:r>
                  <a:rPr lang="en-US" sz="1900" dirty="0">
                    <a:solidFill>
                      <a:schemeClr val="tx2"/>
                    </a:solidFill>
                  </a:rPr>
                  <a:t>We get</a:t>
                </a:r>
              </a:p>
              <a:p>
                <a:pPr marL="594360" lvl="2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supHide m:val="on"/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𝑎𝑓𝑡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solidFill>
                    <a:schemeClr val="tx2"/>
                  </a:solidFill>
                </a:endParaRPr>
              </a:p>
              <a:p>
                <a:pPr marL="594360" lvl="2" indent="0">
                  <a:buClr>
                    <a:srgbClr val="94B6D2"/>
                  </a:buClr>
                  <a:buNone/>
                </a:pPr>
                <a:r>
                  <a:rPr lang="en-US" sz="1800" dirty="0" smtClean="0">
                    <a:solidFill>
                      <a:schemeClr val="tx2"/>
                    </a:solidFill>
                  </a:rPr>
                  <a:t>If we apply this equation to a CV enclosing the fluid machine and further assuming that the flow enters the machine at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2"/>
                    </a:solidFill>
                  </a:rPr>
                  <a:t> and exits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2"/>
                    </a:solidFill>
                  </a:rPr>
                  <a:t>.</a:t>
                </a:r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marL="594360" lvl="2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supHide m:val="on"/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𝑎𝑓𝑡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solidFill>
                    <a:schemeClr val="tx2"/>
                  </a:solidFill>
                </a:endParaRPr>
              </a:p>
              <a:p>
                <a:pPr lvl="1">
                  <a:buClr>
                    <a:srgbClr val="94B6D2"/>
                  </a:buClr>
                </a:pPr>
                <a:r>
                  <a:rPr lang="en-US" sz="2100" dirty="0" smtClean="0">
                    <a:solidFill>
                      <a:schemeClr val="tx2"/>
                    </a:solidFill>
                  </a:rPr>
                  <a:t>Flow is uniform at inlet and exit.</a:t>
                </a:r>
              </a:p>
              <a:p>
                <a:pPr lvl="1">
                  <a:buClr>
                    <a:srgbClr val="94B6D2"/>
                  </a:buClr>
                </a:pPr>
                <a:r>
                  <a:rPr lang="en-US" sz="2100" dirty="0" smtClean="0">
                    <a:solidFill>
                      <a:schemeClr val="tx2"/>
                    </a:solidFill>
                  </a:rPr>
                  <a:t>Axe of rotation is in the z-direction.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>
                    <a:solidFill>
                      <a:schemeClr val="tx2"/>
                    </a:solidFill>
                  </a:rPr>
                  <a:t>Applying the above assumptions we get,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𝑆</m:t>
                          </m:r>
                          <m:r>
                            <a:rPr lang="en-US" sz="2100">
                              <a:latin typeface="Cambria Math"/>
                            </a:rPr>
                            <m:t>h</m:t>
                          </m:r>
                          <m:r>
                            <a:rPr lang="en-US" sz="2100">
                              <a:latin typeface="Cambria Math"/>
                            </a:rPr>
                            <m:t>𝑎𝑓𝑡</m:t>
                          </m:r>
                        </m:sub>
                      </m:sSub>
                      <m:r>
                        <a:rPr lang="en-US" sz="21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𝑠</m:t>
                          </m:r>
                          <m:r>
                            <a:rPr lang="en-US" sz="2100">
                              <a:latin typeface="Cambria Math"/>
                            </a:rPr>
                            <m:t>h</m:t>
                          </m:r>
                          <m:r>
                            <a:rPr lang="en-US" sz="2100">
                              <a:latin typeface="Cambria Math"/>
                            </a:rPr>
                            <m:t>𝑎𝑓𝑡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/>
                  <a:t>Hence, in scalar </a:t>
                </a:r>
                <a:r>
                  <a:rPr lang="en-US" sz="2100" dirty="0" smtClean="0"/>
                  <a:t>form</a:t>
                </a:r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𝑠</m:t>
                          </m:r>
                          <m:r>
                            <a:rPr lang="en-US" sz="2100">
                              <a:latin typeface="Cambria Math"/>
                            </a:rPr>
                            <m:t>h</m:t>
                          </m:r>
                          <m:r>
                            <a:rPr lang="en-US" sz="2100">
                              <a:latin typeface="Cambria Math"/>
                            </a:rPr>
                            <m:t>𝑎𝑓𝑡</m:t>
                          </m:r>
                        </m:sub>
                      </m:sSub>
                      <m:r>
                        <a:rPr lang="en-US" sz="21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This is called the </a:t>
                </a:r>
                <a:r>
                  <a:rPr lang="en-US" sz="2100" dirty="0"/>
                  <a:t>, the </a:t>
                </a:r>
                <a:r>
                  <a:rPr lang="en-US" sz="2100" i="1" dirty="0"/>
                  <a:t>Euler </a:t>
                </a:r>
                <a:r>
                  <a:rPr lang="en-US" sz="2100" i="1" dirty="0" err="1"/>
                  <a:t>Turbomachine</a:t>
                </a:r>
                <a:r>
                  <a:rPr lang="en-US" sz="2100" i="1" dirty="0"/>
                  <a:t> Equation 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And </a:t>
                </a:r>
                <a:r>
                  <a:rPr lang="en-US" sz="2100" dirty="0"/>
                  <a:t>the rate of work done is given by</a:t>
                </a:r>
                <a:r>
                  <a:rPr lang="en-US" sz="2100" dirty="0" smtClean="0"/>
                  <a:t>,</a:t>
                </a:r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𝜔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𝑆</m:t>
                          </m:r>
                          <m:r>
                            <a:rPr lang="en-US" sz="2100">
                              <a:latin typeface="Cambria Math"/>
                            </a:rPr>
                            <m:t>h</m:t>
                          </m:r>
                          <m:r>
                            <a:rPr lang="en-US" sz="2100">
                              <a:latin typeface="Cambria Math"/>
                            </a:rPr>
                            <m:t>𝑎𝑓𝑡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r>
                        <a:rPr lang="en-US" sz="2100">
                          <a:latin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𝑠</m:t>
                          </m:r>
                          <m:r>
                            <a:rPr lang="en-US" sz="2100">
                              <a:latin typeface="Cambria Math"/>
                            </a:rPr>
                            <m:t>h</m:t>
                          </m:r>
                          <m:r>
                            <a:rPr lang="en-US" sz="2100">
                              <a:latin typeface="Cambria Math"/>
                            </a:rPr>
                            <m:t>𝑎𝑓𝑡</m:t>
                          </m:r>
                        </m:sub>
                      </m:sSub>
                      <m:r>
                        <a:rPr lang="en-US" sz="2100">
                          <a:latin typeface="Cambria Math"/>
                        </a:rPr>
                        <m:t>=</m:t>
                      </m:r>
                      <m:r>
                        <a:rPr lang="en-US" sz="210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/>
                  <a:t>OR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r>
                            <a:rPr lang="en-US" sz="210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  <a:blipFill rotWithShape="1">
                <a:blip r:embed="rId3"/>
                <a:stretch>
                  <a:fillRect l="-430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26808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r>
                            <a:rPr lang="en-US" sz="210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en-US" sz="21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sz="21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If we </a:t>
                </a:r>
                <a:r>
                  <a:rPr lang="en-US" sz="2100" dirty="0"/>
                  <a:t>divide by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1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100" dirty="0" smtClean="0"/>
                  <a:t> we get,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𝐻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sz="21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This is defined as the theoretical pump head (rate of work done per rate of weight flow rate).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For a centrifugal pump assuming the inlet flow is axial,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100" dirty="0" smtClean="0"/>
                  <a:t>, then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𝐻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1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How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100" dirty="0" smtClean="0"/>
                  <a:t>?</a:t>
                </a:r>
                <a:endParaRPr lang="en-US" sz="21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  <a:blipFill rotWithShape="1">
                <a:blip r:embed="rId3"/>
                <a:stretch>
                  <a:fillRect l="-573" t="-1001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How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100" dirty="0" smtClean="0"/>
                  <a:t>?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1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1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1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1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endParaRPr lang="en-US" sz="2000" dirty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cot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  <a:blipFill rotWithShape="1">
                <a:blip r:embed="rId3"/>
                <a:stretch>
                  <a:fillRect l="-573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49614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Performance of Centrifugal Pumps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3/17/2013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Fluid Machines: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100" dirty="0" smtClean="0"/>
                  <a:t>How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100" dirty="0" smtClean="0"/>
                  <a:t>?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cot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000" dirty="0" smtClean="0"/>
                  <a:t>For an impeller of width w, the volume flow rate is,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000" dirty="0" smtClean="0"/>
                  <a:t>Hence, we can write the theoretical head as,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𝑤𝑔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000" dirty="0" smtClean="0"/>
                  <a:t>Then we can write in general,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  <a:p>
                <a:pPr marL="320040" lvl="1" indent="0">
                  <a:buClr>
                    <a:srgbClr val="94B6D2"/>
                  </a:buClr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are functions of the machine geometry and speed.</a:t>
                </a:r>
              </a:p>
              <a:p>
                <a:pPr marL="320040" lvl="1" indent="0">
                  <a:buClr>
                    <a:srgbClr val="94B6D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𝑤𝑔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873626"/>
              </a:xfrm>
              <a:blipFill rotWithShape="1">
                <a:blip r:embed="rId3"/>
                <a:stretch>
                  <a:fillRect l="-57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9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1214</TotalTime>
  <Words>1623</Words>
  <Application>Microsoft Office PowerPoint</Application>
  <PresentationFormat>On-screen Show (4:3)</PresentationFormat>
  <Paragraphs>183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  <vt:lpstr>Performance of Centrifugal Pumps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Review</dc:title>
  <dc:creator>Shereef Aly Sadek</dc:creator>
  <cp:lastModifiedBy>Shereef Aly Sadek</cp:lastModifiedBy>
  <cp:revision>48</cp:revision>
  <dcterms:created xsi:type="dcterms:W3CDTF">2013-02-05T01:44:34Z</dcterms:created>
  <dcterms:modified xsi:type="dcterms:W3CDTF">2013-03-17T05:20:32Z</dcterms:modified>
</cp:coreProperties>
</file>