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sldIdLst>
    <p:sldId id="256" r:id="rId2"/>
    <p:sldId id="257" r:id="rId3"/>
    <p:sldId id="260" r:id="rId4"/>
    <p:sldId id="261" r:id="rId5"/>
    <p:sldId id="259" r:id="rId6"/>
    <p:sldId id="262" r:id="rId7"/>
    <p:sldId id="263" r:id="rId8"/>
    <p:sldId id="264" r:id="rId9"/>
    <p:sldId id="258" r:id="rId10"/>
    <p:sldId id="268" r:id="rId11"/>
    <p:sldId id="265" r:id="rId12"/>
    <p:sldId id="266" r:id="rId13"/>
    <p:sldId id="267"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4BEAC-19A7-4C0C-A8FC-7E59786AB669}" type="datetimeFigureOut">
              <a:rPr lang="en-US" smtClean="0"/>
              <a:t>4/7/2013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4E9EB-4406-4AF7-A974-1EF9BBC80179}" type="slidenum">
              <a:rPr lang="en-US" smtClean="0"/>
              <a:t>‹#›</a:t>
            </a:fld>
            <a:endParaRPr lang="en-US"/>
          </a:p>
        </p:txBody>
      </p:sp>
    </p:spTree>
    <p:extLst>
      <p:ext uri="{BB962C8B-B14F-4D97-AF65-F5344CB8AC3E}">
        <p14:creationId xmlns:p14="http://schemas.microsoft.com/office/powerpoint/2010/main" val="227204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3B2B8D-E000-41CE-A41C-064A5524FD17}" type="datetime1">
              <a:rPr lang="en-US" smtClean="0"/>
              <a:t>4/7/2013</a:t>
            </a:fld>
            <a:endParaRPr lang="en-US"/>
          </a:p>
        </p:txBody>
      </p:sp>
      <p:sp>
        <p:nvSpPr>
          <p:cNvPr id="17" name="Footer Placeholder 16"/>
          <p:cNvSpPr>
            <a:spLocks noGrp="1"/>
          </p:cNvSpPr>
          <p:nvPr>
            <p:ph type="ftr" sz="quarter" idx="11"/>
          </p:nvPr>
        </p:nvSpPr>
        <p:spPr/>
        <p:txBody>
          <a:bodyPr/>
          <a:lstStyle/>
          <a:p>
            <a:r>
              <a:rPr lang="en-US" smtClean="0"/>
              <a:t>ME 322 Thermo-Fluids Lab. 1</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CE99E8-35EA-4F55-A43F-382E8146BB1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39EA61-4F96-4B6A-AE07-9993B35BBF0A}"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BCE99E8-35EA-4F55-A43F-382E8146BB1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2C69AF-577D-4DC1-90DA-C82E659FA227}"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2BB5242-68C6-4E9F-98B6-7CD5F7056FC9}"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BCE99E8-35EA-4F55-A43F-382E8146BB1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4" name="Date Placeholder 3"/>
          <p:cNvSpPr>
            <a:spLocks noGrp="1"/>
          </p:cNvSpPr>
          <p:nvPr>
            <p:ph type="dt" sz="half" idx="10"/>
          </p:nvPr>
        </p:nvSpPr>
        <p:spPr/>
        <p:txBody>
          <a:bodyPr/>
          <a:lstStyle/>
          <a:p>
            <a:fld id="{957C7E95-505D-4B35-B3EA-95C4578D9165}" type="datetime1">
              <a:rPr lang="en-US" smtClean="0"/>
              <a:t>4/7/2013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CE99E8-35EA-4F55-A43F-382E8146BB1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0E27F3D-734E-45F6-A274-2FD31BE6921B}" type="datetime1">
              <a:rPr lang="en-US" smtClean="0"/>
              <a:t>4/7/2013</a:t>
            </a:fld>
            <a:endParaRPr lang="en-US"/>
          </a:p>
        </p:txBody>
      </p:sp>
      <p:sp>
        <p:nvSpPr>
          <p:cNvPr id="6" name="Footer Placeholder 5"/>
          <p:cNvSpPr>
            <a:spLocks noGrp="1"/>
          </p:cNvSpPr>
          <p:nvPr>
            <p:ph type="ftr" sz="quarter" idx="11"/>
          </p:nvPr>
        </p:nvSpPr>
        <p:spPr/>
        <p:txBody>
          <a:bodyPr/>
          <a:lstStyle/>
          <a:p>
            <a:r>
              <a:rPr lang="en-US" smtClean="0"/>
              <a:t>ME 322 Thermo-Fluids Lab. 1</a:t>
            </a:r>
            <a:endParaRPr lang="en-US"/>
          </a:p>
        </p:txBody>
      </p:sp>
      <p:sp>
        <p:nvSpPr>
          <p:cNvPr id="7" name="Slide Number Placeholder 6"/>
          <p:cNvSpPr>
            <a:spLocks noGrp="1"/>
          </p:cNvSpPr>
          <p:nvPr>
            <p:ph type="sldNum" sz="quarter" idx="12"/>
          </p:nvPr>
        </p:nvSpPr>
        <p:spPr/>
        <p:txBody>
          <a:bodyPr/>
          <a:lstStyle/>
          <a:p>
            <a:fld id="{6BCE99E8-35EA-4F55-A43F-382E8146BB1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D3BFF7F-C923-46E1-99A6-98E836C7CE34}" type="datetime1">
              <a:rPr lang="en-US" smtClean="0"/>
              <a:t>4/7/2013</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ME 322 Thermo-Fluids Lab. 1</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BCE99E8-35EA-4F55-A43F-382E8146BB1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31AB12-750C-4611-A571-C846D6224FA9}" type="datetime1">
              <a:rPr lang="en-US" smtClean="0"/>
              <a:t>4/7/2013</a:t>
            </a:fld>
            <a:endParaRPr lang="en-US"/>
          </a:p>
        </p:txBody>
      </p:sp>
      <p:sp>
        <p:nvSpPr>
          <p:cNvPr id="4" name="Footer Placeholder 3"/>
          <p:cNvSpPr>
            <a:spLocks noGrp="1"/>
          </p:cNvSpPr>
          <p:nvPr>
            <p:ph type="ftr" sz="quarter" idx="11"/>
          </p:nvPr>
        </p:nvSpPr>
        <p:spPr/>
        <p:txBody>
          <a:bodyPr/>
          <a:lstStyle/>
          <a:p>
            <a:r>
              <a:rPr lang="en-US" smtClean="0"/>
              <a:t>ME 322 Thermo-Fluids Lab. 1</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BCE99E8-35EA-4F55-A43F-382E8146BB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410EAA3-6990-4111-8748-D0608813EE39}" type="datetime1">
              <a:rPr lang="en-US" smtClean="0"/>
              <a:t>4/7/2013</a:t>
            </a:fld>
            <a:endParaRPr lang="en-US"/>
          </a:p>
        </p:txBody>
      </p:sp>
      <p:sp>
        <p:nvSpPr>
          <p:cNvPr id="3" name="Footer Placeholder 2"/>
          <p:cNvSpPr>
            <a:spLocks noGrp="1"/>
          </p:cNvSpPr>
          <p:nvPr>
            <p:ph type="ftr" sz="quarter" idx="11"/>
          </p:nvPr>
        </p:nvSpPr>
        <p:spPr/>
        <p:txBody>
          <a:bodyPr/>
          <a:lstStyle/>
          <a:p>
            <a:r>
              <a:rPr lang="en-US" smtClean="0"/>
              <a:t>ME 322 Thermo-Fluids Lab. 1</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CE99E8-35EA-4F55-A43F-382E8146BB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BCE99E8-35EA-4F55-A43F-382E8146BB1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184DCE1-35A5-4857-AED1-043BF66C9771}" type="datetime1">
              <a:rPr lang="en-US" smtClean="0"/>
              <a:t>4/7/2013</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ME 322 Thermo-Fluids Lab. 1</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BCE99E8-35EA-4F55-A43F-382E8146BB1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4FEB3AC-1F17-4301-ACDD-D2A63759504E}" type="datetime1">
              <a:rPr lang="en-US" smtClean="0"/>
              <a:t>4/7/2013</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ME 322 Thermo-Fluids Lab. 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B57CB4-CF51-471F-AEA7-94048323F28F}" type="datetime1">
              <a:rPr lang="en-US" smtClean="0"/>
              <a:t>4/7/2013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ME 322 Thermo-Fluids Lab. 1</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CE99E8-35EA-4F55-A43F-382E8146BB1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Shereef</a:t>
            </a:r>
            <a:r>
              <a:rPr lang="en-US" dirty="0" smtClean="0"/>
              <a:t> </a:t>
            </a:r>
            <a:r>
              <a:rPr lang="en-US" dirty="0" err="1" smtClean="0"/>
              <a:t>sadek</a:t>
            </a:r>
            <a:endParaRPr lang="en-US" dirty="0" smtClean="0"/>
          </a:p>
          <a:p>
            <a:r>
              <a:rPr lang="en-US" dirty="0" smtClean="0"/>
              <a:t>ME 322</a:t>
            </a:r>
          </a:p>
          <a:p>
            <a:r>
              <a:rPr lang="en-US" dirty="0" smtClean="0"/>
              <a:t>Thermo-Fluids Lab. 1</a:t>
            </a:r>
            <a:endParaRPr lang="en-US" dirty="0"/>
          </a:p>
        </p:txBody>
      </p:sp>
      <p:sp>
        <p:nvSpPr>
          <p:cNvPr id="2" name="Title 1"/>
          <p:cNvSpPr>
            <a:spLocks noGrp="1"/>
          </p:cNvSpPr>
          <p:nvPr>
            <p:ph type="ctrTitle"/>
          </p:nvPr>
        </p:nvSpPr>
        <p:spPr/>
        <p:txBody>
          <a:bodyPr/>
          <a:lstStyle/>
          <a:p>
            <a:r>
              <a:rPr lang="en-US" dirty="0" smtClean="0"/>
              <a:t>Performance of A Gas Turbine Unit</a:t>
            </a:r>
            <a:endParaRPr lang="en-US" dirty="0"/>
          </a:p>
        </p:txBody>
      </p:sp>
    </p:spTree>
    <p:extLst>
      <p:ext uri="{BB962C8B-B14F-4D97-AF65-F5344CB8AC3E}">
        <p14:creationId xmlns:p14="http://schemas.microsoft.com/office/powerpoint/2010/main" val="1468084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pic>
        <p:nvPicPr>
          <p:cNvPr id="7" name="Content Placeholder 6"/>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r="59530"/>
          <a:stretch/>
        </p:blipFill>
        <p:spPr>
          <a:xfrm>
            <a:off x="304800" y="2743200"/>
            <a:ext cx="3441700" cy="3342165"/>
          </a:xfrm>
        </p:spPr>
      </p:pic>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10</a:t>
            </a:fld>
            <a:endParaRPr lang="en-US"/>
          </a:p>
        </p:txBody>
      </p:sp>
      <p:sp>
        <p:nvSpPr>
          <p:cNvPr id="3" name="TextBox 2"/>
          <p:cNvSpPr txBox="1"/>
          <p:nvPr/>
        </p:nvSpPr>
        <p:spPr>
          <a:xfrm>
            <a:off x="457200" y="1524000"/>
            <a:ext cx="8001000" cy="1006429"/>
          </a:xfrm>
          <a:prstGeom prst="rect">
            <a:avLst/>
          </a:prstGeom>
          <a:noFill/>
        </p:spPr>
        <p:txBody>
          <a:bodyPr wrap="square" rtlCol="0">
            <a:spAutoFit/>
          </a:bodyPr>
          <a:lstStyle/>
          <a:p>
            <a:pPr marL="274320" indent="-274320">
              <a:spcBef>
                <a:spcPct val="20000"/>
              </a:spcBef>
              <a:buClr>
                <a:schemeClr val="accent1"/>
              </a:buClr>
              <a:buSzPct val="85000"/>
              <a:buFont typeface="Wingdings 2"/>
              <a:buChar char=""/>
            </a:pPr>
            <a:r>
              <a:rPr lang="en-US" sz="2700" dirty="0">
                <a:solidFill>
                  <a:schemeClr val="tx2"/>
                </a:solidFill>
              </a:rPr>
              <a:t>Principal of </a:t>
            </a:r>
            <a:r>
              <a:rPr lang="en-US" sz="2700" dirty="0" smtClean="0">
                <a:solidFill>
                  <a:schemeClr val="tx2"/>
                </a:solidFill>
              </a:rPr>
              <a:t>Operation</a:t>
            </a:r>
          </a:p>
          <a:p>
            <a:pPr marL="731520" lvl="1" indent="-274320">
              <a:spcBef>
                <a:spcPct val="20000"/>
              </a:spcBef>
              <a:buClr>
                <a:schemeClr val="accent1"/>
              </a:buClr>
              <a:buSzPct val="85000"/>
              <a:buFont typeface="Wingdings 2"/>
              <a:buChar char=""/>
            </a:pPr>
            <a:r>
              <a:rPr lang="en-US" sz="2700" dirty="0" smtClean="0">
                <a:solidFill>
                  <a:schemeClr val="tx2"/>
                </a:solidFill>
              </a:rPr>
              <a:t>The gas turbine is based on the </a:t>
            </a:r>
            <a:r>
              <a:rPr lang="en-US" sz="2700" dirty="0" err="1" smtClean="0">
                <a:solidFill>
                  <a:schemeClr val="tx2"/>
                </a:solidFill>
              </a:rPr>
              <a:t>Brayton</a:t>
            </a:r>
            <a:r>
              <a:rPr lang="en-US" sz="2700" dirty="0" smtClean="0">
                <a:solidFill>
                  <a:schemeClr val="tx2"/>
                </a:solidFill>
              </a:rPr>
              <a:t> Cycle</a:t>
            </a:r>
            <a:endParaRPr lang="en-US" sz="2700" dirty="0">
              <a:solidFill>
                <a:schemeClr val="tx2"/>
              </a:solidFill>
            </a:endParaRPr>
          </a:p>
        </p:txBody>
      </p:sp>
      <p:pic>
        <p:nvPicPr>
          <p:cNvPr id="8" name="Picture 7" descr="http://i41.tinypic.com/2u5w2vl.png"/>
          <p:cNvPicPr preferRelativeResize="0">
            <a:picLocks noChangeAspect="1"/>
          </p:cNvPicPr>
          <p:nvPr/>
        </p:nvPicPr>
        <p:blipFill>
          <a:blip r:embed="rId3" cstate="print"/>
          <a:srcRect/>
          <a:stretch>
            <a:fillRect/>
          </a:stretch>
        </p:blipFill>
        <p:spPr bwMode="auto">
          <a:xfrm>
            <a:off x="4572000" y="2895600"/>
            <a:ext cx="3613035" cy="2743200"/>
          </a:xfrm>
          <a:prstGeom prst="rect">
            <a:avLst/>
          </a:prstGeom>
          <a:noFill/>
          <a:ln w="9525">
            <a:noFill/>
            <a:miter lim="800000"/>
            <a:headEnd/>
            <a:tailEnd/>
          </a:ln>
        </p:spPr>
      </p:pic>
    </p:spTree>
    <p:extLst>
      <p:ext uri="{BB962C8B-B14F-4D97-AF65-F5344CB8AC3E}">
        <p14:creationId xmlns:p14="http://schemas.microsoft.com/office/powerpoint/2010/main" val="296859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11</a:t>
            </a:fld>
            <a:endParaRPr lang="en-US"/>
          </a:p>
        </p:txBody>
      </p:sp>
      <mc:AlternateContent xmlns:mc="http://schemas.openxmlformats.org/markup-compatibility/2006">
        <mc:Choice xmlns:a14="http://schemas.microsoft.com/office/drawing/2010/main" Requires="a14">
          <p:sp>
            <p:nvSpPr>
              <p:cNvPr id="9" name="Content Placeholder 8"/>
              <p:cNvSpPr>
                <a:spLocks noGrp="1"/>
              </p:cNvSpPr>
              <p:nvPr>
                <p:ph sz="quarter" idx="1"/>
              </p:nvPr>
            </p:nvSpPr>
            <p:spPr/>
            <p:txBody>
              <a:bodyPr/>
              <a:lstStyle/>
              <a:p>
                <a:r>
                  <a:rPr lang="en-US" dirty="0" smtClean="0">
                    <a:solidFill>
                      <a:schemeClr val="tx2"/>
                    </a:solidFill>
                  </a:rPr>
                  <a:t>Cycle Analysis</a:t>
                </a:r>
              </a:p>
              <a:p>
                <a:pPr lvl="1"/>
                <a:r>
                  <a:rPr lang="en-US" dirty="0" smtClean="0"/>
                  <a:t>First Law of Thermodynamics</a:t>
                </a:r>
              </a:p>
              <a:p>
                <a:pPr marL="365760" lvl="1" indent="0">
                  <a:buNone/>
                </a:pPr>
                <a14:m>
                  <m:oMathPara xmlns:m="http://schemas.openxmlformats.org/officeDocument/2006/math">
                    <m:oMathParaPr>
                      <m:jc m:val="centerGroup"/>
                    </m:oMathParaPr>
                    <m:oMath xmlns:m="http://schemas.openxmlformats.org/officeDocument/2006/math">
                      <m:acc>
                        <m:accPr>
                          <m:chr m:val="̇"/>
                          <m:ctrlPr>
                            <a:rPr lang="en-US" sz="2000" i="1">
                              <a:latin typeface="Cambria Math"/>
                            </a:rPr>
                          </m:ctrlPr>
                        </m:accPr>
                        <m:e>
                          <m:r>
                            <a:rPr lang="en-US" sz="2000" i="1">
                              <a:latin typeface="Cambria Math"/>
                            </a:rPr>
                            <m:t>𝑄</m:t>
                          </m:r>
                        </m:e>
                      </m:acc>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𝑊</m:t>
                              </m:r>
                            </m:e>
                          </m:acc>
                        </m:e>
                        <m:sub>
                          <m:r>
                            <a:rPr lang="en-US" sz="2000" i="1">
                              <a:latin typeface="Cambria Math"/>
                            </a:rPr>
                            <m:t>𝑠</m:t>
                          </m:r>
                        </m:sub>
                      </m:sSub>
                      <m:r>
                        <a:rPr lang="en-US" sz="2000" i="1">
                          <a:latin typeface="Cambria Math"/>
                        </a:rPr>
                        <m:t>=</m:t>
                      </m:r>
                      <m:f>
                        <m:fPr>
                          <m:ctrlPr>
                            <a:rPr lang="en-US" sz="2000" i="1">
                              <a:latin typeface="Cambria Math"/>
                            </a:rPr>
                          </m:ctrlPr>
                        </m:fPr>
                        <m:num>
                          <m:r>
                            <a:rPr lang="en-US" sz="2000" i="1">
                              <a:latin typeface="Cambria Math"/>
                            </a:rPr>
                            <m:t>𝜕</m:t>
                          </m:r>
                        </m:num>
                        <m:den>
                          <m:r>
                            <a:rPr lang="en-US" sz="2000" i="1">
                              <a:latin typeface="Cambria Math"/>
                            </a:rPr>
                            <m:t>𝜕</m:t>
                          </m:r>
                          <m:r>
                            <a:rPr lang="en-US" sz="2000" i="1">
                              <a:latin typeface="Cambria Math"/>
                            </a:rPr>
                            <m:t>𝑡</m:t>
                          </m:r>
                        </m:den>
                      </m:f>
                      <m:nary>
                        <m:naryPr>
                          <m:supHide m:val="on"/>
                          <m:ctrlPr>
                            <a:rPr lang="en-US" sz="2000" i="1">
                              <a:latin typeface="Cambria Math"/>
                              <a:ea typeface="Cambria Math"/>
                            </a:rPr>
                          </m:ctrlPr>
                        </m:naryPr>
                        <m:sub>
                          <m:r>
                            <a:rPr lang="en-US" sz="2000" i="1">
                              <a:latin typeface="Cambria Math"/>
                              <a:ea typeface="Cambria Math"/>
                            </a:rPr>
                            <m:t>𝑐𝑣</m:t>
                          </m:r>
                        </m:sub>
                        <m:sup/>
                        <m:e>
                          <m:r>
                            <a:rPr lang="en-US" sz="2000" i="1">
                              <a:latin typeface="Cambria Math"/>
                              <a:ea typeface="Cambria Math"/>
                            </a:rPr>
                            <m:t>𝑒</m:t>
                          </m:r>
                          <m:r>
                            <a:rPr lang="en-US" sz="2000" i="1">
                              <a:latin typeface="Cambria Math"/>
                              <a:ea typeface="Cambria Math"/>
                            </a:rPr>
                            <m:t>𝜌</m:t>
                          </m:r>
                          <m:r>
                            <a:rPr lang="en-US" sz="2000" i="1">
                              <a:latin typeface="Cambria Math"/>
                              <a:ea typeface="Cambria Math"/>
                            </a:rPr>
                            <m:t>𝑑</m:t>
                          </m:r>
                          <m:r>
                            <a:rPr lang="en-US" sz="2000" i="1">
                              <a:latin typeface="Cambria Math"/>
                              <a:ea typeface="Cambria Math"/>
                            </a:rPr>
                            <m:t>𝒱</m:t>
                          </m:r>
                        </m:e>
                      </m:nary>
                      <m:r>
                        <a:rPr lang="en-US" sz="2000" i="1">
                          <a:latin typeface="Cambria Math"/>
                          <a:ea typeface="Cambria Math"/>
                        </a:rPr>
                        <m:t>+</m:t>
                      </m:r>
                      <m:nary>
                        <m:naryPr>
                          <m:supHide m:val="on"/>
                          <m:ctrlPr>
                            <a:rPr lang="en-US" sz="2000" i="1">
                              <a:latin typeface="Cambria Math"/>
                              <a:ea typeface="Cambria Math"/>
                            </a:rPr>
                          </m:ctrlPr>
                        </m:naryPr>
                        <m:sub>
                          <m:r>
                            <a:rPr lang="en-US" sz="2000" i="1">
                              <a:latin typeface="Cambria Math"/>
                              <a:ea typeface="Cambria Math"/>
                            </a:rPr>
                            <m:t>𝑐𝑣</m:t>
                          </m:r>
                        </m:sub>
                        <m:sup/>
                        <m:e>
                          <m:d>
                            <m:dPr>
                              <m:ctrlPr>
                                <a:rPr lang="en-US" sz="2000" i="1">
                                  <a:latin typeface="Cambria Math"/>
                                  <a:ea typeface="Cambria Math"/>
                                </a:rPr>
                              </m:ctrlPr>
                            </m:dPr>
                            <m:e>
                              <m:r>
                                <a:rPr lang="en-US" sz="2000" i="1">
                                  <a:latin typeface="Cambria Math"/>
                                  <a:ea typeface="Cambria Math"/>
                                </a:rPr>
                                <m:t>𝑒</m:t>
                              </m:r>
                              <m:r>
                                <a:rPr lang="en-US" sz="2000" i="1">
                                  <a:latin typeface="Cambria Math"/>
                                  <a:ea typeface="Cambria Math"/>
                                </a:rPr>
                                <m:t>+</m:t>
                              </m:r>
                              <m:r>
                                <a:rPr lang="en-US" sz="2000" i="1">
                                  <a:latin typeface="Cambria Math"/>
                                  <a:ea typeface="Cambria Math"/>
                                </a:rPr>
                                <m:t>𝑝𝑣</m:t>
                              </m:r>
                            </m:e>
                          </m:d>
                          <m:r>
                            <a:rPr lang="en-US" sz="2000" i="1">
                              <a:latin typeface="Cambria Math"/>
                              <a:ea typeface="Cambria Math"/>
                            </a:rPr>
                            <m:t>𝜌</m:t>
                          </m:r>
                          <m:acc>
                            <m:accPr>
                              <m:chr m:val="⃗"/>
                              <m:ctrlPr>
                                <a:rPr lang="en-US" sz="2000" i="1">
                                  <a:latin typeface="Cambria Math"/>
                                  <a:ea typeface="Cambria Math"/>
                                </a:rPr>
                              </m:ctrlPr>
                            </m:accPr>
                            <m:e>
                              <m:r>
                                <a:rPr lang="en-US" sz="2000" i="1">
                                  <a:latin typeface="Cambria Math"/>
                                  <a:ea typeface="Cambria Math"/>
                                </a:rPr>
                                <m:t>𝑉</m:t>
                              </m:r>
                            </m:e>
                          </m:acc>
                          <m:r>
                            <a:rPr lang="en-US" sz="2000" i="1">
                              <a:latin typeface="Cambria Math"/>
                              <a:ea typeface="Cambria Math"/>
                            </a:rPr>
                            <m:t>∙</m:t>
                          </m:r>
                          <m:r>
                            <a:rPr lang="en-US" sz="2000" i="1">
                              <a:latin typeface="Cambria Math"/>
                              <a:ea typeface="Cambria Math"/>
                            </a:rPr>
                            <m:t>𝑑</m:t>
                          </m:r>
                          <m:acc>
                            <m:accPr>
                              <m:chr m:val="⃗"/>
                              <m:ctrlPr>
                                <a:rPr lang="en-US" sz="2000" i="1">
                                  <a:latin typeface="Cambria Math"/>
                                  <a:ea typeface="Cambria Math"/>
                                </a:rPr>
                              </m:ctrlPr>
                            </m:accPr>
                            <m:e>
                              <m:r>
                                <a:rPr lang="en-US" sz="2000" i="1">
                                  <a:latin typeface="Cambria Math"/>
                                  <a:ea typeface="Cambria Math"/>
                                </a:rPr>
                                <m:t>𝐴</m:t>
                              </m:r>
                            </m:e>
                          </m:acc>
                        </m:e>
                      </m:nary>
                    </m:oMath>
                  </m:oMathPara>
                </a14:m>
                <a:endParaRPr lang="en-US" sz="2000" dirty="0"/>
              </a:p>
              <a:p>
                <a:pPr marL="365760" lvl="1" indent="0">
                  <a:buNone/>
                </a:pPr>
                <a:r>
                  <a:rPr lang="en-US" sz="2000" dirty="0"/>
                  <a:t>Where, </a:t>
                </a:r>
                <a14:m>
                  <m:oMath xmlns:m="http://schemas.openxmlformats.org/officeDocument/2006/math">
                    <m:r>
                      <a:rPr lang="en-US" sz="2000" i="1">
                        <a:latin typeface="Cambria Math"/>
                      </a:rPr>
                      <m:t>𝑒</m:t>
                    </m:r>
                    <m:r>
                      <a:rPr lang="en-US" sz="2000" i="1">
                        <a:latin typeface="Cambria Math"/>
                      </a:rPr>
                      <m:t>=</m:t>
                    </m:r>
                    <m:r>
                      <a:rPr lang="en-US" sz="2000" i="1">
                        <a:latin typeface="Cambria Math"/>
                      </a:rPr>
                      <m:t>𝑢</m:t>
                    </m:r>
                    <m:r>
                      <a:rPr lang="en-US" sz="2000" i="1">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𝑉</m:t>
                            </m:r>
                          </m:e>
                          <m:sup>
                            <m:r>
                              <a:rPr lang="en-US" sz="2000" i="1">
                                <a:latin typeface="Cambria Math"/>
                              </a:rPr>
                              <m:t>2</m:t>
                            </m:r>
                          </m:sup>
                        </m:sSup>
                      </m:num>
                      <m:den>
                        <m:r>
                          <a:rPr lang="en-US" sz="2000" i="1">
                            <a:latin typeface="Cambria Math"/>
                          </a:rPr>
                          <m:t>2</m:t>
                        </m:r>
                      </m:den>
                    </m:f>
                    <m:r>
                      <a:rPr lang="en-US" sz="2000" i="1">
                        <a:latin typeface="Cambria Math"/>
                      </a:rPr>
                      <m:t>+</m:t>
                    </m:r>
                    <m:r>
                      <a:rPr lang="en-US" sz="2000" i="1">
                        <a:latin typeface="Cambria Math"/>
                      </a:rPr>
                      <m:t>𝑔𝑧</m:t>
                    </m:r>
                  </m:oMath>
                </a14:m>
                <a:r>
                  <a:rPr lang="en-US" sz="2000" dirty="0" smtClean="0"/>
                  <a:t> </a:t>
                </a:r>
                <a:r>
                  <a:rPr lang="en-US" sz="2000" dirty="0"/>
                  <a:t>and </a:t>
                </a:r>
                <a14:m>
                  <m:oMath xmlns:m="http://schemas.openxmlformats.org/officeDocument/2006/math">
                    <m:r>
                      <a:rPr lang="en-US" sz="2000" i="1">
                        <a:latin typeface="Cambria Math"/>
                      </a:rPr>
                      <m:t>𝑢</m:t>
                    </m:r>
                  </m:oMath>
                </a14:m>
                <a:r>
                  <a:rPr lang="en-US" sz="2000" dirty="0"/>
                  <a:t> i</a:t>
                </a:r>
                <a:r>
                  <a:rPr lang="en-US" sz="2000" dirty="0" smtClean="0"/>
                  <a:t>s </a:t>
                </a:r>
                <a:r>
                  <a:rPr lang="en-US" sz="2000" dirty="0"/>
                  <a:t>the internal </a:t>
                </a:r>
                <a:r>
                  <a:rPr lang="en-US" sz="2000" dirty="0" smtClean="0"/>
                  <a:t>energy. Alternatively, for steady state, we can write,</a:t>
                </a:r>
              </a:p>
              <a:p>
                <a:pPr marL="365760" lvl="1" indent="0">
                  <a:buNone/>
                </a:pPr>
                <a14:m>
                  <m:oMathPara xmlns:m="http://schemas.openxmlformats.org/officeDocument/2006/math">
                    <m:oMathParaPr>
                      <m:jc m:val="centerGroup"/>
                    </m:oMathParaPr>
                    <m:oMath xmlns:m="http://schemas.openxmlformats.org/officeDocument/2006/math">
                      <m:acc>
                        <m:accPr>
                          <m:chr m:val="̇"/>
                          <m:ctrlPr>
                            <a:rPr lang="en-US" sz="2000" i="1">
                              <a:latin typeface="Cambria Math"/>
                            </a:rPr>
                          </m:ctrlPr>
                        </m:accPr>
                        <m:e>
                          <m:r>
                            <a:rPr lang="en-US" sz="2000" i="1">
                              <a:latin typeface="Cambria Math"/>
                            </a:rPr>
                            <m:t>𝑄</m:t>
                          </m:r>
                        </m:e>
                      </m:acc>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𝑊</m:t>
                              </m:r>
                            </m:e>
                          </m:acc>
                        </m:e>
                        <m:sub>
                          <m:r>
                            <a:rPr lang="en-US" sz="2000" i="1">
                              <a:latin typeface="Cambria Math"/>
                            </a:rPr>
                            <m:t>𝑠</m:t>
                          </m:r>
                        </m:sub>
                      </m:sSub>
                      <m:r>
                        <a:rPr lang="en-US" sz="2000" i="1">
                          <a:latin typeface="Cambria Math"/>
                        </a:rPr>
                        <m:t>=</m:t>
                      </m:r>
                      <m:nary>
                        <m:naryPr>
                          <m:supHide m:val="on"/>
                          <m:ctrlPr>
                            <a:rPr lang="en-US" sz="2000" i="1">
                              <a:latin typeface="Cambria Math"/>
                              <a:ea typeface="Cambria Math"/>
                            </a:rPr>
                          </m:ctrlPr>
                        </m:naryPr>
                        <m:sub>
                          <m:r>
                            <a:rPr lang="en-US" sz="2000" i="1">
                              <a:latin typeface="Cambria Math"/>
                              <a:ea typeface="Cambria Math"/>
                            </a:rPr>
                            <m:t>𝑐𝑣</m:t>
                          </m:r>
                        </m:sub>
                        <m:sup/>
                        <m:e>
                          <m:sSub>
                            <m:sSubPr>
                              <m:ctrlPr>
                                <a:rPr lang="en-US" sz="2000" b="0" i="1" smtClean="0">
                                  <a:latin typeface="Cambria Math"/>
                                  <a:ea typeface="Cambria Math"/>
                                </a:rPr>
                              </m:ctrlPr>
                            </m:sSubPr>
                            <m:e>
                              <m:r>
                                <a:rPr lang="en-US" sz="2000" b="0" i="1" smtClean="0">
                                  <a:latin typeface="Cambria Math"/>
                                  <a:ea typeface="Cambria Math"/>
                                </a:rPr>
                                <m:t>h</m:t>
                              </m:r>
                            </m:e>
                            <m:sub>
                              <m:r>
                                <a:rPr lang="en-US" sz="2000" b="0" i="1" smtClean="0">
                                  <a:latin typeface="Cambria Math"/>
                                  <a:ea typeface="Cambria Math"/>
                                </a:rPr>
                                <m:t>0</m:t>
                              </m:r>
                            </m:sub>
                          </m:sSub>
                          <m:r>
                            <a:rPr lang="en-US" sz="2000" i="1">
                              <a:latin typeface="Cambria Math"/>
                              <a:ea typeface="Cambria Math"/>
                            </a:rPr>
                            <m:t>𝜌</m:t>
                          </m:r>
                          <m:acc>
                            <m:accPr>
                              <m:chr m:val="⃗"/>
                              <m:ctrlPr>
                                <a:rPr lang="en-US" sz="2000" i="1">
                                  <a:latin typeface="Cambria Math"/>
                                  <a:ea typeface="Cambria Math"/>
                                </a:rPr>
                              </m:ctrlPr>
                            </m:accPr>
                            <m:e>
                              <m:r>
                                <a:rPr lang="en-US" sz="2000" i="1">
                                  <a:latin typeface="Cambria Math"/>
                                  <a:ea typeface="Cambria Math"/>
                                </a:rPr>
                                <m:t>𝑉</m:t>
                              </m:r>
                            </m:e>
                          </m:acc>
                          <m:r>
                            <a:rPr lang="en-US" sz="2000" i="1">
                              <a:latin typeface="Cambria Math"/>
                              <a:ea typeface="Cambria Math"/>
                            </a:rPr>
                            <m:t>∙</m:t>
                          </m:r>
                          <m:r>
                            <a:rPr lang="en-US" sz="2000" i="1">
                              <a:latin typeface="Cambria Math"/>
                              <a:ea typeface="Cambria Math"/>
                            </a:rPr>
                            <m:t>𝑑</m:t>
                          </m:r>
                          <m:acc>
                            <m:accPr>
                              <m:chr m:val="⃗"/>
                              <m:ctrlPr>
                                <a:rPr lang="en-US" sz="2000" i="1">
                                  <a:latin typeface="Cambria Math"/>
                                  <a:ea typeface="Cambria Math"/>
                                </a:rPr>
                              </m:ctrlPr>
                            </m:accPr>
                            <m:e>
                              <m:r>
                                <a:rPr lang="en-US" sz="2000" i="1">
                                  <a:latin typeface="Cambria Math"/>
                                  <a:ea typeface="Cambria Math"/>
                                </a:rPr>
                                <m:t>𝐴</m:t>
                              </m:r>
                            </m:e>
                          </m:acc>
                        </m:e>
                      </m:nary>
                    </m:oMath>
                  </m:oMathPara>
                </a14:m>
                <a:endParaRPr lang="en-US" sz="2000" dirty="0" smtClean="0"/>
              </a:p>
              <a:p>
                <a:pPr marL="365760" lvl="1" indent="0">
                  <a:buNone/>
                </a:pPr>
                <a:r>
                  <a:rPr lang="en-US" sz="2000" dirty="0" smtClean="0"/>
                  <a:t>Where, </a:t>
                </a:r>
                <a14:m>
                  <m:oMath xmlns:m="http://schemas.openxmlformats.org/officeDocument/2006/math">
                    <m:sSub>
                      <m:sSubPr>
                        <m:ctrlPr>
                          <a:rPr lang="en-US" sz="2000" b="0" i="1" smtClean="0">
                            <a:latin typeface="Cambria Math"/>
                          </a:rPr>
                        </m:ctrlPr>
                      </m:sSubPr>
                      <m:e>
                        <m:r>
                          <a:rPr lang="en-US" sz="2000" b="0" i="1" smtClean="0">
                            <a:latin typeface="Cambria Math"/>
                          </a:rPr>
                          <m:t>h</m:t>
                        </m:r>
                      </m:e>
                      <m:sub>
                        <m:r>
                          <a:rPr lang="en-US" sz="2000" b="0" i="1" smtClean="0">
                            <a:latin typeface="Cambria Math"/>
                          </a:rPr>
                          <m:t>0</m:t>
                        </m:r>
                      </m:sub>
                    </m:sSub>
                    <m:r>
                      <a:rPr lang="en-US" sz="2000" b="0" i="1" smtClean="0">
                        <a:latin typeface="Cambria Math"/>
                      </a:rPr>
                      <m:t>=</m:t>
                    </m:r>
                    <m:r>
                      <a:rPr lang="en-US" sz="2000" b="0" i="1" smtClean="0">
                        <a:latin typeface="Cambria Math"/>
                      </a:rPr>
                      <m:t>h</m:t>
                    </m:r>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𝑉</m:t>
                            </m:r>
                          </m:e>
                        </m:acc>
                        <m:r>
                          <a:rPr lang="en-US" sz="2000" b="0" i="1" smtClean="0">
                            <a:latin typeface="Cambria Math"/>
                            <a:ea typeface="Cambria Math"/>
                          </a:rPr>
                          <m:t>∙</m:t>
                        </m:r>
                        <m:acc>
                          <m:accPr>
                            <m:chr m:val="⃗"/>
                            <m:ctrlPr>
                              <a:rPr lang="en-US" sz="2000" i="1">
                                <a:latin typeface="Cambria Math"/>
                              </a:rPr>
                            </m:ctrlPr>
                          </m:accPr>
                          <m:e>
                            <m:r>
                              <a:rPr lang="en-US" sz="2000" i="1">
                                <a:latin typeface="Cambria Math"/>
                              </a:rPr>
                              <m:t>𝑉</m:t>
                            </m:r>
                          </m:e>
                        </m:acc>
                      </m:num>
                      <m:den>
                        <m:r>
                          <a:rPr lang="en-US" sz="2000" b="0" i="1" smtClean="0">
                            <a:latin typeface="Cambria Math"/>
                          </a:rPr>
                          <m:t>2</m:t>
                        </m:r>
                      </m:den>
                    </m:f>
                    <m:r>
                      <a:rPr lang="en-US" sz="2000" b="0" i="1" smtClean="0">
                        <a:latin typeface="Cambria Math"/>
                      </a:rPr>
                      <m:t>+</m:t>
                    </m:r>
                    <m:r>
                      <a:rPr lang="en-US" sz="2000" b="0" i="1" smtClean="0">
                        <a:latin typeface="Cambria Math"/>
                      </a:rPr>
                      <m:t>𝑔𝑧</m:t>
                    </m:r>
                  </m:oMath>
                </a14:m>
                <a:r>
                  <a:rPr lang="en-US" sz="2000" dirty="0" smtClean="0"/>
                  <a:t>is the total Enthalpy and </a:t>
                </a:r>
                <a14:m>
                  <m:oMath xmlns:m="http://schemas.openxmlformats.org/officeDocument/2006/math">
                    <m:r>
                      <a:rPr lang="en-US" sz="2000" i="1" dirty="0" smtClean="0">
                        <a:latin typeface="Cambria Math"/>
                      </a:rPr>
                      <m:t>h</m:t>
                    </m:r>
                  </m:oMath>
                </a14:m>
                <a:r>
                  <a:rPr lang="en-US" sz="2000" dirty="0" smtClean="0"/>
                  <a:t> is the Enthalpy.</a:t>
                </a:r>
                <a:endParaRPr lang="en-US" sz="2000" dirty="0"/>
              </a:p>
              <a:p>
                <a:pPr marL="365760" lvl="1" indent="0">
                  <a:buNone/>
                </a:pPr>
                <a:r>
                  <a:rPr lang="en-US" sz="2000" dirty="0" smtClean="0"/>
                  <a:t>We can apply this equation to each component ( compressor, combustor, turbine, nozzle)</a:t>
                </a:r>
              </a:p>
              <a:p>
                <a:pPr marL="365760" lvl="1" indent="0">
                  <a:buNone/>
                </a:pPr>
                <a:endParaRPr lang="en-US" dirty="0"/>
              </a:p>
            </p:txBody>
          </p:sp>
        </mc:Choice>
        <mc:Fallback>
          <p:sp>
            <p:nvSpPr>
              <p:cNvPr id="9" name="Content Placeholder 8"/>
              <p:cNvSpPr>
                <a:spLocks noGrp="1" noRot="1" noChangeAspect="1" noMove="1" noResize="1" noEditPoints="1" noAdjustHandles="1" noChangeArrowheads="1" noChangeShapeType="1" noTextEdit="1"/>
              </p:cNvSpPr>
              <p:nvPr>
                <p:ph sz="quarter" idx="1"/>
              </p:nvPr>
            </p:nvSpPr>
            <p:spPr>
              <a:blipFill rotWithShape="1">
                <a:blip r:embed="rId2"/>
                <a:stretch>
                  <a:fillRect l="-789" t="-1200"/>
                </a:stretch>
              </a:blipFill>
            </p:spPr>
            <p:txBody>
              <a:bodyPr/>
              <a:lstStyle/>
              <a:p>
                <a:r>
                  <a:rPr lang="en-US">
                    <a:noFill/>
                  </a:rPr>
                  <a:t> </a:t>
                </a:r>
              </a:p>
            </p:txBody>
          </p:sp>
        </mc:Fallback>
      </mc:AlternateContent>
    </p:spTree>
    <p:extLst>
      <p:ext uri="{BB962C8B-B14F-4D97-AF65-F5344CB8AC3E}">
        <p14:creationId xmlns:p14="http://schemas.microsoft.com/office/powerpoint/2010/main" val="367734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12</a:t>
            </a:fld>
            <a:endParaRPr lang="en-US"/>
          </a:p>
        </p:txBody>
      </p:sp>
      <mc:AlternateContent xmlns:mc="http://schemas.openxmlformats.org/markup-compatibility/2006">
        <mc:Choice xmlns:a14="http://schemas.microsoft.com/office/drawing/2010/main" Requires="a14">
          <p:sp>
            <p:nvSpPr>
              <p:cNvPr id="9" name="Content Placeholder 8"/>
              <p:cNvSpPr>
                <a:spLocks noGrp="1"/>
              </p:cNvSpPr>
              <p:nvPr>
                <p:ph sz="quarter" idx="1"/>
              </p:nvPr>
            </p:nvSpPr>
            <p:spPr/>
            <p:txBody>
              <a:bodyPr>
                <a:normAutofit fontScale="92500" lnSpcReduction="20000"/>
              </a:bodyPr>
              <a:lstStyle/>
              <a:p>
                <a:r>
                  <a:rPr lang="en-US" dirty="0" smtClean="0">
                    <a:solidFill>
                      <a:schemeClr val="tx2"/>
                    </a:solidFill>
                  </a:rPr>
                  <a:t>Cycle Analysis</a:t>
                </a:r>
              </a:p>
              <a:p>
                <a:r>
                  <a:rPr lang="en-US" sz="2000" dirty="0" smtClean="0">
                    <a:solidFill>
                      <a:schemeClr val="tx2"/>
                    </a:solidFill>
                  </a:rPr>
                  <a:t>The compressor needs work input for increasing pressure or enthalpy of air, the work input is given as </a:t>
                </a:r>
                <a:endParaRPr lang="en-US" sz="2000"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000" b="1" i="1">
                              <a:solidFill>
                                <a:schemeClr val="tx2"/>
                              </a:solidFill>
                            </a:rPr>
                          </m:ctrlPr>
                        </m:sSubPr>
                        <m:e>
                          <m:r>
                            <a:rPr lang="en-US" sz="2000" b="1" i="1">
                              <a:solidFill>
                                <a:schemeClr val="tx2"/>
                              </a:solidFill>
                            </a:rPr>
                            <m:t>𝐖</m:t>
                          </m:r>
                        </m:e>
                        <m:sub>
                          <m:r>
                            <a:rPr lang="en-US" sz="2000" b="1" i="1">
                              <a:solidFill>
                                <a:schemeClr val="tx2"/>
                              </a:solidFill>
                            </a:rPr>
                            <m:t>𝐢𝐧</m:t>
                          </m:r>
                        </m:sub>
                      </m:sSub>
                      <m:r>
                        <a:rPr lang="en-US" sz="2000" b="1">
                          <a:solidFill>
                            <a:schemeClr val="tx2"/>
                          </a:solidFill>
                        </a:rPr>
                        <m:t>=</m:t>
                      </m:r>
                      <m:acc>
                        <m:accPr>
                          <m:chr m:val="̇"/>
                          <m:ctrlPr>
                            <a:rPr lang="en-US" sz="2000" b="1" i="1">
                              <a:solidFill>
                                <a:schemeClr val="tx2"/>
                              </a:solidFill>
                            </a:rPr>
                          </m:ctrlPr>
                        </m:accPr>
                        <m:e>
                          <m:r>
                            <a:rPr lang="en-US" sz="2000" b="1" i="1">
                              <a:solidFill>
                                <a:schemeClr val="tx2"/>
                              </a:solidFill>
                            </a:rPr>
                            <m:t>𝐦</m:t>
                          </m:r>
                        </m:e>
                      </m:acc>
                      <m:r>
                        <a:rPr lang="en-US" sz="2000" b="1">
                          <a:solidFill>
                            <a:schemeClr val="tx2"/>
                          </a:solidFill>
                        </a:rPr>
                        <m:t>(</m:t>
                      </m:r>
                      <m:sSub>
                        <m:sSubPr>
                          <m:ctrlPr>
                            <a:rPr lang="en-US" sz="2000" b="1" i="1">
                              <a:solidFill>
                                <a:schemeClr val="tx2"/>
                              </a:solidFill>
                            </a:rPr>
                          </m:ctrlPr>
                        </m:sSubPr>
                        <m:e>
                          <m:r>
                            <a:rPr lang="en-US" sz="2000" b="1" i="1">
                              <a:solidFill>
                                <a:schemeClr val="tx2"/>
                              </a:solidFill>
                            </a:rPr>
                            <m:t>𝐡</m:t>
                          </m:r>
                        </m:e>
                        <m:sub>
                          <m:r>
                            <a:rPr lang="en-US" sz="2000" b="1" i="1">
                              <a:solidFill>
                                <a:schemeClr val="tx2"/>
                              </a:solidFill>
                            </a:rPr>
                            <m:t>𝟎𝟐</m:t>
                          </m:r>
                        </m:sub>
                      </m:sSub>
                      <m:r>
                        <a:rPr lang="en-US" sz="2000" b="1" i="1">
                          <a:solidFill>
                            <a:schemeClr val="tx2"/>
                          </a:solidFill>
                        </a:rPr>
                        <m:t>−</m:t>
                      </m:r>
                      <m:sSub>
                        <m:sSubPr>
                          <m:ctrlPr>
                            <a:rPr lang="en-US" sz="2000" b="1" i="1">
                              <a:solidFill>
                                <a:schemeClr val="tx2"/>
                              </a:solidFill>
                            </a:rPr>
                          </m:ctrlPr>
                        </m:sSubPr>
                        <m:e>
                          <m:r>
                            <a:rPr lang="en-US" sz="2000" b="1" i="1">
                              <a:solidFill>
                                <a:schemeClr val="tx2"/>
                              </a:solidFill>
                            </a:rPr>
                            <m:t>𝐡</m:t>
                          </m:r>
                        </m:e>
                        <m:sub>
                          <m:r>
                            <a:rPr lang="en-US" sz="2000" b="1" i="1">
                              <a:solidFill>
                                <a:schemeClr val="tx2"/>
                              </a:solidFill>
                            </a:rPr>
                            <m:t>𝟎𝟏</m:t>
                          </m:r>
                        </m:sub>
                      </m:sSub>
                      <m:r>
                        <a:rPr lang="en-US" sz="2000" b="1">
                          <a:solidFill>
                            <a:schemeClr val="tx2"/>
                          </a:solidFill>
                        </a:rPr>
                        <m:t>)</m:t>
                      </m:r>
                    </m:oMath>
                  </m:oMathPara>
                </a14:m>
                <a:endParaRPr lang="en-US" sz="2000" dirty="0">
                  <a:solidFill>
                    <a:schemeClr val="tx2"/>
                  </a:solidFill>
                </a:endParaRPr>
              </a:p>
              <a:p>
                <a:r>
                  <a:rPr lang="en-US" sz="2000" dirty="0">
                    <a:solidFill>
                      <a:schemeClr val="tx2"/>
                    </a:solidFill>
                  </a:rPr>
                  <a:t>For </a:t>
                </a:r>
                <a:r>
                  <a:rPr lang="en-US" sz="2000" dirty="0" smtClean="0">
                    <a:solidFill>
                      <a:schemeClr val="tx2"/>
                    </a:solidFill>
                  </a:rPr>
                  <a:t>the combustion </a:t>
                </a:r>
                <a:r>
                  <a:rPr lang="en-US" sz="2000" dirty="0">
                    <a:solidFill>
                      <a:schemeClr val="tx2"/>
                    </a:solidFill>
                  </a:rPr>
                  <a:t>chamber </a:t>
                </a:r>
                <a:r>
                  <a:rPr lang="en-US" sz="2000" dirty="0" smtClean="0">
                    <a:solidFill>
                      <a:schemeClr val="tx2"/>
                    </a:solidFill>
                  </a:rPr>
                  <a:t>, heat </a:t>
                </a:r>
                <a:r>
                  <a:rPr lang="en-US" sz="2000" dirty="0">
                    <a:solidFill>
                      <a:schemeClr val="tx2"/>
                    </a:solidFill>
                  </a:rPr>
                  <a:t>is added by the combustion of fuel the heat input is given as </a:t>
                </a:r>
              </a:p>
              <a:p>
                <a:pPr marL="0" indent="0">
                  <a:buNone/>
                </a:pPr>
                <a14:m>
                  <m:oMathPara xmlns:m="http://schemas.openxmlformats.org/officeDocument/2006/math">
                    <m:oMathParaPr>
                      <m:jc m:val="centerGroup"/>
                    </m:oMathParaPr>
                    <m:oMath xmlns:m="http://schemas.openxmlformats.org/officeDocument/2006/math">
                      <m:sSub>
                        <m:sSubPr>
                          <m:ctrlPr>
                            <a:rPr lang="en-US" sz="2000" b="1" i="1">
                              <a:solidFill>
                                <a:schemeClr val="tx2"/>
                              </a:solidFill>
                            </a:rPr>
                          </m:ctrlPr>
                        </m:sSubPr>
                        <m:e>
                          <m:r>
                            <a:rPr lang="en-US" sz="2000" b="1" i="1">
                              <a:solidFill>
                                <a:schemeClr val="tx2"/>
                              </a:solidFill>
                            </a:rPr>
                            <m:t>𝐐</m:t>
                          </m:r>
                        </m:e>
                        <m:sub>
                          <m:r>
                            <a:rPr lang="en-US" sz="2000" b="1" i="1">
                              <a:solidFill>
                                <a:schemeClr val="tx2"/>
                              </a:solidFill>
                            </a:rPr>
                            <m:t>𝐢𝐧</m:t>
                          </m:r>
                        </m:sub>
                      </m:sSub>
                      <m:r>
                        <a:rPr lang="en-US" sz="2000" b="1">
                          <a:solidFill>
                            <a:schemeClr val="tx2"/>
                          </a:solidFill>
                        </a:rPr>
                        <m:t>=</m:t>
                      </m:r>
                      <m:acc>
                        <m:accPr>
                          <m:chr m:val="̇"/>
                          <m:ctrlPr>
                            <a:rPr lang="en-US" sz="2000" b="1" i="1">
                              <a:solidFill>
                                <a:schemeClr val="tx2"/>
                              </a:solidFill>
                            </a:rPr>
                          </m:ctrlPr>
                        </m:accPr>
                        <m:e>
                          <m:r>
                            <a:rPr lang="en-US" sz="2000" b="1" i="1">
                              <a:solidFill>
                                <a:schemeClr val="tx2"/>
                              </a:solidFill>
                            </a:rPr>
                            <m:t>𝐦</m:t>
                          </m:r>
                        </m:e>
                      </m:acc>
                      <m:d>
                        <m:dPr>
                          <m:ctrlPr>
                            <a:rPr lang="en-US" sz="2000" b="1" i="1">
                              <a:solidFill>
                                <a:schemeClr val="tx2"/>
                              </a:solidFill>
                            </a:rPr>
                          </m:ctrlPr>
                        </m:dPr>
                        <m:e>
                          <m:sSub>
                            <m:sSubPr>
                              <m:ctrlPr>
                                <a:rPr lang="en-US" sz="2000" b="1" i="1">
                                  <a:solidFill>
                                    <a:schemeClr val="tx2"/>
                                  </a:solidFill>
                                </a:rPr>
                              </m:ctrlPr>
                            </m:sSubPr>
                            <m:e>
                              <m:r>
                                <a:rPr lang="en-US" sz="2000" b="1" i="1">
                                  <a:solidFill>
                                    <a:schemeClr val="tx2"/>
                                  </a:solidFill>
                                </a:rPr>
                                <m:t>𝐡</m:t>
                              </m:r>
                            </m:e>
                            <m:sub>
                              <m:r>
                                <a:rPr lang="en-US" sz="2000" b="1" i="1">
                                  <a:solidFill>
                                    <a:schemeClr val="tx2"/>
                                  </a:solidFill>
                                </a:rPr>
                                <m:t>𝟎𝟑</m:t>
                              </m:r>
                            </m:sub>
                          </m:sSub>
                          <m:r>
                            <a:rPr lang="en-US" sz="2000" b="1" i="1">
                              <a:solidFill>
                                <a:schemeClr val="tx2"/>
                              </a:solidFill>
                            </a:rPr>
                            <m:t>−</m:t>
                          </m:r>
                          <m:sSub>
                            <m:sSubPr>
                              <m:ctrlPr>
                                <a:rPr lang="en-US" sz="2000" b="1" i="1">
                                  <a:solidFill>
                                    <a:schemeClr val="tx2"/>
                                  </a:solidFill>
                                </a:rPr>
                              </m:ctrlPr>
                            </m:sSubPr>
                            <m:e>
                              <m:r>
                                <a:rPr lang="en-US" sz="2000" b="1" i="1">
                                  <a:solidFill>
                                    <a:schemeClr val="tx2"/>
                                  </a:solidFill>
                                </a:rPr>
                                <m:t>𝐡</m:t>
                              </m:r>
                            </m:e>
                            <m:sub>
                              <m:r>
                                <a:rPr lang="en-US" sz="2000" b="1" i="1">
                                  <a:solidFill>
                                    <a:schemeClr val="tx2"/>
                                  </a:solidFill>
                                </a:rPr>
                                <m:t>𝟎</m:t>
                              </m:r>
                              <m:r>
                                <a:rPr lang="en-US" sz="2000" b="1">
                                  <a:solidFill>
                                    <a:schemeClr val="tx2"/>
                                  </a:solidFill>
                                </a:rPr>
                                <m:t>𝟐</m:t>
                              </m:r>
                            </m:sub>
                          </m:sSub>
                        </m:e>
                      </m:d>
                      <m:r>
                        <a:rPr lang="en-US" sz="2000" b="1">
                          <a:solidFill>
                            <a:schemeClr val="tx2"/>
                          </a:solidFill>
                        </a:rPr>
                        <m:t>=</m:t>
                      </m:r>
                      <m:sSub>
                        <m:sSubPr>
                          <m:ctrlPr>
                            <a:rPr lang="en-US" sz="2000" b="1" i="1">
                              <a:solidFill>
                                <a:schemeClr val="tx2"/>
                              </a:solidFill>
                            </a:rPr>
                          </m:ctrlPr>
                        </m:sSubPr>
                        <m:e>
                          <m:acc>
                            <m:accPr>
                              <m:chr m:val="̇"/>
                              <m:ctrlPr>
                                <a:rPr lang="en-US" sz="2000" b="1" i="1">
                                  <a:solidFill>
                                    <a:schemeClr val="tx2"/>
                                  </a:solidFill>
                                </a:rPr>
                              </m:ctrlPr>
                            </m:accPr>
                            <m:e>
                              <m:r>
                                <a:rPr lang="en-US" sz="2000" b="1" i="1">
                                  <a:solidFill>
                                    <a:schemeClr val="tx2"/>
                                  </a:solidFill>
                                </a:rPr>
                                <m:t>𝐦</m:t>
                              </m:r>
                            </m:e>
                          </m:acc>
                        </m:e>
                        <m:sub>
                          <m:r>
                            <a:rPr lang="en-US" sz="2000" b="1" i="1">
                              <a:solidFill>
                                <a:schemeClr val="tx2"/>
                              </a:solidFill>
                            </a:rPr>
                            <m:t>𝐟</m:t>
                          </m:r>
                        </m:sub>
                      </m:sSub>
                      <m:r>
                        <a:rPr lang="en-US" sz="2000" b="1" i="1">
                          <a:solidFill>
                            <a:schemeClr val="tx2"/>
                          </a:solidFill>
                        </a:rPr>
                        <m:t>∗</m:t>
                      </m:r>
                      <m:sSub>
                        <m:sSubPr>
                          <m:ctrlPr>
                            <a:rPr lang="en-US" sz="2000" b="1" i="1">
                              <a:solidFill>
                                <a:schemeClr val="tx2"/>
                              </a:solidFill>
                            </a:rPr>
                          </m:ctrlPr>
                        </m:sSubPr>
                        <m:e>
                          <m:r>
                            <a:rPr lang="en-US" sz="2000" b="1" i="1">
                              <a:solidFill>
                                <a:schemeClr val="tx2"/>
                              </a:solidFill>
                            </a:rPr>
                            <m:t>𝐪</m:t>
                          </m:r>
                        </m:e>
                        <m:sub>
                          <m:r>
                            <a:rPr lang="en-US" sz="2000" b="1" i="1">
                              <a:solidFill>
                                <a:schemeClr val="tx2"/>
                              </a:solidFill>
                            </a:rPr>
                            <m:t>𝐟</m:t>
                          </m:r>
                        </m:sub>
                      </m:sSub>
                    </m:oMath>
                  </m:oMathPara>
                </a14:m>
                <a:endParaRPr lang="en-US" sz="2000" dirty="0">
                  <a:solidFill>
                    <a:schemeClr val="tx2"/>
                  </a:solidFill>
                </a:endParaRPr>
              </a:p>
              <a:p>
                <a:r>
                  <a:rPr lang="en-US" sz="2000" dirty="0" smtClean="0">
                    <a:solidFill>
                      <a:schemeClr val="tx2"/>
                    </a:solidFill>
                  </a:rPr>
                  <a:t>The turbine produces </a:t>
                </a:r>
                <a:r>
                  <a:rPr lang="en-US" sz="2000" dirty="0">
                    <a:solidFill>
                      <a:schemeClr val="tx2"/>
                    </a:solidFill>
                  </a:rPr>
                  <a:t>work at the cost of enthalpy decrease,  the work output is given </a:t>
                </a:r>
                <a:r>
                  <a:rPr lang="en-US" sz="2000" dirty="0" smtClean="0">
                    <a:solidFill>
                      <a:schemeClr val="tx2"/>
                    </a:solidFill>
                  </a:rPr>
                  <a:t>as</a:t>
                </a:r>
              </a:p>
              <a:p>
                <a:pPr marL="0" indent="0">
                  <a:buNone/>
                </a:pPr>
                <a14:m>
                  <m:oMathPara xmlns:m="http://schemas.openxmlformats.org/officeDocument/2006/math">
                    <m:oMathParaPr>
                      <m:jc m:val="centerGroup"/>
                    </m:oMathParaPr>
                    <m:oMath xmlns:m="http://schemas.openxmlformats.org/officeDocument/2006/math">
                      <m:sSub>
                        <m:sSubPr>
                          <m:ctrlPr>
                            <a:rPr lang="en-US" sz="2000" b="1" i="1">
                              <a:solidFill>
                                <a:schemeClr val="tx2"/>
                              </a:solidFill>
                            </a:rPr>
                          </m:ctrlPr>
                        </m:sSubPr>
                        <m:e>
                          <m:r>
                            <a:rPr lang="en-US" sz="2000" b="1" i="1">
                              <a:solidFill>
                                <a:schemeClr val="tx2"/>
                              </a:solidFill>
                            </a:rPr>
                            <m:t>𝐖</m:t>
                          </m:r>
                        </m:e>
                        <m:sub>
                          <m:r>
                            <a:rPr lang="en-US" sz="2000" b="1" i="1">
                              <a:solidFill>
                                <a:schemeClr val="tx2"/>
                              </a:solidFill>
                            </a:rPr>
                            <m:t>𝐨𝐮𝐭</m:t>
                          </m:r>
                        </m:sub>
                      </m:sSub>
                      <m:r>
                        <a:rPr lang="en-US" sz="2000" b="1">
                          <a:solidFill>
                            <a:schemeClr val="tx2"/>
                          </a:solidFill>
                        </a:rPr>
                        <m:t>=</m:t>
                      </m:r>
                      <m:r>
                        <a:rPr lang="en-US" sz="2000" b="1" i="1">
                          <a:solidFill>
                            <a:schemeClr val="tx2"/>
                          </a:solidFill>
                        </a:rPr>
                        <m:t>𝐦</m:t>
                      </m:r>
                      <m:r>
                        <a:rPr lang="en-US" sz="2000" b="1" i="1">
                          <a:solidFill>
                            <a:schemeClr val="tx2"/>
                          </a:solidFill>
                        </a:rPr>
                        <m:t> </m:t>
                      </m:r>
                      <m:r>
                        <a:rPr lang="en-US" sz="2000" b="1">
                          <a:solidFill>
                            <a:schemeClr val="tx2"/>
                          </a:solidFill>
                        </a:rPr>
                        <m:t>̇</m:t>
                      </m:r>
                      <m:r>
                        <a:rPr lang="en-US" sz="2000" b="1">
                          <a:solidFill>
                            <a:schemeClr val="tx2"/>
                          </a:solidFill>
                        </a:rPr>
                        <m:t>(</m:t>
                      </m:r>
                      <m:sSub>
                        <m:sSubPr>
                          <m:ctrlPr>
                            <a:rPr lang="en-US" sz="2000" b="1" i="1">
                              <a:solidFill>
                                <a:schemeClr val="tx2"/>
                              </a:solidFill>
                            </a:rPr>
                          </m:ctrlPr>
                        </m:sSubPr>
                        <m:e>
                          <m:r>
                            <a:rPr lang="en-US" sz="2000" b="1" i="1">
                              <a:solidFill>
                                <a:schemeClr val="tx2"/>
                              </a:solidFill>
                            </a:rPr>
                            <m:t>𝐡</m:t>
                          </m:r>
                        </m:e>
                        <m:sub>
                          <m:r>
                            <a:rPr lang="en-US" sz="2000" b="1" i="1">
                              <a:solidFill>
                                <a:schemeClr val="tx2"/>
                              </a:solidFill>
                            </a:rPr>
                            <m:t>𝟎𝟑</m:t>
                          </m:r>
                        </m:sub>
                      </m:sSub>
                      <m:r>
                        <a:rPr lang="en-US" sz="2000" b="1" i="1">
                          <a:solidFill>
                            <a:schemeClr val="tx2"/>
                          </a:solidFill>
                        </a:rPr>
                        <m:t>−</m:t>
                      </m:r>
                      <m:sSub>
                        <m:sSubPr>
                          <m:ctrlPr>
                            <a:rPr lang="en-US" sz="2000" b="1" i="1">
                              <a:solidFill>
                                <a:schemeClr val="tx2"/>
                              </a:solidFill>
                            </a:rPr>
                          </m:ctrlPr>
                        </m:sSubPr>
                        <m:e>
                          <m:r>
                            <a:rPr lang="en-US" sz="2000" b="1" i="1">
                              <a:solidFill>
                                <a:schemeClr val="tx2"/>
                              </a:solidFill>
                            </a:rPr>
                            <m:t>𝐡</m:t>
                          </m:r>
                        </m:e>
                        <m:sub>
                          <m:r>
                            <a:rPr lang="en-US" sz="2000" b="1" i="1">
                              <a:solidFill>
                                <a:schemeClr val="tx2"/>
                              </a:solidFill>
                            </a:rPr>
                            <m:t>𝟎𝟒</m:t>
                          </m:r>
                        </m:sub>
                      </m:sSub>
                      <m:r>
                        <a:rPr lang="en-US" sz="2000" b="1">
                          <a:solidFill>
                            <a:schemeClr val="tx2"/>
                          </a:solidFill>
                        </a:rPr>
                        <m:t>)</m:t>
                      </m:r>
                    </m:oMath>
                  </m:oMathPara>
                </a14:m>
                <a:endParaRPr lang="en-US" sz="2000" dirty="0">
                  <a:solidFill>
                    <a:schemeClr val="tx2"/>
                  </a:solidFill>
                </a:endParaRPr>
              </a:p>
              <a:p>
                <a:r>
                  <a:rPr lang="en-US" sz="2000" dirty="0">
                    <a:solidFill>
                      <a:schemeClr val="tx2"/>
                    </a:solidFill>
                  </a:rPr>
                  <a:t>NET Work output is given as </a:t>
                </a:r>
              </a:p>
              <a:p>
                <a:pPr marL="0" indent="0">
                  <a:buNone/>
                </a:pPr>
                <a14:m>
                  <m:oMathPara xmlns:m="http://schemas.openxmlformats.org/officeDocument/2006/math">
                    <m:oMathParaPr>
                      <m:jc m:val="centerGroup"/>
                    </m:oMathParaPr>
                    <m:oMath xmlns:m="http://schemas.openxmlformats.org/officeDocument/2006/math">
                      <m:sSub>
                        <m:sSubPr>
                          <m:ctrlPr>
                            <a:rPr lang="en-US" sz="2000" b="1" i="1">
                              <a:solidFill>
                                <a:schemeClr val="tx2"/>
                              </a:solidFill>
                            </a:rPr>
                          </m:ctrlPr>
                        </m:sSubPr>
                        <m:e>
                          <m:r>
                            <a:rPr lang="en-US" sz="2000" b="1" i="1">
                              <a:solidFill>
                                <a:schemeClr val="tx2"/>
                              </a:solidFill>
                            </a:rPr>
                            <m:t>𝐖</m:t>
                          </m:r>
                        </m:e>
                        <m:sub>
                          <m:r>
                            <a:rPr lang="en-US" sz="2000" b="1" i="1">
                              <a:solidFill>
                                <a:schemeClr val="tx2"/>
                              </a:solidFill>
                            </a:rPr>
                            <m:t>𝐧𝐞𝐭𝐨𝐮𝐭</m:t>
                          </m:r>
                        </m:sub>
                      </m:sSub>
                      <m:r>
                        <a:rPr lang="en-US" sz="2000" b="1">
                          <a:solidFill>
                            <a:schemeClr val="tx2"/>
                          </a:solidFill>
                        </a:rPr>
                        <m:t>=</m:t>
                      </m:r>
                      <m:sSub>
                        <m:sSubPr>
                          <m:ctrlPr>
                            <a:rPr lang="en-US" sz="2000" b="1" i="1">
                              <a:solidFill>
                                <a:schemeClr val="tx2"/>
                              </a:solidFill>
                            </a:rPr>
                          </m:ctrlPr>
                        </m:sSubPr>
                        <m:e>
                          <m:r>
                            <a:rPr lang="en-US" sz="2000" b="1" i="1">
                              <a:solidFill>
                                <a:schemeClr val="tx2"/>
                              </a:solidFill>
                            </a:rPr>
                            <m:t>𝐖</m:t>
                          </m:r>
                        </m:e>
                        <m:sub>
                          <m:r>
                            <a:rPr lang="en-US" sz="2000" b="1" i="1">
                              <a:solidFill>
                                <a:schemeClr val="tx2"/>
                              </a:solidFill>
                            </a:rPr>
                            <m:t>𝐨𝐮𝐭</m:t>
                          </m:r>
                        </m:sub>
                      </m:sSub>
                      <m:r>
                        <a:rPr lang="en-US" sz="2000" b="1" i="1">
                          <a:solidFill>
                            <a:schemeClr val="tx2"/>
                          </a:solidFill>
                        </a:rPr>
                        <m:t>−</m:t>
                      </m:r>
                      <m:sSub>
                        <m:sSubPr>
                          <m:ctrlPr>
                            <a:rPr lang="en-US" sz="2000" b="1" i="1">
                              <a:solidFill>
                                <a:schemeClr val="tx2"/>
                              </a:solidFill>
                            </a:rPr>
                          </m:ctrlPr>
                        </m:sSubPr>
                        <m:e>
                          <m:r>
                            <a:rPr lang="en-US" sz="2000" b="1" i="1">
                              <a:solidFill>
                                <a:schemeClr val="tx2"/>
                              </a:solidFill>
                            </a:rPr>
                            <m:t>𝐖</m:t>
                          </m:r>
                        </m:e>
                        <m:sub>
                          <m:r>
                            <a:rPr lang="en-US" sz="2000" b="1" i="1">
                              <a:solidFill>
                                <a:schemeClr val="tx2"/>
                              </a:solidFill>
                            </a:rPr>
                            <m:t>𝐢𝐧</m:t>
                          </m:r>
                        </m:sub>
                      </m:sSub>
                    </m:oMath>
                  </m:oMathPara>
                </a14:m>
                <a:endParaRPr lang="en-US" sz="2000" dirty="0">
                  <a:solidFill>
                    <a:schemeClr val="tx2"/>
                  </a:solidFill>
                </a:endParaRPr>
              </a:p>
              <a:p>
                <a:r>
                  <a:rPr lang="en-US" sz="2000" dirty="0">
                    <a:solidFill>
                      <a:schemeClr val="tx2"/>
                    </a:solidFill>
                  </a:rPr>
                  <a:t>And the efficiency of the gas turbine unit is</a:t>
                </a:r>
                <a:endParaRPr lang="en-US" sz="2000"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000" b="1" i="1">
                              <a:solidFill>
                                <a:schemeClr val="tx2"/>
                              </a:solidFill>
                            </a:rPr>
                          </m:ctrlPr>
                        </m:sSubPr>
                        <m:e>
                          <m:r>
                            <a:rPr lang="en-US" sz="2000" b="1" i="1">
                              <a:solidFill>
                                <a:schemeClr val="tx2"/>
                              </a:solidFill>
                            </a:rPr>
                            <m:t>𝛈</m:t>
                          </m:r>
                        </m:e>
                        <m:sub>
                          <m:r>
                            <a:rPr lang="en-US" sz="2000" b="1" i="1">
                              <a:solidFill>
                                <a:schemeClr val="tx2"/>
                              </a:solidFill>
                            </a:rPr>
                            <m:t>𝐁</m:t>
                          </m:r>
                        </m:sub>
                      </m:sSub>
                      <m:r>
                        <a:rPr lang="en-US" sz="2000" b="1">
                          <a:solidFill>
                            <a:schemeClr val="tx2"/>
                          </a:solidFill>
                        </a:rPr>
                        <m:t>=</m:t>
                      </m:r>
                      <m:f>
                        <m:fPr>
                          <m:ctrlPr>
                            <a:rPr lang="en-US" sz="2000" b="1" i="1">
                              <a:solidFill>
                                <a:schemeClr val="tx2"/>
                              </a:solidFill>
                            </a:rPr>
                          </m:ctrlPr>
                        </m:fPr>
                        <m:num>
                          <m:sSub>
                            <m:sSubPr>
                              <m:ctrlPr>
                                <a:rPr lang="en-US" sz="2000" b="1" i="1">
                                  <a:solidFill>
                                    <a:schemeClr val="tx2"/>
                                  </a:solidFill>
                                </a:rPr>
                              </m:ctrlPr>
                            </m:sSubPr>
                            <m:e>
                              <m:r>
                                <a:rPr lang="en-US" sz="2000" b="1" i="1">
                                  <a:solidFill>
                                    <a:schemeClr val="tx2"/>
                                  </a:solidFill>
                                </a:rPr>
                                <m:t>𝐖</m:t>
                              </m:r>
                            </m:e>
                            <m:sub>
                              <m:r>
                                <a:rPr lang="en-US" sz="2000" b="1" i="1">
                                  <a:solidFill>
                                    <a:schemeClr val="tx2"/>
                                  </a:solidFill>
                                </a:rPr>
                                <m:t>𝐧𝐞𝐭𝐨𝐮𝐭</m:t>
                              </m:r>
                            </m:sub>
                          </m:sSub>
                        </m:num>
                        <m:den>
                          <m:sSub>
                            <m:sSubPr>
                              <m:ctrlPr>
                                <a:rPr lang="en-US" sz="2000" b="1" i="1">
                                  <a:solidFill>
                                    <a:schemeClr val="tx2"/>
                                  </a:solidFill>
                                </a:rPr>
                              </m:ctrlPr>
                            </m:sSubPr>
                            <m:e>
                              <m:r>
                                <a:rPr lang="en-US" sz="2000" b="1" i="1">
                                  <a:solidFill>
                                    <a:schemeClr val="tx2"/>
                                  </a:solidFill>
                                </a:rPr>
                                <m:t>𝐐</m:t>
                              </m:r>
                            </m:e>
                            <m:sub>
                              <m:r>
                                <a:rPr lang="en-US" sz="2000" b="1" i="1">
                                  <a:solidFill>
                                    <a:schemeClr val="tx2"/>
                                  </a:solidFill>
                                </a:rPr>
                                <m:t>𝐢𝐧</m:t>
                              </m:r>
                            </m:sub>
                          </m:sSub>
                        </m:den>
                      </m:f>
                    </m:oMath>
                  </m:oMathPara>
                </a14:m>
                <a:endParaRPr lang="en-US" sz="2000" dirty="0"/>
              </a:p>
            </p:txBody>
          </p:sp>
        </mc:Choice>
        <mc:Fallback>
          <p:sp>
            <p:nvSpPr>
              <p:cNvPr id="9" name="Content Placeholder 8"/>
              <p:cNvSpPr>
                <a:spLocks noGrp="1" noRot="1" noChangeAspect="1" noMove="1" noResize="1" noEditPoints="1" noAdjustHandles="1" noChangeArrowheads="1" noChangeShapeType="1" noTextEdit="1"/>
              </p:cNvSpPr>
              <p:nvPr>
                <p:ph sz="quarter" idx="1"/>
              </p:nvPr>
            </p:nvSpPr>
            <p:spPr>
              <a:blipFill rotWithShape="1">
                <a:blip r:embed="rId2"/>
                <a:stretch>
                  <a:fillRect l="-645" t="-2667"/>
                </a:stretch>
              </a:blipFill>
            </p:spPr>
            <p:txBody>
              <a:bodyPr/>
              <a:lstStyle/>
              <a:p>
                <a:r>
                  <a:rPr lang="en-US">
                    <a:noFill/>
                  </a:rPr>
                  <a:t> </a:t>
                </a:r>
              </a:p>
            </p:txBody>
          </p:sp>
        </mc:Fallback>
      </mc:AlternateContent>
    </p:spTree>
    <p:extLst>
      <p:ext uri="{BB962C8B-B14F-4D97-AF65-F5344CB8AC3E}">
        <p14:creationId xmlns:p14="http://schemas.microsoft.com/office/powerpoint/2010/main" val="256552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13</a:t>
            </a:fld>
            <a:endParaRPr lang="en-US"/>
          </a:p>
        </p:txBody>
      </p:sp>
      <p:sp>
        <p:nvSpPr>
          <p:cNvPr id="9" name="Content Placeholder 8"/>
          <p:cNvSpPr>
            <a:spLocks noGrp="1"/>
          </p:cNvSpPr>
          <p:nvPr>
            <p:ph sz="quarter" idx="1"/>
          </p:nvPr>
        </p:nvSpPr>
        <p:spPr/>
        <p:txBody>
          <a:bodyPr>
            <a:normAutofit lnSpcReduction="10000"/>
          </a:bodyPr>
          <a:lstStyle/>
          <a:p>
            <a:r>
              <a:rPr lang="en-US" sz="2400" dirty="0" smtClean="0">
                <a:solidFill>
                  <a:schemeClr val="tx2"/>
                </a:solidFill>
              </a:rPr>
              <a:t>Other configurations</a:t>
            </a:r>
          </a:p>
          <a:p>
            <a:pPr lvl="1"/>
            <a:r>
              <a:rPr lang="en-US" sz="1400" dirty="0"/>
              <a:t>The output of a gas turbine unit is effected by</a:t>
            </a:r>
            <a:r>
              <a:rPr lang="en-US" sz="1400" dirty="0" smtClean="0"/>
              <a:t>:</a:t>
            </a:r>
            <a:endParaRPr lang="en-US" sz="1400" dirty="0"/>
          </a:p>
          <a:p>
            <a:pPr lvl="2"/>
            <a:r>
              <a:rPr lang="en-US" sz="1400" dirty="0">
                <a:solidFill>
                  <a:schemeClr val="tx2"/>
                </a:solidFill>
              </a:rPr>
              <a:t>Low Inlet temperature of Compressor</a:t>
            </a:r>
          </a:p>
          <a:p>
            <a:pPr lvl="2"/>
            <a:r>
              <a:rPr lang="en-US" sz="1400" dirty="0">
                <a:solidFill>
                  <a:schemeClr val="tx2"/>
                </a:solidFill>
              </a:rPr>
              <a:t>Regeneration</a:t>
            </a:r>
          </a:p>
          <a:p>
            <a:pPr lvl="2"/>
            <a:r>
              <a:rPr lang="en-US" sz="1400" dirty="0">
                <a:solidFill>
                  <a:schemeClr val="tx2"/>
                </a:solidFill>
              </a:rPr>
              <a:t>Reheating</a:t>
            </a:r>
          </a:p>
          <a:p>
            <a:pPr lvl="1"/>
            <a:r>
              <a:rPr lang="en-US" sz="1400" b="1" dirty="0"/>
              <a:t>Low inlet Compressor Temperature</a:t>
            </a:r>
            <a:r>
              <a:rPr lang="en-US" sz="1400" dirty="0"/>
              <a:t>: </a:t>
            </a:r>
            <a:endParaRPr lang="en-US" sz="1400" dirty="0" smtClean="0"/>
          </a:p>
          <a:p>
            <a:pPr marL="548640" lvl="2" indent="0">
              <a:buNone/>
            </a:pPr>
            <a:r>
              <a:rPr lang="en-US" sz="1400" dirty="0" smtClean="0">
                <a:solidFill>
                  <a:schemeClr val="tx2"/>
                </a:solidFill>
              </a:rPr>
              <a:t>It </a:t>
            </a:r>
            <a:r>
              <a:rPr lang="en-US" sz="1400" dirty="0">
                <a:solidFill>
                  <a:schemeClr val="tx2"/>
                </a:solidFill>
              </a:rPr>
              <a:t>is observed from the </a:t>
            </a:r>
            <a:r>
              <a:rPr lang="en-US" sz="1400" dirty="0" err="1">
                <a:solidFill>
                  <a:schemeClr val="tx2"/>
                </a:solidFill>
              </a:rPr>
              <a:t>hs</a:t>
            </a:r>
            <a:r>
              <a:rPr lang="en-US" sz="1400" dirty="0">
                <a:solidFill>
                  <a:schemeClr val="tx2"/>
                </a:solidFill>
              </a:rPr>
              <a:t> diagram that as inlet temperature of the compressor decreases the enthalpy difference between the point 2 and point 1 decreases because isobaric lines on the </a:t>
            </a:r>
            <a:r>
              <a:rPr lang="en-US" sz="1400" dirty="0" err="1">
                <a:solidFill>
                  <a:schemeClr val="tx2"/>
                </a:solidFill>
              </a:rPr>
              <a:t>hs</a:t>
            </a:r>
            <a:r>
              <a:rPr lang="en-US" sz="1400" dirty="0">
                <a:solidFill>
                  <a:schemeClr val="tx2"/>
                </a:solidFill>
              </a:rPr>
              <a:t> diagram converges towards origin of this diagram. This is also proved from Gibbs equations. This means work input decrease as inlet temperature of the compressor decreases. </a:t>
            </a:r>
          </a:p>
          <a:p>
            <a:pPr marL="548640" lvl="2" indent="0">
              <a:buNone/>
            </a:pPr>
            <a:r>
              <a:rPr lang="en-US" sz="1400" dirty="0">
                <a:solidFill>
                  <a:schemeClr val="tx2"/>
                </a:solidFill>
              </a:rPr>
              <a:t>This can be achieved </a:t>
            </a:r>
            <a:r>
              <a:rPr lang="en-US" sz="1400" dirty="0" smtClean="0">
                <a:solidFill>
                  <a:schemeClr val="tx2"/>
                </a:solidFill>
              </a:rPr>
              <a:t>cooling </a:t>
            </a:r>
            <a:r>
              <a:rPr lang="en-US" sz="1400" dirty="0">
                <a:solidFill>
                  <a:schemeClr val="tx2"/>
                </a:solidFill>
              </a:rPr>
              <a:t>the air admitted to </a:t>
            </a:r>
            <a:endParaRPr lang="en-US" sz="1400" dirty="0" smtClean="0">
              <a:solidFill>
                <a:schemeClr val="tx2"/>
              </a:solidFill>
            </a:endParaRPr>
          </a:p>
          <a:p>
            <a:pPr marL="548640" lvl="2" indent="0">
              <a:buNone/>
            </a:pPr>
            <a:r>
              <a:rPr lang="en-US" sz="1400" dirty="0" smtClean="0">
                <a:solidFill>
                  <a:schemeClr val="tx2"/>
                </a:solidFill>
              </a:rPr>
              <a:t>the </a:t>
            </a:r>
            <a:r>
              <a:rPr lang="en-US" sz="1400" dirty="0">
                <a:solidFill>
                  <a:schemeClr val="tx2"/>
                </a:solidFill>
              </a:rPr>
              <a:t>compressor is cooled to approximately to 15</a:t>
            </a:r>
            <a:r>
              <a:rPr lang="en-US" sz="1400" baseline="30000" dirty="0">
                <a:solidFill>
                  <a:schemeClr val="tx2"/>
                </a:solidFill>
              </a:rPr>
              <a:t>0</a:t>
            </a:r>
            <a:r>
              <a:rPr lang="en-US" sz="1400" dirty="0">
                <a:solidFill>
                  <a:schemeClr val="tx2"/>
                </a:solidFill>
              </a:rPr>
              <a:t>C by </a:t>
            </a:r>
            <a:endParaRPr lang="en-US" sz="1400" dirty="0" smtClean="0">
              <a:solidFill>
                <a:schemeClr val="tx2"/>
              </a:solidFill>
            </a:endParaRPr>
          </a:p>
          <a:p>
            <a:pPr marL="548640" lvl="2" indent="0">
              <a:buNone/>
            </a:pPr>
            <a:r>
              <a:rPr lang="en-US" sz="1400" dirty="0" smtClean="0">
                <a:solidFill>
                  <a:schemeClr val="tx2"/>
                </a:solidFill>
              </a:rPr>
              <a:t>chillers.</a:t>
            </a:r>
            <a:endParaRPr lang="en-US" sz="1400" dirty="0">
              <a:solidFill>
                <a:schemeClr val="tx2"/>
              </a:solidFill>
            </a:endParaRPr>
          </a:p>
          <a:p>
            <a:pPr marL="548640" lvl="2" indent="0">
              <a:buNone/>
            </a:pPr>
            <a:r>
              <a:rPr lang="en-US" sz="1400" dirty="0">
                <a:solidFill>
                  <a:schemeClr val="tx2"/>
                </a:solidFill>
              </a:rPr>
              <a:t>The most common methods of inlet cooling are,</a:t>
            </a:r>
          </a:p>
          <a:p>
            <a:pPr marL="548640" lvl="2" indent="0">
              <a:buNone/>
            </a:pPr>
            <a:r>
              <a:rPr lang="en-US" sz="1400" dirty="0">
                <a:solidFill>
                  <a:schemeClr val="tx2"/>
                </a:solidFill>
              </a:rPr>
              <a:t>(1) Air Inlet Chillers</a:t>
            </a:r>
          </a:p>
          <a:p>
            <a:pPr marL="548640" lvl="2" indent="0">
              <a:buNone/>
            </a:pPr>
            <a:r>
              <a:rPr lang="en-US" sz="1400" dirty="0">
                <a:solidFill>
                  <a:schemeClr val="tx2"/>
                </a:solidFill>
              </a:rPr>
              <a:t>(2) High Pressure </a:t>
            </a:r>
            <a:r>
              <a:rPr lang="en-US" sz="1400" dirty="0" smtClean="0">
                <a:solidFill>
                  <a:schemeClr val="tx2"/>
                </a:solidFill>
              </a:rPr>
              <a:t>Fogging</a:t>
            </a:r>
            <a:endParaRPr lang="en-US" sz="1400" dirty="0">
              <a:solidFill>
                <a:schemeClr val="tx2"/>
              </a:solidFill>
            </a:endParaRPr>
          </a:p>
          <a:p>
            <a:pPr marL="548640" lvl="2" indent="0">
              <a:buNone/>
            </a:pPr>
            <a:r>
              <a:rPr lang="en-US" sz="1400" dirty="0">
                <a:solidFill>
                  <a:schemeClr val="tx2"/>
                </a:solidFill>
              </a:rPr>
              <a:t>(3) Evaporative Coolers</a:t>
            </a:r>
          </a:p>
          <a:p>
            <a:pPr marL="548640" lvl="2" indent="0">
              <a:buNone/>
            </a:pPr>
            <a:r>
              <a:rPr lang="en-US" sz="1400" dirty="0">
                <a:solidFill>
                  <a:schemeClr val="tx2"/>
                </a:solidFill>
              </a:rPr>
              <a:t>(4) Fog Intercooling</a:t>
            </a:r>
          </a:p>
          <a:p>
            <a:pPr marL="548640" lvl="2" indent="0">
              <a:buNone/>
            </a:pPr>
            <a:r>
              <a:rPr lang="en-US" sz="1400" b="1" dirty="0"/>
              <a:t> </a:t>
            </a:r>
            <a:endParaRPr lang="en-US" sz="1400" dirty="0"/>
          </a:p>
          <a:p>
            <a:pPr marL="868680" lvl="3" indent="0">
              <a:buNone/>
            </a:pPr>
            <a:endParaRPr lang="en-US" sz="1300" dirty="0" smtClean="0"/>
          </a:p>
        </p:txBody>
      </p:sp>
      <p:pic>
        <p:nvPicPr>
          <p:cNvPr id="7" name="Picture 6" descr="http://i41.tinypic.com/2u5w2vl.png"/>
          <p:cNvPicPr preferRelativeResize="0">
            <a:picLocks noChangeAspect="1"/>
          </p:cNvPicPr>
          <p:nvPr/>
        </p:nvPicPr>
        <p:blipFill>
          <a:blip r:embed="rId2" cstate="print"/>
          <a:srcRect/>
          <a:stretch>
            <a:fillRect/>
          </a:stretch>
        </p:blipFill>
        <p:spPr bwMode="auto">
          <a:xfrm>
            <a:off x="5410200" y="3886200"/>
            <a:ext cx="3251732" cy="2468880"/>
          </a:xfrm>
          <a:prstGeom prst="rect">
            <a:avLst/>
          </a:prstGeom>
          <a:noFill/>
          <a:ln w="9525">
            <a:noFill/>
            <a:miter lim="800000"/>
            <a:headEnd/>
            <a:tailEnd/>
          </a:ln>
        </p:spPr>
      </p:pic>
    </p:spTree>
    <p:extLst>
      <p:ext uri="{BB962C8B-B14F-4D97-AF65-F5344CB8AC3E}">
        <p14:creationId xmlns:p14="http://schemas.microsoft.com/office/powerpoint/2010/main" val="199635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14</a:t>
            </a:fld>
            <a:endParaRPr lang="en-US"/>
          </a:p>
        </p:txBody>
      </p:sp>
      <p:sp>
        <p:nvSpPr>
          <p:cNvPr id="9" name="Content Placeholder 8"/>
          <p:cNvSpPr>
            <a:spLocks noGrp="1"/>
          </p:cNvSpPr>
          <p:nvPr>
            <p:ph sz="quarter" idx="1"/>
          </p:nvPr>
        </p:nvSpPr>
        <p:spPr/>
        <p:txBody>
          <a:bodyPr>
            <a:normAutofit/>
          </a:bodyPr>
          <a:lstStyle/>
          <a:p>
            <a:r>
              <a:rPr lang="en-US" sz="2400" dirty="0" err="1" smtClean="0">
                <a:solidFill>
                  <a:schemeClr val="tx2"/>
                </a:solidFill>
              </a:rPr>
              <a:t>Brayton</a:t>
            </a:r>
            <a:r>
              <a:rPr lang="en-US" sz="2400" dirty="0" smtClean="0">
                <a:solidFill>
                  <a:schemeClr val="tx2"/>
                </a:solidFill>
              </a:rPr>
              <a:t> Cycle with intercooling</a:t>
            </a: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pPr marL="274320" lvl="1" indent="0">
              <a:buNone/>
            </a:pPr>
            <a:r>
              <a:rPr lang="en-US" sz="1400" dirty="0"/>
              <a:t>The net work output of a gas turbine power plant is the difference of turbine power output minus the compressor power input. If compressor power input is decreased the net output of the power plant will increase and so also will the efficiency of the plant. To achieve this compressor is replaced by a two stage compressor and in between the air is cooled in an intercooler and it is again compressed in the second stage. </a:t>
            </a:r>
          </a:p>
          <a:p>
            <a:endParaRPr lang="en-US" sz="1300" dirty="0" smtClean="0"/>
          </a:p>
        </p:txBody>
      </p:sp>
      <p:pic>
        <p:nvPicPr>
          <p:cNvPr id="8" name="Picture 7" descr="8"/>
          <p:cNvPicPr>
            <a:picLocks noChangeAspect="1"/>
          </p:cNvPicPr>
          <p:nvPr/>
        </p:nvPicPr>
        <p:blipFill>
          <a:blip r:embed="rId2" cstate="print"/>
          <a:srcRect/>
          <a:stretch>
            <a:fillRect/>
          </a:stretch>
        </p:blipFill>
        <p:spPr bwMode="auto">
          <a:xfrm>
            <a:off x="990600" y="1981200"/>
            <a:ext cx="6885216" cy="1828800"/>
          </a:xfrm>
          <a:prstGeom prst="rect">
            <a:avLst/>
          </a:prstGeom>
          <a:noFill/>
          <a:ln w="9525">
            <a:noFill/>
            <a:miter lim="800000"/>
            <a:headEnd/>
            <a:tailEnd/>
          </a:ln>
        </p:spPr>
      </p:pic>
    </p:spTree>
    <p:extLst>
      <p:ext uri="{BB962C8B-B14F-4D97-AF65-F5344CB8AC3E}">
        <p14:creationId xmlns:p14="http://schemas.microsoft.com/office/powerpoint/2010/main" val="1508539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15</a:t>
            </a:fld>
            <a:endParaRPr lang="en-US"/>
          </a:p>
        </p:txBody>
      </p:sp>
      <p:sp>
        <p:nvSpPr>
          <p:cNvPr id="9" name="Content Placeholder 8"/>
          <p:cNvSpPr>
            <a:spLocks noGrp="1"/>
          </p:cNvSpPr>
          <p:nvPr>
            <p:ph sz="quarter" idx="1"/>
          </p:nvPr>
        </p:nvSpPr>
        <p:spPr/>
        <p:txBody>
          <a:bodyPr>
            <a:normAutofit fontScale="92500" lnSpcReduction="20000"/>
          </a:bodyPr>
          <a:lstStyle/>
          <a:p>
            <a:r>
              <a:rPr lang="en-US" sz="2600" dirty="0" err="1" smtClean="0">
                <a:solidFill>
                  <a:schemeClr val="tx2"/>
                </a:solidFill>
              </a:rPr>
              <a:t>Brayton</a:t>
            </a:r>
            <a:r>
              <a:rPr lang="en-US" sz="2600" dirty="0" smtClean="0">
                <a:solidFill>
                  <a:schemeClr val="tx2"/>
                </a:solidFill>
              </a:rPr>
              <a:t> Cycle with regeneration</a:t>
            </a: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1400" dirty="0" smtClean="0">
              <a:solidFill>
                <a:schemeClr val="tx2"/>
              </a:solidFill>
            </a:endParaRPr>
          </a:p>
          <a:p>
            <a:endParaRPr lang="en-US" sz="1400" dirty="0" smtClean="0">
              <a:solidFill>
                <a:schemeClr val="tx2"/>
              </a:solidFill>
            </a:endParaRPr>
          </a:p>
          <a:p>
            <a:endParaRPr lang="en-US" sz="1400" dirty="0">
              <a:solidFill>
                <a:schemeClr val="tx2"/>
              </a:solidFill>
            </a:endParaRPr>
          </a:p>
          <a:p>
            <a:pPr marL="274320" lvl="1" indent="0">
              <a:buNone/>
            </a:pPr>
            <a:r>
              <a:rPr lang="en-US" sz="1400" dirty="0">
                <a:solidFill>
                  <a:schemeClr val="tx2"/>
                </a:solidFill>
              </a:rPr>
              <a:t>In gas-turbine engines, the temperature of the exhaust gas leaving the turbine is often considerably higher than the temperature of the air leaving the compressor. Therefore, the high-pressure air leaving the compressor can be heated by transferring heat to it from the hot exhaust gases in a counter-flow heat exchanger, which is also known as a regenerator or </a:t>
            </a:r>
            <a:r>
              <a:rPr lang="en-US" sz="1400" dirty="0" err="1">
                <a:solidFill>
                  <a:schemeClr val="tx2"/>
                </a:solidFill>
              </a:rPr>
              <a:t>recuperator</a:t>
            </a:r>
            <a:r>
              <a:rPr lang="en-US" sz="1400" dirty="0">
                <a:solidFill>
                  <a:schemeClr val="tx2"/>
                </a:solidFill>
              </a:rPr>
              <a:t>.</a:t>
            </a:r>
            <a:r>
              <a:rPr lang="en-US" sz="1400" baseline="30000" dirty="0">
                <a:solidFill>
                  <a:schemeClr val="tx2"/>
                </a:solidFill>
              </a:rPr>
              <a:t> </a:t>
            </a:r>
            <a:r>
              <a:rPr lang="en-US" sz="1400" dirty="0">
                <a:solidFill>
                  <a:schemeClr val="tx2"/>
                </a:solidFill>
              </a:rPr>
              <a:t>The thermal efficiency of the </a:t>
            </a:r>
            <a:r>
              <a:rPr lang="en-US" sz="1400" dirty="0" err="1">
                <a:solidFill>
                  <a:schemeClr val="tx2"/>
                </a:solidFill>
              </a:rPr>
              <a:t>Brayton</a:t>
            </a:r>
            <a:r>
              <a:rPr lang="en-US" sz="1400" dirty="0">
                <a:solidFill>
                  <a:schemeClr val="tx2"/>
                </a:solidFill>
              </a:rPr>
              <a:t> cycle increases as a result of regeneration since the portion of energy of the exhaust gases that is normally rejected to the surroundings is now used to preheat the air entering the combustion chamber. This, in turn, decreases the heat input (thus fuel) requirements for the same net work output. The highest temperature occurring within the regenerator is the temperature of the exhaust gases leaving the turbine and entering the regenerator.</a:t>
            </a:r>
          </a:p>
          <a:p>
            <a:endParaRPr lang="en-US" sz="1400" dirty="0" smtClean="0">
              <a:solidFill>
                <a:schemeClr val="tx2"/>
              </a:solidFill>
            </a:endParaRPr>
          </a:p>
        </p:txBody>
      </p:sp>
      <p:pic>
        <p:nvPicPr>
          <p:cNvPr id="10" name="Picture 9" descr="6"/>
          <p:cNvPicPr>
            <a:picLocks noChangeAspect="1"/>
          </p:cNvPicPr>
          <p:nvPr/>
        </p:nvPicPr>
        <p:blipFill>
          <a:blip r:embed="rId2" cstate="print"/>
          <a:srcRect/>
          <a:stretch>
            <a:fillRect/>
          </a:stretch>
        </p:blipFill>
        <p:spPr bwMode="auto">
          <a:xfrm>
            <a:off x="1828800" y="1828800"/>
            <a:ext cx="4878320" cy="2560320"/>
          </a:xfrm>
          <a:prstGeom prst="rect">
            <a:avLst/>
          </a:prstGeom>
          <a:noFill/>
          <a:ln w="9525">
            <a:noFill/>
            <a:miter lim="800000"/>
            <a:headEnd/>
            <a:tailEnd/>
          </a:ln>
        </p:spPr>
      </p:pic>
    </p:spTree>
    <p:extLst>
      <p:ext uri="{BB962C8B-B14F-4D97-AF65-F5344CB8AC3E}">
        <p14:creationId xmlns:p14="http://schemas.microsoft.com/office/powerpoint/2010/main" val="249913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16</a:t>
            </a:fld>
            <a:endParaRPr lang="en-US"/>
          </a:p>
        </p:txBody>
      </p:sp>
      <p:sp>
        <p:nvSpPr>
          <p:cNvPr id="9" name="Content Placeholder 8"/>
          <p:cNvSpPr>
            <a:spLocks noGrp="1"/>
          </p:cNvSpPr>
          <p:nvPr>
            <p:ph sz="quarter" idx="1"/>
          </p:nvPr>
        </p:nvSpPr>
        <p:spPr/>
        <p:txBody>
          <a:bodyPr>
            <a:normAutofit lnSpcReduction="10000"/>
          </a:bodyPr>
          <a:lstStyle/>
          <a:p>
            <a:r>
              <a:rPr lang="en-US" sz="2600" dirty="0" err="1" smtClean="0">
                <a:solidFill>
                  <a:schemeClr val="tx2"/>
                </a:solidFill>
              </a:rPr>
              <a:t>Brayton</a:t>
            </a:r>
            <a:r>
              <a:rPr lang="en-US" sz="2600" dirty="0" smtClean="0">
                <a:solidFill>
                  <a:schemeClr val="tx2"/>
                </a:solidFill>
              </a:rPr>
              <a:t> Cycle with reheating</a:t>
            </a: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1400" dirty="0" smtClean="0">
              <a:solidFill>
                <a:schemeClr val="tx2"/>
              </a:solidFill>
            </a:endParaRPr>
          </a:p>
          <a:p>
            <a:endParaRPr lang="en-US" sz="1400" dirty="0">
              <a:solidFill>
                <a:schemeClr val="tx2"/>
              </a:solidFill>
            </a:endParaRPr>
          </a:p>
          <a:p>
            <a:pPr marL="274320" lvl="1" indent="0">
              <a:buNone/>
            </a:pPr>
            <a:r>
              <a:rPr lang="en-US" sz="1400" dirty="0">
                <a:solidFill>
                  <a:schemeClr val="tx2"/>
                </a:solidFill>
              </a:rPr>
              <a:t>The work output of a turbine operating between two pressure levels can be increased by expanding the gas in stages and reheating it in between – that is, utilizing multistage expansion with reheating.1 This process involves dividing the turbine into two parts, a high-pressure and a low-pressure turbine. After the gas passes through the high-pressure turbine it is extracted from the turbine and admitted to a second combustor. Reheated gas flow into the low-pressure turbine, which may be on a separate shaft, or both turbines and the compressor, may be connected to a common shaft.</a:t>
            </a:r>
            <a:r>
              <a:rPr lang="en-US" sz="1400" baseline="30000" dirty="0">
                <a:solidFill>
                  <a:schemeClr val="tx2"/>
                </a:solidFill>
              </a:rPr>
              <a:t> </a:t>
            </a:r>
            <a:r>
              <a:rPr lang="en-US" sz="1400" dirty="0">
                <a:solidFill>
                  <a:schemeClr val="tx2"/>
                </a:solidFill>
              </a:rPr>
              <a:t>This is accomplished without raising the maximum temperature in the cycle. As the number of stages is increased, the expansion process becomes nearly isothermal.</a:t>
            </a:r>
          </a:p>
          <a:p>
            <a:endParaRPr lang="en-US" sz="1300" dirty="0" smtClean="0">
              <a:solidFill>
                <a:schemeClr val="tx2"/>
              </a:solidFill>
            </a:endParaRPr>
          </a:p>
        </p:txBody>
      </p:sp>
      <p:pic>
        <p:nvPicPr>
          <p:cNvPr id="8" name="Picture 7" descr="10"/>
          <p:cNvPicPr>
            <a:picLocks noChangeAspect="1"/>
          </p:cNvPicPr>
          <p:nvPr/>
        </p:nvPicPr>
        <p:blipFill>
          <a:blip r:embed="rId2" cstate="print"/>
          <a:srcRect/>
          <a:stretch>
            <a:fillRect/>
          </a:stretch>
        </p:blipFill>
        <p:spPr bwMode="auto">
          <a:xfrm>
            <a:off x="1219200" y="2194560"/>
            <a:ext cx="6583681" cy="1920240"/>
          </a:xfrm>
          <a:prstGeom prst="rect">
            <a:avLst/>
          </a:prstGeom>
          <a:noFill/>
          <a:ln w="9525">
            <a:noFill/>
            <a:miter lim="800000"/>
            <a:headEnd/>
            <a:tailEnd/>
          </a:ln>
        </p:spPr>
      </p:pic>
    </p:spTree>
    <p:extLst>
      <p:ext uri="{BB962C8B-B14F-4D97-AF65-F5344CB8AC3E}">
        <p14:creationId xmlns:p14="http://schemas.microsoft.com/office/powerpoint/2010/main" val="214235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17</a:t>
            </a:fld>
            <a:endParaRPr lang="en-US"/>
          </a:p>
        </p:txBody>
      </p:sp>
      <p:sp>
        <p:nvSpPr>
          <p:cNvPr id="9" name="Content Placeholder 8"/>
          <p:cNvSpPr>
            <a:spLocks noGrp="1"/>
          </p:cNvSpPr>
          <p:nvPr>
            <p:ph sz="quarter" idx="1"/>
          </p:nvPr>
        </p:nvSpPr>
        <p:spPr/>
        <p:txBody>
          <a:bodyPr>
            <a:normAutofit/>
          </a:bodyPr>
          <a:lstStyle/>
          <a:p>
            <a:r>
              <a:rPr lang="en-US" sz="2600" dirty="0" err="1" smtClean="0">
                <a:solidFill>
                  <a:schemeClr val="tx2"/>
                </a:solidFill>
              </a:rPr>
              <a:t>Brayton</a:t>
            </a:r>
            <a:r>
              <a:rPr lang="en-US" sz="2600" dirty="0" smtClean="0">
                <a:solidFill>
                  <a:schemeClr val="tx2"/>
                </a:solidFill>
              </a:rPr>
              <a:t> Cycle with intercooling, regeneration and reheating</a:t>
            </a:r>
          </a:p>
          <a:p>
            <a:endParaRPr lang="en-US" sz="1400" dirty="0" smtClean="0">
              <a:solidFill>
                <a:schemeClr val="tx2"/>
              </a:solidFill>
            </a:endParaRPr>
          </a:p>
          <a:p>
            <a:endParaRPr lang="en-US" sz="1400" dirty="0" smtClean="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smtClean="0">
              <a:solidFill>
                <a:schemeClr val="tx2"/>
              </a:solidFill>
            </a:endParaRPr>
          </a:p>
          <a:p>
            <a:endParaRPr lang="en-US" sz="1400" dirty="0">
              <a:solidFill>
                <a:schemeClr val="tx2"/>
              </a:solidFill>
            </a:endParaRPr>
          </a:p>
        </p:txBody>
      </p:sp>
      <p:pic>
        <p:nvPicPr>
          <p:cNvPr id="12" name="Picture 11"/>
          <p:cNvPicPr>
            <a:picLocks noChangeAspect="1"/>
          </p:cNvPicPr>
          <p:nvPr/>
        </p:nvPicPr>
        <p:blipFill>
          <a:blip r:embed="rId2" cstate="print"/>
          <a:srcRect/>
          <a:stretch>
            <a:fillRect/>
          </a:stretch>
        </p:blipFill>
        <p:spPr bwMode="auto">
          <a:xfrm>
            <a:off x="1600200" y="2362200"/>
            <a:ext cx="5892283" cy="41148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8141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18</a:t>
            </a:fld>
            <a:endParaRPr lang="en-US"/>
          </a:p>
        </p:txBody>
      </p:sp>
      <p:sp>
        <p:nvSpPr>
          <p:cNvPr id="9" name="Content Placeholder 8"/>
          <p:cNvSpPr>
            <a:spLocks noGrp="1"/>
          </p:cNvSpPr>
          <p:nvPr>
            <p:ph sz="quarter" idx="1"/>
          </p:nvPr>
        </p:nvSpPr>
        <p:spPr/>
        <p:txBody>
          <a:bodyPr>
            <a:normAutofit/>
          </a:bodyPr>
          <a:lstStyle/>
          <a:p>
            <a:r>
              <a:rPr lang="en-US" sz="2600" dirty="0" err="1" smtClean="0">
                <a:solidFill>
                  <a:schemeClr val="tx2"/>
                </a:solidFill>
              </a:rPr>
              <a:t>Brayton</a:t>
            </a:r>
            <a:r>
              <a:rPr lang="en-US" sz="2600" dirty="0" smtClean="0">
                <a:solidFill>
                  <a:schemeClr val="tx2"/>
                </a:solidFill>
              </a:rPr>
              <a:t> Cycle with intercooling, regeneration and reheating</a:t>
            </a:r>
          </a:p>
          <a:p>
            <a:endParaRPr lang="en-US" sz="1400" dirty="0" smtClean="0">
              <a:solidFill>
                <a:schemeClr val="tx2"/>
              </a:solidFill>
            </a:endParaRPr>
          </a:p>
          <a:p>
            <a:endParaRPr lang="en-US" sz="1400" dirty="0" smtClean="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smtClean="0">
              <a:solidFill>
                <a:schemeClr val="tx2"/>
              </a:solidFill>
            </a:endParaRPr>
          </a:p>
          <a:p>
            <a:endParaRPr lang="en-US" sz="1400" dirty="0">
              <a:solidFill>
                <a:schemeClr val="tx2"/>
              </a:solidFill>
            </a:endParaRPr>
          </a:p>
          <a:p>
            <a:endParaRPr lang="en-US" sz="1400" dirty="0" smtClean="0">
              <a:solidFill>
                <a:schemeClr val="tx2"/>
              </a:solidFill>
            </a:endParaRPr>
          </a:p>
          <a:p>
            <a:endParaRPr lang="en-US" sz="1400" dirty="0" smtClean="0">
              <a:solidFill>
                <a:schemeClr val="tx2"/>
              </a:solidFill>
            </a:endParaRPr>
          </a:p>
          <a:p>
            <a:endParaRPr lang="en-US" sz="1400" dirty="0">
              <a:solidFill>
                <a:schemeClr val="tx2"/>
              </a:solidFill>
            </a:endParaRPr>
          </a:p>
          <a:p>
            <a:pPr marL="274320" lvl="1" indent="0" algn="just">
              <a:buNone/>
            </a:pPr>
            <a:r>
              <a:rPr lang="en-US" sz="1400" dirty="0"/>
              <a:t>The simple-cycle efficiencies of early gas turbines were practically </a:t>
            </a:r>
            <a:r>
              <a:rPr lang="en-US" sz="1400" dirty="0" smtClean="0"/>
              <a:t>doubled by  </a:t>
            </a:r>
            <a:r>
              <a:rPr lang="en-US" sz="1400" dirty="0"/>
              <a:t>Incorporating Intercooling, regeneration (or recuperation), and </a:t>
            </a:r>
            <a:r>
              <a:rPr lang="en-US" sz="1400" dirty="0" smtClean="0"/>
              <a:t>reheating</a:t>
            </a:r>
            <a:r>
              <a:rPr lang="en-US" sz="1400" dirty="0"/>
              <a:t>. The  back work ratio of  a gas-turbine cycle improves as a result </a:t>
            </a:r>
            <a:r>
              <a:rPr lang="en-US" sz="1400" dirty="0" smtClean="0"/>
              <a:t>intercooling </a:t>
            </a:r>
            <a:r>
              <a:rPr lang="en-US" sz="1400" dirty="0"/>
              <a:t>and reheating. In a gas-turbine power plants intercooling and </a:t>
            </a:r>
            <a:r>
              <a:rPr lang="en-US" sz="1400" dirty="0" smtClean="0"/>
              <a:t>reheating </a:t>
            </a:r>
            <a:r>
              <a:rPr lang="en-US" sz="1400" dirty="0"/>
              <a:t>are always used in conjunction with cogeneration. These </a:t>
            </a:r>
            <a:r>
              <a:rPr lang="en-US" sz="1400" dirty="0" smtClean="0"/>
              <a:t>improvements</a:t>
            </a:r>
            <a:r>
              <a:rPr lang="en-US" sz="1400" dirty="0"/>
              <a:t>, of course, come at the expense of increased initial and </a:t>
            </a:r>
            <a:r>
              <a:rPr lang="en-US" sz="1400" dirty="0" smtClean="0"/>
              <a:t>operation </a:t>
            </a:r>
            <a:r>
              <a:rPr lang="en-US" sz="1400" dirty="0"/>
              <a:t>costs, and they cannot be justified unless the decrease in fuel </a:t>
            </a:r>
            <a:r>
              <a:rPr lang="en-US" sz="1400" dirty="0" smtClean="0"/>
              <a:t>costs offsets </a:t>
            </a:r>
            <a:r>
              <a:rPr lang="en-US" sz="1400" dirty="0"/>
              <a:t>the increase in other costs. </a:t>
            </a:r>
          </a:p>
        </p:txBody>
      </p:sp>
      <p:pic>
        <p:nvPicPr>
          <p:cNvPr id="11" name="Picture 10"/>
          <p:cNvPicPr/>
          <p:nvPr/>
        </p:nvPicPr>
        <p:blipFill>
          <a:blip r:embed="rId2" cstate="print"/>
          <a:srcRect/>
          <a:stretch>
            <a:fillRect/>
          </a:stretch>
        </p:blipFill>
        <p:spPr bwMode="auto">
          <a:xfrm>
            <a:off x="2666999" y="1981200"/>
            <a:ext cx="3457575" cy="2776855"/>
          </a:xfrm>
          <a:prstGeom prst="rect">
            <a:avLst/>
          </a:prstGeom>
          <a:noFill/>
          <a:ln w="9525">
            <a:noFill/>
            <a:miter lim="800000"/>
            <a:headEnd/>
            <a:tailEnd/>
          </a:ln>
        </p:spPr>
      </p:pic>
    </p:spTree>
    <p:extLst>
      <p:ext uri="{BB962C8B-B14F-4D97-AF65-F5344CB8AC3E}">
        <p14:creationId xmlns:p14="http://schemas.microsoft.com/office/powerpoint/2010/main" val="84508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19</a:t>
            </a:fld>
            <a:endParaRPr lang="en-US"/>
          </a:p>
        </p:txBody>
      </p:sp>
      <mc:AlternateContent xmlns:mc="http://schemas.openxmlformats.org/markup-compatibility/2006">
        <mc:Choice xmlns:a14="http://schemas.microsoft.com/office/drawing/2010/main" Requires="a14">
          <p:sp>
            <p:nvSpPr>
              <p:cNvPr id="9" name="Content Placeholder 8"/>
              <p:cNvSpPr>
                <a:spLocks noGrp="1"/>
              </p:cNvSpPr>
              <p:nvPr>
                <p:ph sz="quarter" idx="1"/>
              </p:nvPr>
            </p:nvSpPr>
            <p:spPr/>
            <p:txBody>
              <a:bodyPr>
                <a:normAutofit lnSpcReduction="10000"/>
              </a:bodyPr>
              <a:lstStyle/>
              <a:p>
                <a:r>
                  <a:rPr lang="en-US" sz="2400" dirty="0" smtClean="0">
                    <a:solidFill>
                      <a:schemeClr val="tx2"/>
                    </a:solidFill>
                  </a:rPr>
                  <a:t>GENERAL EQUATIONS </a:t>
                </a:r>
              </a:p>
              <a:p>
                <a:pPr marL="274320" lvl="1" indent="0">
                  <a:buNone/>
                </a:pPr>
                <a:r>
                  <a:rPr lang="en-US" sz="1500" dirty="0">
                    <a:solidFill>
                      <a:schemeClr val="tx2"/>
                    </a:solidFill>
                  </a:rPr>
                  <a:t>EFFICIENCY DEFINITIONS IN A GAS TURBINE UNIT</a:t>
                </a:r>
              </a:p>
              <a:p>
                <a:pPr marL="274320" lvl="1" indent="0">
                  <a:buNone/>
                </a:pPr>
                <a:r>
                  <a:rPr lang="en-US" sz="1500" dirty="0" smtClean="0">
                    <a:solidFill>
                      <a:schemeClr val="tx2"/>
                    </a:solidFill>
                  </a:rPr>
                  <a:t>Adiabatic Efficiency </a:t>
                </a:r>
                <a:r>
                  <a:rPr lang="en-US" sz="1500" dirty="0">
                    <a:solidFill>
                      <a:schemeClr val="tx2"/>
                    </a:solidFill>
                  </a:rPr>
                  <a:t>of Compressor,   </a:t>
                </a:r>
                <a14:m>
                  <m:oMath xmlns:m="http://schemas.openxmlformats.org/officeDocument/2006/math">
                    <m:sSub>
                      <m:sSubPr>
                        <m:ctrlPr>
                          <a:rPr lang="en-US" sz="1500" i="1">
                            <a:solidFill>
                              <a:schemeClr val="tx2"/>
                            </a:solidFill>
                          </a:rPr>
                        </m:ctrlPr>
                      </m:sSubPr>
                      <m:e>
                        <m:r>
                          <a:rPr lang="en-US" sz="1500" i="1">
                            <a:solidFill>
                              <a:schemeClr val="tx2"/>
                            </a:solidFill>
                          </a:rPr>
                          <m:t>𝜂</m:t>
                        </m:r>
                      </m:e>
                      <m:sub>
                        <m:r>
                          <a:rPr lang="en-US" sz="1500" i="1">
                            <a:solidFill>
                              <a:schemeClr val="tx2"/>
                            </a:solidFill>
                          </a:rPr>
                          <m:t>𝑖𝑐</m:t>
                        </m:r>
                      </m:sub>
                    </m:sSub>
                    <m:r>
                      <a:rPr lang="en-US" sz="1500" i="1">
                        <a:solidFill>
                          <a:schemeClr val="tx2"/>
                        </a:solidFill>
                      </a:rPr>
                      <m:t>=</m:t>
                    </m:r>
                    <m:f>
                      <m:fPr>
                        <m:ctrlPr>
                          <a:rPr lang="en-US" sz="1500" i="1">
                            <a:solidFill>
                              <a:schemeClr val="tx2"/>
                            </a:solidFill>
                          </a:rPr>
                        </m:ctrlPr>
                      </m:fPr>
                      <m:num>
                        <m:sSub>
                          <m:sSubPr>
                            <m:ctrlPr>
                              <a:rPr lang="en-US" sz="1500" i="1">
                                <a:solidFill>
                                  <a:schemeClr val="tx2"/>
                                </a:solidFill>
                              </a:rPr>
                            </m:ctrlPr>
                          </m:sSubPr>
                          <m:e>
                            <m:r>
                              <a:rPr lang="en-US" sz="1500" i="1">
                                <a:solidFill>
                                  <a:schemeClr val="tx2"/>
                                </a:solidFill>
                              </a:rPr>
                              <m:t>𝑇</m:t>
                            </m:r>
                          </m:e>
                          <m:sub>
                            <m:r>
                              <a:rPr lang="en-US" sz="1500" i="1">
                                <a:solidFill>
                                  <a:schemeClr val="tx2"/>
                                </a:solidFill>
                              </a:rPr>
                              <m:t>2</m:t>
                            </m:r>
                            <m:r>
                              <a:rPr lang="en-US" sz="1500" i="1">
                                <a:solidFill>
                                  <a:schemeClr val="tx2"/>
                                </a:solidFill>
                              </a:rPr>
                              <m:t>𝑠</m:t>
                            </m:r>
                          </m:sub>
                        </m:sSub>
                        <m:r>
                          <a:rPr lang="en-US" sz="1500" i="1">
                            <a:solidFill>
                              <a:schemeClr val="tx2"/>
                            </a:solidFill>
                          </a:rPr>
                          <m:t>−</m:t>
                        </m:r>
                        <m:sSub>
                          <m:sSubPr>
                            <m:ctrlPr>
                              <a:rPr lang="en-US" sz="1500" i="1">
                                <a:solidFill>
                                  <a:schemeClr val="tx2"/>
                                </a:solidFill>
                              </a:rPr>
                            </m:ctrlPr>
                          </m:sSubPr>
                          <m:e>
                            <m:r>
                              <a:rPr lang="en-US" sz="1500" i="1">
                                <a:solidFill>
                                  <a:schemeClr val="tx2"/>
                                </a:solidFill>
                              </a:rPr>
                              <m:t>𝑇</m:t>
                            </m:r>
                          </m:e>
                          <m:sub>
                            <m:r>
                              <a:rPr lang="en-US" sz="1500" i="1">
                                <a:solidFill>
                                  <a:schemeClr val="tx2"/>
                                </a:solidFill>
                              </a:rPr>
                              <m:t>1</m:t>
                            </m:r>
                          </m:sub>
                        </m:sSub>
                      </m:num>
                      <m:den>
                        <m:sSub>
                          <m:sSubPr>
                            <m:ctrlPr>
                              <a:rPr lang="en-US" sz="1500" i="1">
                                <a:solidFill>
                                  <a:schemeClr val="tx2"/>
                                </a:solidFill>
                              </a:rPr>
                            </m:ctrlPr>
                          </m:sSubPr>
                          <m:e>
                            <m:r>
                              <a:rPr lang="en-US" sz="1500" i="1">
                                <a:solidFill>
                                  <a:schemeClr val="tx2"/>
                                </a:solidFill>
                              </a:rPr>
                              <m:t>𝑇</m:t>
                            </m:r>
                          </m:e>
                          <m:sub>
                            <m:r>
                              <a:rPr lang="en-US" sz="1500" i="1">
                                <a:solidFill>
                                  <a:schemeClr val="tx2"/>
                                </a:solidFill>
                              </a:rPr>
                              <m:t>2</m:t>
                            </m:r>
                          </m:sub>
                        </m:sSub>
                        <m:r>
                          <a:rPr lang="en-US" sz="1500" i="1">
                            <a:solidFill>
                              <a:schemeClr val="tx2"/>
                            </a:solidFill>
                          </a:rPr>
                          <m:t>−</m:t>
                        </m:r>
                        <m:sSub>
                          <m:sSubPr>
                            <m:ctrlPr>
                              <a:rPr lang="en-US" sz="1500" i="1">
                                <a:solidFill>
                                  <a:schemeClr val="tx2"/>
                                </a:solidFill>
                              </a:rPr>
                            </m:ctrlPr>
                          </m:sSubPr>
                          <m:e>
                            <m:r>
                              <a:rPr lang="en-US" sz="1500" i="1">
                                <a:solidFill>
                                  <a:schemeClr val="tx2"/>
                                </a:solidFill>
                              </a:rPr>
                              <m:t>𝑇</m:t>
                            </m:r>
                          </m:e>
                          <m:sub>
                            <m:r>
                              <a:rPr lang="en-US" sz="1500" i="1">
                                <a:solidFill>
                                  <a:schemeClr val="tx2"/>
                                </a:solidFill>
                              </a:rPr>
                              <m:t>1</m:t>
                            </m:r>
                          </m:sub>
                        </m:sSub>
                      </m:den>
                    </m:f>
                  </m:oMath>
                </a14:m>
                <a:endParaRPr lang="en-US" sz="1500" dirty="0">
                  <a:solidFill>
                    <a:schemeClr val="tx2"/>
                  </a:solidFill>
                </a:endParaRPr>
              </a:p>
              <a:p>
                <a:pPr marL="274320" lvl="1" indent="0">
                  <a:buNone/>
                </a:pPr>
                <a:r>
                  <a:rPr lang="en-US" sz="1500" dirty="0" smtClean="0">
                    <a:solidFill>
                      <a:schemeClr val="tx2"/>
                    </a:solidFill>
                  </a:rPr>
                  <a:t>Adiabatic Efficiency </a:t>
                </a:r>
                <a:r>
                  <a:rPr lang="en-US" sz="1500" dirty="0">
                    <a:solidFill>
                      <a:schemeClr val="tx2"/>
                    </a:solidFill>
                  </a:rPr>
                  <a:t>of Turbine,    </a:t>
                </a:r>
                <a14:m>
                  <m:oMath xmlns:m="http://schemas.openxmlformats.org/officeDocument/2006/math">
                    <m:r>
                      <a:rPr lang="en-US" sz="1500" i="1">
                        <a:solidFill>
                          <a:schemeClr val="tx2"/>
                        </a:solidFill>
                      </a:rPr>
                      <m:t> </m:t>
                    </m:r>
                    <m:sSub>
                      <m:sSubPr>
                        <m:ctrlPr>
                          <a:rPr lang="en-US" sz="1500" i="1">
                            <a:solidFill>
                              <a:schemeClr val="tx2"/>
                            </a:solidFill>
                          </a:rPr>
                        </m:ctrlPr>
                      </m:sSubPr>
                      <m:e>
                        <m:r>
                          <a:rPr lang="en-US" sz="1500" i="1">
                            <a:solidFill>
                              <a:schemeClr val="tx2"/>
                            </a:solidFill>
                          </a:rPr>
                          <m:t>𝜂</m:t>
                        </m:r>
                      </m:e>
                      <m:sub>
                        <m:r>
                          <a:rPr lang="en-US" sz="1500" i="1">
                            <a:solidFill>
                              <a:schemeClr val="tx2"/>
                            </a:solidFill>
                          </a:rPr>
                          <m:t>𝑖𝑡</m:t>
                        </m:r>
                      </m:sub>
                    </m:sSub>
                    <m:r>
                      <a:rPr lang="en-US" sz="1500" i="1">
                        <a:solidFill>
                          <a:schemeClr val="tx2"/>
                        </a:solidFill>
                      </a:rPr>
                      <m:t>=</m:t>
                    </m:r>
                    <m:f>
                      <m:fPr>
                        <m:ctrlPr>
                          <a:rPr lang="en-US" sz="1500" i="1">
                            <a:solidFill>
                              <a:schemeClr val="tx2"/>
                            </a:solidFill>
                          </a:rPr>
                        </m:ctrlPr>
                      </m:fPr>
                      <m:num>
                        <m:sSub>
                          <m:sSubPr>
                            <m:ctrlPr>
                              <a:rPr lang="en-US" sz="1500" i="1">
                                <a:solidFill>
                                  <a:schemeClr val="tx2"/>
                                </a:solidFill>
                              </a:rPr>
                            </m:ctrlPr>
                          </m:sSubPr>
                          <m:e>
                            <m:r>
                              <a:rPr lang="en-US" sz="1500" i="1">
                                <a:solidFill>
                                  <a:schemeClr val="tx2"/>
                                </a:solidFill>
                              </a:rPr>
                              <m:t>𝑇</m:t>
                            </m:r>
                          </m:e>
                          <m:sub>
                            <m:r>
                              <a:rPr lang="en-US" sz="1500" i="1">
                                <a:solidFill>
                                  <a:schemeClr val="tx2"/>
                                </a:solidFill>
                              </a:rPr>
                              <m:t>5</m:t>
                            </m:r>
                          </m:sub>
                        </m:sSub>
                        <m:r>
                          <a:rPr lang="en-US" sz="1500" i="1">
                            <a:solidFill>
                              <a:schemeClr val="tx2"/>
                            </a:solidFill>
                          </a:rPr>
                          <m:t>−</m:t>
                        </m:r>
                        <m:sSub>
                          <m:sSubPr>
                            <m:ctrlPr>
                              <a:rPr lang="en-US" sz="1500" i="1">
                                <a:solidFill>
                                  <a:schemeClr val="tx2"/>
                                </a:solidFill>
                              </a:rPr>
                            </m:ctrlPr>
                          </m:sSubPr>
                          <m:e>
                            <m:r>
                              <a:rPr lang="en-US" sz="1500" i="1">
                                <a:solidFill>
                                  <a:schemeClr val="tx2"/>
                                </a:solidFill>
                              </a:rPr>
                              <m:t>𝑇</m:t>
                            </m:r>
                          </m:e>
                          <m:sub>
                            <m:r>
                              <a:rPr lang="en-US" sz="1500" i="1">
                                <a:solidFill>
                                  <a:schemeClr val="tx2"/>
                                </a:solidFill>
                              </a:rPr>
                              <m:t>6</m:t>
                            </m:r>
                          </m:sub>
                        </m:sSub>
                      </m:num>
                      <m:den>
                        <m:sSub>
                          <m:sSubPr>
                            <m:ctrlPr>
                              <a:rPr lang="en-US" sz="1500" i="1">
                                <a:solidFill>
                                  <a:schemeClr val="tx2"/>
                                </a:solidFill>
                              </a:rPr>
                            </m:ctrlPr>
                          </m:sSubPr>
                          <m:e>
                            <m:r>
                              <a:rPr lang="en-US" sz="1500" i="1">
                                <a:solidFill>
                                  <a:schemeClr val="tx2"/>
                                </a:solidFill>
                              </a:rPr>
                              <m:t>𝑇</m:t>
                            </m:r>
                          </m:e>
                          <m:sub>
                            <m:r>
                              <a:rPr lang="en-US" sz="1500" i="1">
                                <a:solidFill>
                                  <a:schemeClr val="tx2"/>
                                </a:solidFill>
                              </a:rPr>
                              <m:t>5</m:t>
                            </m:r>
                          </m:sub>
                        </m:sSub>
                        <m:r>
                          <a:rPr lang="en-US" sz="1500" i="1">
                            <a:solidFill>
                              <a:schemeClr val="tx2"/>
                            </a:solidFill>
                          </a:rPr>
                          <m:t>−</m:t>
                        </m:r>
                        <m:sSub>
                          <m:sSubPr>
                            <m:ctrlPr>
                              <a:rPr lang="en-US" sz="1500" i="1">
                                <a:solidFill>
                                  <a:schemeClr val="tx2"/>
                                </a:solidFill>
                              </a:rPr>
                            </m:ctrlPr>
                          </m:sSubPr>
                          <m:e>
                            <m:r>
                              <a:rPr lang="en-US" sz="1500" i="1">
                                <a:solidFill>
                                  <a:schemeClr val="tx2"/>
                                </a:solidFill>
                              </a:rPr>
                              <m:t>𝑇</m:t>
                            </m:r>
                          </m:e>
                          <m:sub>
                            <m:r>
                              <a:rPr lang="en-US" sz="1500" i="1">
                                <a:solidFill>
                                  <a:schemeClr val="tx2"/>
                                </a:solidFill>
                              </a:rPr>
                              <m:t>6</m:t>
                            </m:r>
                            <m:r>
                              <a:rPr lang="en-US" sz="1500" i="1">
                                <a:solidFill>
                                  <a:schemeClr val="tx2"/>
                                </a:solidFill>
                              </a:rPr>
                              <m:t>𝑠</m:t>
                            </m:r>
                          </m:sub>
                        </m:sSub>
                      </m:den>
                    </m:f>
                  </m:oMath>
                </a14:m>
                <a:endParaRPr lang="en-US" sz="1500" dirty="0">
                  <a:solidFill>
                    <a:schemeClr val="tx2"/>
                  </a:solidFill>
                </a:endParaRPr>
              </a:p>
              <a:p>
                <a:pPr marL="274320" lvl="1" indent="0">
                  <a:buNone/>
                </a:pPr>
                <a:r>
                  <a:rPr lang="en-US" sz="1500" dirty="0">
                    <a:solidFill>
                      <a:schemeClr val="tx2"/>
                    </a:solidFill>
                  </a:rPr>
                  <a:t>Gross Efficiency of Power Plant, </a:t>
                </a:r>
                <a14:m>
                  <m:oMath xmlns:m="http://schemas.openxmlformats.org/officeDocument/2006/math">
                    <m:sSub>
                      <m:sSubPr>
                        <m:ctrlPr>
                          <a:rPr lang="en-US" sz="1500" i="1">
                            <a:solidFill>
                              <a:schemeClr val="tx2"/>
                            </a:solidFill>
                          </a:rPr>
                        </m:ctrlPr>
                      </m:sSubPr>
                      <m:e>
                        <m:r>
                          <a:rPr lang="en-US" sz="1500" i="1">
                            <a:solidFill>
                              <a:schemeClr val="tx2"/>
                            </a:solidFill>
                          </a:rPr>
                          <m:t>𝜂</m:t>
                        </m:r>
                      </m:e>
                      <m:sub>
                        <m:r>
                          <a:rPr lang="en-US" sz="1500" i="1">
                            <a:solidFill>
                              <a:schemeClr val="tx2"/>
                            </a:solidFill>
                          </a:rPr>
                          <m:t>𝑔</m:t>
                        </m:r>
                      </m:sub>
                    </m:sSub>
                    <m:r>
                      <a:rPr lang="en-US" sz="1500" i="1">
                        <a:solidFill>
                          <a:schemeClr val="tx2"/>
                        </a:solidFill>
                      </a:rPr>
                      <m:t>=</m:t>
                    </m:r>
                    <m:f>
                      <m:fPr>
                        <m:ctrlPr>
                          <a:rPr lang="en-US" sz="1500" i="1">
                            <a:solidFill>
                              <a:schemeClr val="tx2"/>
                            </a:solidFill>
                          </a:rPr>
                        </m:ctrlPr>
                      </m:fPr>
                      <m:num>
                        <m:r>
                          <a:rPr lang="en-US" sz="1500" i="1">
                            <a:solidFill>
                              <a:schemeClr val="tx2"/>
                            </a:solidFill>
                          </a:rPr>
                          <m:t>𝐺𝑟𝑜𝑠𝑠</m:t>
                        </m:r>
                        <m:r>
                          <a:rPr lang="en-US" sz="1500" i="1">
                            <a:solidFill>
                              <a:schemeClr val="tx2"/>
                            </a:solidFill>
                          </a:rPr>
                          <m:t> </m:t>
                        </m:r>
                        <m:r>
                          <a:rPr lang="en-US" sz="1500" i="1">
                            <a:solidFill>
                              <a:schemeClr val="tx2"/>
                            </a:solidFill>
                          </a:rPr>
                          <m:t>𝑜𝑢𝑡𝑝𝑢𝑡</m:t>
                        </m:r>
                        <m:r>
                          <a:rPr lang="en-US" sz="1500" i="1">
                            <a:solidFill>
                              <a:schemeClr val="tx2"/>
                            </a:solidFill>
                          </a:rPr>
                          <m:t> </m:t>
                        </m:r>
                        <m:r>
                          <a:rPr lang="en-US" sz="1500" i="1">
                            <a:solidFill>
                              <a:schemeClr val="tx2"/>
                            </a:solidFill>
                          </a:rPr>
                          <m:t>𝑜𝑓</m:t>
                        </m:r>
                        <m:r>
                          <a:rPr lang="en-US" sz="1500" i="1">
                            <a:solidFill>
                              <a:schemeClr val="tx2"/>
                            </a:solidFill>
                          </a:rPr>
                          <m:t> </m:t>
                        </m:r>
                        <m:r>
                          <a:rPr lang="en-US" sz="1500" i="1">
                            <a:solidFill>
                              <a:schemeClr val="tx2"/>
                            </a:solidFill>
                          </a:rPr>
                          <m:t>𝑃𝑜𝑤𝑒𝑟</m:t>
                        </m:r>
                        <m:r>
                          <a:rPr lang="en-US" sz="1500" i="1">
                            <a:solidFill>
                              <a:schemeClr val="tx2"/>
                            </a:solidFill>
                          </a:rPr>
                          <m:t> </m:t>
                        </m:r>
                        <m:r>
                          <a:rPr lang="en-US" sz="1500" i="1">
                            <a:solidFill>
                              <a:schemeClr val="tx2"/>
                            </a:solidFill>
                          </a:rPr>
                          <m:t>𝑃𝑙𝑎𝑛𝑡</m:t>
                        </m:r>
                      </m:num>
                      <m:den>
                        <m:r>
                          <a:rPr lang="en-US" sz="1500" i="1">
                            <a:solidFill>
                              <a:schemeClr val="tx2"/>
                            </a:solidFill>
                          </a:rPr>
                          <m:t>𝐺𝑟𝑜𝑠𝑠</m:t>
                        </m:r>
                        <m:r>
                          <a:rPr lang="en-US" sz="1500" i="1">
                            <a:solidFill>
                              <a:schemeClr val="tx2"/>
                            </a:solidFill>
                          </a:rPr>
                          <m:t> </m:t>
                        </m:r>
                        <m:r>
                          <a:rPr lang="en-US" sz="1500" i="1">
                            <a:solidFill>
                              <a:schemeClr val="tx2"/>
                            </a:solidFill>
                          </a:rPr>
                          <m:t>h</m:t>
                        </m:r>
                        <m:r>
                          <a:rPr lang="en-US" sz="1500" i="1">
                            <a:solidFill>
                              <a:schemeClr val="tx2"/>
                            </a:solidFill>
                          </a:rPr>
                          <m:t>𝑒𝑎𝑡</m:t>
                        </m:r>
                        <m:r>
                          <a:rPr lang="en-US" sz="1500" i="1">
                            <a:solidFill>
                              <a:schemeClr val="tx2"/>
                            </a:solidFill>
                          </a:rPr>
                          <m:t> </m:t>
                        </m:r>
                        <m:r>
                          <a:rPr lang="en-US" sz="1500" i="1">
                            <a:solidFill>
                              <a:schemeClr val="tx2"/>
                            </a:solidFill>
                          </a:rPr>
                          <m:t>𝑎𝑑𝑑𝑒𝑑</m:t>
                        </m:r>
                      </m:den>
                    </m:f>
                  </m:oMath>
                </a14:m>
                <a:endParaRPr lang="en-US" sz="1500" dirty="0">
                  <a:solidFill>
                    <a:schemeClr val="tx2"/>
                  </a:solidFill>
                </a:endParaRPr>
              </a:p>
              <a:p>
                <a:pPr marL="274320" lvl="1" indent="0">
                  <a:buNone/>
                </a:pPr>
                <a:r>
                  <a:rPr lang="en-US" sz="1500" dirty="0">
                    <a:solidFill>
                      <a:schemeClr val="tx2"/>
                    </a:solidFill>
                  </a:rPr>
                  <a:t>Net Efficiency of Power Plant, </a:t>
                </a:r>
                <a14:m>
                  <m:oMath xmlns:m="http://schemas.openxmlformats.org/officeDocument/2006/math">
                    <m:sSub>
                      <m:sSubPr>
                        <m:ctrlPr>
                          <a:rPr lang="en-US" sz="1500" i="1">
                            <a:solidFill>
                              <a:schemeClr val="tx2"/>
                            </a:solidFill>
                          </a:rPr>
                        </m:ctrlPr>
                      </m:sSubPr>
                      <m:e>
                        <m:r>
                          <a:rPr lang="en-US" sz="1500" i="1">
                            <a:solidFill>
                              <a:schemeClr val="tx2"/>
                            </a:solidFill>
                          </a:rPr>
                          <m:t>𝜂</m:t>
                        </m:r>
                      </m:e>
                      <m:sub>
                        <m:r>
                          <a:rPr lang="en-US" sz="1500" i="1">
                            <a:solidFill>
                              <a:schemeClr val="tx2"/>
                            </a:solidFill>
                          </a:rPr>
                          <m:t>𝑛</m:t>
                        </m:r>
                      </m:sub>
                    </m:sSub>
                    <m:r>
                      <a:rPr lang="en-US" sz="1500" i="1">
                        <a:solidFill>
                          <a:schemeClr val="tx2"/>
                        </a:solidFill>
                      </a:rPr>
                      <m:t>=</m:t>
                    </m:r>
                    <m:f>
                      <m:fPr>
                        <m:ctrlPr>
                          <a:rPr lang="en-US" sz="1500" i="1">
                            <a:solidFill>
                              <a:schemeClr val="tx2"/>
                            </a:solidFill>
                          </a:rPr>
                        </m:ctrlPr>
                      </m:fPr>
                      <m:num>
                        <m:r>
                          <a:rPr lang="en-US" sz="1500" i="1">
                            <a:solidFill>
                              <a:schemeClr val="tx2"/>
                            </a:solidFill>
                          </a:rPr>
                          <m:t>𝑁𝑒𝑡</m:t>
                        </m:r>
                        <m:r>
                          <a:rPr lang="en-US" sz="1500" i="1">
                            <a:solidFill>
                              <a:schemeClr val="tx2"/>
                            </a:solidFill>
                          </a:rPr>
                          <m:t> </m:t>
                        </m:r>
                        <m:r>
                          <a:rPr lang="en-US" sz="1500" i="1">
                            <a:solidFill>
                              <a:schemeClr val="tx2"/>
                            </a:solidFill>
                          </a:rPr>
                          <m:t>𝑜𝑢𝑡𝑝𝑢𝑡</m:t>
                        </m:r>
                        <m:r>
                          <a:rPr lang="en-US" sz="1500" i="1">
                            <a:solidFill>
                              <a:schemeClr val="tx2"/>
                            </a:solidFill>
                          </a:rPr>
                          <m:t> </m:t>
                        </m:r>
                        <m:r>
                          <a:rPr lang="en-US" sz="1500" i="1">
                            <a:solidFill>
                              <a:schemeClr val="tx2"/>
                            </a:solidFill>
                          </a:rPr>
                          <m:t>𝑜𝑓</m:t>
                        </m:r>
                        <m:r>
                          <a:rPr lang="en-US" sz="1500" i="1">
                            <a:solidFill>
                              <a:schemeClr val="tx2"/>
                            </a:solidFill>
                          </a:rPr>
                          <m:t> </m:t>
                        </m:r>
                        <m:r>
                          <a:rPr lang="en-US" sz="1500" i="1">
                            <a:solidFill>
                              <a:schemeClr val="tx2"/>
                            </a:solidFill>
                          </a:rPr>
                          <m:t>𝑃𝑜𝑤𝑒𝑟</m:t>
                        </m:r>
                        <m:r>
                          <a:rPr lang="en-US" sz="1500" i="1">
                            <a:solidFill>
                              <a:schemeClr val="tx2"/>
                            </a:solidFill>
                          </a:rPr>
                          <m:t> </m:t>
                        </m:r>
                        <m:r>
                          <a:rPr lang="en-US" sz="1500" i="1">
                            <a:solidFill>
                              <a:schemeClr val="tx2"/>
                            </a:solidFill>
                          </a:rPr>
                          <m:t>𝑃𝑙𝑎𝑛𝑡</m:t>
                        </m:r>
                      </m:num>
                      <m:den>
                        <m:r>
                          <a:rPr lang="en-US" sz="1500" i="1">
                            <a:solidFill>
                              <a:schemeClr val="tx2"/>
                            </a:solidFill>
                          </a:rPr>
                          <m:t>𝐺𝑟𝑜𝑠𝑠</m:t>
                        </m:r>
                        <m:r>
                          <a:rPr lang="en-US" sz="1500" i="1">
                            <a:solidFill>
                              <a:schemeClr val="tx2"/>
                            </a:solidFill>
                          </a:rPr>
                          <m:t> </m:t>
                        </m:r>
                        <m:r>
                          <a:rPr lang="en-US" sz="1500" i="1">
                            <a:solidFill>
                              <a:schemeClr val="tx2"/>
                            </a:solidFill>
                          </a:rPr>
                          <m:t>h</m:t>
                        </m:r>
                        <m:r>
                          <a:rPr lang="en-US" sz="1500" i="1">
                            <a:solidFill>
                              <a:schemeClr val="tx2"/>
                            </a:solidFill>
                          </a:rPr>
                          <m:t>𝑒𝑎𝑡</m:t>
                        </m:r>
                        <m:r>
                          <a:rPr lang="en-US" sz="1500" i="1">
                            <a:solidFill>
                              <a:schemeClr val="tx2"/>
                            </a:solidFill>
                          </a:rPr>
                          <m:t> </m:t>
                        </m:r>
                        <m:r>
                          <a:rPr lang="en-US" sz="1500" i="1">
                            <a:solidFill>
                              <a:schemeClr val="tx2"/>
                            </a:solidFill>
                          </a:rPr>
                          <m:t>𝑎𝑑𝑑𝑒𝑑</m:t>
                        </m:r>
                      </m:den>
                    </m:f>
                  </m:oMath>
                </a14:m>
                <a:endParaRPr lang="en-US" sz="1500" dirty="0">
                  <a:solidFill>
                    <a:schemeClr val="tx2"/>
                  </a:solidFill>
                </a:endParaRPr>
              </a:p>
              <a:p>
                <a:pPr marL="274320" lvl="1" indent="0">
                  <a:buNone/>
                </a:pPr>
                <a:r>
                  <a:rPr lang="en-US" sz="1500" dirty="0" err="1">
                    <a:solidFill>
                      <a:schemeClr val="tx2"/>
                    </a:solidFill>
                  </a:rPr>
                  <a:t>Polytropic</a:t>
                </a:r>
                <a:r>
                  <a:rPr lang="en-US" sz="1500" dirty="0">
                    <a:solidFill>
                      <a:schemeClr val="tx2"/>
                    </a:solidFill>
                  </a:rPr>
                  <a:t> Efficiency of Compressor, </a:t>
                </a:r>
                <a14:m>
                  <m:oMath xmlns:m="http://schemas.openxmlformats.org/officeDocument/2006/math">
                    <m:sSub>
                      <m:sSubPr>
                        <m:ctrlPr>
                          <a:rPr lang="en-US" sz="1500" i="1">
                            <a:solidFill>
                              <a:schemeClr val="tx2"/>
                            </a:solidFill>
                          </a:rPr>
                        </m:ctrlPr>
                      </m:sSubPr>
                      <m:e>
                        <m:r>
                          <m:rPr>
                            <m:sty m:val="p"/>
                          </m:rPr>
                          <a:rPr lang="en-US" sz="1500">
                            <a:solidFill>
                              <a:schemeClr val="tx2"/>
                            </a:solidFill>
                          </a:rPr>
                          <m:t>η</m:t>
                        </m:r>
                      </m:e>
                      <m:sub>
                        <m:r>
                          <m:rPr>
                            <m:sty m:val="p"/>
                          </m:rPr>
                          <a:rPr lang="en-US" sz="1500">
                            <a:solidFill>
                              <a:schemeClr val="tx2"/>
                            </a:solidFill>
                          </a:rPr>
                          <m:t>pc</m:t>
                        </m:r>
                      </m:sub>
                    </m:sSub>
                    <m:r>
                      <a:rPr lang="en-US" sz="1500">
                        <a:solidFill>
                          <a:schemeClr val="tx2"/>
                        </a:solidFill>
                      </a:rPr>
                      <m:t>=</m:t>
                    </m:r>
                    <m:f>
                      <m:fPr>
                        <m:ctrlPr>
                          <a:rPr lang="en-US" sz="1500" i="1">
                            <a:solidFill>
                              <a:schemeClr val="tx2"/>
                            </a:solidFill>
                          </a:rPr>
                        </m:ctrlPr>
                      </m:fPr>
                      <m:num>
                        <m:r>
                          <m:rPr>
                            <m:sty m:val="p"/>
                          </m:rPr>
                          <a:rPr lang="en-US" sz="1500">
                            <a:solidFill>
                              <a:schemeClr val="tx2"/>
                            </a:solidFill>
                          </a:rPr>
                          <m:t>k</m:t>
                        </m:r>
                        <m:r>
                          <a:rPr lang="en-US" sz="1500" i="1">
                            <a:solidFill>
                              <a:schemeClr val="tx2"/>
                            </a:solidFill>
                          </a:rPr>
                          <m:t>−</m:t>
                        </m:r>
                        <m:r>
                          <a:rPr lang="en-US" sz="1500">
                            <a:solidFill>
                              <a:schemeClr val="tx2"/>
                            </a:solidFill>
                          </a:rPr>
                          <m:t>1</m:t>
                        </m:r>
                      </m:num>
                      <m:den>
                        <m:r>
                          <m:rPr>
                            <m:sty m:val="p"/>
                          </m:rPr>
                          <a:rPr lang="en-US" sz="1500">
                            <a:solidFill>
                              <a:schemeClr val="tx2"/>
                            </a:solidFill>
                          </a:rPr>
                          <m:t>k</m:t>
                        </m:r>
                      </m:den>
                    </m:f>
                    <m:r>
                      <a:rPr lang="en-US" sz="1500">
                        <a:solidFill>
                          <a:schemeClr val="tx2"/>
                        </a:solidFill>
                      </a:rPr>
                      <m:t> </m:t>
                    </m:r>
                    <m:f>
                      <m:fPr>
                        <m:ctrlPr>
                          <a:rPr lang="en-US" sz="1500" i="1">
                            <a:solidFill>
                              <a:schemeClr val="tx2"/>
                            </a:solidFill>
                          </a:rPr>
                        </m:ctrlPr>
                      </m:fPr>
                      <m:num>
                        <m:r>
                          <m:rPr>
                            <m:sty m:val="p"/>
                          </m:rPr>
                          <a:rPr lang="en-US" sz="1500">
                            <a:solidFill>
                              <a:schemeClr val="tx2"/>
                            </a:solidFill>
                          </a:rPr>
                          <m:t>Ln</m:t>
                        </m:r>
                        <m:d>
                          <m:dPr>
                            <m:ctrlPr>
                              <a:rPr lang="en-US" sz="1500" i="1">
                                <a:solidFill>
                                  <a:schemeClr val="tx2"/>
                                </a:solidFill>
                              </a:rPr>
                            </m:ctrlPr>
                          </m:dPr>
                          <m:e>
                            <m:f>
                              <m:fPr>
                                <m:ctrlPr>
                                  <a:rPr lang="en-US" sz="1500" i="1">
                                    <a:solidFill>
                                      <a:schemeClr val="tx2"/>
                                    </a:solidFill>
                                  </a:rPr>
                                </m:ctrlPr>
                              </m:fPr>
                              <m:num>
                                <m:sSub>
                                  <m:sSubPr>
                                    <m:ctrlPr>
                                      <a:rPr lang="en-US" sz="1500" i="1">
                                        <a:solidFill>
                                          <a:schemeClr val="tx2"/>
                                        </a:solidFill>
                                      </a:rPr>
                                    </m:ctrlPr>
                                  </m:sSubPr>
                                  <m:e>
                                    <m:r>
                                      <m:rPr>
                                        <m:sty m:val="p"/>
                                      </m:rPr>
                                      <a:rPr lang="en-US" sz="1500">
                                        <a:solidFill>
                                          <a:schemeClr val="tx2"/>
                                        </a:solidFill>
                                      </a:rPr>
                                      <m:t>P</m:t>
                                    </m:r>
                                  </m:e>
                                  <m:sub>
                                    <m:r>
                                      <a:rPr lang="en-US" sz="1500">
                                        <a:solidFill>
                                          <a:schemeClr val="tx2"/>
                                        </a:solidFill>
                                      </a:rPr>
                                      <m:t>2</m:t>
                                    </m:r>
                                  </m:sub>
                                </m:sSub>
                              </m:num>
                              <m:den>
                                <m:sSub>
                                  <m:sSubPr>
                                    <m:ctrlPr>
                                      <a:rPr lang="en-US" sz="1500" i="1">
                                        <a:solidFill>
                                          <a:schemeClr val="tx2"/>
                                        </a:solidFill>
                                      </a:rPr>
                                    </m:ctrlPr>
                                  </m:sSubPr>
                                  <m:e>
                                    <m:r>
                                      <m:rPr>
                                        <m:sty m:val="p"/>
                                      </m:rPr>
                                      <a:rPr lang="en-US" sz="1500">
                                        <a:solidFill>
                                          <a:schemeClr val="tx2"/>
                                        </a:solidFill>
                                      </a:rPr>
                                      <m:t>P</m:t>
                                    </m:r>
                                  </m:e>
                                  <m:sub>
                                    <m:r>
                                      <a:rPr lang="en-US" sz="1500">
                                        <a:solidFill>
                                          <a:schemeClr val="tx2"/>
                                        </a:solidFill>
                                      </a:rPr>
                                      <m:t>1</m:t>
                                    </m:r>
                                  </m:sub>
                                </m:sSub>
                              </m:den>
                            </m:f>
                          </m:e>
                        </m:d>
                      </m:num>
                      <m:den>
                        <m:r>
                          <m:rPr>
                            <m:sty m:val="p"/>
                          </m:rPr>
                          <a:rPr lang="en-US" sz="1500">
                            <a:solidFill>
                              <a:schemeClr val="tx2"/>
                            </a:solidFill>
                          </a:rPr>
                          <m:t>Ln</m:t>
                        </m:r>
                        <m:r>
                          <a:rPr lang="en-US" sz="1500">
                            <a:solidFill>
                              <a:schemeClr val="tx2"/>
                            </a:solidFill>
                          </a:rPr>
                          <m:t>(</m:t>
                        </m:r>
                        <m:f>
                          <m:fPr>
                            <m:ctrlPr>
                              <a:rPr lang="en-US" sz="1500" i="1">
                                <a:solidFill>
                                  <a:schemeClr val="tx2"/>
                                </a:solidFill>
                              </a:rPr>
                            </m:ctrlPr>
                          </m:fPr>
                          <m:num>
                            <m:sSub>
                              <m:sSubPr>
                                <m:ctrlPr>
                                  <a:rPr lang="en-US" sz="1500" i="1">
                                    <a:solidFill>
                                      <a:schemeClr val="tx2"/>
                                    </a:solidFill>
                                  </a:rPr>
                                </m:ctrlPr>
                              </m:sSubPr>
                              <m:e>
                                <m:r>
                                  <m:rPr>
                                    <m:sty m:val="p"/>
                                  </m:rPr>
                                  <a:rPr lang="en-US" sz="1500">
                                    <a:solidFill>
                                      <a:schemeClr val="tx2"/>
                                    </a:solidFill>
                                  </a:rPr>
                                  <m:t>T</m:t>
                                </m:r>
                              </m:e>
                              <m:sub>
                                <m:r>
                                  <a:rPr lang="en-US" sz="1500">
                                    <a:solidFill>
                                      <a:schemeClr val="tx2"/>
                                    </a:solidFill>
                                  </a:rPr>
                                  <m:t>2</m:t>
                                </m:r>
                              </m:sub>
                            </m:sSub>
                          </m:num>
                          <m:den>
                            <m:sSub>
                              <m:sSubPr>
                                <m:ctrlPr>
                                  <a:rPr lang="en-US" sz="1500" i="1">
                                    <a:solidFill>
                                      <a:schemeClr val="tx2"/>
                                    </a:solidFill>
                                  </a:rPr>
                                </m:ctrlPr>
                              </m:sSubPr>
                              <m:e>
                                <m:r>
                                  <m:rPr>
                                    <m:sty m:val="p"/>
                                  </m:rPr>
                                  <a:rPr lang="en-US" sz="1500">
                                    <a:solidFill>
                                      <a:schemeClr val="tx2"/>
                                    </a:solidFill>
                                  </a:rPr>
                                  <m:t>T</m:t>
                                </m:r>
                              </m:e>
                              <m:sub>
                                <m:r>
                                  <a:rPr lang="en-US" sz="1500">
                                    <a:solidFill>
                                      <a:schemeClr val="tx2"/>
                                    </a:solidFill>
                                  </a:rPr>
                                  <m:t>1</m:t>
                                </m:r>
                              </m:sub>
                            </m:sSub>
                          </m:den>
                        </m:f>
                        <m:r>
                          <a:rPr lang="en-US" sz="1500">
                            <a:solidFill>
                              <a:schemeClr val="tx2"/>
                            </a:solidFill>
                          </a:rPr>
                          <m:t>)</m:t>
                        </m:r>
                      </m:den>
                    </m:f>
                  </m:oMath>
                </a14:m>
                <a:endParaRPr lang="en-US" sz="1500" dirty="0">
                  <a:solidFill>
                    <a:schemeClr val="tx2"/>
                  </a:solidFill>
                </a:endParaRPr>
              </a:p>
              <a:p>
                <a:pPr marL="274320" lvl="1" indent="0">
                  <a:buNone/>
                </a:pPr>
                <a:r>
                  <a:rPr lang="en-US" sz="1500" dirty="0" err="1">
                    <a:solidFill>
                      <a:schemeClr val="tx2"/>
                    </a:solidFill>
                  </a:rPr>
                  <a:t>Polytropic</a:t>
                </a:r>
                <a:r>
                  <a:rPr lang="en-US" sz="1500" dirty="0">
                    <a:solidFill>
                      <a:schemeClr val="tx2"/>
                    </a:solidFill>
                  </a:rPr>
                  <a:t> Efficiency of Turbine, </a:t>
                </a:r>
                <a14:m>
                  <m:oMath xmlns:m="http://schemas.openxmlformats.org/officeDocument/2006/math">
                    <m:sSub>
                      <m:sSubPr>
                        <m:ctrlPr>
                          <a:rPr lang="en-US" sz="1500" i="1">
                            <a:solidFill>
                              <a:schemeClr val="tx2"/>
                            </a:solidFill>
                          </a:rPr>
                        </m:ctrlPr>
                      </m:sSubPr>
                      <m:e>
                        <m:r>
                          <a:rPr lang="en-US" sz="1500" i="1">
                            <a:solidFill>
                              <a:schemeClr val="tx2"/>
                            </a:solidFill>
                          </a:rPr>
                          <m:t>𝜂</m:t>
                        </m:r>
                      </m:e>
                      <m:sub>
                        <m:r>
                          <a:rPr lang="en-US" sz="1500" i="1">
                            <a:solidFill>
                              <a:schemeClr val="tx2"/>
                            </a:solidFill>
                          </a:rPr>
                          <m:t>𝑝𝑡</m:t>
                        </m:r>
                      </m:sub>
                    </m:sSub>
                    <m:r>
                      <a:rPr lang="en-US" sz="1500" i="1">
                        <a:solidFill>
                          <a:schemeClr val="tx2"/>
                        </a:solidFill>
                      </a:rPr>
                      <m:t>= </m:t>
                    </m:r>
                    <m:f>
                      <m:fPr>
                        <m:ctrlPr>
                          <a:rPr lang="en-US" sz="1500" i="1">
                            <a:solidFill>
                              <a:schemeClr val="tx2"/>
                            </a:solidFill>
                          </a:rPr>
                        </m:ctrlPr>
                      </m:fPr>
                      <m:num>
                        <m:r>
                          <a:rPr lang="en-US" sz="1500" i="1">
                            <a:solidFill>
                              <a:schemeClr val="tx2"/>
                            </a:solidFill>
                          </a:rPr>
                          <m:t>𝐿𝑛</m:t>
                        </m:r>
                        <m:r>
                          <a:rPr lang="en-US" sz="1500" i="1">
                            <a:solidFill>
                              <a:schemeClr val="tx2"/>
                            </a:solidFill>
                          </a:rPr>
                          <m:t>(</m:t>
                        </m:r>
                        <m:f>
                          <m:fPr>
                            <m:ctrlPr>
                              <a:rPr lang="en-US" sz="1500" i="1">
                                <a:solidFill>
                                  <a:schemeClr val="tx2"/>
                                </a:solidFill>
                              </a:rPr>
                            </m:ctrlPr>
                          </m:fPr>
                          <m:num>
                            <m:sSub>
                              <m:sSubPr>
                                <m:ctrlPr>
                                  <a:rPr lang="en-US" sz="1500" i="1">
                                    <a:solidFill>
                                      <a:schemeClr val="tx2"/>
                                    </a:solidFill>
                                  </a:rPr>
                                </m:ctrlPr>
                              </m:sSubPr>
                              <m:e>
                                <m:r>
                                  <a:rPr lang="en-US" sz="1500" i="1">
                                    <a:solidFill>
                                      <a:schemeClr val="tx2"/>
                                    </a:solidFill>
                                  </a:rPr>
                                  <m:t>𝑇</m:t>
                                </m:r>
                              </m:e>
                              <m:sub>
                                <m:r>
                                  <a:rPr lang="en-US" sz="1500" i="1">
                                    <a:solidFill>
                                      <a:schemeClr val="tx2"/>
                                    </a:solidFill>
                                  </a:rPr>
                                  <m:t>6</m:t>
                                </m:r>
                              </m:sub>
                            </m:sSub>
                          </m:num>
                          <m:den>
                            <m:sSub>
                              <m:sSubPr>
                                <m:ctrlPr>
                                  <a:rPr lang="en-US" sz="1500" i="1">
                                    <a:solidFill>
                                      <a:schemeClr val="tx2"/>
                                    </a:solidFill>
                                  </a:rPr>
                                </m:ctrlPr>
                              </m:sSubPr>
                              <m:e>
                                <m:r>
                                  <a:rPr lang="en-US" sz="1500" i="1">
                                    <a:solidFill>
                                      <a:schemeClr val="tx2"/>
                                    </a:solidFill>
                                  </a:rPr>
                                  <m:t>𝑇</m:t>
                                </m:r>
                              </m:e>
                              <m:sub>
                                <m:r>
                                  <a:rPr lang="en-US" sz="1500" i="1">
                                    <a:solidFill>
                                      <a:schemeClr val="tx2"/>
                                    </a:solidFill>
                                  </a:rPr>
                                  <m:t>5</m:t>
                                </m:r>
                              </m:sub>
                            </m:sSub>
                          </m:den>
                        </m:f>
                        <m:r>
                          <a:rPr lang="en-US" sz="1500" i="1">
                            <a:solidFill>
                              <a:schemeClr val="tx2"/>
                            </a:solidFill>
                          </a:rPr>
                          <m:t>)</m:t>
                        </m:r>
                      </m:num>
                      <m:den>
                        <m:f>
                          <m:fPr>
                            <m:ctrlPr>
                              <a:rPr lang="en-US" sz="1500" i="1">
                                <a:solidFill>
                                  <a:schemeClr val="tx2"/>
                                </a:solidFill>
                              </a:rPr>
                            </m:ctrlPr>
                          </m:fPr>
                          <m:num>
                            <m:r>
                              <a:rPr lang="en-US" sz="1500" i="1">
                                <a:solidFill>
                                  <a:schemeClr val="tx2"/>
                                </a:solidFill>
                              </a:rPr>
                              <m:t>𝑘</m:t>
                            </m:r>
                            <m:r>
                              <a:rPr lang="en-US" sz="1500" i="1">
                                <a:solidFill>
                                  <a:schemeClr val="tx2"/>
                                </a:solidFill>
                              </a:rPr>
                              <m:t>−</m:t>
                            </m:r>
                            <m:r>
                              <a:rPr lang="en-US" sz="1500" i="1">
                                <a:solidFill>
                                  <a:schemeClr val="tx2"/>
                                </a:solidFill>
                              </a:rPr>
                              <m:t>1</m:t>
                            </m:r>
                          </m:num>
                          <m:den>
                            <m:r>
                              <a:rPr lang="en-US" sz="1500" i="1">
                                <a:solidFill>
                                  <a:schemeClr val="tx2"/>
                                </a:solidFill>
                              </a:rPr>
                              <m:t>𝑘</m:t>
                            </m:r>
                          </m:den>
                        </m:f>
                        <m:r>
                          <a:rPr lang="en-US" sz="1500" i="1">
                            <a:solidFill>
                              <a:schemeClr val="tx2"/>
                            </a:solidFill>
                          </a:rPr>
                          <m:t>𝐿𝑛</m:t>
                        </m:r>
                        <m:r>
                          <a:rPr lang="en-US" sz="1500" i="1">
                            <a:solidFill>
                              <a:schemeClr val="tx2"/>
                            </a:solidFill>
                          </a:rPr>
                          <m:t>(</m:t>
                        </m:r>
                        <m:f>
                          <m:fPr>
                            <m:ctrlPr>
                              <a:rPr lang="en-US" sz="1500" i="1">
                                <a:solidFill>
                                  <a:schemeClr val="tx2"/>
                                </a:solidFill>
                              </a:rPr>
                            </m:ctrlPr>
                          </m:fPr>
                          <m:num>
                            <m:sSub>
                              <m:sSubPr>
                                <m:ctrlPr>
                                  <a:rPr lang="en-US" sz="1500" i="1">
                                    <a:solidFill>
                                      <a:schemeClr val="tx2"/>
                                    </a:solidFill>
                                  </a:rPr>
                                </m:ctrlPr>
                              </m:sSubPr>
                              <m:e>
                                <m:r>
                                  <a:rPr lang="en-US" sz="1500" i="1">
                                    <a:solidFill>
                                      <a:schemeClr val="tx2"/>
                                    </a:solidFill>
                                  </a:rPr>
                                  <m:t>𝑃</m:t>
                                </m:r>
                              </m:e>
                              <m:sub>
                                <m:r>
                                  <a:rPr lang="en-US" sz="1500" i="1">
                                    <a:solidFill>
                                      <a:schemeClr val="tx2"/>
                                    </a:solidFill>
                                  </a:rPr>
                                  <m:t>2</m:t>
                                </m:r>
                              </m:sub>
                            </m:sSub>
                          </m:num>
                          <m:den>
                            <m:sSub>
                              <m:sSubPr>
                                <m:ctrlPr>
                                  <a:rPr lang="en-US" sz="1500" i="1">
                                    <a:solidFill>
                                      <a:schemeClr val="tx2"/>
                                    </a:solidFill>
                                  </a:rPr>
                                </m:ctrlPr>
                              </m:sSubPr>
                              <m:e>
                                <m:r>
                                  <a:rPr lang="en-US" sz="1500" i="1">
                                    <a:solidFill>
                                      <a:schemeClr val="tx2"/>
                                    </a:solidFill>
                                  </a:rPr>
                                  <m:t>𝑃</m:t>
                                </m:r>
                              </m:e>
                              <m:sub>
                                <m:r>
                                  <a:rPr lang="en-US" sz="1500" i="1">
                                    <a:solidFill>
                                      <a:schemeClr val="tx2"/>
                                    </a:solidFill>
                                  </a:rPr>
                                  <m:t>1</m:t>
                                </m:r>
                              </m:sub>
                            </m:sSub>
                          </m:den>
                        </m:f>
                        <m:r>
                          <a:rPr lang="en-US" sz="1500" i="1">
                            <a:solidFill>
                              <a:schemeClr val="tx2"/>
                            </a:solidFill>
                          </a:rPr>
                          <m:t>)</m:t>
                        </m:r>
                      </m:den>
                    </m:f>
                  </m:oMath>
                </a14:m>
                <a:endParaRPr lang="en-US" sz="1500" dirty="0">
                  <a:solidFill>
                    <a:schemeClr val="tx2"/>
                  </a:solidFill>
                </a:endParaRPr>
              </a:p>
              <a:p>
                <a:pPr marL="274320" lvl="1" indent="0">
                  <a:buNone/>
                </a:pPr>
                <a:r>
                  <a:rPr lang="en-US" sz="1500" dirty="0">
                    <a:solidFill>
                      <a:schemeClr val="tx2"/>
                    </a:solidFill>
                  </a:rPr>
                  <a:t>ISENTROPIC RELATIONSHIPS</a:t>
                </a:r>
              </a:p>
              <a:p>
                <a:pPr marL="274320" lvl="1" indent="0">
                  <a:buNone/>
                </a:pPr>
                <a14:m>
                  <m:oMathPara xmlns:m="http://schemas.openxmlformats.org/officeDocument/2006/math">
                    <m:oMathParaPr>
                      <m:jc m:val="centerGroup"/>
                    </m:oMathParaPr>
                    <m:oMath xmlns:m="http://schemas.openxmlformats.org/officeDocument/2006/math">
                      <m:f>
                        <m:fPr>
                          <m:ctrlPr>
                            <a:rPr lang="en-US" sz="1500" i="1">
                              <a:solidFill>
                                <a:schemeClr val="tx2"/>
                              </a:solidFill>
                            </a:rPr>
                          </m:ctrlPr>
                        </m:fPr>
                        <m:num>
                          <m:sSub>
                            <m:sSubPr>
                              <m:ctrlPr>
                                <a:rPr lang="en-US" sz="1500" i="1">
                                  <a:solidFill>
                                    <a:schemeClr val="tx2"/>
                                  </a:solidFill>
                                </a:rPr>
                              </m:ctrlPr>
                            </m:sSubPr>
                            <m:e>
                              <m:r>
                                <a:rPr lang="en-US" sz="1500" i="1">
                                  <a:solidFill>
                                    <a:schemeClr val="tx2"/>
                                  </a:solidFill>
                                </a:rPr>
                                <m:t>𝑝</m:t>
                              </m:r>
                            </m:e>
                            <m:sub>
                              <m:r>
                                <a:rPr lang="en-US" sz="1500" i="1">
                                  <a:solidFill>
                                    <a:schemeClr val="tx2"/>
                                  </a:solidFill>
                                </a:rPr>
                                <m:t>2</m:t>
                              </m:r>
                            </m:sub>
                          </m:sSub>
                        </m:num>
                        <m:den>
                          <m:sSub>
                            <m:sSubPr>
                              <m:ctrlPr>
                                <a:rPr lang="en-US" sz="1500" i="1">
                                  <a:solidFill>
                                    <a:schemeClr val="tx2"/>
                                  </a:solidFill>
                                </a:rPr>
                              </m:ctrlPr>
                            </m:sSubPr>
                            <m:e>
                              <m:r>
                                <a:rPr lang="en-US" sz="1500" i="1">
                                  <a:solidFill>
                                    <a:schemeClr val="tx2"/>
                                  </a:solidFill>
                                </a:rPr>
                                <m:t>𝑝</m:t>
                              </m:r>
                            </m:e>
                            <m:sub>
                              <m:r>
                                <a:rPr lang="en-US" sz="1500" i="1">
                                  <a:solidFill>
                                    <a:schemeClr val="tx2"/>
                                  </a:solidFill>
                                </a:rPr>
                                <m:t>1</m:t>
                              </m:r>
                            </m:sub>
                          </m:sSub>
                        </m:den>
                      </m:f>
                      <m:r>
                        <a:rPr lang="en-US" sz="1500" i="1">
                          <a:solidFill>
                            <a:schemeClr val="tx2"/>
                          </a:solidFill>
                        </a:rPr>
                        <m:t>=</m:t>
                      </m:r>
                      <m:sSup>
                        <m:sSupPr>
                          <m:ctrlPr>
                            <a:rPr lang="en-US" sz="1500" i="1">
                              <a:solidFill>
                                <a:schemeClr val="tx2"/>
                              </a:solidFill>
                            </a:rPr>
                          </m:ctrlPr>
                        </m:sSupPr>
                        <m:e>
                          <m:d>
                            <m:dPr>
                              <m:ctrlPr>
                                <a:rPr lang="en-US" sz="1500" i="1">
                                  <a:solidFill>
                                    <a:schemeClr val="tx2"/>
                                  </a:solidFill>
                                </a:rPr>
                              </m:ctrlPr>
                            </m:dPr>
                            <m:e>
                              <m:f>
                                <m:fPr>
                                  <m:ctrlPr>
                                    <a:rPr lang="en-US" sz="1500" i="1">
                                      <a:solidFill>
                                        <a:schemeClr val="tx2"/>
                                      </a:solidFill>
                                    </a:rPr>
                                  </m:ctrlPr>
                                </m:fPr>
                                <m:num>
                                  <m:sSub>
                                    <m:sSubPr>
                                      <m:ctrlPr>
                                        <a:rPr lang="en-US" sz="1500" i="1">
                                          <a:solidFill>
                                            <a:schemeClr val="tx2"/>
                                          </a:solidFill>
                                        </a:rPr>
                                      </m:ctrlPr>
                                    </m:sSubPr>
                                    <m:e>
                                      <m:r>
                                        <a:rPr lang="en-US" sz="1500" i="1">
                                          <a:solidFill>
                                            <a:schemeClr val="tx2"/>
                                          </a:solidFill>
                                        </a:rPr>
                                        <m:t>𝑇</m:t>
                                      </m:r>
                                    </m:e>
                                    <m:sub>
                                      <m:r>
                                        <a:rPr lang="en-US" sz="1500" i="1">
                                          <a:solidFill>
                                            <a:schemeClr val="tx2"/>
                                          </a:solidFill>
                                        </a:rPr>
                                        <m:t>2</m:t>
                                      </m:r>
                                    </m:sub>
                                  </m:sSub>
                                </m:num>
                                <m:den>
                                  <m:sSub>
                                    <m:sSubPr>
                                      <m:ctrlPr>
                                        <a:rPr lang="en-US" sz="1500" i="1">
                                          <a:solidFill>
                                            <a:schemeClr val="tx2"/>
                                          </a:solidFill>
                                        </a:rPr>
                                      </m:ctrlPr>
                                    </m:sSubPr>
                                    <m:e>
                                      <m:r>
                                        <a:rPr lang="en-US" sz="1500" i="1">
                                          <a:solidFill>
                                            <a:schemeClr val="tx2"/>
                                          </a:solidFill>
                                        </a:rPr>
                                        <m:t>𝑇</m:t>
                                      </m:r>
                                    </m:e>
                                    <m:sub>
                                      <m:r>
                                        <a:rPr lang="en-US" sz="1500" i="1">
                                          <a:solidFill>
                                            <a:schemeClr val="tx2"/>
                                          </a:solidFill>
                                        </a:rPr>
                                        <m:t>1</m:t>
                                      </m:r>
                                    </m:sub>
                                  </m:sSub>
                                </m:den>
                              </m:f>
                            </m:e>
                          </m:d>
                        </m:e>
                        <m:sup>
                          <m:f>
                            <m:fPr>
                              <m:ctrlPr>
                                <a:rPr lang="en-US" sz="1500" i="1">
                                  <a:solidFill>
                                    <a:schemeClr val="tx2"/>
                                  </a:solidFill>
                                </a:rPr>
                              </m:ctrlPr>
                            </m:fPr>
                            <m:num>
                              <m:r>
                                <a:rPr lang="en-US" sz="1500" i="1">
                                  <a:solidFill>
                                    <a:schemeClr val="tx2"/>
                                  </a:solidFill>
                                </a:rPr>
                                <m:t>𝑘</m:t>
                              </m:r>
                              <m:r>
                                <a:rPr lang="en-US" sz="1500" i="1">
                                  <a:solidFill>
                                    <a:schemeClr val="tx2"/>
                                  </a:solidFill>
                                </a:rPr>
                                <m:t>=</m:t>
                              </m:r>
                              <m:r>
                                <a:rPr lang="en-US" sz="1500" i="1">
                                  <a:solidFill>
                                    <a:schemeClr val="tx2"/>
                                  </a:solidFill>
                                </a:rPr>
                                <m:t>1</m:t>
                              </m:r>
                            </m:num>
                            <m:den>
                              <m:r>
                                <a:rPr lang="en-US" sz="1500" i="1">
                                  <a:solidFill>
                                    <a:schemeClr val="tx2"/>
                                  </a:solidFill>
                                </a:rPr>
                                <m:t>𝑘</m:t>
                              </m:r>
                            </m:den>
                          </m:f>
                        </m:sup>
                      </m:sSup>
                    </m:oMath>
                  </m:oMathPara>
                </a14:m>
                <a:endParaRPr lang="en-US" sz="1500" dirty="0">
                  <a:solidFill>
                    <a:schemeClr val="tx2"/>
                  </a:solidFill>
                </a:endParaRPr>
              </a:p>
            </p:txBody>
          </p:sp>
        </mc:Choice>
        <mc:Fallback>
          <p:sp>
            <p:nvSpPr>
              <p:cNvPr id="9" name="Content Placeholder 8"/>
              <p:cNvSpPr>
                <a:spLocks noGrp="1" noRot="1" noChangeAspect="1" noMove="1" noResize="1" noEditPoints="1" noAdjustHandles="1" noChangeArrowheads="1" noChangeShapeType="1" noTextEdit="1"/>
              </p:cNvSpPr>
              <p:nvPr>
                <p:ph sz="quarter" idx="1"/>
              </p:nvPr>
            </p:nvSpPr>
            <p:spPr>
              <a:blipFill rotWithShape="1">
                <a:blip r:embed="rId2"/>
                <a:stretch>
                  <a:fillRect l="-573" t="-1867"/>
                </a:stretch>
              </a:blipFill>
            </p:spPr>
            <p:txBody>
              <a:bodyPr/>
              <a:lstStyle/>
              <a:p>
                <a:r>
                  <a:rPr lang="en-US">
                    <a:noFill/>
                  </a:rPr>
                  <a:t> </a:t>
                </a:r>
              </a:p>
            </p:txBody>
          </p:sp>
        </mc:Fallback>
      </mc:AlternateContent>
    </p:spTree>
    <p:extLst>
      <p:ext uri="{BB962C8B-B14F-4D97-AF65-F5344CB8AC3E}">
        <p14:creationId xmlns:p14="http://schemas.microsoft.com/office/powerpoint/2010/main" val="113550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2</a:t>
            </a:fld>
            <a:endParaRPr lang="en-US"/>
          </a:p>
        </p:txBody>
      </p:sp>
      <p:sp>
        <p:nvSpPr>
          <p:cNvPr id="8" name="Content Placeholder 7"/>
          <p:cNvSpPr>
            <a:spLocks noGrp="1"/>
          </p:cNvSpPr>
          <p:nvPr>
            <p:ph sz="quarter" idx="1"/>
          </p:nvPr>
        </p:nvSpPr>
        <p:spPr/>
        <p:txBody>
          <a:bodyPr/>
          <a:lstStyle/>
          <a:p>
            <a:r>
              <a:rPr lang="en-US" dirty="0">
                <a:solidFill>
                  <a:schemeClr val="tx2"/>
                </a:solidFill>
              </a:rPr>
              <a:t>Engineering advancement pioneered the gas turbine in the early 1900s. </a:t>
            </a:r>
          </a:p>
          <a:p>
            <a:r>
              <a:rPr lang="en-US" dirty="0">
                <a:solidFill>
                  <a:schemeClr val="tx2"/>
                </a:solidFill>
              </a:rPr>
              <a:t>Gas turbines started to be for stationary electric power generation in 1930s.  Gas turbines revolutionized airplane propulsion in the 1940s.</a:t>
            </a:r>
          </a:p>
          <a:p>
            <a:r>
              <a:rPr lang="en-US" dirty="0">
                <a:solidFill>
                  <a:schemeClr val="tx2"/>
                </a:solidFill>
              </a:rPr>
              <a:t>Since1990s are currently the economic and environmentally preferred choice for power generation plants particularly in the  parts of the world where fuel supply is easy</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44414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3</a:t>
            </a:fld>
            <a:endParaRPr lang="en-US"/>
          </a:p>
        </p:txBody>
      </p:sp>
      <p:sp>
        <p:nvSpPr>
          <p:cNvPr id="8" name="Content Placeholder 7"/>
          <p:cNvSpPr>
            <a:spLocks noGrp="1"/>
          </p:cNvSpPr>
          <p:nvPr>
            <p:ph sz="quarter" idx="1"/>
          </p:nvPr>
        </p:nvSpPr>
        <p:spPr>
          <a:xfrm>
            <a:off x="301752" y="1447800"/>
            <a:ext cx="8503920" cy="4724400"/>
          </a:xfrm>
        </p:spPr>
        <p:txBody>
          <a:bodyPr/>
          <a:lstStyle/>
          <a:p>
            <a:r>
              <a:rPr lang="en-US" dirty="0" smtClean="0">
                <a:solidFill>
                  <a:schemeClr val="tx2"/>
                </a:solidFill>
              </a:rPr>
              <a:t>Uses of Gas Turbines</a:t>
            </a:r>
          </a:p>
          <a:p>
            <a:pPr marL="0" indent="0">
              <a:buNone/>
            </a:pPr>
            <a:endParaRPr lang="en-US" dirty="0">
              <a:solidFill>
                <a:schemeClr val="tx2"/>
              </a:solidFill>
            </a:endParaRPr>
          </a:p>
        </p:txBody>
      </p:sp>
      <p:pic>
        <p:nvPicPr>
          <p:cNvPr id="1028" name="Picture 4" descr="http://www.global-greenhouse-warming.com/images/GasTurbine400M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950" y="1905000"/>
            <a:ext cx="29711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JJC1_vua3byua17Ft6biSmcCKlsE-WdGQRzh316Aq758RhB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905000"/>
            <a:ext cx="302455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hrustSSC 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343114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66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4</a:t>
            </a:fld>
            <a:endParaRPr lang="en-US"/>
          </a:p>
        </p:txBody>
      </p:sp>
      <p:sp>
        <p:nvSpPr>
          <p:cNvPr id="8" name="Content Placeholder 7"/>
          <p:cNvSpPr>
            <a:spLocks noGrp="1"/>
          </p:cNvSpPr>
          <p:nvPr>
            <p:ph sz="quarter" idx="1"/>
          </p:nvPr>
        </p:nvSpPr>
        <p:spPr>
          <a:xfrm>
            <a:off x="301752" y="1447800"/>
            <a:ext cx="8503920" cy="4724400"/>
          </a:xfrm>
        </p:spPr>
        <p:txBody>
          <a:bodyPr/>
          <a:lstStyle/>
          <a:p>
            <a:r>
              <a:rPr lang="en-US" dirty="0" smtClean="0">
                <a:solidFill>
                  <a:schemeClr val="tx2"/>
                </a:solidFill>
              </a:rPr>
              <a:t>Types of Gas Turbine Engines</a:t>
            </a:r>
          </a:p>
          <a:p>
            <a:pPr marL="0" indent="0">
              <a:buNone/>
            </a:pPr>
            <a:endParaRPr lang="en-US" dirty="0">
              <a:solidFill>
                <a:schemeClr val="tx2"/>
              </a:solidFill>
            </a:endParaRPr>
          </a:p>
        </p:txBody>
      </p:sp>
      <p:pic>
        <p:nvPicPr>
          <p:cNvPr id="10" name="Picture 9"/>
          <p:cNvPicPr preferRelativeResize="0">
            <a:picLocks noChangeAspect="1"/>
          </p:cNvPicPr>
          <p:nvPr/>
        </p:nvPicPr>
        <p:blipFill>
          <a:blip r:embed="rId2" cstate="print"/>
          <a:srcRect/>
          <a:stretch>
            <a:fillRect/>
          </a:stretch>
        </p:blipFill>
        <p:spPr bwMode="auto">
          <a:xfrm>
            <a:off x="381000" y="1905000"/>
            <a:ext cx="4340887" cy="2743200"/>
          </a:xfrm>
          <a:prstGeom prst="rect">
            <a:avLst/>
          </a:prstGeom>
          <a:noFill/>
          <a:ln w="9525">
            <a:noFill/>
            <a:miter lim="800000"/>
            <a:headEnd/>
            <a:tailEnd/>
          </a:ln>
        </p:spPr>
      </p:pic>
      <p:pic>
        <p:nvPicPr>
          <p:cNvPr id="2050" name="Picture 2" descr="http://www.remotevisualinspection.org/wp-content/uploads/2009/08/Turbine4_256-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905000"/>
            <a:ext cx="3127597"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4572000"/>
            <a:ext cx="1676400" cy="369332"/>
          </a:xfrm>
          <a:prstGeom prst="rect">
            <a:avLst/>
          </a:prstGeom>
          <a:noFill/>
        </p:spPr>
        <p:txBody>
          <a:bodyPr wrap="square" rtlCol="0">
            <a:spAutoFit/>
          </a:bodyPr>
          <a:lstStyle/>
          <a:p>
            <a:r>
              <a:rPr lang="en-US" dirty="0" smtClean="0"/>
              <a:t>Turbojet</a:t>
            </a:r>
            <a:endParaRPr lang="en-US" dirty="0"/>
          </a:p>
        </p:txBody>
      </p:sp>
      <p:sp>
        <p:nvSpPr>
          <p:cNvPr id="14" name="TextBox 13"/>
          <p:cNvSpPr txBox="1"/>
          <p:nvPr/>
        </p:nvSpPr>
        <p:spPr>
          <a:xfrm>
            <a:off x="7162800" y="4648200"/>
            <a:ext cx="1676400" cy="369332"/>
          </a:xfrm>
          <a:prstGeom prst="rect">
            <a:avLst/>
          </a:prstGeom>
          <a:noFill/>
        </p:spPr>
        <p:txBody>
          <a:bodyPr wrap="square" rtlCol="0">
            <a:spAutoFit/>
          </a:bodyPr>
          <a:lstStyle/>
          <a:p>
            <a:r>
              <a:rPr lang="en-US" dirty="0" err="1" smtClean="0"/>
              <a:t>TurboFan</a:t>
            </a:r>
            <a:endParaRPr lang="en-US" dirty="0"/>
          </a:p>
        </p:txBody>
      </p:sp>
      <p:sp>
        <p:nvSpPr>
          <p:cNvPr id="15" name="TextBox 14"/>
          <p:cNvSpPr txBox="1"/>
          <p:nvPr/>
        </p:nvSpPr>
        <p:spPr>
          <a:xfrm>
            <a:off x="3045487" y="4572000"/>
            <a:ext cx="1676400" cy="369332"/>
          </a:xfrm>
          <a:prstGeom prst="rect">
            <a:avLst/>
          </a:prstGeom>
          <a:noFill/>
        </p:spPr>
        <p:txBody>
          <a:bodyPr wrap="square" rtlCol="0">
            <a:spAutoFit/>
          </a:bodyPr>
          <a:lstStyle/>
          <a:p>
            <a:r>
              <a:rPr lang="en-US" dirty="0" err="1" smtClean="0"/>
              <a:t>Turboshaft</a:t>
            </a:r>
            <a:endParaRPr lang="en-US" dirty="0"/>
          </a:p>
        </p:txBody>
      </p:sp>
    </p:spTree>
    <p:extLst>
      <p:ext uri="{BB962C8B-B14F-4D97-AF65-F5344CB8AC3E}">
        <p14:creationId xmlns:p14="http://schemas.microsoft.com/office/powerpoint/2010/main" val="286495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5</a:t>
            </a:fld>
            <a:endParaRPr lang="en-US"/>
          </a:p>
        </p:txBody>
      </p:sp>
      <p:sp>
        <p:nvSpPr>
          <p:cNvPr id="8" name="Content Placeholder 7"/>
          <p:cNvSpPr>
            <a:spLocks noGrp="1"/>
          </p:cNvSpPr>
          <p:nvPr>
            <p:ph sz="quarter" idx="1"/>
          </p:nvPr>
        </p:nvSpPr>
        <p:spPr/>
        <p:txBody>
          <a:bodyPr/>
          <a:lstStyle/>
          <a:p>
            <a:r>
              <a:rPr lang="en-US" dirty="0" smtClean="0">
                <a:solidFill>
                  <a:schemeClr val="tx2"/>
                </a:solidFill>
              </a:rPr>
              <a:t>Basic Components (Gas Generator)</a:t>
            </a:r>
          </a:p>
          <a:p>
            <a:pPr marL="0" indent="0">
              <a:buNone/>
            </a:pPr>
            <a:endParaRPr lang="en-US"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3657600"/>
          </a:xfrm>
          <a:prstGeom prst="rect">
            <a:avLst/>
          </a:prstGeom>
        </p:spPr>
      </p:pic>
    </p:spTree>
    <p:extLst>
      <p:ext uri="{BB962C8B-B14F-4D97-AF65-F5344CB8AC3E}">
        <p14:creationId xmlns:p14="http://schemas.microsoft.com/office/powerpoint/2010/main" val="739762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6</a:t>
            </a:fld>
            <a:endParaRPr lang="en-US"/>
          </a:p>
        </p:txBody>
      </p:sp>
      <p:pic>
        <p:nvPicPr>
          <p:cNvPr id="10" name="Picture 9"/>
          <p:cNvPicPr preferRelativeResize="0">
            <a:picLocks noChangeAspect="1"/>
          </p:cNvPicPr>
          <p:nvPr/>
        </p:nvPicPr>
        <p:blipFill>
          <a:blip r:embed="rId2" cstate="print"/>
          <a:srcRect/>
          <a:stretch>
            <a:fillRect/>
          </a:stretch>
        </p:blipFill>
        <p:spPr bwMode="auto">
          <a:xfrm>
            <a:off x="914400" y="1676400"/>
            <a:ext cx="7363327" cy="4663440"/>
          </a:xfrm>
          <a:prstGeom prst="rect">
            <a:avLst/>
          </a:prstGeom>
          <a:noFill/>
          <a:ln w="9525">
            <a:noFill/>
            <a:miter lim="800000"/>
            <a:headEnd/>
            <a:tailEnd/>
          </a:ln>
        </p:spPr>
      </p:pic>
    </p:spTree>
    <p:extLst>
      <p:ext uri="{BB962C8B-B14F-4D97-AF65-F5344CB8AC3E}">
        <p14:creationId xmlns:p14="http://schemas.microsoft.com/office/powerpoint/2010/main" val="115209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7</a:t>
            </a:fld>
            <a:endParaRPr lang="en-US"/>
          </a:p>
        </p:txBody>
      </p:sp>
      <p:sp>
        <p:nvSpPr>
          <p:cNvPr id="8" name="Content Placeholder 7"/>
          <p:cNvSpPr>
            <a:spLocks noGrp="1"/>
          </p:cNvSpPr>
          <p:nvPr>
            <p:ph sz="quarter" idx="1"/>
          </p:nvPr>
        </p:nvSpPr>
        <p:spPr/>
        <p:txBody>
          <a:bodyPr>
            <a:normAutofit lnSpcReduction="10000"/>
          </a:bodyPr>
          <a:lstStyle/>
          <a:p>
            <a:r>
              <a:rPr lang="en-US" dirty="0" smtClean="0">
                <a:solidFill>
                  <a:schemeClr val="tx2"/>
                </a:solidFill>
              </a:rPr>
              <a:t>Components:</a:t>
            </a:r>
          </a:p>
          <a:p>
            <a:pPr lvl="1"/>
            <a:r>
              <a:rPr lang="en-US" sz="2300" dirty="0" smtClean="0">
                <a:solidFill>
                  <a:schemeClr val="tx2"/>
                </a:solidFill>
              </a:rPr>
              <a:t>Compressor</a:t>
            </a:r>
            <a:endParaRPr lang="en-US" sz="1500" dirty="0">
              <a:solidFill>
                <a:schemeClr val="tx2"/>
              </a:solidFill>
            </a:endParaRPr>
          </a:p>
          <a:p>
            <a:pPr marL="548640" lvl="2" indent="0" algn="just">
              <a:buNone/>
            </a:pPr>
            <a:r>
              <a:rPr lang="en-US" sz="1600" dirty="0">
                <a:solidFill>
                  <a:schemeClr val="tx2"/>
                </a:solidFill>
              </a:rPr>
              <a:t>The compressor sucks in air form the atmosphere and compresses it to pressures in the range of 15 to 20 bar. The compressor consists of a number of rows of blades mounted on a shaft. This is something like a series of fans placed one after the other. The pressurized air from the first row is further </a:t>
            </a:r>
            <a:r>
              <a:rPr lang="en-US" sz="1600" dirty="0" smtClean="0">
                <a:solidFill>
                  <a:schemeClr val="tx2"/>
                </a:solidFill>
              </a:rPr>
              <a:t>pressurized </a:t>
            </a:r>
            <a:r>
              <a:rPr lang="en-US" sz="1600" dirty="0">
                <a:solidFill>
                  <a:schemeClr val="tx2"/>
                </a:solidFill>
              </a:rPr>
              <a:t>in the second row and so on. Stationary vanes between each of the blade rows guide the air flow from one section to the next section. The shaft is connected and rotates along with the main gas turbine</a:t>
            </a:r>
            <a:r>
              <a:rPr lang="en-US" sz="1600" dirty="0" smtClean="0">
                <a:solidFill>
                  <a:schemeClr val="tx2"/>
                </a:solidFill>
              </a:rPr>
              <a:t>.</a:t>
            </a:r>
          </a:p>
          <a:p>
            <a:pPr marL="560070" lvl="1" indent="-285750" algn="just"/>
            <a:r>
              <a:rPr lang="en-US" sz="2300" dirty="0" smtClean="0"/>
              <a:t>Combustor</a:t>
            </a:r>
          </a:p>
          <a:p>
            <a:pPr marL="548640" lvl="2" indent="0" algn="just">
              <a:buNone/>
            </a:pPr>
            <a:r>
              <a:rPr lang="en-US" sz="1600" dirty="0">
                <a:solidFill>
                  <a:schemeClr val="tx2"/>
                </a:solidFill>
              </a:rPr>
              <a:t>This is an annular chamber where the fuel burns and is similar to the furnace in a boiler. The air from the compressor is the Combustion air. Burners arranged circumferentially on the annular chamber control the fuel entry to the chamber. The hot gases in the range of 1400 to 1500 °C leave the chamber with high energy levels. The chamber and the subsequent sections are made of special alloys and designs that can withstand this high temperature.</a:t>
            </a:r>
          </a:p>
          <a:p>
            <a:pPr marL="560070" lvl="1" indent="-285750" algn="just"/>
            <a:endParaRPr lang="en-US" sz="2300" dirty="0"/>
          </a:p>
        </p:txBody>
      </p:sp>
    </p:spTree>
    <p:extLst>
      <p:ext uri="{BB962C8B-B14F-4D97-AF65-F5344CB8AC3E}">
        <p14:creationId xmlns:p14="http://schemas.microsoft.com/office/powerpoint/2010/main" val="197334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8</a:t>
            </a:fld>
            <a:endParaRPr lang="en-US"/>
          </a:p>
        </p:txBody>
      </p:sp>
      <p:sp>
        <p:nvSpPr>
          <p:cNvPr id="8" name="Content Placeholder 7"/>
          <p:cNvSpPr>
            <a:spLocks noGrp="1"/>
          </p:cNvSpPr>
          <p:nvPr>
            <p:ph sz="quarter" idx="1"/>
          </p:nvPr>
        </p:nvSpPr>
        <p:spPr/>
        <p:txBody>
          <a:bodyPr>
            <a:normAutofit/>
          </a:bodyPr>
          <a:lstStyle/>
          <a:p>
            <a:r>
              <a:rPr lang="en-US" dirty="0" smtClean="0">
                <a:solidFill>
                  <a:schemeClr val="tx2"/>
                </a:solidFill>
              </a:rPr>
              <a:t>Components:</a:t>
            </a:r>
          </a:p>
          <a:p>
            <a:pPr lvl="1"/>
            <a:r>
              <a:rPr lang="en-US" sz="2300" dirty="0"/>
              <a:t>Turbine</a:t>
            </a:r>
          </a:p>
          <a:p>
            <a:pPr marL="548640" lvl="2" indent="0">
              <a:buNone/>
            </a:pPr>
            <a:r>
              <a:rPr lang="en-US" sz="1600" dirty="0">
                <a:solidFill>
                  <a:schemeClr val="tx2"/>
                </a:solidFill>
              </a:rPr>
              <a:t>The turbine does the main work of energy conversion. The turbine portion also consists of rows of blades fixed to the shaft. Stationary guide vanes direct the gases to the next set of blades. The kinetic energy of the hot gases impacting on the blades rotates the blades and the shaft. The blades and vanes are made of special alloys and designs that can withstand the very high temperature gas. The exhaust gases then exit to exhaust system through the diffuser. The gas temperature leaving the turbine is in the range of 500 to 550 °C. The gas turbine shaft connects to the generator to produce electric power. </a:t>
            </a:r>
          </a:p>
          <a:p>
            <a:pPr marL="822960" lvl="3" indent="0" algn="just">
              <a:buNone/>
            </a:pPr>
            <a:endParaRPr lang="en-US" sz="1400" dirty="0">
              <a:solidFill>
                <a:schemeClr val="tx2"/>
              </a:solidFill>
            </a:endParaRPr>
          </a:p>
          <a:p>
            <a:pPr marL="834390" lvl="2" indent="-285750" algn="just"/>
            <a:endParaRPr lang="en-US" sz="1400" dirty="0"/>
          </a:p>
        </p:txBody>
      </p:sp>
    </p:spTree>
    <p:extLst>
      <p:ext uri="{BB962C8B-B14F-4D97-AF65-F5344CB8AC3E}">
        <p14:creationId xmlns:p14="http://schemas.microsoft.com/office/powerpoint/2010/main" val="311131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A Gas Turbine Unit</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2743200"/>
            <a:ext cx="8504238" cy="3342165"/>
          </a:xfrm>
        </p:spPr>
      </p:pic>
      <p:sp>
        <p:nvSpPr>
          <p:cNvPr id="4" name="Date Placeholder 3"/>
          <p:cNvSpPr>
            <a:spLocks noGrp="1"/>
          </p:cNvSpPr>
          <p:nvPr>
            <p:ph type="dt" sz="half" idx="10"/>
          </p:nvPr>
        </p:nvSpPr>
        <p:spPr/>
        <p:txBody>
          <a:bodyPr/>
          <a:lstStyle/>
          <a:p>
            <a:fld id="{F76DA34B-4B7F-44B7-BB33-3BAFBC1B1870}" type="datetime1">
              <a:rPr lang="en-US" smtClean="0"/>
              <a:t>4/7/2013</a:t>
            </a:fld>
            <a:endParaRPr lang="en-US"/>
          </a:p>
        </p:txBody>
      </p:sp>
      <p:sp>
        <p:nvSpPr>
          <p:cNvPr id="5" name="Footer Placeholder 4"/>
          <p:cNvSpPr>
            <a:spLocks noGrp="1"/>
          </p:cNvSpPr>
          <p:nvPr>
            <p:ph type="ftr" sz="quarter" idx="11"/>
          </p:nvPr>
        </p:nvSpPr>
        <p:spPr/>
        <p:txBody>
          <a:bodyPr/>
          <a:lstStyle/>
          <a:p>
            <a:r>
              <a:rPr lang="en-US" smtClean="0"/>
              <a:t>ME 322 Thermo-Fluids Lab. 1</a:t>
            </a:r>
            <a:endParaRPr lang="en-US"/>
          </a:p>
        </p:txBody>
      </p:sp>
      <p:sp>
        <p:nvSpPr>
          <p:cNvPr id="6" name="Slide Number Placeholder 5"/>
          <p:cNvSpPr>
            <a:spLocks noGrp="1"/>
          </p:cNvSpPr>
          <p:nvPr>
            <p:ph type="sldNum" sz="quarter" idx="12"/>
          </p:nvPr>
        </p:nvSpPr>
        <p:spPr/>
        <p:txBody>
          <a:bodyPr/>
          <a:lstStyle/>
          <a:p>
            <a:fld id="{6BCE99E8-35EA-4F55-A43F-382E8146BB10}" type="slidenum">
              <a:rPr lang="en-US" smtClean="0"/>
              <a:t>9</a:t>
            </a:fld>
            <a:endParaRPr lang="en-US"/>
          </a:p>
        </p:txBody>
      </p:sp>
      <p:sp>
        <p:nvSpPr>
          <p:cNvPr id="3" name="TextBox 2"/>
          <p:cNvSpPr txBox="1"/>
          <p:nvPr/>
        </p:nvSpPr>
        <p:spPr>
          <a:xfrm>
            <a:off x="457200" y="1524000"/>
            <a:ext cx="8001000" cy="1006429"/>
          </a:xfrm>
          <a:prstGeom prst="rect">
            <a:avLst/>
          </a:prstGeom>
          <a:noFill/>
        </p:spPr>
        <p:txBody>
          <a:bodyPr wrap="square" rtlCol="0">
            <a:spAutoFit/>
          </a:bodyPr>
          <a:lstStyle/>
          <a:p>
            <a:pPr marL="274320" indent="-274320">
              <a:spcBef>
                <a:spcPct val="20000"/>
              </a:spcBef>
              <a:buClr>
                <a:schemeClr val="accent1"/>
              </a:buClr>
              <a:buSzPct val="85000"/>
              <a:buFont typeface="Wingdings 2"/>
              <a:buChar char=""/>
            </a:pPr>
            <a:r>
              <a:rPr lang="en-US" sz="2700" dirty="0">
                <a:solidFill>
                  <a:schemeClr val="tx2"/>
                </a:solidFill>
              </a:rPr>
              <a:t>Principal of </a:t>
            </a:r>
            <a:r>
              <a:rPr lang="en-US" sz="2700" dirty="0" smtClean="0">
                <a:solidFill>
                  <a:schemeClr val="tx2"/>
                </a:solidFill>
              </a:rPr>
              <a:t>Operation</a:t>
            </a:r>
          </a:p>
          <a:p>
            <a:pPr marL="731520" lvl="1" indent="-274320">
              <a:spcBef>
                <a:spcPct val="20000"/>
              </a:spcBef>
              <a:buClr>
                <a:schemeClr val="accent1"/>
              </a:buClr>
              <a:buSzPct val="85000"/>
              <a:buFont typeface="Wingdings 2"/>
              <a:buChar char=""/>
            </a:pPr>
            <a:r>
              <a:rPr lang="en-US" sz="2700" dirty="0" smtClean="0">
                <a:solidFill>
                  <a:schemeClr val="tx2"/>
                </a:solidFill>
              </a:rPr>
              <a:t>The gas turbine is based on the </a:t>
            </a:r>
            <a:r>
              <a:rPr lang="en-US" sz="2700" dirty="0" err="1" smtClean="0">
                <a:solidFill>
                  <a:schemeClr val="tx2"/>
                </a:solidFill>
              </a:rPr>
              <a:t>Brayton</a:t>
            </a:r>
            <a:r>
              <a:rPr lang="en-US" sz="2700" dirty="0" smtClean="0">
                <a:solidFill>
                  <a:schemeClr val="tx2"/>
                </a:solidFill>
              </a:rPr>
              <a:t> Cycle</a:t>
            </a:r>
            <a:endParaRPr lang="en-US" sz="2700" dirty="0">
              <a:solidFill>
                <a:schemeClr val="tx2"/>
              </a:solidFill>
            </a:endParaRPr>
          </a:p>
        </p:txBody>
      </p:sp>
    </p:spTree>
    <p:extLst>
      <p:ext uri="{BB962C8B-B14F-4D97-AF65-F5344CB8AC3E}">
        <p14:creationId xmlns:p14="http://schemas.microsoft.com/office/powerpoint/2010/main" val="1520836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112</TotalTime>
  <Words>1801</Words>
  <Application>Microsoft Office PowerPoint</Application>
  <PresentationFormat>On-screen Show (4:3)</PresentationFormat>
  <Paragraphs>184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lpstr>Performance of A Gas Turbine Unit</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of A Gas Turbine Unit</dc:title>
  <dc:creator>Shereef Aly Sadek</dc:creator>
  <cp:lastModifiedBy>Shereef Aly Sadek</cp:lastModifiedBy>
  <cp:revision>13</cp:revision>
  <dcterms:created xsi:type="dcterms:W3CDTF">2013-04-07T02:13:23Z</dcterms:created>
  <dcterms:modified xsi:type="dcterms:W3CDTF">2013-04-07T04:05:47Z</dcterms:modified>
</cp:coreProperties>
</file>