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526" r:id="rId5"/>
    <p:sldId id="527" r:id="rId6"/>
    <p:sldId id="529" r:id="rId7"/>
    <p:sldId id="264" r:id="rId8"/>
    <p:sldId id="265" r:id="rId9"/>
    <p:sldId id="282" r:id="rId10"/>
    <p:sldId id="375" r:id="rId11"/>
    <p:sldId id="532" r:id="rId12"/>
    <p:sldId id="533" r:id="rId13"/>
    <p:sldId id="283" r:id="rId14"/>
    <p:sldId id="291" r:id="rId15"/>
    <p:sldId id="534" r:id="rId16"/>
    <p:sldId id="535" r:id="rId17"/>
    <p:sldId id="284" r:id="rId18"/>
  </p:sldIdLst>
  <p:sldSz cx="4597400" cy="3441700"/>
  <p:notesSz cx="4597400" cy="34417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0" d="100"/>
          <a:sy n="210" d="100"/>
        </p:scale>
        <p:origin x="189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2605088" y="0"/>
            <a:ext cx="1992312" cy="1730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1992312" cy="17303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B98B2A-CB29-49BE-8FE3-630C48BEFBF0}" type="datetimeFigureOut">
              <a:rPr lang="ar-SA" smtClean="0"/>
              <a:t>19/02/1445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522413" y="430213"/>
            <a:ext cx="1552575" cy="116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460375" y="1655763"/>
            <a:ext cx="3676650" cy="13557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2605088" y="3268663"/>
            <a:ext cx="1992312" cy="1730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3268663"/>
            <a:ext cx="1992312" cy="1730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9EEF52-9D0E-4525-9BB3-518744BED3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3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A3D98C5-CDE8-61E7-3617-2E6B422F4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BFBEB6-B77B-41D2-A81E-60BF8FAC411F}" type="slidenum">
              <a:rPr lang="en-GB" altLang="ar-SA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GB" altLang="ar-SA">
              <a:latin typeface="Times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DDF8BCE-D4F1-EA64-C69A-27D8CB936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95D651F-B783-4862-3F94-4689CCDD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ar-SA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0724" y="240538"/>
            <a:ext cx="2143251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7705" y="1923796"/>
            <a:ext cx="3209290" cy="858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055" y="189039"/>
            <a:ext cx="2086296" cy="3049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9235" y="790130"/>
            <a:ext cx="1994344" cy="2267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61120" y="790130"/>
            <a:ext cx="1994344" cy="2267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112" y="36131"/>
            <a:ext cx="430047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1874" y="1011744"/>
            <a:ext cx="4128135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8798" y="3194875"/>
            <a:ext cx="1467104" cy="171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9235" y="3194875"/>
            <a:ext cx="1054481" cy="171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00984" y="3194875"/>
            <a:ext cx="1054481" cy="171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ksu.edu.sa/ar/salkahtani" TargetMode="External"/><Relationship Id="rId2" Type="http://schemas.openxmlformats.org/officeDocument/2006/relationships/hyperlink" Target="mailto:salkahtani@ksu.edu.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707262" y="6399"/>
            <a:ext cx="3801128" cy="954024"/>
            <a:chOff x="702071" y="63"/>
            <a:chExt cx="3801128" cy="95402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6775" y="63"/>
              <a:ext cx="816424" cy="9540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2071" y="401295"/>
              <a:ext cx="2749043" cy="251664"/>
            </a:xfrm>
            <a:custGeom>
              <a:avLst/>
              <a:gdLst/>
              <a:ahLst/>
              <a:cxnLst/>
              <a:rect l="l" t="t" r="r" b="b"/>
              <a:pathLst>
                <a:path w="3564890" h="462280">
                  <a:moveTo>
                    <a:pt x="3564636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3564636" y="461772"/>
                  </a:lnTo>
                  <a:lnTo>
                    <a:pt x="3564636" y="0"/>
                  </a:lnTo>
                  <a:close/>
                </a:path>
              </a:pathLst>
            </a:custGeom>
            <a:solidFill>
              <a:srgbClr val="92CDDD"/>
            </a:solidFill>
          </p:spPr>
          <p:txBody>
            <a:bodyPr wrap="square" lIns="0" tIns="0" rIns="0" bIns="0" rtlCol="0"/>
            <a:lstStyle/>
            <a:p>
              <a:pPr algn="l" rtl="0"/>
              <a:r>
                <a:rPr lang="en-US" dirty="0">
                  <a:highlight>
                    <a:srgbClr val="FFFF00"/>
                  </a:highlight>
                </a:rPr>
                <a:t>Molecular Genetics (342 Zoo)</a:t>
              </a:r>
              <a:endParaRPr dirty="0">
                <a:highlight>
                  <a:srgbClr val="FFFF00"/>
                </a:highlight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" y="1066863"/>
              <a:ext cx="1985772" cy="16230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0" y="1104963"/>
              <a:ext cx="1524000" cy="15240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4" y="63"/>
              <a:ext cx="4572000" cy="3428365"/>
            </a:xfrm>
            <a:custGeom>
              <a:avLst/>
              <a:gdLst/>
              <a:ahLst/>
              <a:cxnLst/>
              <a:rect l="l" t="t" r="r" b="b"/>
              <a:pathLst>
                <a:path w="4572000" h="3428365">
                  <a:moveTo>
                    <a:pt x="0" y="3428111"/>
                  </a:moveTo>
                  <a:lnTo>
                    <a:pt x="4571746" y="3428111"/>
                  </a:lnTo>
                  <a:lnTo>
                    <a:pt x="4571746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>
            <a:extLst>
              <a:ext uri="{FF2B5EF4-FFF2-40B4-BE49-F238E27FC236}">
                <a16:creationId xmlns:a16="http://schemas.microsoft.com/office/drawing/2014/main" id="{EF7F62CF-4288-FD91-91D4-6B5EC4317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195" y="196850"/>
            <a:ext cx="4130040" cy="86177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b="1" dirty="0">
                <a:effectLst/>
              </a:rPr>
              <a:t>Timeline of events</a:t>
            </a:r>
          </a:p>
          <a:p>
            <a:pPr algn="r" rtl="1" eaLnBrk="1" hangingPunct="1">
              <a:defRPr/>
            </a:pPr>
            <a:r>
              <a:rPr lang="ar-SA" altLang="ar-SA" sz="1400" dirty="0">
                <a:solidFill>
                  <a:srgbClr val="FF0000"/>
                </a:solidFill>
                <a:cs typeface="+mj-cs"/>
              </a:rPr>
              <a:t>كيف تم اكتشاف أن الاحماض النووية هي المادة الوراثية ؟</a:t>
            </a:r>
          </a:p>
          <a:p>
            <a:pPr algn="r" rtl="1">
              <a:defRPr/>
            </a:pPr>
            <a:r>
              <a:rPr lang="ar-SA" altLang="ar-SA" dirty="0"/>
              <a:t>عن طريق العديد من التجارب التي عملت منذ مطلع القرن العشرين.</a:t>
            </a:r>
            <a:r>
              <a:rPr lang="en-US" altLang="ar-SA" dirty="0"/>
              <a:t> </a:t>
            </a:r>
            <a:r>
              <a:rPr lang="ar-SA" altLang="ar-SA" dirty="0"/>
              <a:t>الجدول</a:t>
            </a:r>
            <a:r>
              <a:rPr lang="en-US" altLang="ar-SA" dirty="0"/>
              <a:t> </a:t>
            </a:r>
            <a:r>
              <a:rPr lang="ar-SA" altLang="ar-SA" dirty="0"/>
              <a:t> يوضح </a:t>
            </a:r>
            <a:r>
              <a:rPr lang="ar-SA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</a:rPr>
              <a:t>الطريق الى الحلزون المزدوج </a:t>
            </a:r>
            <a:endParaRPr lang="en-US" altLang="ar-SA" dirty="0"/>
          </a:p>
        </p:txBody>
      </p:sp>
      <p:graphicFrame>
        <p:nvGraphicFramePr>
          <p:cNvPr id="5" name="Group 136">
            <a:extLst>
              <a:ext uri="{FF2B5EF4-FFF2-40B4-BE49-F238E27FC236}">
                <a16:creationId xmlns:a16="http://schemas.microsoft.com/office/drawing/2014/main" id="{263CD408-CB91-9016-A39C-1A9B8B83A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924161"/>
              </p:ext>
            </p:extLst>
          </p:nvPr>
        </p:nvGraphicFramePr>
        <p:xfrm>
          <a:off x="454774" y="1058624"/>
          <a:ext cx="3886200" cy="2082284"/>
        </p:xfrm>
        <a:graphic>
          <a:graphicData uri="http://schemas.openxmlformats.org/drawingml/2006/table">
            <a:tbl>
              <a:tblPr rtl="1"/>
              <a:tblGrid>
                <a:gridCol w="13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الباحث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المساهمة </a:t>
                      </a:r>
                      <a:endParaRPr kumimoji="0" lang="en-US" altLang="ar-SA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التاريخ</a:t>
                      </a:r>
                      <a:endParaRPr kumimoji="0" lang="en-US" altLang="ar-SA" sz="1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Friedrich Miescher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   </a:t>
                      </a: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عزل مادة </a:t>
                      </a:r>
                      <a:r>
                        <a:rPr kumimoji="0" lang="en-US" altLang="ar-SA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Nuclein</a:t>
                      </a:r>
                      <a:endParaRPr kumimoji="0" lang="ar-SA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من </a:t>
                      </a:r>
                      <a:r>
                        <a:rPr kumimoji="0" lang="ar-SA" altLang="ar-SA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أنوية</a:t>
                      </a: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الخلايا الدموية البيضاء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1869</a:t>
                      </a:r>
                      <a:endParaRPr kumimoji="0" lang="en-US" altLang="ar-S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F.Griffith    </a:t>
                      </a: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أثبت قدرة البكتيريا على التحول من سلالة إلى أخرى 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1928</a:t>
                      </a:r>
                      <a:endParaRPr kumimoji="0" lang="en-US" altLang="ar-S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Hershey, Chase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أثبتا ان رنا الفيروس هو المادة الوراثية وليس البروتين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1950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Chargaff</a:t>
                      </a: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اكتشف مكونات الدنا ونسبها (تركيزاتها) ومواقعها 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1950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Watson &amp; Crick</a:t>
                      </a:r>
                    </a:p>
                  </a:txBody>
                  <a:tcPr marL="45889" marR="45889" marT="22933" marB="229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أثبتا أن للدنا بنية حلزونية مزدوجة 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1953</a:t>
                      </a:r>
                      <a:endParaRPr kumimoji="0" lang="en-US" altLang="ar-SA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889" marR="45889" marT="22933" marB="229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97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6419D7A-B41F-06C4-0B57-BECC4B56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36" y="127470"/>
            <a:ext cx="4378186" cy="31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004" b="1">
                <a:latin typeface="Verdana" panose="020B0604030504040204" pitchFamily="34" charset="0"/>
              </a:rPr>
              <a:t>Frederick Griffith’s Transformation Experiment - 1928</a:t>
            </a:r>
          </a:p>
          <a:p>
            <a:endParaRPr lang="en-US" altLang="ar-SA" sz="1004" b="1">
              <a:latin typeface="Verdana" panose="020B0604030504040204" pitchFamily="34" charset="0"/>
            </a:endParaRPr>
          </a:p>
          <a:p>
            <a:r>
              <a:rPr lang="en-US" altLang="ar-SA" sz="803" b="1">
                <a:latin typeface="Verdana" panose="020B0604030504040204" pitchFamily="34" charset="0"/>
              </a:rPr>
              <a:t>“transforming principle” demonstrated with  </a:t>
            </a:r>
            <a:r>
              <a:rPr lang="en-US" altLang="ar-SA" sz="803" b="1" i="1">
                <a:latin typeface="Verdana" panose="020B0604030504040204" pitchFamily="34" charset="0"/>
              </a:rPr>
              <a:t>Streptococcus pneumoniae</a:t>
            </a: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 i="1">
              <a:latin typeface="Verdana" panose="020B0604030504040204" pitchFamily="34" charset="0"/>
            </a:endParaRPr>
          </a:p>
          <a:p>
            <a:endParaRPr lang="en-US" altLang="ar-SA" sz="803" b="1">
              <a:latin typeface="Verdana" panose="020B0604030504040204" pitchFamily="34" charset="0"/>
            </a:endParaRPr>
          </a:p>
          <a:p>
            <a:r>
              <a:rPr lang="en-US" altLang="ar-SA" sz="803" b="1">
                <a:latin typeface="Verdana" panose="020B0604030504040204" pitchFamily="34" charset="0"/>
              </a:rPr>
              <a:t>Griffith hypothesized that the transforming agent was a “IIIS” protein.</a:t>
            </a:r>
            <a:r>
              <a:rPr lang="en-US" altLang="ar-SA" sz="803" b="1" i="1">
                <a:latin typeface="Verdana" panose="020B0604030504040204" pitchFamily="34" charset="0"/>
              </a:rPr>
              <a:t> </a:t>
            </a:r>
            <a:endParaRPr lang="en-US" altLang="ar-SA" sz="1205" b="1" u="sng">
              <a:latin typeface="Verdana" panose="020B0604030504040204" pitchFamily="34" charset="0"/>
            </a:endParaRPr>
          </a:p>
        </p:txBody>
      </p:sp>
      <p:pic>
        <p:nvPicPr>
          <p:cNvPr id="8195" name="Picture 8">
            <a:extLst>
              <a:ext uri="{FF2B5EF4-FFF2-40B4-BE49-F238E27FC236}">
                <a16:creationId xmlns:a16="http://schemas.microsoft.com/office/drawing/2014/main" id="{145595CB-36B9-C04D-FBFF-C6ADAD829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7"/>
          <a:stretch>
            <a:fillRect/>
          </a:stretch>
        </p:blipFill>
        <p:spPr bwMode="auto">
          <a:xfrm>
            <a:off x="195439" y="650099"/>
            <a:ext cx="4206522" cy="23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>
            <a:extLst>
              <a:ext uri="{FF2B5EF4-FFF2-40B4-BE49-F238E27FC236}">
                <a16:creationId xmlns:a16="http://schemas.microsoft.com/office/drawing/2014/main" id="{EC1D6F44-0AF6-B040-A661-6FF6256CB53C}"/>
              </a:ext>
            </a:extLst>
          </p:cNvPr>
          <p:cNvGrpSpPr>
            <a:grpSpLocks/>
          </p:cNvGrpSpPr>
          <p:nvPr/>
        </p:nvGrpSpPr>
        <p:grpSpPr bwMode="auto">
          <a:xfrm>
            <a:off x="157198" y="764822"/>
            <a:ext cx="4206522" cy="2676878"/>
            <a:chOff x="96" y="528"/>
            <a:chExt cx="5616" cy="3696"/>
          </a:xfrm>
        </p:grpSpPr>
        <p:sp>
          <p:nvSpPr>
            <p:cNvPr id="11269" name="Rectangle 3">
              <a:extLst>
                <a:ext uri="{FF2B5EF4-FFF2-40B4-BE49-F238E27FC236}">
                  <a16:creationId xmlns:a16="http://schemas.microsoft.com/office/drawing/2014/main" id="{BF52E3EA-D9AE-DB04-A19C-F37CFEC83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4128"/>
              <a:ext cx="42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ar-SA" sz="402">
                  <a:solidFill>
                    <a:srgbClr val="2E002E"/>
                  </a:solidFill>
                  <a:latin typeface="Georgia" panose="02040502050405020303" pitchFamily="18" charset="0"/>
                </a:rPr>
                <a:t>Peter J. Russell, </a:t>
              </a:r>
              <a:r>
                <a:rPr lang="en-US" altLang="ar-SA" sz="402" i="1">
                  <a:solidFill>
                    <a:srgbClr val="2E002E"/>
                  </a:solidFill>
                  <a:latin typeface="Georgia" panose="02040502050405020303" pitchFamily="18" charset="0"/>
                </a:rPr>
                <a:t>iGenetics</a:t>
              </a:r>
              <a:r>
                <a:rPr lang="en-US" altLang="ar-SA" sz="402">
                  <a:solidFill>
                    <a:srgbClr val="2E002E"/>
                  </a:solidFill>
                  <a:latin typeface="Georgia" panose="02040502050405020303" pitchFamily="18" charset="0"/>
                </a:rPr>
                <a:t>: Copyright © Pearson Education, Inc., publishing as Benjamin Cummings.</a:t>
              </a:r>
            </a:p>
          </p:txBody>
        </p:sp>
        <p:pic>
          <p:nvPicPr>
            <p:cNvPr id="11270" name="Picture 4">
              <a:extLst>
                <a:ext uri="{FF2B5EF4-FFF2-40B4-BE49-F238E27FC236}">
                  <a16:creationId xmlns:a16="http://schemas.microsoft.com/office/drawing/2014/main" id="{E8752CA1-1E22-4ECB-F52D-60CA70658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2"/>
            <a:stretch>
              <a:fillRect/>
            </a:stretch>
          </p:blipFill>
          <p:spPr bwMode="auto">
            <a:xfrm>
              <a:off x="96" y="528"/>
              <a:ext cx="5616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357FB8B-12DC-BBD4-93FF-F4333D2D5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60" y="120650"/>
            <a:ext cx="37434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SA" sz="900" b="1" dirty="0">
                <a:solidFill>
                  <a:srgbClr val="0070C0"/>
                </a:solidFill>
                <a:latin typeface="Verdana" panose="020B0604030504040204" pitchFamily="34" charset="0"/>
              </a:rPr>
              <a:t>Oswald T. Avery’s Transformation Experiment - 1944</a:t>
            </a:r>
          </a:p>
          <a:p>
            <a:pPr algn="l" rtl="0"/>
            <a:r>
              <a:rPr lang="en-US" altLang="ar-SA" sz="900" b="1" dirty="0">
                <a:solidFill>
                  <a:srgbClr val="0070C0"/>
                </a:solidFill>
                <a:latin typeface="Verdana" panose="020B0604030504040204" pitchFamily="34" charset="0"/>
              </a:rPr>
              <a:t>Determined that “IIIS” DNA was the genetic material responsible for Griffith’s results (not RNA).</a:t>
            </a:r>
            <a:endParaRPr lang="en-US" altLang="ar-SA" sz="1205" b="1" u="sng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1268" name="Picture 6">
            <a:extLst>
              <a:ext uri="{FF2B5EF4-FFF2-40B4-BE49-F238E27FC236}">
                <a16:creationId xmlns:a16="http://schemas.microsoft.com/office/drawing/2014/main" id="{EAED8047-3B69-7C8B-55C2-6D74CD8B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62" y="203952"/>
            <a:ext cx="624605" cy="87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3">
            <a:extLst>
              <a:ext uri="{FF2B5EF4-FFF2-40B4-BE49-F238E27FC236}">
                <a16:creationId xmlns:a16="http://schemas.microsoft.com/office/drawing/2014/main" id="{2BD895AE-B21A-D1D6-B495-625D6134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5"/>
          <a:stretch>
            <a:fillRect/>
          </a:stretch>
        </p:blipFill>
        <p:spPr bwMode="auto">
          <a:xfrm>
            <a:off x="2298700" y="501650"/>
            <a:ext cx="2133601" cy="24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612B62E3-A4A2-17E1-0656-EC2C5F60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98" y="420652"/>
            <a:ext cx="1912902" cy="25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en-US" altLang="ar-SA" sz="803" b="1" u="sng" dirty="0">
              <a:latin typeface="Verdana" panose="020B0604030504040204" pitchFamily="34" charset="0"/>
            </a:endParaRPr>
          </a:p>
          <a:p>
            <a:pPr algn="l" rtl="0"/>
            <a:endParaRPr lang="en-US" altLang="ar-SA" sz="1205" b="1" u="sng" dirty="0">
              <a:latin typeface="Verdana" panose="020B0604030504040204" pitchFamily="34" charset="0"/>
            </a:endParaRPr>
          </a:p>
          <a:p>
            <a:pPr algn="l" rtl="0"/>
            <a:r>
              <a:rPr lang="en-US" altLang="ar-SA" sz="1004" u="sng" dirty="0">
                <a:latin typeface="Verdana" panose="020B0604030504040204" pitchFamily="34" charset="0"/>
              </a:rPr>
              <a:t>Bacteriophage</a:t>
            </a:r>
            <a:r>
              <a:rPr lang="en-US" altLang="ar-SA" sz="1004" dirty="0">
                <a:latin typeface="Verdana" panose="020B0604030504040204" pitchFamily="34" charset="0"/>
              </a:rPr>
              <a:t> = Virus that attacks bacteria and replicates by invading a living cell and using the cell’s molecular machinery.</a:t>
            </a:r>
          </a:p>
          <a:p>
            <a:pPr algn="l" rtl="0"/>
            <a:endParaRPr lang="en-US" altLang="ar-SA" sz="1004" dirty="0">
              <a:latin typeface="Verdana" panose="020B0604030504040204" pitchFamily="34" charset="0"/>
            </a:endParaRPr>
          </a:p>
          <a:p>
            <a:pPr algn="l" rtl="0"/>
            <a:r>
              <a:rPr lang="en-US" altLang="ar-SA" sz="1004" b="1" dirty="0">
                <a:latin typeface="Verdana" panose="020B0604030504040204" pitchFamily="34" charset="0"/>
              </a:rPr>
              <a:t>Structure of T2 phage</a:t>
            </a:r>
          </a:p>
          <a:p>
            <a:pPr algn="l" rtl="0"/>
            <a:endParaRPr lang="en-US" altLang="ar-SA" sz="1004" b="1" dirty="0">
              <a:latin typeface="Verdana" panose="020B0604030504040204" pitchFamily="34" charset="0"/>
            </a:endParaRPr>
          </a:p>
          <a:p>
            <a:pPr algn="l" rtl="0"/>
            <a:r>
              <a:rPr lang="en-US" altLang="ar-SA" sz="1004" dirty="0">
                <a:latin typeface="Verdana" panose="020B0604030504040204" pitchFamily="34" charset="0"/>
              </a:rPr>
              <a:t>DNA &amp; protein</a:t>
            </a:r>
            <a:endParaRPr lang="en-US" altLang="ar-SA" sz="1004" b="1" dirty="0">
              <a:latin typeface="Verdana" panose="020B0604030504040204" pitchFamily="34" charset="0"/>
            </a:endParaRPr>
          </a:p>
          <a:p>
            <a:pPr algn="l" rtl="0"/>
            <a:endParaRPr lang="en-US" altLang="ar-SA" sz="1004" dirty="0">
              <a:latin typeface="Verdana" panose="020B0604030504040204" pitchFamily="34" charset="0"/>
            </a:endParaRPr>
          </a:p>
          <a:p>
            <a:pPr algn="l" rtl="0"/>
            <a:endParaRPr lang="en-US" altLang="ar-SA" sz="1205" dirty="0">
              <a:latin typeface="Verdana" panose="020B0604030504040204" pitchFamily="34" charset="0"/>
            </a:endParaRPr>
          </a:p>
        </p:txBody>
      </p:sp>
      <p:sp>
        <p:nvSpPr>
          <p:cNvPr id="13316" name="Rectangle 1029">
            <a:extLst>
              <a:ext uri="{FF2B5EF4-FFF2-40B4-BE49-F238E27FC236}">
                <a16:creationId xmlns:a16="http://schemas.microsoft.com/office/drawing/2014/main" id="{2A61523D-9280-8B03-EE50-B1166369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7" y="114724"/>
            <a:ext cx="4474210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205" b="1" dirty="0">
                <a:latin typeface="Verdana" panose="020B0604030504040204" pitchFamily="34" charset="0"/>
              </a:rPr>
              <a:t>Hershey-Chase Bacteriophage Experiment - 1953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1E20C389-DA5E-90E5-0C68-5C3B04A37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6" y="140218"/>
            <a:ext cx="2866490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205" b="1" u="sng">
                <a:latin typeface="Verdana" panose="020B0604030504040204" pitchFamily="34" charset="0"/>
              </a:rPr>
              <a:t>Life cycle of virulent T2 phage:</a:t>
            </a:r>
          </a:p>
        </p:txBody>
      </p:sp>
      <p:pic>
        <p:nvPicPr>
          <p:cNvPr id="19459" name="Picture 1027">
            <a:extLst>
              <a:ext uri="{FF2B5EF4-FFF2-40B4-BE49-F238E27FC236}">
                <a16:creationId xmlns:a16="http://schemas.microsoft.com/office/drawing/2014/main" id="{23EF8401-A865-BA18-2A33-B19CC222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 bwMode="auto">
          <a:xfrm>
            <a:off x="23354" y="458893"/>
            <a:ext cx="4531572" cy="27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2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A5FD48B-5E6D-C928-5151-67ABBE4A6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" y="382411"/>
            <a:ext cx="2065866" cy="29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endParaRPr lang="en-US" altLang="ar-SA" sz="803" b="1" u="sng" dirty="0">
              <a:latin typeface="Verdana" panose="020B0604030504040204" pitchFamily="34" charset="0"/>
            </a:endParaRPr>
          </a:p>
          <a:p>
            <a:pPr algn="l" rtl="0">
              <a:buFont typeface="Times" panose="02020603050405020304" pitchFamily="18" charset="0"/>
              <a:buAutoNum type="arabicPeriod"/>
            </a:pPr>
            <a:r>
              <a:rPr lang="en-US" altLang="ar-SA" sz="803" b="1" dirty="0">
                <a:latin typeface="Verdana" panose="020B0604030504040204" pitchFamily="34" charset="0"/>
              </a:rPr>
              <a:t>T2 bacteriophage is composed of DNA and proteins:</a:t>
            </a:r>
          </a:p>
          <a:p>
            <a:pPr algn="l" rtl="0">
              <a:buFont typeface="Times" panose="02020603050405020304" pitchFamily="18" charset="0"/>
              <a:buAutoNum type="arabicPeriod"/>
            </a:pPr>
            <a:r>
              <a:rPr lang="en-US" altLang="ar-SA" sz="803" b="1" dirty="0">
                <a:latin typeface="Verdana" panose="020B0604030504040204" pitchFamily="34" charset="0"/>
              </a:rPr>
              <a:t>Set-up two replicates:</a:t>
            </a:r>
          </a:p>
          <a:p>
            <a:pPr algn="l" rtl="0">
              <a:buFont typeface="Times" panose="02020603050405020304" pitchFamily="18" charset="0"/>
              <a:buAutoNum type="arabicPeriod"/>
            </a:pPr>
            <a:endParaRPr lang="en-US" altLang="ar-SA" sz="803" b="1" dirty="0">
              <a:latin typeface="Verdana" panose="020B0604030504040204" pitchFamily="34" charset="0"/>
            </a:endParaRPr>
          </a:p>
          <a:p>
            <a:pPr lvl="1" algn="l" rtl="0">
              <a:buFont typeface="Times" panose="02020603050405020304" pitchFamily="18" charset="0"/>
              <a:buChar char="•"/>
            </a:pPr>
            <a:r>
              <a:rPr lang="en-US" altLang="ar-SA" sz="803" b="1" dirty="0">
                <a:latin typeface="Verdana" panose="020B0604030504040204" pitchFamily="34" charset="0"/>
              </a:rPr>
              <a:t>Label DNA with </a:t>
            </a:r>
            <a:r>
              <a:rPr lang="en-US" altLang="ar-SA" sz="803" b="1" baseline="30000" dirty="0">
                <a:latin typeface="Verdana" panose="020B0604030504040204" pitchFamily="34" charset="0"/>
              </a:rPr>
              <a:t>32</a:t>
            </a:r>
            <a:r>
              <a:rPr lang="en-US" altLang="ar-SA" sz="803" b="1" dirty="0">
                <a:latin typeface="Verdana" panose="020B0604030504040204" pitchFamily="34" charset="0"/>
              </a:rPr>
              <a:t>P</a:t>
            </a:r>
          </a:p>
          <a:p>
            <a:pPr lvl="1" algn="l" rtl="0">
              <a:buFont typeface="Times" panose="02020603050405020304" pitchFamily="18" charset="0"/>
              <a:buChar char="•"/>
            </a:pPr>
            <a:r>
              <a:rPr lang="en-US" altLang="ar-SA" sz="803" b="1" dirty="0">
                <a:latin typeface="Verdana" panose="020B0604030504040204" pitchFamily="34" charset="0"/>
              </a:rPr>
              <a:t>Label Protein with </a:t>
            </a:r>
            <a:r>
              <a:rPr lang="en-US" altLang="ar-SA" sz="803" b="1" baseline="30000" dirty="0">
                <a:latin typeface="Verdana" panose="020B0604030504040204" pitchFamily="34" charset="0"/>
              </a:rPr>
              <a:t>35</a:t>
            </a:r>
            <a:r>
              <a:rPr lang="en-US" altLang="ar-SA" sz="803" b="1" dirty="0">
                <a:latin typeface="Verdana" panose="020B0604030504040204" pitchFamily="34" charset="0"/>
              </a:rPr>
              <a:t>S</a:t>
            </a:r>
          </a:p>
          <a:p>
            <a:pPr algn="l" rtl="0">
              <a:buFont typeface="Times" panose="02020603050405020304" pitchFamily="18" charset="0"/>
              <a:buAutoNum type="arabicPeriod"/>
            </a:pPr>
            <a:endParaRPr lang="en-US" altLang="ar-SA" sz="803" b="1" dirty="0">
              <a:latin typeface="Verdana" panose="020B0604030504040204" pitchFamily="34" charset="0"/>
            </a:endParaRPr>
          </a:p>
          <a:p>
            <a:pPr algn="l" rtl="0">
              <a:buFont typeface="Times" panose="02020603050405020304" pitchFamily="18" charset="0"/>
              <a:buNone/>
            </a:pPr>
            <a:r>
              <a:rPr lang="en-US" altLang="ar-SA" sz="803" b="1" dirty="0">
                <a:latin typeface="Verdana" panose="020B0604030504040204" pitchFamily="34" charset="0"/>
              </a:rPr>
              <a:t>3.	Infected </a:t>
            </a:r>
            <a:r>
              <a:rPr lang="en-US" altLang="ar-SA" sz="803" b="1" i="1" dirty="0">
                <a:latin typeface="Verdana" panose="020B0604030504040204" pitchFamily="34" charset="0"/>
              </a:rPr>
              <a:t>E. coli</a:t>
            </a:r>
            <a:r>
              <a:rPr lang="en-US" altLang="ar-SA" sz="803" b="1" dirty="0">
                <a:latin typeface="Verdana" panose="020B0604030504040204" pitchFamily="34" charset="0"/>
              </a:rPr>
              <a:t> bacteria with two types of labeled T2</a:t>
            </a:r>
          </a:p>
          <a:p>
            <a:pPr algn="l" rtl="0">
              <a:buFont typeface="Times" panose="02020603050405020304" pitchFamily="18" charset="0"/>
              <a:buAutoNum type="arabicPeriod"/>
            </a:pPr>
            <a:endParaRPr lang="en-US" altLang="ar-SA" sz="803" b="1" dirty="0">
              <a:latin typeface="Verdana" panose="020B0604030504040204" pitchFamily="34" charset="0"/>
            </a:endParaRPr>
          </a:p>
          <a:p>
            <a:pPr algn="l" rtl="0">
              <a:buFont typeface="Times" panose="02020603050405020304" pitchFamily="18" charset="0"/>
              <a:buNone/>
            </a:pPr>
            <a:r>
              <a:rPr lang="en-US" altLang="ar-SA" sz="803" b="1" dirty="0">
                <a:latin typeface="Verdana" panose="020B0604030504040204" pitchFamily="34" charset="0"/>
              </a:rPr>
              <a:t>4.	</a:t>
            </a:r>
            <a:r>
              <a:rPr lang="en-US" altLang="ar-SA" sz="803" b="1" baseline="30000" dirty="0">
                <a:latin typeface="Verdana" panose="020B0604030504040204" pitchFamily="34" charset="0"/>
              </a:rPr>
              <a:t>32</a:t>
            </a:r>
            <a:r>
              <a:rPr lang="en-US" altLang="ar-SA" sz="803" b="1" dirty="0">
                <a:latin typeface="Verdana" panose="020B0604030504040204" pitchFamily="34" charset="0"/>
              </a:rPr>
              <a:t>P is discovered within the bacteria and progeny phages, whereas </a:t>
            </a:r>
            <a:r>
              <a:rPr lang="en-US" altLang="ar-SA" sz="803" b="1" baseline="30000" dirty="0">
                <a:latin typeface="Verdana" panose="020B0604030504040204" pitchFamily="34" charset="0"/>
              </a:rPr>
              <a:t>35</a:t>
            </a:r>
            <a:r>
              <a:rPr lang="en-US" altLang="ar-SA" sz="803" b="1" dirty="0">
                <a:latin typeface="Verdana" panose="020B0604030504040204" pitchFamily="34" charset="0"/>
              </a:rPr>
              <a:t>S is not found within the bacteria but released with phage ghosts.</a:t>
            </a:r>
          </a:p>
          <a:p>
            <a:pPr algn="l" rtl="0">
              <a:buFont typeface="Times" panose="02020603050405020304" pitchFamily="18" charset="0"/>
              <a:buAutoNum type="arabicPeriod"/>
            </a:pPr>
            <a:endParaRPr lang="en-US" altLang="ar-SA" sz="803" dirty="0">
              <a:latin typeface="Verdana" panose="020B060403050404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B5A9BF24-9493-64C0-2984-A0FD91AE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"/>
          <a:stretch>
            <a:fillRect/>
          </a:stretch>
        </p:blipFill>
        <p:spPr bwMode="auto">
          <a:xfrm>
            <a:off x="2133786" y="535376"/>
            <a:ext cx="2459381" cy="27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2E8A874-6AAD-1F60-20A8-BEA9E95A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82" y="114723"/>
            <a:ext cx="3744936" cy="24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1004" b="1" u="sng">
                <a:latin typeface="Verdana" panose="020B0604030504040204" pitchFamily="34" charset="0"/>
              </a:rPr>
              <a:t>Hershey-Chase Bacteriophage Experiment - 1953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CE4BFC9-46E3-076E-CB10-8B808C43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9" y="3212253"/>
            <a:ext cx="1159293" cy="20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703">
                <a:latin typeface="Verdana" panose="020B0604030504040204" pitchFamily="34" charset="0"/>
              </a:rPr>
              <a:t>1969: Alfred Hershey</a:t>
            </a:r>
            <a:endParaRPr lang="en-US" altLang="ar-SA" sz="803" b="1" u="sng">
              <a:latin typeface="Verdana" panose="020B0604030504040204" pitchFamily="34" charset="0"/>
            </a:endParaRPr>
          </a:p>
        </p:txBody>
      </p:sp>
      <p:pic>
        <p:nvPicPr>
          <p:cNvPr id="14343" name="Picture 8">
            <a:extLst>
              <a:ext uri="{FF2B5EF4-FFF2-40B4-BE49-F238E27FC236}">
                <a16:creationId xmlns:a16="http://schemas.microsoft.com/office/drawing/2014/main" id="{2A2236DD-0169-9C76-00B6-0273FFABC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984989"/>
            <a:ext cx="481035" cy="4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5027D51-0392-BE5A-2F3D-B9156C87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57" y="114724"/>
            <a:ext cx="4359487" cy="61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SA" sz="903" b="1">
                <a:latin typeface="Verdana" panose="020B0604030504040204" pitchFamily="34" charset="0"/>
              </a:rPr>
              <a:t>Gierer &amp; Schramm Tobacco Mosaic Virus (TMV) Experiment – 1956 &amp; Fraenkel-Conrat &amp; Singer - 1957</a:t>
            </a:r>
            <a:r>
              <a:rPr lang="en-US" altLang="ar-SA" sz="803">
                <a:latin typeface="Verdana" panose="020B0604030504040204" pitchFamily="34" charset="0"/>
              </a:rPr>
              <a:t> </a:t>
            </a:r>
          </a:p>
          <a:p>
            <a:endParaRPr lang="en-US" altLang="ar-SA" sz="803">
              <a:latin typeface="Verdana" panose="020B0604030504040204" pitchFamily="34" charset="0"/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altLang="ar-SA" sz="803" b="1">
                <a:latin typeface="Verdana" panose="020B0604030504040204" pitchFamily="34" charset="0"/>
              </a:rPr>
              <a:t> Used 2 viral strains to demonstrate RNA is the genetic material of TMV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17DC66F2-4C84-D7F7-76F8-C1F12B681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>
            <a:fillRect/>
          </a:stretch>
        </p:blipFill>
        <p:spPr bwMode="auto">
          <a:xfrm>
            <a:off x="195439" y="711444"/>
            <a:ext cx="4283004" cy="25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2EF614B-EADE-B3C9-DF35-0CE7B2EC0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5" y="114723"/>
            <a:ext cx="4397728" cy="268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rtl="0"/>
            <a:r>
              <a:rPr lang="en-US" altLang="ar-SA" sz="1200" b="1" dirty="0">
                <a:highlight>
                  <a:srgbClr val="FFFF00"/>
                </a:highlight>
                <a:latin typeface="Verdana" panose="020B0604030504040204" pitchFamily="34" charset="0"/>
              </a:rPr>
              <a:t>Conclusions about these early experiments:</a:t>
            </a:r>
          </a:p>
          <a:p>
            <a:pPr algn="l" rtl="0"/>
            <a:endParaRPr lang="en-US" altLang="ar-SA" sz="1205" b="1" dirty="0">
              <a:latin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ar-SA" sz="1205" b="1" u="sng" dirty="0">
                <a:latin typeface="Verdana" panose="020B0604030504040204" pitchFamily="34" charset="0"/>
              </a:rPr>
              <a:t>Griffith 1928 &amp; Avery 1944:</a:t>
            </a:r>
            <a:endParaRPr lang="en-US" altLang="ar-SA" sz="1205" b="1" dirty="0">
              <a:latin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1205" b="1" dirty="0">
              <a:latin typeface="Verdana" panose="020B0604030504040204" pitchFamily="34" charset="0"/>
            </a:endParaRPr>
          </a:p>
          <a:p>
            <a:pPr marL="457200" lvl="1" indent="0" algn="l" rtl="0"/>
            <a:r>
              <a:rPr lang="en-US" altLang="ar-SA" sz="1205" dirty="0">
                <a:latin typeface="Verdana" panose="020B0604030504040204" pitchFamily="34" charset="0"/>
              </a:rPr>
              <a:t>DNA (not RNA) is transforming agent.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1205" b="1" dirty="0">
              <a:latin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ar-SA" sz="1205" b="1" u="sng" dirty="0">
                <a:latin typeface="Verdana" panose="020B0604030504040204" pitchFamily="34" charset="0"/>
              </a:rPr>
              <a:t>Hershey-Chase 1953:</a:t>
            </a:r>
            <a:endParaRPr lang="en-US" altLang="ar-SA" sz="1205" b="1" dirty="0">
              <a:latin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1205" b="1" dirty="0">
              <a:latin typeface="Verdana" panose="020B0604030504040204" pitchFamily="34" charset="0"/>
            </a:endParaRPr>
          </a:p>
          <a:p>
            <a:pPr marL="457200" lvl="1" indent="0" algn="l" rtl="0"/>
            <a:r>
              <a:rPr lang="en-US" altLang="ar-SA" sz="1205" dirty="0">
                <a:latin typeface="Verdana" panose="020B0604030504040204" pitchFamily="34" charset="0"/>
              </a:rPr>
              <a:t>DNA (not protein) is the genetic material.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1205" b="1" dirty="0">
              <a:latin typeface="Verdan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altLang="ar-SA" sz="1205" b="1" u="sng" dirty="0">
                <a:latin typeface="Verdana" panose="020B0604030504040204" pitchFamily="34" charset="0"/>
              </a:rPr>
              <a:t>Fraenkel-</a:t>
            </a:r>
            <a:r>
              <a:rPr lang="en-US" altLang="ar-SA" sz="1205" b="1" u="sng" dirty="0" err="1">
                <a:latin typeface="Verdana" panose="020B0604030504040204" pitchFamily="34" charset="0"/>
              </a:rPr>
              <a:t>Conrat</a:t>
            </a:r>
            <a:r>
              <a:rPr lang="en-US" altLang="ar-SA" sz="1205" b="1" u="sng" dirty="0">
                <a:latin typeface="Verdana" panose="020B0604030504040204" pitchFamily="34" charset="0"/>
              </a:rPr>
              <a:t> &amp; Singer 1957: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1205" b="1" u="sng" dirty="0">
              <a:latin typeface="Verdana" panose="020B0604030504040204" pitchFamily="34" charset="0"/>
            </a:endParaRPr>
          </a:p>
          <a:p>
            <a:pPr marL="457200" lvl="1" indent="0" algn="l" rtl="0"/>
            <a:r>
              <a:rPr lang="en-US" altLang="ar-SA" sz="1205" dirty="0">
                <a:latin typeface="Verdana" panose="020B0604030504040204" pitchFamily="34" charset="0"/>
              </a:rPr>
              <a:t>RNA (not protein) is genetic material of some viruses.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984" y="298323"/>
            <a:ext cx="22974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200" spc="-15" dirty="0">
                <a:latin typeface="Calibri"/>
                <a:cs typeface="Calibri"/>
              </a:rPr>
              <a:t>General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Information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894969"/>
            <a:ext cx="4267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l" rtl="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lang="en-GB" sz="2000" dirty="0">
                <a:latin typeface="Aldhabi" panose="01000000000000000000" pitchFamily="2" charset="-78"/>
                <a:cs typeface="Aldhabi" panose="01000000000000000000" pitchFamily="2" charset="-78"/>
              </a:rPr>
              <a:t>Prof</a:t>
            </a:r>
            <a:r>
              <a:rPr sz="20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  <a:r>
              <a:rPr sz="2000" spc="-15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Saad </a:t>
            </a:r>
            <a:r>
              <a:rPr lang="en-US" sz="2000" spc="-10" dirty="0" err="1">
                <a:latin typeface="Aldhabi" panose="01000000000000000000" pitchFamily="2" charset="-78"/>
                <a:cs typeface="Aldhabi" panose="01000000000000000000" pitchFamily="2" charset="-78"/>
              </a:rPr>
              <a:t>Alkahtani</a:t>
            </a:r>
            <a:endParaRPr sz="2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84785" indent="-172720" algn="l" rtl="0">
              <a:lnSpc>
                <a:spcPct val="100000"/>
              </a:lnSpc>
              <a:buFont typeface="Microsoft Sans Serif"/>
              <a:buChar char="•"/>
              <a:tabLst>
                <a:tab pos="185420" algn="l"/>
              </a:tabLst>
            </a:pPr>
            <a:r>
              <a:rPr lang="en-US"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P</a:t>
            </a:r>
            <a:r>
              <a:rPr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rofessor</a:t>
            </a:r>
            <a:r>
              <a:rPr sz="2000" spc="-15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of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molecular 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genetics</a:t>
            </a:r>
            <a:endParaRPr lang="en-US" sz="2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84785" marR="86360" indent="-172720" algn="l" rtl="0">
              <a:lnSpc>
                <a:spcPts val="1150"/>
              </a:lnSpc>
              <a:buFont typeface="Microsoft Sans Serif"/>
              <a:buChar char="•"/>
              <a:tabLst>
                <a:tab pos="185420" algn="l"/>
              </a:tabLst>
            </a:pP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College</a:t>
            </a:r>
            <a:r>
              <a:rPr lang="en-US"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of</a:t>
            </a:r>
            <a:r>
              <a:rPr lang="en-US" sz="20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science/Zoology </a:t>
            </a:r>
            <a:r>
              <a:rPr lang="en-US" sz="20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Department/Building</a:t>
            </a:r>
            <a:r>
              <a:rPr lang="en-US" sz="2000" spc="-35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dirty="0">
                <a:latin typeface="Aldhabi" panose="01000000000000000000" pitchFamily="2" charset="-78"/>
                <a:cs typeface="Aldhabi" panose="01000000000000000000" pitchFamily="2" charset="-78"/>
              </a:rPr>
              <a:t>5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Basement Floor AB105</a:t>
            </a:r>
            <a:endParaRPr lang="en-US" sz="2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84785" indent="-172720" algn="l" rtl="0">
              <a:lnSpc>
                <a:spcPct val="100000"/>
              </a:lnSpc>
              <a:buFont typeface="Microsoft Sans Serif"/>
              <a:buChar char="•"/>
              <a:tabLst>
                <a:tab pos="185420" algn="l"/>
              </a:tabLst>
            </a:pP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Email:</a:t>
            </a:r>
            <a:r>
              <a:rPr sz="2000" spc="-5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  <a:hlinkClick r:id="rId2"/>
              </a:rPr>
              <a:t>salkahtani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  <a:hlinkClick r:id="rId2"/>
              </a:rPr>
              <a:t>@ksu.edu.sa</a:t>
            </a:r>
            <a:endParaRPr sz="2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84785" indent="-172720" algn="l" rtl="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2000" spc="-50" dirty="0">
                <a:latin typeface="Aldhabi" panose="01000000000000000000" pitchFamily="2" charset="-78"/>
                <a:cs typeface="Aldhabi" panose="01000000000000000000" pitchFamily="2" charset="-78"/>
              </a:rPr>
              <a:t>W</a:t>
            </a:r>
            <a:r>
              <a:rPr sz="2000" dirty="0">
                <a:latin typeface="Aldhabi" panose="01000000000000000000" pitchFamily="2" charset="-78"/>
                <a:cs typeface="Aldhabi" panose="01000000000000000000" pitchFamily="2" charset="-78"/>
              </a:rPr>
              <a:t>e</a:t>
            </a:r>
            <a:r>
              <a:rPr sz="2000" spc="5" dirty="0">
                <a:latin typeface="Aldhabi" panose="01000000000000000000" pitchFamily="2" charset="-78"/>
                <a:cs typeface="Aldhabi" panose="01000000000000000000" pitchFamily="2" charset="-78"/>
              </a:rPr>
              <a:t>b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si</a:t>
            </a:r>
            <a:r>
              <a:rPr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t</a:t>
            </a:r>
            <a:r>
              <a:rPr sz="2000" dirty="0">
                <a:latin typeface="Aldhabi" panose="01000000000000000000" pitchFamily="2" charset="-78"/>
                <a:cs typeface="Aldhabi" panose="01000000000000000000" pitchFamily="2" charset="-78"/>
              </a:rPr>
              <a:t>e:</a:t>
            </a:r>
            <a:r>
              <a:rPr sz="2000" spc="-2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GB" sz="2000" spc="-10" dirty="0">
                <a:latin typeface="Aldhabi" panose="01000000000000000000" pitchFamily="2" charset="-78"/>
                <a:cs typeface="Aldhabi" panose="01000000000000000000" pitchFamily="2" charset="-78"/>
                <a:hlinkClick r:id="rId3"/>
              </a:rPr>
              <a:t>https://faculty.ksu.edu.sa/ar/salkahtani</a:t>
            </a:r>
            <a:endParaRPr lang="en-US" sz="2000" spc="-1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184785" indent="-172720" algn="l" rtl="0">
              <a:lnSpc>
                <a:spcPct val="100000"/>
              </a:lnSpc>
              <a:buFont typeface="Microsoft Sans Serif"/>
              <a:buChar char="•"/>
              <a:tabLst>
                <a:tab pos="185420" algn="l"/>
              </a:tabLst>
            </a:pP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Office</a:t>
            </a:r>
            <a:r>
              <a:rPr sz="2000" spc="-45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hours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: </a:t>
            </a:r>
            <a:r>
              <a:rPr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Sunday</a:t>
            </a:r>
            <a:r>
              <a:rPr lang="ar-SA" sz="2000" spc="-10" dirty="0">
                <a:latin typeface="Aldhabi" panose="01000000000000000000" pitchFamily="2" charset="-78"/>
                <a:cs typeface="Aldhabi" panose="01000000000000000000" pitchFamily="2" charset="-78"/>
              </a:rPr>
              <a:t>-</a:t>
            </a:r>
            <a:r>
              <a:rPr lang="en-US" sz="2000" spc="-15" dirty="0">
                <a:latin typeface="Aldhabi" panose="01000000000000000000" pitchFamily="2" charset="-78"/>
                <a:cs typeface="Aldhabi" panose="01000000000000000000" pitchFamily="2" charset="-78"/>
              </a:rPr>
              <a:t>Thursday 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10am</a:t>
            </a:r>
            <a:r>
              <a:rPr sz="2000" spc="5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– 1</a:t>
            </a:r>
            <a:r>
              <a:rPr lang="en-US"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p</a:t>
            </a:r>
            <a:r>
              <a:rPr sz="2000" spc="-5" dirty="0">
                <a:latin typeface="Aldhabi" panose="01000000000000000000" pitchFamily="2" charset="-78"/>
                <a:cs typeface="Aldhabi" panose="01000000000000000000" pitchFamily="2" charset="-78"/>
              </a:rPr>
              <a:t>m</a:t>
            </a:r>
            <a:endParaRPr sz="20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6343" y="256032"/>
            <a:ext cx="3569970" cy="588010"/>
            <a:chOff x="466343" y="256032"/>
            <a:chExt cx="3569970" cy="5880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343" y="275831"/>
              <a:ext cx="3569970" cy="4671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687" y="256032"/>
              <a:ext cx="2634234" cy="5875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8254" y="241554"/>
            <a:ext cx="3564890" cy="384721"/>
          </a:xfrm>
          <a:prstGeom prst="rect">
            <a:avLst/>
          </a:prstGeom>
          <a:solidFill>
            <a:srgbClr val="92CDDD"/>
          </a:solidFill>
          <a:ln w="4572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632460">
              <a:lnSpc>
                <a:spcPct val="100000"/>
              </a:lnSpc>
              <a:spcBef>
                <a:spcPts val="360"/>
              </a:spcBef>
            </a:pPr>
            <a:r>
              <a:rPr lang="en-US" sz="2200" b="0" spc="-15" dirty="0">
                <a:latin typeface="Calibri"/>
                <a:cs typeface="Calibri"/>
              </a:rPr>
              <a:t>Lecturer </a:t>
            </a:r>
            <a:r>
              <a:rPr sz="2200" b="0" spc="-15" dirty="0">
                <a:latin typeface="Calibri"/>
                <a:cs typeface="Calibri"/>
              </a:rPr>
              <a:t>Information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96" y="12776"/>
            <a:ext cx="4572000" cy="3428365"/>
          </a:xfrm>
          <a:custGeom>
            <a:avLst/>
            <a:gdLst/>
            <a:ahLst/>
            <a:cxnLst/>
            <a:rect l="l" t="t" r="r" b="b"/>
            <a:pathLst>
              <a:path w="4572000" h="3428365">
                <a:moveTo>
                  <a:pt x="0" y="3428111"/>
                </a:moveTo>
                <a:lnTo>
                  <a:pt x="4571746" y="3428111"/>
                </a:lnTo>
                <a:lnTo>
                  <a:pt x="4571746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3" y="184404"/>
            <a:ext cx="4120134" cy="5768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1553" y="150114"/>
            <a:ext cx="4114800" cy="571500"/>
          </a:xfrm>
          <a:prstGeom prst="rect">
            <a:avLst/>
          </a:prstGeom>
          <a:solidFill>
            <a:srgbClr val="92CDDD"/>
          </a:solidFill>
          <a:ln w="457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What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is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genetics?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553" y="830262"/>
            <a:ext cx="3937635" cy="178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720" algn="just" rtl="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10" dirty="0">
                <a:latin typeface="Calibri"/>
                <a:cs typeface="Calibri"/>
              </a:rPr>
              <a:t>The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branch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biology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that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deals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with </a:t>
            </a:r>
            <a:r>
              <a:rPr sz="1600" b="1" spc="-5" dirty="0">
                <a:latin typeface="Calibri"/>
                <a:cs typeface="Calibri"/>
              </a:rPr>
              <a:t> heredity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lang="en-US" sz="1600" spc="-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especially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mechanisms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hereditary </a:t>
            </a:r>
            <a:r>
              <a:rPr sz="1600" spc="-5" dirty="0">
                <a:latin typeface="Calibri"/>
                <a:cs typeface="Calibri"/>
              </a:rPr>
              <a:t>transmission , </a:t>
            </a:r>
            <a:r>
              <a:rPr sz="1600" dirty="0">
                <a:latin typeface="Calibri"/>
                <a:cs typeface="Calibri"/>
              </a:rPr>
              <a:t>and </a:t>
            </a:r>
            <a:r>
              <a:rPr sz="1600" spc="-5" dirty="0">
                <a:latin typeface="Calibri"/>
                <a:cs typeface="Calibri"/>
              </a:rPr>
              <a:t>the variation </a:t>
            </a:r>
            <a:r>
              <a:rPr sz="1600" spc="-10" dirty="0">
                <a:latin typeface="Calibri"/>
                <a:cs typeface="Calibri"/>
              </a:rPr>
              <a:t>of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inherited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characteristics</a:t>
            </a:r>
            <a:r>
              <a:rPr sz="1600" spc="-5" dirty="0">
                <a:latin typeface="Calibri"/>
                <a:cs typeface="Calibri"/>
              </a:rPr>
              <a:t> among</a:t>
            </a:r>
            <a:r>
              <a:rPr sz="1600" dirty="0">
                <a:latin typeface="Calibri"/>
                <a:cs typeface="Calibri"/>
              </a:rPr>
              <a:t> similar</a:t>
            </a:r>
            <a:r>
              <a:rPr sz="1600" spc="5" dirty="0">
                <a:latin typeface="Calibri"/>
                <a:cs typeface="Calibri"/>
              </a:rPr>
              <a:t> or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related organisms.</a:t>
            </a:r>
            <a:endParaRPr sz="1600" dirty="0">
              <a:latin typeface="Calibri"/>
              <a:cs typeface="Calibri"/>
            </a:endParaRPr>
          </a:p>
          <a:p>
            <a:pPr marL="184785" marR="120650" indent="-172720" algn="just" rtl="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185420" algn="l"/>
              </a:tabLst>
            </a:pPr>
            <a:r>
              <a:rPr sz="1600" b="1" spc="-5" dirty="0">
                <a:latin typeface="Calibri"/>
                <a:cs typeface="Calibri"/>
              </a:rPr>
              <a:t>Genetics is the </a:t>
            </a:r>
            <a:r>
              <a:rPr sz="1600" b="1" spc="-10" dirty="0">
                <a:latin typeface="Calibri"/>
                <a:cs typeface="Calibri"/>
              </a:rPr>
              <a:t>branch </a:t>
            </a:r>
            <a:r>
              <a:rPr sz="1600" b="1" spc="-5" dirty="0">
                <a:latin typeface="Calibri"/>
                <a:cs typeface="Calibri"/>
              </a:rPr>
              <a:t>of biology </a:t>
            </a:r>
            <a:r>
              <a:rPr sz="1600" b="1" spc="-10" dirty="0">
                <a:latin typeface="Calibri"/>
                <a:cs typeface="Calibri"/>
              </a:rPr>
              <a:t>that </a:t>
            </a:r>
            <a:r>
              <a:rPr sz="1600" b="1" spc="-5" dirty="0">
                <a:latin typeface="Calibri"/>
                <a:cs typeface="Calibri"/>
              </a:rPr>
              <a:t>deals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with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heredity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variation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065" y="2860829"/>
            <a:ext cx="3850640" cy="0"/>
          </a:xfrm>
          <a:custGeom>
            <a:avLst/>
            <a:gdLst/>
            <a:ahLst/>
            <a:cxnLst/>
            <a:rect l="l" t="t" r="r" b="b"/>
            <a:pathLst>
              <a:path w="3850640">
                <a:moveTo>
                  <a:pt x="0" y="0"/>
                </a:moveTo>
                <a:lnTo>
                  <a:pt x="804670" y="0"/>
                </a:lnTo>
              </a:path>
              <a:path w="3850640">
                <a:moveTo>
                  <a:pt x="806088" y="0"/>
                </a:moveTo>
                <a:lnTo>
                  <a:pt x="1109258" y="0"/>
                </a:lnTo>
              </a:path>
              <a:path w="3850640">
                <a:moveTo>
                  <a:pt x="1110677" y="0"/>
                </a:moveTo>
                <a:lnTo>
                  <a:pt x="1413847" y="0"/>
                </a:lnTo>
              </a:path>
              <a:path w="3850640">
                <a:moveTo>
                  <a:pt x="1415266" y="0"/>
                </a:moveTo>
                <a:lnTo>
                  <a:pt x="1718436" y="0"/>
                </a:lnTo>
              </a:path>
              <a:path w="3850640">
                <a:moveTo>
                  <a:pt x="1719855" y="0"/>
                </a:moveTo>
                <a:lnTo>
                  <a:pt x="2023025" y="0"/>
                </a:lnTo>
              </a:path>
              <a:path w="3850640">
                <a:moveTo>
                  <a:pt x="2024444" y="0"/>
                </a:moveTo>
                <a:lnTo>
                  <a:pt x="2327614" y="0"/>
                </a:lnTo>
              </a:path>
              <a:path w="3850640">
                <a:moveTo>
                  <a:pt x="2329033" y="0"/>
                </a:moveTo>
                <a:lnTo>
                  <a:pt x="2632203" y="0"/>
                </a:lnTo>
              </a:path>
              <a:path w="3850640">
                <a:moveTo>
                  <a:pt x="2633622" y="0"/>
                </a:moveTo>
                <a:lnTo>
                  <a:pt x="2936792" y="0"/>
                </a:lnTo>
              </a:path>
              <a:path w="3850640">
                <a:moveTo>
                  <a:pt x="2938211" y="0"/>
                </a:moveTo>
                <a:lnTo>
                  <a:pt x="3241381" y="0"/>
                </a:lnTo>
              </a:path>
              <a:path w="3850640">
                <a:moveTo>
                  <a:pt x="3242800" y="0"/>
                </a:moveTo>
                <a:lnTo>
                  <a:pt x="3545970" y="0"/>
                </a:lnTo>
              </a:path>
              <a:path w="3850640">
                <a:moveTo>
                  <a:pt x="3547389" y="0"/>
                </a:moveTo>
                <a:lnTo>
                  <a:pt x="3850540" y="0"/>
                </a:lnTo>
              </a:path>
            </a:pathLst>
          </a:custGeom>
          <a:ln w="13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577" y="2864358"/>
            <a:ext cx="326262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Heredity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: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 </a:t>
            </a:r>
            <a:r>
              <a:rPr sz="800" spc="-5" dirty="0">
                <a:latin typeface="Calibri"/>
                <a:cs typeface="Calibri"/>
              </a:rPr>
              <a:t>genetic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transmission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of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characteristics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from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parent</a:t>
            </a:r>
            <a:r>
              <a:rPr sz="800" spc="2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to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offspring.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496" y="12776"/>
            <a:ext cx="4572000" cy="3428365"/>
          </a:xfrm>
          <a:custGeom>
            <a:avLst/>
            <a:gdLst/>
            <a:ahLst/>
            <a:cxnLst/>
            <a:rect l="l" t="t" r="r" b="b"/>
            <a:pathLst>
              <a:path w="4572000" h="3428365">
                <a:moveTo>
                  <a:pt x="0" y="3428111"/>
                </a:moveTo>
                <a:lnTo>
                  <a:pt x="4571746" y="3428111"/>
                </a:lnTo>
                <a:lnTo>
                  <a:pt x="4571746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0FF246-FA07-E980-8D7B-E96456096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439" y="38242"/>
            <a:ext cx="4130040" cy="278089"/>
          </a:xfrm>
        </p:spPr>
        <p:txBody>
          <a:bodyPr/>
          <a:lstStyle/>
          <a:p>
            <a:pPr eaLnBrk="1" hangingPunct="1"/>
            <a:r>
              <a:rPr lang="en-US" altLang="ar-SA" sz="1807" u="sng">
                <a:solidFill>
                  <a:srgbClr val="FF0000"/>
                </a:solidFill>
              </a:rPr>
              <a:t>Definitions of the gene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7ABE8D-30DB-F2FF-59C3-5DB47124D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57" y="458894"/>
            <a:ext cx="4206522" cy="310662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1405" dirty="0">
                <a:solidFill>
                  <a:srgbClr val="7030A0"/>
                </a:solidFill>
                <a:cs typeface="+mj-cs"/>
              </a:rPr>
              <a:t>The gene is the unit of genetic information that controls a specific aspect of the phenotype.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1405" dirty="0">
                <a:solidFill>
                  <a:srgbClr val="C00000"/>
                </a:solidFill>
                <a:cs typeface="+mj-cs"/>
              </a:rPr>
              <a:t>The gene is the unit of genetic information that specifies the synthesis of one polypeptide.</a:t>
            </a:r>
          </a:p>
          <a:p>
            <a:pPr marL="172102" lvl="1" indent="-172102" algn="just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cs typeface="+mj-cs"/>
              </a:rPr>
              <a:t>The gene is segments of DNA that encode proteins (functional or structural product). </a:t>
            </a:r>
          </a:p>
          <a:p>
            <a:pPr marL="172102" lvl="1" indent="-172102" algn="just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B050"/>
                </a:solidFill>
                <a:cs typeface="+mj-cs"/>
              </a:rPr>
              <a:t>Each gene is located on a particular region of a chromosome and has a specific ordered sequence of nucleotides (the building blocks of DNA). </a:t>
            </a:r>
          </a:p>
          <a:p>
            <a:pPr marL="172102" lvl="1" indent="-172102" algn="just"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0070C0"/>
                </a:solidFill>
                <a:cs typeface="+mj-cs"/>
              </a:rPr>
              <a:t>Genes are the basic functional units of heredity.</a:t>
            </a:r>
            <a:endParaRPr lang="ar-SA" dirty="0">
              <a:solidFill>
                <a:srgbClr val="0070C0"/>
              </a:solidFill>
              <a:cs typeface="+mj-cs"/>
            </a:endParaRPr>
          </a:p>
          <a:p>
            <a:pPr marL="172102" lvl="1" indent="-172102">
              <a:lnSpc>
                <a:spcPct val="90000"/>
              </a:lnSpc>
              <a:buFontTx/>
              <a:buChar char="•"/>
              <a:defRPr/>
            </a:pPr>
            <a:endParaRPr lang="en-US" sz="1205" dirty="0"/>
          </a:p>
          <a:p>
            <a:pPr eaLnBrk="1" hangingPunct="1">
              <a:lnSpc>
                <a:spcPct val="90000"/>
              </a:lnSpc>
              <a:defRPr/>
            </a:pPr>
            <a:endParaRPr lang="en-US" sz="12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93391939-C1FF-9B8E-2BA0-2AA572DD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4" y="822184"/>
            <a:ext cx="3174012" cy="1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AB8C962-6160-4586-834A-8BEEF2D8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5" y="30275"/>
            <a:ext cx="4359487" cy="5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40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Genetic code and protein synthesis </a:t>
            </a:r>
          </a:p>
          <a:p>
            <a:pPr algn="ctr">
              <a:defRPr/>
            </a:pPr>
            <a:r>
              <a:rPr lang="en-US" altLang="en-US" sz="1405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(From gene to protein)</a:t>
            </a:r>
            <a:endParaRPr lang="en-GB" sz="1405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8EAD14F-A5A0-4C9A-95C5-7C14B5A09C50}"/>
              </a:ext>
            </a:extLst>
          </p:cNvPr>
          <p:cNvSpPr/>
          <p:nvPr/>
        </p:nvSpPr>
        <p:spPr>
          <a:xfrm>
            <a:off x="348404" y="1854694"/>
            <a:ext cx="3900593" cy="5091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1376812" algn="l"/>
              </a:tabLst>
              <a:defRPr/>
            </a:pPr>
            <a:r>
              <a:rPr lang="en-US" altLang="en-US" sz="903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 the primary transcript can leave the nucleus it is modified in various ways during RNA processing before the finished mRNA is go to the cytoplasm.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5" descr="C:\Documents and Settings\AL_OFOQ\My Documents\My Pictures\payment\payment 002.jpg">
            <a:extLst>
              <a:ext uri="{FF2B5EF4-FFF2-40B4-BE49-F238E27FC236}">
                <a16:creationId xmlns:a16="http://schemas.microsoft.com/office/drawing/2014/main" id="{585FD765-0F47-A8EC-AF9D-9C928D19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27" y="258128"/>
            <a:ext cx="2275346" cy="292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2595" y="254571"/>
            <a:ext cx="2051303" cy="13822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1887" y="0"/>
            <a:ext cx="4596130" cy="3452495"/>
            <a:chOff x="-11887" y="0"/>
            <a:chExt cx="4596130" cy="3452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428" y="307911"/>
              <a:ext cx="2019300" cy="12771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76363"/>
              <a:ext cx="586739" cy="288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0896" y="1594167"/>
              <a:ext cx="2162536" cy="4417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4" y="63"/>
              <a:ext cx="4572000" cy="3428365"/>
            </a:xfrm>
            <a:custGeom>
              <a:avLst/>
              <a:gdLst/>
              <a:ahLst/>
              <a:cxnLst/>
              <a:rect l="l" t="t" r="r" b="b"/>
              <a:pathLst>
                <a:path w="4572000" h="3428365">
                  <a:moveTo>
                    <a:pt x="0" y="3428111"/>
                  </a:moveTo>
                  <a:lnTo>
                    <a:pt x="4571746" y="3428111"/>
                  </a:lnTo>
                  <a:lnTo>
                    <a:pt x="4571746" y="0"/>
                  </a:lnTo>
                  <a:lnTo>
                    <a:pt x="0" y="0"/>
                  </a:lnTo>
                  <a:lnTo>
                    <a:pt x="0" y="3428111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643" y="184404"/>
            <a:ext cx="4120134" cy="5768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53" y="150114"/>
            <a:ext cx="4114800" cy="571500"/>
          </a:xfrm>
          <a:prstGeom prst="rect">
            <a:avLst/>
          </a:prstGeom>
          <a:solidFill>
            <a:srgbClr val="92CDDD"/>
          </a:solidFill>
          <a:ln w="457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Genetic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553" y="811149"/>
            <a:ext cx="4153153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 algn="l" rtl="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Consisting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either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RNA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few</a:t>
            </a:r>
            <a:r>
              <a:rPr sz="1600" spc="-5" dirty="0">
                <a:latin typeface="Calibri"/>
                <a:cs typeface="Calibri"/>
              </a:rPr>
              <a:t> viruses)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DNA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(all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other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organisms),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genetic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material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stores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fundamental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necessary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life.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that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controls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reproduction,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behavior,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etc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…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96" y="12776"/>
            <a:ext cx="4572000" cy="3428365"/>
          </a:xfrm>
          <a:custGeom>
            <a:avLst/>
            <a:gdLst/>
            <a:ahLst/>
            <a:cxnLst/>
            <a:rect l="l" t="t" r="r" b="b"/>
            <a:pathLst>
              <a:path w="4572000" h="3428365">
                <a:moveTo>
                  <a:pt x="0" y="3428111"/>
                </a:moveTo>
                <a:lnTo>
                  <a:pt x="4571746" y="3428111"/>
                </a:lnTo>
                <a:lnTo>
                  <a:pt x="4571746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2291EBC6-840D-1262-1DDB-B9214EF87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16" y="139421"/>
            <a:ext cx="4474210" cy="494238"/>
          </a:xfrm>
        </p:spPr>
        <p:txBody>
          <a:bodyPr/>
          <a:lstStyle/>
          <a:p>
            <a:pPr eaLnBrk="1" hangingPunct="1">
              <a:defRPr/>
            </a:pPr>
            <a:r>
              <a:rPr lang="en-US" sz="1606"/>
              <a:t>The Search for the Molecular Basis of Heredity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DB86738-24E7-660F-6A31-2EA601E90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680" y="862019"/>
            <a:ext cx="4274820" cy="214629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What is the genetic material?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Is it nucleic acid or protein?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</a:rPr>
              <a:t>Is it DNA or RNA?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5" dirty="0"/>
          </a:p>
          <a:p>
            <a:pPr eaLnBrk="1" hangingPunct="1">
              <a:lnSpc>
                <a:spcPct val="80000"/>
              </a:lnSpc>
              <a:defRPr/>
            </a:pPr>
            <a:endParaRPr lang="en-US" sz="1205" dirty="0"/>
          </a:p>
          <a:p>
            <a:pPr eaLnBrk="1" hangingPunct="1">
              <a:lnSpc>
                <a:spcPct val="80000"/>
              </a:lnSpc>
              <a:defRPr/>
            </a:pPr>
            <a:endParaRPr lang="en-US" sz="803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674</Words>
  <Application>Microsoft Office PowerPoint</Application>
  <PresentationFormat>Custom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Aldhabi</vt:lpstr>
      <vt:lpstr>Arial</vt:lpstr>
      <vt:lpstr>Calibri</vt:lpstr>
      <vt:lpstr>Comic Sans MS</vt:lpstr>
      <vt:lpstr>Georgia</vt:lpstr>
      <vt:lpstr>Microsoft Sans Serif</vt:lpstr>
      <vt:lpstr>Times</vt:lpstr>
      <vt:lpstr>Times New Roman</vt:lpstr>
      <vt:lpstr>Verdana</vt:lpstr>
      <vt:lpstr>Office Theme</vt:lpstr>
      <vt:lpstr>PowerPoint Presentation</vt:lpstr>
      <vt:lpstr>Lecturer Information</vt:lpstr>
      <vt:lpstr>PowerPoint Presentation</vt:lpstr>
      <vt:lpstr>Definitions of the gene</vt:lpstr>
      <vt:lpstr>PowerPoint Presentation</vt:lpstr>
      <vt:lpstr>PowerPoint Presentation</vt:lpstr>
      <vt:lpstr>PowerPoint Presentation</vt:lpstr>
      <vt:lpstr> Genetic Material</vt:lpstr>
      <vt:lpstr>The Search for the Molecular Basis of Heredity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Mary Poarch</dc:creator>
  <cp:lastModifiedBy>Saad Hussin Alkahtani</cp:lastModifiedBy>
  <cp:revision>12</cp:revision>
  <dcterms:created xsi:type="dcterms:W3CDTF">2022-12-10T14:37:41Z</dcterms:created>
  <dcterms:modified xsi:type="dcterms:W3CDTF">2023-09-04T11:03:51Z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2022-12-10T00:00:00Z</vt:filetime>
  </property>
</Properties>
</file>