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  <p:sldMasterId id="2147483679" r:id="rId2"/>
    <p:sldMasterId id="2147483697" r:id="rId3"/>
  </p:sldMasterIdLst>
  <p:notesMasterIdLst>
    <p:notesMasterId r:id="rId37"/>
  </p:notesMasterIdLst>
  <p:sldIdLst>
    <p:sldId id="260" r:id="rId4"/>
    <p:sldId id="259" r:id="rId5"/>
    <p:sldId id="261" r:id="rId6"/>
    <p:sldId id="262" r:id="rId7"/>
    <p:sldId id="263" r:id="rId8"/>
    <p:sldId id="264" r:id="rId9"/>
    <p:sldId id="280" r:id="rId10"/>
    <p:sldId id="272" r:id="rId11"/>
    <p:sldId id="273" r:id="rId12"/>
    <p:sldId id="265" r:id="rId13"/>
    <p:sldId id="276" r:id="rId14"/>
    <p:sldId id="270" r:id="rId15"/>
    <p:sldId id="281" r:id="rId16"/>
    <p:sldId id="271" r:id="rId17"/>
    <p:sldId id="275" r:id="rId18"/>
    <p:sldId id="274" r:id="rId19"/>
    <p:sldId id="266" r:id="rId20"/>
    <p:sldId id="277" r:id="rId21"/>
    <p:sldId id="267" r:id="rId22"/>
    <p:sldId id="268" r:id="rId23"/>
    <p:sldId id="278" r:id="rId24"/>
    <p:sldId id="279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8"/>
    <p:restoredTop sz="94663"/>
  </p:normalViewPr>
  <p:slideViewPr>
    <p:cSldViewPr>
      <p:cViewPr varScale="1">
        <p:scale>
          <a:sx n="117" d="100"/>
          <a:sy n="117" d="100"/>
        </p:scale>
        <p:origin x="1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1FDA46-1329-4EBA-853E-E813133CC48E}" type="datetimeFigureOut">
              <a:rPr lang="ar-SA" smtClean="0"/>
              <a:pPr/>
              <a:t>9 ربيع الأول، 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BB9140-A8C5-4094-A5F2-27562A28B50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12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5DC6D-597E-43E7-AD63-FB17884F548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9522F-E61D-42E3-A777-78E2C702F08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FDF65-066C-4D4A-91DE-C0C5A3213B0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C24DE-8E4B-4118-B364-1F34D8FE1FE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38366-179C-4F67-9F70-72A1C0F81B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A8C5-C7DE-4B09-B34A-3A264D6F39C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7D36A-8478-4BA4-B206-B08AA0DDDB1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4AC9A-8820-4F70-BD6C-B2CB5780CF3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C5A6F-88C5-4712-89C2-3C4638CB2EF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59898-547D-4F2A-A967-095CD47A238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EF6031-B297-499D-B19C-0E3E2D8FA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865147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D2A5A-2B24-4CEF-B5CB-2DA6F934F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409572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689F-67A4-4F59-96EC-BBF721D7E6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022105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7C9D0E-0EBB-4D04-9693-C3ECDA02B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184081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12D823-FF99-4F82-9505-F98DE1C4F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5236542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E696B3-8F84-4432-9E2D-82E274E3EC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4736392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35659-1F78-47D5-A1CB-89F1153E30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0254038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9AF746-D4BA-4BBB-9E6D-68A035921B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116111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8413C0-1276-40C7-ADFB-0E269C2E03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945097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EF6031-B297-499D-B19C-0E3E2D8FA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729325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8D502-45B3-4DFA-9B21-52658EBCC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267501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8D502-45B3-4DFA-9B21-52658EBCC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3510306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05E88-AFEE-4B5A-B792-D4A25AE06C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7402681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17B7D3-9AAA-46D4-882B-4F2C294424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8796682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F60B3-2FD9-4A7C-86C9-951EF0751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9349596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333B55-65AE-4DFB-9285-7A74BEC3E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3377955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37CA0-FC3C-4241-861F-778D4C84E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796251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AF9BE-3584-4BD9-8C22-F0DEB6B9E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6532614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60976-E44C-40DA-9468-6F20E0142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1726351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D2A5A-2B24-4CEF-B5CB-2DA6F934F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3268785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689F-67A4-4F59-96EC-BBF721D7E6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4897053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7C9D0E-0EBB-4D04-9693-C3ECDA02B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423141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05E88-AFEE-4B5A-B792-D4A25AE06C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8337183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12D823-FF99-4F82-9505-F98DE1C4F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2035379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E696B3-8F84-4432-9E2D-82E274E3EC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7176387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35659-1F78-47D5-A1CB-89F1153E30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336393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9AF746-D4BA-4BBB-9E6D-68A035921B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7013566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8413C0-1276-40C7-ADFB-0E269C2E03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6540671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EF6031-B297-499D-B19C-0E3E2D8FA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3852846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8D502-45B3-4DFA-9B21-52658EBCC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8352787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05E88-AFEE-4B5A-B792-D4A25AE06C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0180242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17B7D3-9AAA-46D4-882B-4F2C294424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9577780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F60B3-2FD9-4A7C-86C9-951EF0751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819504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17B7D3-9AAA-46D4-882B-4F2C294424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5822029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333B55-65AE-4DFB-9285-7A74BEC3E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0704910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37CA0-FC3C-4241-861F-778D4C84E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28713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AF9BE-3584-4BD9-8C22-F0DEB6B9E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226988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60976-E44C-40DA-9468-6F20E0142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4850753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D2A5A-2B24-4CEF-B5CB-2DA6F934F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1028548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689F-67A4-4F59-96EC-BBF721D7E6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7563410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7C9D0E-0EBB-4D04-9693-C3ECDA02B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5987721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12D823-FF99-4F82-9505-F98DE1C4F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1523701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E696B3-8F84-4432-9E2D-82E274E3EC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3069171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D35659-1F78-47D5-A1CB-89F1153E30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797991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F60B3-2FD9-4A7C-86C9-951EF0751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837276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9AF746-D4BA-4BBB-9E6D-68A035921B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231883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8413C0-1276-40C7-ADFB-0E269C2E03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95983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333B55-65AE-4DFB-9285-7A74BEC3E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637353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37CA0-FC3C-4241-861F-778D4C84E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471974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AF9BE-3584-4BD9-8C22-F0DEB6B9E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101610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60976-E44C-40DA-9468-6F20E0142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031045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34C12FB-7D1F-45A4-BDBA-707209E13BE0}" type="slidenum">
              <a:rPr lang="en-US">
                <a:solidFill>
                  <a:srgbClr val="0000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7" descr="spine icon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5055" y="3725"/>
              <a:ext cx="5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Chemical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Bonding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6294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sym typeface="Symbol" pitchFamily="18" charset="2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674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slow"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34C12FB-7D1F-45A4-BDBA-707209E13BE0}" type="slidenum">
              <a:rPr lang="en-US">
                <a:solidFill>
                  <a:srgbClr val="0000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7" descr="spine icon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5055" y="3725"/>
              <a:ext cx="5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Chemical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Bonding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6294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sym typeface="Symbol" pitchFamily="18" charset="2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0722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34C12FB-7D1F-45A4-BDBA-707209E13BE0}" type="slidenum">
              <a:rPr lang="en-US">
                <a:solidFill>
                  <a:srgbClr val="0000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7" descr="spine icon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5055" y="3725"/>
              <a:ext cx="5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Chemical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Bonding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6294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sym typeface="Symbol" pitchFamily="18" charset="2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Prof. M. Monshi, Chem. Dep., College of Science, KSU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5521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 spd="slow"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08_01coval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08_01covalenttr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Chemical Bonds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76400"/>
            <a:ext cx="4572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Three basic types of bonds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Ionic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Electrostatic attraction between 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Covalent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Sharing of electrons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Metallic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Metal atoms bonded to several other atoms</a:t>
            </a:r>
          </a:p>
        </p:txBody>
      </p:sp>
      <p:pic>
        <p:nvPicPr>
          <p:cNvPr id="3080" name="Picture 8" descr="08_01coval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8613"/>
            <a:ext cx="1938338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08_01ionictran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7500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08_01metalli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383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17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Energy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657600"/>
          </a:xfrm>
        </p:spPr>
        <p:txBody>
          <a:bodyPr/>
          <a:lstStyle/>
          <a:p>
            <a:r>
              <a:rPr lang="en-US"/>
              <a:t>This third piece of the puzzle is the </a:t>
            </a:r>
            <a:r>
              <a:rPr lang="en-US">
                <a:solidFill>
                  <a:srgbClr val="00197D"/>
                </a:solidFill>
              </a:rPr>
              <a:t>lattice energy</a:t>
            </a:r>
            <a:r>
              <a:rPr lang="en-US"/>
              <a:t>:</a:t>
            </a:r>
          </a:p>
          <a:p>
            <a:pPr lvl="1"/>
            <a:r>
              <a:rPr lang="en-US" i="1"/>
              <a:t>The energy required to completely separate a mole of a solid ionic compound into its gaseous ions.</a:t>
            </a:r>
            <a:endParaRPr lang="en-US"/>
          </a:p>
          <a:p>
            <a:r>
              <a:rPr lang="en-US"/>
              <a:t>The energy associated with electrostatic interactions is governed by Coulomb’s law:</a:t>
            </a: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3352800" y="5181600"/>
            <a:ext cx="2479675" cy="1066800"/>
            <a:chOff x="1558" y="3552"/>
            <a:chExt cx="1562" cy="672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1558" y="3706"/>
              <a:ext cx="8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>
                  <a:solidFill>
                    <a:srgbClr val="C82E32"/>
                  </a:solidFill>
                </a:rPr>
                <a:t>E</a:t>
              </a:r>
              <a:r>
                <a:rPr lang="en-US" sz="3200" i="1" baseline="-25000">
                  <a:solidFill>
                    <a:srgbClr val="C82E32"/>
                  </a:solidFill>
                </a:rPr>
                <a:t>el</a:t>
              </a:r>
              <a:r>
                <a:rPr lang="en-US" sz="3200">
                  <a:solidFill>
                    <a:srgbClr val="C82E32"/>
                  </a:solidFill>
                </a:rPr>
                <a:t> = </a:t>
              </a:r>
              <a:r>
                <a:rPr lang="en-US" sz="3200" i="1">
                  <a:solidFill>
                    <a:srgbClr val="C82E32"/>
                  </a:solidFill>
                  <a:latin typeface="Symbol" pitchFamily="18" charset="2"/>
                  <a:sym typeface="Symbol" pitchFamily="18" charset="2"/>
                </a:rPr>
                <a:t></a:t>
              </a:r>
              <a:endParaRPr lang="en-US" sz="3200" i="1">
                <a:solidFill>
                  <a:srgbClr val="C82E32"/>
                </a:solidFill>
              </a:endParaRPr>
            </a:p>
          </p:txBody>
        </p: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2400" y="3552"/>
              <a:ext cx="720" cy="672"/>
              <a:chOff x="2960" y="3483"/>
              <a:chExt cx="720" cy="672"/>
            </a:xfrm>
          </p:grpSpPr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2979" y="3483"/>
                <a:ext cx="67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>
                    <a:solidFill>
                      <a:srgbClr val="C82E32"/>
                    </a:solidFill>
                    <a:latin typeface="Times New Roman" pitchFamily="18" charset="0"/>
                  </a:rPr>
                  <a:t>Q</a:t>
                </a:r>
                <a:r>
                  <a:rPr lang="en-US" sz="3200" baseline="-25000">
                    <a:solidFill>
                      <a:srgbClr val="C82E32"/>
                    </a:solidFill>
                  </a:rPr>
                  <a:t>1</a:t>
                </a:r>
                <a:r>
                  <a:rPr lang="en-US" sz="3200" i="1">
                    <a:solidFill>
                      <a:srgbClr val="C82E32"/>
                    </a:solidFill>
                    <a:latin typeface="Times New Roman" pitchFamily="18" charset="0"/>
                  </a:rPr>
                  <a:t>Q</a:t>
                </a:r>
                <a:r>
                  <a:rPr lang="en-US" sz="3200" baseline="-25000">
                    <a:solidFill>
                      <a:srgbClr val="C82E32"/>
                    </a:solidFill>
                  </a:rPr>
                  <a:t>2</a:t>
                </a:r>
                <a:endParaRPr lang="en-US" sz="3200" i="1">
                  <a:solidFill>
                    <a:srgbClr val="C82E32"/>
                  </a:solidFill>
                </a:endParaRP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>
                    <a:solidFill>
                      <a:srgbClr val="C82E32"/>
                    </a:solidFill>
                    <a:latin typeface="Times New Roman" pitchFamily="18" charset="0"/>
                  </a:rPr>
                  <a:t>d</a:t>
                </a:r>
                <a:endParaRPr 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15367" name="Line 7"/>
              <p:cNvSpPr>
                <a:spLocks noChangeShapeType="1"/>
              </p:cNvSpPr>
              <p:nvPr/>
            </p:nvSpPr>
            <p:spPr bwMode="auto">
              <a:xfrm>
                <a:off x="2960" y="385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sz="24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538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"/>
          <a:stretch/>
        </p:blipFill>
        <p:spPr bwMode="auto">
          <a:xfrm>
            <a:off x="467544" y="620688"/>
            <a:ext cx="7920880" cy="5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9719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19342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62389"/>
            <a:ext cx="2304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i="1" u="sng" dirty="0">
                <a:solidFill>
                  <a:srgbClr val="FF0000"/>
                </a:solidFill>
              </a:rPr>
              <a:t>Derivation of Lattice Energy</a:t>
            </a:r>
            <a:endParaRPr lang="ar-SA" sz="2400" i="1" u="sng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 bwMode="auto">
          <a:xfrm>
            <a:off x="4860032" y="3068960"/>
            <a:ext cx="144016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8171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nic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280920" cy="5616624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 bwMode="auto">
          <a:xfrm>
            <a:off x="8460432" y="5373216"/>
            <a:ext cx="144016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r="39808"/>
          <a:stretch/>
        </p:blipFill>
        <p:spPr>
          <a:xfrm>
            <a:off x="5364088" y="0"/>
            <a:ext cx="3600400" cy="4365104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61662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0371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3495" r="10801" b="11575"/>
          <a:stretch/>
        </p:blipFill>
        <p:spPr>
          <a:xfrm>
            <a:off x="539553" y="737418"/>
            <a:ext cx="7920880" cy="54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054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6752"/>
                <a:ext cx="7772400" cy="4899248"/>
              </a:xfrm>
            </p:spPr>
            <p:txBody>
              <a:bodyPr/>
              <a:lstStyle/>
              <a:p>
                <a:r>
                  <a:rPr lang="en-US" i="1" u="sng" dirty="0"/>
                  <a:t>Solved example;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4 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 ( 1−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6752"/>
                <a:ext cx="7772400" cy="4899248"/>
              </a:xfrm>
              <a:blipFill rotWithShape="1">
                <a:blip r:embed="rId3" cstate="print"/>
                <a:stretch>
                  <a:fillRect l="-1804" t="-16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7129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592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Lattice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05000"/>
            <a:ext cx="8534400" cy="1066800"/>
          </a:xfrm>
        </p:spPr>
        <p:txBody>
          <a:bodyPr/>
          <a:lstStyle/>
          <a:p>
            <a:r>
              <a:rPr lang="en-US" sz="2800"/>
              <a:t>Lattice energy, then, increases with the charge on the ions.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6200" y="28956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C82E32"/>
                </a:solidFill>
              </a:rPr>
              <a:t>It also increases with decreasing size of ions.</a:t>
            </a:r>
          </a:p>
        </p:txBody>
      </p:sp>
      <p:pic>
        <p:nvPicPr>
          <p:cNvPr id="16395" name="Picture 11" descr="08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3928"/>
          <a:stretch>
            <a:fillRect/>
          </a:stretch>
        </p:blipFill>
        <p:spPr>
          <a:xfrm>
            <a:off x="3581400" y="2590800"/>
            <a:ext cx="4876800" cy="3048000"/>
          </a:xfrm>
        </p:spPr>
      </p:pic>
    </p:spTree>
    <p:extLst>
      <p:ext uri="{BB962C8B-B14F-4D97-AF65-F5344CB8AC3E}">
        <p14:creationId xmlns:p14="http://schemas.microsoft.com/office/powerpoint/2010/main" val="1644804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nic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7488832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6840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i="1" u="sng" dirty="0">
                <a:solidFill>
                  <a:srgbClr val="FF0000"/>
                </a:solidFill>
              </a:rPr>
              <a:t>Born-Haber Cycle for the formation of Ionic Bond</a:t>
            </a:r>
            <a:endParaRPr lang="ar-SA" sz="2400" i="1" u="sng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5013176"/>
            <a:ext cx="5760640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437112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So;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By accounting for all three energies (ionization energy, electron affinity, and lattice energy), we can get a good idea of the energetics involved in such a process.</a:t>
            </a:r>
          </a:p>
        </p:txBody>
      </p:sp>
      <p:pic>
        <p:nvPicPr>
          <p:cNvPr id="17413" name="Picture 5" descr="08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304800" y="1676400"/>
            <a:ext cx="3684588" cy="4800600"/>
          </a:xfrm>
        </p:spPr>
      </p:pic>
    </p:spTree>
    <p:extLst>
      <p:ext uri="{BB962C8B-B14F-4D97-AF65-F5344CB8AC3E}">
        <p14:creationId xmlns:p14="http://schemas.microsoft.com/office/powerpoint/2010/main" val="34288784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/>
              <a:t>Ionic Bonding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771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8" y="2514600"/>
            <a:ext cx="4191000" cy="1447800"/>
          </a:xfrm>
        </p:spPr>
        <p:txBody>
          <a:bodyPr/>
          <a:lstStyle/>
          <a:p>
            <a:r>
              <a:rPr lang="en-US" sz="2800"/>
              <a:t>These phenomena also helps explain the “octet rule.”</a:t>
            </a:r>
          </a:p>
        </p:txBody>
      </p:sp>
      <p:pic>
        <p:nvPicPr>
          <p:cNvPr id="18438" name="Picture 6" descr="07_T02croppe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3810000" cy="2209800"/>
          </a:xfrm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63538" y="4295775"/>
            <a:ext cx="8399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C82E32"/>
                </a:solidFill>
              </a:rPr>
              <a:t>Metals, for instance, tend to stop losing electrons once they attain a noble gas configuration because energy would be expended that cannot be overcome by lattice energies.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4343400" y="2133600"/>
            <a:ext cx="3657600" cy="11430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2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ic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88840"/>
            <a:ext cx="1972056" cy="3456384"/>
          </a:xfrm>
          <a:prstGeom prst="rect">
            <a:avLst/>
          </a:prstGeom>
        </p:spPr>
      </p:pic>
      <p:pic>
        <p:nvPicPr>
          <p:cNvPr id="5" name="Picture 4" descr="Ionic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060848"/>
            <a:ext cx="2304256" cy="3096344"/>
          </a:xfrm>
          <a:prstGeom prst="rect">
            <a:avLst/>
          </a:prstGeom>
        </p:spPr>
      </p:pic>
      <p:pic>
        <p:nvPicPr>
          <p:cNvPr id="6" name="Picture 5" descr="Ionic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060848"/>
            <a:ext cx="2736304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i="1" u="sng" dirty="0">
                <a:solidFill>
                  <a:srgbClr val="FF0000"/>
                </a:solidFill>
              </a:rPr>
              <a:t>Usages of Lattice Energy</a:t>
            </a:r>
            <a:endParaRPr lang="ar-SA" sz="2800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052736"/>
            <a:ext cx="6768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- To test The possibility of the formation of an ionic compound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NaCl</a:t>
            </a:r>
            <a:endParaRPr lang="ar-SA" b="1" i="1" u="sng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1424" y="16288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NaCl</a:t>
            </a:r>
            <a:r>
              <a:rPr lang="en-US" i="1" u="sng" baseline="-25000" dirty="0">
                <a:solidFill>
                  <a:srgbClr val="FF0000"/>
                </a:solidFill>
              </a:rPr>
              <a:t>2 </a:t>
            </a:r>
            <a:r>
              <a:rPr lang="en-US" i="1" u="sng" dirty="0">
                <a:solidFill>
                  <a:srgbClr val="FF0000"/>
                </a:solidFill>
              </a:rPr>
              <a:t>?</a:t>
            </a:r>
            <a:endParaRPr lang="ar-SA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55679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CaF ?</a:t>
            </a:r>
            <a:endParaRPr lang="ar-SA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i="1" u="sng" dirty="0"/>
              <a:t>The importance of oxidation states</a:t>
            </a:r>
            <a:endParaRPr lang="ar-SA" sz="3200" i="1" u="sng" dirty="0"/>
          </a:p>
        </p:txBody>
      </p:sp>
      <p:pic>
        <p:nvPicPr>
          <p:cNvPr id="5" name="Content Placeholder 4" descr="Ionic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7092">
            <a:off x="410199" y="1720517"/>
            <a:ext cx="4104456" cy="3888432"/>
          </a:xfrm>
        </p:spPr>
      </p:pic>
      <p:pic>
        <p:nvPicPr>
          <p:cNvPr id="6" name="Picture 5" descr="Ionic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4947">
            <a:off x="4716016" y="1628800"/>
            <a:ext cx="3888432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268760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u="sng" dirty="0">
                <a:solidFill>
                  <a:srgbClr val="0070C0"/>
                </a:solidFill>
              </a:rPr>
              <a:t>Ions</a:t>
            </a:r>
            <a:endParaRPr lang="ar-SA" sz="2400" i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196752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u="sng" dirty="0">
                <a:solidFill>
                  <a:srgbClr val="00B050"/>
                </a:solidFill>
              </a:rPr>
              <a:t>Compounds</a:t>
            </a:r>
            <a:endParaRPr lang="ar-SA" sz="2400" i="1" u="sng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716016" y="1412776"/>
            <a:ext cx="72008" cy="5445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nic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4519">
            <a:off x="326343" y="835242"/>
            <a:ext cx="8641940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i="1" u="sng" dirty="0">
                <a:solidFill>
                  <a:srgbClr val="FF0000"/>
                </a:solidFill>
              </a:rPr>
              <a:t>Ionic radii; </a:t>
            </a:r>
            <a:r>
              <a:rPr lang="en-US" sz="3200" i="1" u="sng" dirty="0">
                <a:solidFill>
                  <a:srgbClr val="00B050"/>
                </a:solidFill>
              </a:rPr>
              <a:t>Experimental part</a:t>
            </a:r>
            <a:endParaRPr lang="ar-SA" sz="3200" i="1" u="sng" dirty="0">
              <a:solidFill>
                <a:srgbClr val="00B050"/>
              </a:solidFill>
            </a:endParaRPr>
          </a:p>
        </p:txBody>
      </p:sp>
      <p:pic>
        <p:nvPicPr>
          <p:cNvPr id="5" name="Picture 4" descr="Ionic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230">
            <a:off x="2093101" y="5064505"/>
            <a:ext cx="4957800" cy="12780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nic1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33"/>
          <a:stretch>
            <a:fillRect/>
          </a:stretch>
        </p:blipFill>
        <p:spPr>
          <a:xfrm>
            <a:off x="683568" y="1412776"/>
            <a:ext cx="7704856" cy="31683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48680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i="1" u="sng" dirty="0">
                <a:solidFill>
                  <a:srgbClr val="FF0000"/>
                </a:solidFill>
              </a:rPr>
              <a:t>Ionic radii; </a:t>
            </a:r>
            <a:r>
              <a:rPr lang="en-US" sz="3200" i="1" u="sng" dirty="0">
                <a:solidFill>
                  <a:srgbClr val="00B050"/>
                </a:solidFill>
              </a:rPr>
              <a:t>Theoretical part</a:t>
            </a:r>
            <a:endParaRPr lang="ar-SA" sz="3200" i="1" u="sng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3672408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i="1" u="sng" dirty="0">
                <a:solidFill>
                  <a:srgbClr val="00B0F0"/>
                </a:solidFill>
              </a:rPr>
              <a:t>Pauling method; 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1</a:t>
            </a:r>
            <a:r>
              <a:rPr lang="en-US" dirty="0"/>
              <a:t>- Isoelectronic  compounds, </a:t>
            </a:r>
            <a:r>
              <a:rPr lang="en-US" dirty="0" err="1">
                <a:solidFill>
                  <a:srgbClr val="FF0000"/>
                </a:solidFill>
              </a:rPr>
              <a:t>NaF</a:t>
            </a:r>
            <a:r>
              <a:rPr lang="en-US" dirty="0"/>
              <a:t> </a:t>
            </a:r>
          </a:p>
          <a:p>
            <a:pPr algn="l"/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- Effective Nuclear Charge </a:t>
            </a:r>
            <a:endParaRPr lang="ar-SA" dirty="0"/>
          </a:p>
        </p:txBody>
      </p:sp>
      <p:pic>
        <p:nvPicPr>
          <p:cNvPr id="7" name="Picture 6" descr="Ionic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11918"/>
          <a:stretch>
            <a:fillRect/>
          </a:stretch>
        </p:blipFill>
        <p:spPr>
          <a:xfrm>
            <a:off x="1619672" y="2564904"/>
            <a:ext cx="5544616" cy="1152128"/>
          </a:xfrm>
          <a:prstGeom prst="rect">
            <a:avLst/>
          </a:prstGeom>
        </p:spPr>
      </p:pic>
      <p:pic>
        <p:nvPicPr>
          <p:cNvPr id="8" name="Picture 7" descr="Ionic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19672" y="3717032"/>
            <a:ext cx="4104456" cy="1080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4437112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 From experimental part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5157192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So, </a:t>
            </a:r>
            <a:r>
              <a:rPr lang="en-US" baseline="30000" dirty="0"/>
              <a:t>        </a:t>
            </a:r>
            <a:endParaRPr lang="ar-S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085184"/>
            <a:ext cx="4210050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nic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9313" b="4488"/>
          <a:stretch>
            <a:fillRect/>
          </a:stretch>
        </p:blipFill>
        <p:spPr>
          <a:xfrm>
            <a:off x="1763688" y="3429000"/>
            <a:ext cx="6984776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3888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i="1" u="sng" dirty="0">
                <a:solidFill>
                  <a:srgbClr val="FF0000"/>
                </a:solidFill>
              </a:rPr>
              <a:t>General equation;</a:t>
            </a:r>
            <a:endParaRPr lang="ar-SA" sz="2800" i="1" u="sng" dirty="0">
              <a:solidFill>
                <a:srgbClr val="FF0000"/>
              </a:solidFill>
            </a:endParaRPr>
          </a:p>
        </p:txBody>
      </p:sp>
      <p:pic>
        <p:nvPicPr>
          <p:cNvPr id="7" name="Picture 6" descr="Ionic1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8352" b="71038"/>
          <a:stretch>
            <a:fillRect/>
          </a:stretch>
        </p:blipFill>
        <p:spPr>
          <a:xfrm>
            <a:off x="3851920" y="1196752"/>
            <a:ext cx="2622864" cy="1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Example: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229200"/>
            <a:ext cx="5544616" cy="7920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u="sng" dirty="0"/>
              <a:t>Correction;</a:t>
            </a:r>
            <a:endParaRPr lang="ar-SA" sz="3600" i="1" u="sng" dirty="0"/>
          </a:p>
        </p:txBody>
      </p:sp>
      <p:pic>
        <p:nvPicPr>
          <p:cNvPr id="5" name="Content Placeholder 4" descr="Ionic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8576" t="8164" r="56666" b="67851"/>
          <a:stretch>
            <a:fillRect/>
          </a:stretch>
        </p:blipFill>
        <p:spPr>
          <a:xfrm>
            <a:off x="2123728" y="2204864"/>
            <a:ext cx="4608512" cy="1224136"/>
          </a:xfrm>
        </p:spPr>
      </p:pic>
      <p:sp>
        <p:nvSpPr>
          <p:cNvPr id="6" name="TextBox 5"/>
          <p:cNvSpPr txBox="1"/>
          <p:nvPr/>
        </p:nvSpPr>
        <p:spPr>
          <a:xfrm>
            <a:off x="467544" y="1268760"/>
            <a:ext cx="7920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/>
              <a:t>But experimental bond length is : </a:t>
            </a:r>
            <a:r>
              <a:rPr lang="en-US" sz="2000" dirty="0">
                <a:solidFill>
                  <a:srgbClr val="FF0000"/>
                </a:solidFill>
              </a:rPr>
              <a:t>210 pm</a:t>
            </a:r>
            <a:r>
              <a:rPr lang="en-US" sz="2000" dirty="0"/>
              <a:t>, so we use the following equation for correction</a:t>
            </a:r>
            <a:r>
              <a:rPr lang="en-US" dirty="0"/>
              <a:t>;</a:t>
            </a:r>
            <a:endParaRPr lang="ar-SA" dirty="0"/>
          </a:p>
        </p:txBody>
      </p:sp>
      <p:pic>
        <p:nvPicPr>
          <p:cNvPr id="7" name="Picture 6" descr="Ionic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529" t="50000" r="60474" b="34010"/>
          <a:stretch>
            <a:fillRect/>
          </a:stretch>
        </p:blipFill>
        <p:spPr>
          <a:xfrm>
            <a:off x="2123728" y="3429000"/>
            <a:ext cx="4608512" cy="93610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869160"/>
            <a:ext cx="4876800" cy="72008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653136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So;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u="sng" dirty="0"/>
              <a:t>Radius ratio;</a:t>
            </a:r>
            <a:endParaRPr lang="ar-SA" sz="3600" i="1" u="sng" dirty="0"/>
          </a:p>
        </p:txBody>
      </p:sp>
      <p:pic>
        <p:nvPicPr>
          <p:cNvPr id="5" name="Content Placeholder 4" descr="Ionic2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412776"/>
            <a:ext cx="5292080" cy="2448272"/>
          </a:xfrm>
        </p:spPr>
      </p:pic>
      <p:pic>
        <p:nvPicPr>
          <p:cNvPr id="6" name="Picture 5" descr="Ionic2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2080" y="1412776"/>
            <a:ext cx="3851920" cy="2448272"/>
          </a:xfrm>
          <a:prstGeom prst="rect">
            <a:avLst/>
          </a:prstGeom>
        </p:spPr>
      </p:pic>
      <p:pic>
        <p:nvPicPr>
          <p:cNvPr id="7" name="Picture 6" descr="Ionic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4005064"/>
            <a:ext cx="6048672" cy="24482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Examples;</a:t>
            </a:r>
            <a:endParaRPr lang="ar-SA" sz="3600" dirty="0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268760"/>
            <a:ext cx="2333625" cy="742950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204864"/>
            <a:ext cx="2371725" cy="733425"/>
          </a:xfrm>
          <a:prstGeom prst="rect">
            <a:avLst/>
          </a:prstGeom>
          <a:noFill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83768" y="3068960"/>
            <a:ext cx="2247900" cy="733425"/>
          </a:xfrm>
          <a:prstGeom prst="rect">
            <a:avLst/>
          </a:prstGeom>
          <a:noFill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149080"/>
            <a:ext cx="2886075" cy="733425"/>
          </a:xfrm>
          <a:prstGeom prst="rect">
            <a:avLst/>
          </a:prstGeom>
          <a:noFill/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339752" y="12687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2390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477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0" y="596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836712"/>
            <a:ext cx="2808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i="1" u="sng" dirty="0">
                <a:solidFill>
                  <a:srgbClr val="FF0000"/>
                </a:solidFill>
              </a:rPr>
              <a:t>Coordination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u="sng" dirty="0">
                <a:solidFill>
                  <a:srgbClr val="FF0000"/>
                </a:solidFill>
              </a:rPr>
              <a:t>numbers</a:t>
            </a:r>
            <a:endParaRPr lang="ar-SA" sz="2000" i="1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1412776"/>
            <a:ext cx="108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6 : 6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2200" y="2132856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8 : 4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2200" y="3140968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4 : 4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8144" y="4221088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Now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6 : 6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5373216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Now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6 : 6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412776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1 -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348880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2 -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3212976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3 -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4293096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4 -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5445224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5 -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325416"/>
            <a:ext cx="15841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i="1" u="sng" dirty="0">
                <a:solidFill>
                  <a:srgbClr val="0070C0"/>
                </a:solidFill>
              </a:rPr>
              <a:t>After correction</a:t>
            </a:r>
            <a:endParaRPr lang="ar-SA" sz="1600" i="1" u="sng" dirty="0">
              <a:solidFill>
                <a:srgbClr val="0070C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229200"/>
            <a:ext cx="2914650" cy="7334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As we saw in the last chapter, it takes 495 kJ/mol to remove electrons from sodium.</a:t>
            </a:r>
          </a:p>
        </p:txBody>
      </p:sp>
      <p:pic>
        <p:nvPicPr>
          <p:cNvPr id="8201" name="Picture 9" descr="07_T02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916238"/>
            <a:ext cx="3810000" cy="2243137"/>
          </a:xfrm>
        </p:spPr>
      </p:pic>
    </p:spTree>
    <p:extLst>
      <p:ext uri="{BB962C8B-B14F-4D97-AF65-F5344CB8AC3E}">
        <p14:creationId xmlns:p14="http://schemas.microsoft.com/office/powerpoint/2010/main" val="327920598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>
          <a:xfrm>
            <a:off x="0" y="33265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871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i="1" u="sng" dirty="0"/>
              <a:t>Covalent character in predominantly ionic bond</a:t>
            </a:r>
            <a:endParaRPr lang="ar-SA" sz="3200" i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52737"/>
            <a:ext cx="6480720" cy="201622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7504" y="3068960"/>
            <a:ext cx="8928992" cy="3027040"/>
          </a:xfrm>
        </p:spPr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</a:rPr>
              <a:t>Fagan's rules </a:t>
            </a:r>
            <a:r>
              <a:rPr lang="en-US" dirty="0"/>
              <a:t>, for increasing polarization;</a:t>
            </a:r>
          </a:p>
          <a:p>
            <a:r>
              <a:rPr lang="en-US" dirty="0"/>
              <a:t>1- High charge and small size of </a:t>
            </a:r>
            <a:r>
              <a:rPr lang="en-US" dirty="0">
                <a:solidFill>
                  <a:srgbClr val="00B050"/>
                </a:solidFill>
              </a:rPr>
              <a:t>cation</a:t>
            </a:r>
          </a:p>
          <a:p>
            <a:r>
              <a:rPr lang="en-US" dirty="0"/>
              <a:t>2- High charge and large size </a:t>
            </a:r>
            <a:r>
              <a:rPr lang="en-US" dirty="0">
                <a:solidFill>
                  <a:srgbClr val="00B050"/>
                </a:solidFill>
              </a:rPr>
              <a:t>anion</a:t>
            </a:r>
          </a:p>
          <a:p>
            <a:r>
              <a:rPr lang="en-US" dirty="0">
                <a:solidFill>
                  <a:srgbClr val="C00000"/>
                </a:solidFill>
              </a:rPr>
              <a:t>3- Electron configuration of the </a:t>
            </a:r>
            <a:r>
              <a:rPr lang="en-US" dirty="0">
                <a:solidFill>
                  <a:srgbClr val="00B050"/>
                </a:solidFill>
              </a:rPr>
              <a:t>cation</a:t>
            </a:r>
          </a:p>
          <a:p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2645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>
            <a:fillRect/>
          </a:stretch>
        </p:blipFill>
        <p:spPr>
          <a:xfrm>
            <a:off x="1187624" y="3140968"/>
            <a:ext cx="7344816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83671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Ionic potential;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692696"/>
            <a:ext cx="933450" cy="8191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2257425" cy="6762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276872"/>
            <a:ext cx="2476500" cy="6762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67744" y="167990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charge on cation, and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700808"/>
            <a:ext cx="219075" cy="27622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 rot="10800000" flipV="1">
            <a:off x="5940152" y="1628800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cation radius (nm)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8193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331640" y="985130"/>
            <a:ext cx="7128792" cy="38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So;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MgCl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more covalent than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LiCl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(rule 1)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more covalent than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LiF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(rule 2)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HgCl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more covalent than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CaCl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(rule 3)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We get 349 kJ/mol back by giving electrons to chlorine.</a:t>
            </a:r>
          </a:p>
        </p:txBody>
      </p:sp>
      <p:pic>
        <p:nvPicPr>
          <p:cNvPr id="11271" name="Picture 7" descr="07_12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88" y="1981200"/>
            <a:ext cx="3576637" cy="4114800"/>
          </a:xfrm>
        </p:spPr>
      </p:pic>
    </p:spTree>
    <p:extLst>
      <p:ext uri="{BB962C8B-B14F-4D97-AF65-F5344CB8AC3E}">
        <p14:creationId xmlns:p14="http://schemas.microsoft.com/office/powerpoint/2010/main" val="32870403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But these numbers don’t explain why the reaction of sodium metal and chlorine gas to form sodium chloride is so exothermic!</a:t>
            </a:r>
          </a:p>
        </p:txBody>
      </p:sp>
      <p:pic>
        <p:nvPicPr>
          <p:cNvPr id="12293" name="Picture 5" descr="08_02cropp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3425"/>
            <a:ext cx="5257800" cy="3933825"/>
          </a:xfrm>
        </p:spPr>
      </p:pic>
    </p:spTree>
    <p:extLst>
      <p:ext uri="{BB962C8B-B14F-4D97-AF65-F5344CB8AC3E}">
        <p14:creationId xmlns:p14="http://schemas.microsoft.com/office/powerpoint/2010/main" val="183446456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Ionic Bonding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886200" cy="4953000"/>
          </a:xfrm>
        </p:spPr>
        <p:txBody>
          <a:bodyPr/>
          <a:lstStyle/>
          <a:p>
            <a:r>
              <a:rPr lang="en-US" sz="2800" dirty="0"/>
              <a:t>There must be a third piece to the puzzle.</a:t>
            </a:r>
          </a:p>
          <a:p>
            <a:r>
              <a:rPr lang="en-US" sz="2800" dirty="0"/>
              <a:t>What is as yet unaccounted for is the electrostatic attraction between the newly-formed sodium cation and chloride anion.</a:t>
            </a:r>
          </a:p>
        </p:txBody>
      </p:sp>
      <p:pic>
        <p:nvPicPr>
          <p:cNvPr id="13318" name="Picture 6" descr="02_21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"/>
          <a:stretch>
            <a:fillRect/>
          </a:stretch>
        </p:blipFill>
        <p:spPr>
          <a:xfrm>
            <a:off x="4191000" y="1752600"/>
            <a:ext cx="4278313" cy="2008188"/>
          </a:xfrm>
        </p:spPr>
      </p:pic>
      <p:pic>
        <p:nvPicPr>
          <p:cNvPr id="13319" name="Picture 7" descr="02_21-03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>
            <a:fillRect/>
          </a:stretch>
        </p:blipFill>
        <p:spPr>
          <a:xfrm>
            <a:off x="4191000" y="3733800"/>
            <a:ext cx="4652963" cy="2008188"/>
          </a:xfrm>
        </p:spPr>
      </p:pic>
    </p:spTree>
    <p:extLst>
      <p:ext uri="{BB962C8B-B14F-4D97-AF65-F5344CB8AC3E}">
        <p14:creationId xmlns:p14="http://schemas.microsoft.com/office/powerpoint/2010/main" val="1961270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5"/>
          <a:stretch>
            <a:fillRect/>
          </a:stretch>
        </p:blipFill>
        <p:spPr>
          <a:xfrm>
            <a:off x="323528" y="332656"/>
            <a:ext cx="8064896" cy="57606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96144"/>
          </a:xfrm>
        </p:spPr>
        <p:txBody>
          <a:bodyPr/>
          <a:lstStyle/>
          <a:p>
            <a:r>
              <a:rPr lang="en-US" dirty="0"/>
              <a:t>Types of Structures</a:t>
            </a:r>
            <a:endParaRPr lang="ar-S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"/>
          <a:stretch/>
        </p:blipFill>
        <p:spPr>
          <a:xfrm>
            <a:off x="1475656" y="1052736"/>
            <a:ext cx="5760640" cy="5544616"/>
          </a:xfrm>
        </p:spPr>
      </p:pic>
    </p:spTree>
    <p:extLst>
      <p:ext uri="{BB962C8B-B14F-4D97-AF65-F5344CB8AC3E}">
        <p14:creationId xmlns:p14="http://schemas.microsoft.com/office/powerpoint/2010/main" val="26888045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7A5598"/>
              </a:clrFrom>
              <a:clrTo>
                <a:srgbClr val="7A5598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Unit cells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752528"/>
          </a:xfrm>
        </p:spPr>
        <p:txBody>
          <a:bodyPr/>
          <a:lstStyle/>
          <a:p>
            <a:r>
              <a:rPr lang="en-US" i="1" u="sng" dirty="0"/>
              <a:t>For NaCl;</a:t>
            </a:r>
          </a:p>
          <a:p>
            <a:pPr marL="0" indent="0">
              <a:buNone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; </a:t>
            </a:r>
            <a:r>
              <a:rPr lang="en-US" dirty="0">
                <a:solidFill>
                  <a:srgbClr val="00B0F0"/>
                </a:solidFill>
              </a:rPr>
              <a:t>corner</a:t>
            </a:r>
            <a:r>
              <a:rPr lang="en-US" dirty="0"/>
              <a:t>: 8 x </a:t>
            </a:r>
            <a:r>
              <a:rPr lang="en-US" dirty="0">
                <a:solidFill>
                  <a:srgbClr val="00B0F0"/>
                </a:solidFill>
              </a:rPr>
              <a:t>1/8</a:t>
            </a:r>
            <a:r>
              <a:rPr lang="en-US" dirty="0"/>
              <a:t>   = 1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00B0F0"/>
                </a:solidFill>
              </a:rPr>
              <a:t>face center</a:t>
            </a:r>
            <a:r>
              <a:rPr lang="en-US" dirty="0"/>
              <a:t>: 6 x </a:t>
            </a:r>
            <a:r>
              <a:rPr lang="en-US" dirty="0">
                <a:solidFill>
                  <a:srgbClr val="00B0F0"/>
                </a:solidFill>
              </a:rPr>
              <a:t>1/2 </a:t>
            </a:r>
            <a:r>
              <a:rPr lang="en-US" dirty="0"/>
              <a:t>= 3  Total Na</a:t>
            </a:r>
            <a:r>
              <a:rPr lang="en-US" baseline="30000" dirty="0"/>
              <a:t>+</a:t>
            </a:r>
            <a:r>
              <a:rPr lang="en-US" dirty="0"/>
              <a:t> = </a:t>
            </a:r>
            <a:r>
              <a:rPr lang="en-US" dirty="0">
                <a:solidFill>
                  <a:srgbClr val="00B0F0"/>
                </a:solidFill>
              </a:rPr>
              <a:t>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</a:t>
            </a:r>
            <a:r>
              <a:rPr lang="en-US" baseline="30000" dirty="0"/>
              <a:t>-</a:t>
            </a:r>
            <a:r>
              <a:rPr lang="en-US" dirty="0"/>
              <a:t>; </a:t>
            </a:r>
            <a:r>
              <a:rPr lang="en-US" dirty="0">
                <a:solidFill>
                  <a:srgbClr val="00B0F0"/>
                </a:solidFill>
              </a:rPr>
              <a:t>mid edge</a:t>
            </a:r>
            <a:r>
              <a:rPr lang="en-US" dirty="0"/>
              <a:t>: 12 x </a:t>
            </a:r>
            <a:r>
              <a:rPr lang="en-US" dirty="0">
                <a:solidFill>
                  <a:srgbClr val="00B0F0"/>
                </a:solidFill>
              </a:rPr>
              <a:t>1/4</a:t>
            </a:r>
            <a:r>
              <a:rPr lang="en-US" dirty="0"/>
              <a:t> = 3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F0"/>
                </a:solidFill>
              </a:rPr>
              <a:t>center</a:t>
            </a:r>
            <a:r>
              <a:rPr lang="en-US" dirty="0"/>
              <a:t> of cube: 1   = 1      Total Cl</a:t>
            </a:r>
            <a:r>
              <a:rPr lang="en-US" baseline="30000" dirty="0"/>
              <a:t>-</a:t>
            </a:r>
            <a:r>
              <a:rPr lang="en-US" dirty="0"/>
              <a:t> = </a:t>
            </a:r>
            <a:r>
              <a:rPr lang="en-US" dirty="0">
                <a:solidFill>
                  <a:srgbClr val="00B0F0"/>
                </a:solidFill>
              </a:rPr>
              <a:t>4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21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578</Words>
  <Application>Microsoft Macintosh PowerPoint</Application>
  <PresentationFormat>On-screen Show (4:3)</PresentationFormat>
  <Paragraphs>110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Wingdings</vt:lpstr>
      <vt:lpstr>Blank Presentation</vt:lpstr>
      <vt:lpstr>1_Blank Presentation</vt:lpstr>
      <vt:lpstr>2_Blank Presentation</vt:lpstr>
      <vt:lpstr>Chemical Bonds</vt:lpstr>
      <vt:lpstr>Ionic Bonding</vt:lpstr>
      <vt:lpstr>Energetics of Ionic Bonding</vt:lpstr>
      <vt:lpstr>Energetics of Ionic Bonding</vt:lpstr>
      <vt:lpstr>Energetics of Ionic Bonding</vt:lpstr>
      <vt:lpstr>Energetics of Ionic Bonding</vt:lpstr>
      <vt:lpstr>PowerPoint Presentation</vt:lpstr>
      <vt:lpstr>Types of Structures</vt:lpstr>
      <vt:lpstr>Unit cells</vt:lpstr>
      <vt:lpstr>Lattice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Energy</vt:lpstr>
      <vt:lpstr>PowerPoint Presentation</vt:lpstr>
      <vt:lpstr>Energetics of Ionic Bonding</vt:lpstr>
      <vt:lpstr>Energetics of Ionic Bonding</vt:lpstr>
      <vt:lpstr>PowerPoint Presentation</vt:lpstr>
      <vt:lpstr>The importance of oxidation states</vt:lpstr>
      <vt:lpstr>PowerPoint Presentation</vt:lpstr>
      <vt:lpstr>PowerPoint Presentation</vt:lpstr>
      <vt:lpstr>PowerPoint Presentation</vt:lpstr>
      <vt:lpstr>PowerPoint Presentation</vt:lpstr>
      <vt:lpstr>Correction;</vt:lpstr>
      <vt:lpstr>Radius ratio;</vt:lpstr>
      <vt:lpstr>Examples;</vt:lpstr>
      <vt:lpstr>PowerPoint Presentation</vt:lpstr>
      <vt:lpstr>Covalent character in predominantly ionic bond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عبدالعزيز الرصيص ID 442104808</cp:lastModifiedBy>
  <cp:revision>82</cp:revision>
  <dcterms:created xsi:type="dcterms:W3CDTF">2013-03-11T17:30:07Z</dcterms:created>
  <dcterms:modified xsi:type="dcterms:W3CDTF">2020-10-25T21:02:16Z</dcterms:modified>
</cp:coreProperties>
</file>