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942" r:id="rId1"/>
  </p:sldMasterIdLst>
  <p:notesMasterIdLst>
    <p:notesMasterId r:id="rId19"/>
  </p:notesMasterIdLst>
  <p:sldIdLst>
    <p:sldId id="257" r:id="rId2"/>
    <p:sldId id="300" r:id="rId3"/>
    <p:sldId id="361" r:id="rId4"/>
    <p:sldId id="344" r:id="rId5"/>
    <p:sldId id="364" r:id="rId6"/>
    <p:sldId id="369" r:id="rId7"/>
    <p:sldId id="363" r:id="rId8"/>
    <p:sldId id="365" r:id="rId9"/>
    <p:sldId id="368" r:id="rId10"/>
    <p:sldId id="367" r:id="rId11"/>
    <p:sldId id="370" r:id="rId12"/>
    <p:sldId id="374" r:id="rId13"/>
    <p:sldId id="375" r:id="rId14"/>
    <p:sldId id="373" r:id="rId15"/>
    <p:sldId id="279" r:id="rId16"/>
    <p:sldId id="302" r:id="rId17"/>
    <p:sldId id="371" r:id="rId18"/>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p:cViewPr varScale="1">
        <p:scale>
          <a:sx n="74" d="100"/>
          <a:sy n="74" d="100"/>
        </p:scale>
        <p:origin x="300" y="6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0FDA1BB8-0146-4202-B541-A70A44EDD119}" type="datetimeFigureOut">
              <a:rPr lang="en-US" smtClean="0"/>
              <a:t>4/22/2025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2FC4AC7-CFE1-4CBB-9559-F964B2F35B97}" type="slidenum">
              <a:rPr lang="en-US" smtClean="0"/>
              <a:t>‹#›</a:t>
            </a:fld>
            <a:endParaRPr lang="en-US"/>
          </a:p>
        </p:txBody>
      </p:sp>
    </p:spTree>
    <p:extLst>
      <p:ext uri="{BB962C8B-B14F-4D97-AF65-F5344CB8AC3E}">
        <p14:creationId xmlns:p14="http://schemas.microsoft.com/office/powerpoint/2010/main" val="373849305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C9F6CBA8-0AF8-4D02-8739-8075219959AF}" type="datetime1">
              <a:rPr lang="en-US" smtClean="0"/>
              <a:t>4/22/2025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63613662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E578808-8F6C-46D8-9836-90AA40B032F6}" type="datetime1">
              <a:rPr lang="en-US" smtClean="0"/>
              <a:t>4/22/2025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235702584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F4D4223E-D2C2-46C7-852A-A5DFF076F2C5}" type="datetime1">
              <a:rPr lang="en-US" smtClean="0"/>
              <a:t>4/22/2025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324423949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DF51D22F-FF42-47FE-A820-DCCE16674396}" type="datetime1">
              <a:rPr lang="en-US" smtClean="0"/>
              <a:t>4/22/2025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361177661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8AFDB17E-95D9-4975-A073-45EDEF0C02FA}" type="datetime1">
              <a:rPr lang="en-US" smtClean="0"/>
              <a:t>4/22/2025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164897614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2D54A82F-19C6-4173-9362-3888F9DFA0F7}" type="datetime1">
              <a:rPr lang="en-US" smtClean="0"/>
              <a:t>4/22/2025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370591348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782F8022-D73F-4228-9FD7-B95480A65CE2}" type="datetime1">
              <a:rPr lang="en-US" smtClean="0"/>
              <a:t>4/22/2025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171913410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7CD99BDF-7482-4DCA-94C5-995627702A6B}" type="datetime1">
              <a:rPr lang="en-US" smtClean="0"/>
              <a:t>4/22/2025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279236332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680B8765-590E-4BC3-A8E7-F79BC67515BE}" type="datetime1">
              <a:rPr lang="en-US" smtClean="0"/>
              <a:t>4/22/2025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36404149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7C32C715-DFEF-4B17-B49A-ECA04655532B}" type="datetime1">
              <a:rPr lang="en-US" smtClean="0"/>
              <a:t>4/22/2025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252247398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0005F7A2-8106-4C79-98A8-5D2FBA37AB72}" type="datetime1">
              <a:rPr lang="en-US" smtClean="0"/>
              <a:t>4/22/2025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B76E2C0-7A2D-4254-B81A-8E735F356D99}" type="slidenum">
              <a:rPr lang="en-US" smtClean="0"/>
              <a:t>‹#›</a:t>
            </a:fld>
            <a:endParaRPr lang="en-US"/>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318873266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F05BC11B-B259-4E19-ABED-E43AE5AF1CBF}" type="datetime1">
              <a:rPr lang="en-US" smtClean="0"/>
              <a:t>4/22/2025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428619304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295C87FC-E181-4BFF-A06A-0E1A8F6BE229}" type="datetime1">
              <a:rPr lang="en-US" smtClean="0"/>
              <a:t>4/22/2025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B76E2C0-7A2D-4254-B81A-8E735F356D99}" type="slidenum">
              <a:rPr lang="en-US" smtClean="0"/>
              <a:t>‹#›</a:t>
            </a:fld>
            <a:endParaRPr lang="en-US"/>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4005550313"/>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37527772-ABFC-4A13-AC58-9D3A9EDE13AE}" type="datetime1">
              <a:rPr lang="en-US" smtClean="0"/>
              <a:t>4/22/2025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31599568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04A92E80-21E5-4593-87D7-3490A6F134BC}" type="datetime1">
              <a:rPr lang="en-US" smtClean="0"/>
              <a:t>4/22/2025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198672398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E4FC328F-316B-4A92-BF28-AA59B5CD3EF7}" type="datetime1">
              <a:rPr lang="en-US" smtClean="0"/>
              <a:t>4/22/2025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B76E2C0-7A2D-4254-B81A-8E735F356D99}" type="slidenum">
              <a:rPr lang="en-US" smtClean="0"/>
              <a:t>‹#›</a:t>
            </a:fld>
            <a:endParaRPr lang="en-US"/>
          </a:p>
        </p:txBody>
      </p:sp>
    </p:spTree>
    <p:extLst>
      <p:ext uri="{BB962C8B-B14F-4D97-AF65-F5344CB8AC3E}">
        <p14:creationId xmlns:p14="http://schemas.microsoft.com/office/powerpoint/2010/main" val="253324852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5C7624B7-13C5-4994-999B-B9A581EF22C7}" type="datetime1">
              <a:rPr lang="en-US" smtClean="0"/>
              <a:t>4/22/2025</a:t>
            </a:fld>
            <a:endParaRPr lang="en-US"/>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EB76E2C0-7A2D-4254-B81A-8E735F356D99}" type="slidenum">
              <a:rPr lang="en-US" smtClean="0"/>
              <a:t>‹#›</a:t>
            </a:fld>
            <a:endParaRPr lang="en-US"/>
          </a:p>
        </p:txBody>
      </p:sp>
    </p:spTree>
    <p:extLst>
      <p:ext uri="{BB962C8B-B14F-4D97-AF65-F5344CB8AC3E}">
        <p14:creationId xmlns:p14="http://schemas.microsoft.com/office/powerpoint/2010/main" val="812402716"/>
      </p:ext>
    </p:extLst>
  </p:cSld>
  <p:clrMap bg1="lt1" tx1="dk1" bg2="lt2" tx2="dk2" accent1="accent1" accent2="accent2" accent3="accent3" accent4="accent4" accent5="accent5" accent6="accent6" hlink="hlink" folHlink="folHlink"/>
  <p:sldLayoutIdLst>
    <p:sldLayoutId id="2147483943" r:id="rId1"/>
    <p:sldLayoutId id="2147483944" r:id="rId2"/>
    <p:sldLayoutId id="2147483945" r:id="rId3"/>
    <p:sldLayoutId id="2147483946" r:id="rId4"/>
    <p:sldLayoutId id="2147483947" r:id="rId5"/>
    <p:sldLayoutId id="2147483948" r:id="rId6"/>
    <p:sldLayoutId id="2147483949" r:id="rId7"/>
    <p:sldLayoutId id="2147483950" r:id="rId8"/>
    <p:sldLayoutId id="2147483951" r:id="rId9"/>
    <p:sldLayoutId id="2147483952" r:id="rId10"/>
    <p:sldLayoutId id="2147483953" r:id="rId11"/>
    <p:sldLayoutId id="2147483954" r:id="rId12"/>
    <p:sldLayoutId id="2147483955" r:id="rId13"/>
    <p:sldLayoutId id="2147483956" r:id="rId14"/>
    <p:sldLayoutId id="2147483957" r:id="rId15"/>
    <p:sldLayoutId id="2147483958" r:id="rId16"/>
  </p:sldLayoutIdLst>
  <p:hf hdr="0" ftr="0" dt="0"/>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hyperlink" Target="https://doi.org/10.1111/brv.12571" TargetMode="External"/><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668000" cy="4555093"/>
          </a:xfrm>
          <a:prstGeom prst="rect">
            <a:avLst/>
          </a:prstGeom>
        </p:spPr>
        <p:txBody>
          <a:bodyPr wrap="square">
            <a:spAutoFit/>
          </a:bodyPr>
          <a:lstStyle/>
          <a:p>
            <a:pPr algn="ctr"/>
            <a:r>
              <a:rPr lang="en-US" sz="3200" b="1" dirty="0"/>
              <a:t>PLPT 609</a:t>
            </a:r>
            <a:br>
              <a:rPr lang="en-US" sz="2400" b="1" dirty="0"/>
            </a:br>
            <a:br>
              <a:rPr lang="en-US" sz="2400" b="1" dirty="0"/>
            </a:br>
            <a:r>
              <a:rPr lang="en-US" sz="3200" b="1" dirty="0"/>
              <a:t>Title: Inter-Relationships Between Insects and Plants </a:t>
            </a:r>
          </a:p>
          <a:p>
            <a:endParaRPr lang="en-US" sz="3200" b="1" dirty="0"/>
          </a:p>
          <a:p>
            <a:pPr algn="ctr"/>
            <a:r>
              <a:rPr lang="en-US" sz="2400" b="1" dirty="0"/>
              <a:t>Credit hours= 3 (2+1)</a:t>
            </a:r>
          </a:p>
          <a:p>
            <a:pPr algn="ctr"/>
            <a:endParaRPr lang="en-US" sz="2400" b="1" dirty="0"/>
          </a:p>
          <a:p>
            <a:pPr algn="ctr"/>
            <a:r>
              <a:rPr lang="en-US" sz="3200" b="1" dirty="0"/>
              <a:t>Instructor: Prof. Abdulrahman Saad </a:t>
            </a:r>
            <a:r>
              <a:rPr lang="en-US" sz="3200" b="1" dirty="0" err="1"/>
              <a:t>Aldawood</a:t>
            </a:r>
            <a:endParaRPr lang="en-US" sz="3200" b="1" dirty="0"/>
          </a:p>
          <a:p>
            <a:pPr algn="ctr"/>
            <a:endParaRPr lang="en-US" sz="2400" b="1" dirty="0"/>
          </a:p>
          <a:p>
            <a:pPr algn="ctr"/>
            <a:r>
              <a:rPr lang="en-US" sz="2400" b="1" dirty="0"/>
              <a:t>Department of Plant Protection, college of Food and Agriculture Sciences, King Saud University, Riyadh, Saudi Arabia</a:t>
            </a:r>
          </a:p>
          <a:p>
            <a:endParaRPr lang="en-US" dirty="0"/>
          </a:p>
        </p:txBody>
      </p:sp>
      <p:sp>
        <p:nvSpPr>
          <p:cNvPr id="3" name="Slide Number Placeholder 2">
            <a:extLst>
              <a:ext uri="{FF2B5EF4-FFF2-40B4-BE49-F238E27FC236}">
                <a16:creationId xmlns:a16="http://schemas.microsoft.com/office/drawing/2014/main" id="{ED781232-7C8E-4EBC-9F14-68505F0381A8}"/>
              </a:ext>
            </a:extLst>
          </p:cNvPr>
          <p:cNvSpPr>
            <a:spLocks noGrp="1"/>
          </p:cNvSpPr>
          <p:nvPr>
            <p:ph type="sldNum" sz="quarter" idx="12"/>
          </p:nvPr>
        </p:nvSpPr>
        <p:spPr/>
        <p:txBody>
          <a:bodyPr/>
          <a:lstStyle/>
          <a:p>
            <a:fld id="{EB76E2C0-7A2D-4254-B81A-8E735F356D99}" type="slidenum">
              <a:rPr lang="en-US" smtClean="0"/>
              <a:t>1</a:t>
            </a:fld>
            <a:endParaRPr lang="en-US"/>
          </a:p>
        </p:txBody>
      </p:sp>
    </p:spTree>
    <p:extLst>
      <p:ext uri="{BB962C8B-B14F-4D97-AF65-F5344CB8AC3E}">
        <p14:creationId xmlns:p14="http://schemas.microsoft.com/office/powerpoint/2010/main" val="87690963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668000" cy="4585871"/>
          </a:xfrm>
          <a:prstGeom prst="rect">
            <a:avLst/>
          </a:prstGeom>
        </p:spPr>
        <p:txBody>
          <a:bodyPr wrap="square">
            <a:spAutoFit/>
          </a:bodyPr>
          <a:lstStyle/>
          <a:p>
            <a:r>
              <a:rPr lang="en-US" sz="2800" b="1" dirty="0"/>
              <a:t>Contents</a:t>
            </a:r>
          </a:p>
          <a:p>
            <a:pPr marL="342900" indent="-342900">
              <a:buFont typeface="Garamond" panose="02020404030301010803" pitchFamily="18" charset="0"/>
              <a:buChar char="♣"/>
            </a:pPr>
            <a:r>
              <a:rPr lang="en-US" sz="2400" dirty="0">
                <a:highlight>
                  <a:srgbClr val="00FFFF"/>
                </a:highlight>
              </a:rPr>
              <a:t>Allelochemicals interactions among plants</a:t>
            </a:r>
          </a:p>
          <a:p>
            <a:endParaRPr lang="en-US" sz="2400" dirty="0"/>
          </a:p>
          <a:p>
            <a:pPr marL="342900" indent="-342900">
              <a:buFont typeface="Garamond" panose="02020404030301010803" pitchFamily="18" charset="0"/>
              <a:buChar char="♣"/>
            </a:pPr>
            <a:r>
              <a:rPr lang="en-US" sz="2400" dirty="0">
                <a:highlight>
                  <a:srgbClr val="00FFFF"/>
                </a:highlight>
              </a:rPr>
              <a:t>Herbivores and their predators</a:t>
            </a:r>
          </a:p>
          <a:p>
            <a:pPr marL="342900" indent="-342900">
              <a:buFont typeface="Garamond" panose="02020404030301010803" pitchFamily="18" charset="0"/>
              <a:buChar char="♣"/>
            </a:pPr>
            <a:endParaRPr lang="en-US" sz="2400" dirty="0"/>
          </a:p>
          <a:p>
            <a:pPr marL="342900" indent="-342900">
              <a:buFont typeface="Garamond" panose="02020404030301010803" pitchFamily="18" charset="0"/>
              <a:buChar char="♣"/>
            </a:pPr>
            <a:r>
              <a:rPr lang="en-US" sz="2400" dirty="0">
                <a:highlight>
                  <a:srgbClr val="00FFFF"/>
                </a:highlight>
              </a:rPr>
              <a:t>Allelochemicals reflecting interactions between plants and pests</a:t>
            </a:r>
          </a:p>
          <a:p>
            <a:pPr marL="342900" indent="-342900">
              <a:buFont typeface="Garamond" panose="02020404030301010803" pitchFamily="18" charset="0"/>
              <a:buChar char="♣"/>
            </a:pPr>
            <a:endParaRPr lang="en-US" sz="2400" dirty="0">
              <a:highlight>
                <a:srgbClr val="00FFFF"/>
              </a:highlight>
            </a:endParaRPr>
          </a:p>
          <a:p>
            <a:pPr marL="342900" indent="-342900">
              <a:buFont typeface="Garamond" panose="02020404030301010803" pitchFamily="18" charset="0"/>
              <a:buChar char="♣"/>
            </a:pPr>
            <a:r>
              <a:rPr lang="en-US" sz="2400" dirty="0">
                <a:highlight>
                  <a:srgbClr val="00FFFF"/>
                </a:highlight>
              </a:rPr>
              <a:t>Role of plant allelochemicals in the survival strategy of herbivores</a:t>
            </a:r>
          </a:p>
          <a:p>
            <a:pPr marL="342900" indent="-342900">
              <a:buFont typeface="Garamond" panose="02020404030301010803" pitchFamily="18" charset="0"/>
              <a:buChar char="♣"/>
            </a:pPr>
            <a:endParaRPr lang="en-US" sz="2400" dirty="0"/>
          </a:p>
          <a:p>
            <a:pPr marL="342900" indent="-342900">
              <a:buFont typeface="Garamond" panose="02020404030301010803" pitchFamily="18" charset="0"/>
              <a:buChar char="♣"/>
            </a:pPr>
            <a:r>
              <a:rPr lang="en-US" sz="2400" dirty="0">
                <a:highlight>
                  <a:srgbClr val="00FFFF"/>
                </a:highlight>
              </a:rPr>
              <a:t>Rare plant-insect relationships</a:t>
            </a:r>
          </a:p>
          <a:p>
            <a:pPr marL="342900" indent="-342900">
              <a:buFont typeface="Garamond" panose="02020404030301010803" pitchFamily="18" charset="0"/>
              <a:buChar char="♣"/>
            </a:pPr>
            <a:endParaRPr lang="en-US" sz="2400" dirty="0"/>
          </a:p>
          <a:p>
            <a:pPr marL="342900" indent="-342900">
              <a:buFont typeface="Garamond" panose="02020404030301010803" pitchFamily="18" charset="0"/>
              <a:buChar char="♣"/>
            </a:pPr>
            <a:r>
              <a:rPr lang="en-US" sz="2400" dirty="0">
                <a:highlight>
                  <a:srgbClr val="00FFFF"/>
                </a:highlight>
              </a:rPr>
              <a:t>Plant stress and Insect interactions</a:t>
            </a:r>
          </a:p>
        </p:txBody>
      </p:sp>
      <p:sp>
        <p:nvSpPr>
          <p:cNvPr id="3" name="Slide Number Placeholder 2">
            <a:extLst>
              <a:ext uri="{FF2B5EF4-FFF2-40B4-BE49-F238E27FC236}">
                <a16:creationId xmlns:a16="http://schemas.microsoft.com/office/drawing/2014/main" id="{838E3004-8972-459F-AF64-59480A647459}"/>
              </a:ext>
            </a:extLst>
          </p:cNvPr>
          <p:cNvSpPr>
            <a:spLocks noGrp="1"/>
          </p:cNvSpPr>
          <p:nvPr>
            <p:ph type="sldNum" sz="quarter" idx="12"/>
          </p:nvPr>
        </p:nvSpPr>
        <p:spPr/>
        <p:txBody>
          <a:bodyPr/>
          <a:lstStyle/>
          <a:p>
            <a:fld id="{EB76E2C0-7A2D-4254-B81A-8E735F356D99}" type="slidenum">
              <a:rPr lang="en-US" smtClean="0"/>
              <a:t>2</a:t>
            </a:fld>
            <a:endParaRPr lang="en-US"/>
          </a:p>
        </p:txBody>
      </p:sp>
    </p:spTree>
    <p:extLst>
      <p:ext uri="{BB962C8B-B14F-4D97-AF65-F5344CB8AC3E}">
        <p14:creationId xmlns:p14="http://schemas.microsoft.com/office/powerpoint/2010/main" val="412268941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800522" cy="4154984"/>
          </a:xfrm>
          <a:prstGeom prst="rect">
            <a:avLst/>
          </a:prstGeom>
        </p:spPr>
        <p:txBody>
          <a:bodyPr wrap="square">
            <a:spAutoFit/>
          </a:bodyPr>
          <a:lstStyle/>
          <a:p>
            <a:pPr marL="342900" indent="-342900" algn="just">
              <a:buFont typeface="Courier New" panose="02070309020205020404" pitchFamily="49" charset="0"/>
              <a:buChar char="o"/>
            </a:pPr>
            <a:r>
              <a:rPr lang="en-US" sz="2400" dirty="0"/>
              <a:t>Plants have to constantly cope with a suite of biotic and abiotic stress factors.</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Plants performance depends on the ability to quickly perceive changes in the environment and to express an adaptive response.</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Abiotic stresses, includes: drought, soil flooding, high or low temperatures and biotic stress includes: insect herbivory and pathogen attacks.</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Molecular studies have revealed that plant responses comprise a complex network of signaling pathways including Ca</a:t>
            </a:r>
            <a:r>
              <a:rPr lang="en-US" sz="2400" baseline="30000" dirty="0"/>
              <a:t>2+</a:t>
            </a:r>
            <a:r>
              <a:rPr lang="en-US" sz="2400" dirty="0"/>
              <a:t> signaling. </a:t>
            </a:r>
          </a:p>
        </p:txBody>
      </p:sp>
      <p:sp>
        <p:nvSpPr>
          <p:cNvPr id="3" name="Slide Number Placeholder 2">
            <a:extLst>
              <a:ext uri="{FF2B5EF4-FFF2-40B4-BE49-F238E27FC236}">
                <a16:creationId xmlns:a16="http://schemas.microsoft.com/office/drawing/2014/main" id="{838E3004-8972-459F-AF64-59480A647459}"/>
              </a:ext>
            </a:extLst>
          </p:cNvPr>
          <p:cNvSpPr>
            <a:spLocks noGrp="1"/>
          </p:cNvSpPr>
          <p:nvPr>
            <p:ph type="sldNum" sz="quarter" idx="12"/>
          </p:nvPr>
        </p:nvSpPr>
        <p:spPr/>
        <p:txBody>
          <a:bodyPr/>
          <a:lstStyle/>
          <a:p>
            <a:fld id="{EB76E2C0-7A2D-4254-B81A-8E735F356D99}" type="slidenum">
              <a:rPr lang="en-US" smtClean="0"/>
              <a:t>3</a:t>
            </a:fld>
            <a:endParaRPr lang="en-US"/>
          </a:p>
        </p:txBody>
      </p:sp>
      <p:sp>
        <p:nvSpPr>
          <p:cNvPr id="9" name="Rectangle 8">
            <a:extLst>
              <a:ext uri="{FF2B5EF4-FFF2-40B4-BE49-F238E27FC236}">
                <a16:creationId xmlns:a16="http://schemas.microsoft.com/office/drawing/2014/main" id="{F434CD27-5C5F-4EF3-A5A1-620696594447}"/>
              </a:ext>
            </a:extLst>
          </p:cNvPr>
          <p:cNvSpPr/>
          <p:nvPr/>
        </p:nvSpPr>
        <p:spPr>
          <a:xfrm>
            <a:off x="437321" y="404678"/>
            <a:ext cx="10098157" cy="523220"/>
          </a:xfrm>
          <a:prstGeom prst="rect">
            <a:avLst/>
          </a:prstGeom>
        </p:spPr>
        <p:txBody>
          <a:bodyPr wrap="square">
            <a:spAutoFit/>
          </a:bodyPr>
          <a:lstStyle/>
          <a:p>
            <a:r>
              <a:rPr lang="en-US" sz="2800" dirty="0">
                <a:highlight>
                  <a:srgbClr val="00FFFF"/>
                </a:highlight>
              </a:rPr>
              <a:t>Plant stress and Insect interactions</a:t>
            </a:r>
          </a:p>
        </p:txBody>
      </p:sp>
      <p:sp>
        <p:nvSpPr>
          <p:cNvPr id="7" name="Rectangle 6">
            <a:extLst>
              <a:ext uri="{FF2B5EF4-FFF2-40B4-BE49-F238E27FC236}">
                <a16:creationId xmlns:a16="http://schemas.microsoft.com/office/drawing/2014/main" id="{9B03CD30-48CF-4769-8039-8709B61E899A}"/>
              </a:ext>
            </a:extLst>
          </p:cNvPr>
          <p:cNvSpPr/>
          <p:nvPr/>
        </p:nvSpPr>
        <p:spPr>
          <a:xfrm>
            <a:off x="755374" y="6412123"/>
            <a:ext cx="6679096" cy="369332"/>
          </a:xfrm>
          <a:prstGeom prst="rect">
            <a:avLst/>
          </a:prstGeom>
        </p:spPr>
        <p:txBody>
          <a:bodyPr wrap="square">
            <a:spAutoFit/>
          </a:bodyPr>
          <a:lstStyle/>
          <a:p>
            <a:pPr algn="just"/>
            <a:r>
              <a:rPr lang="en-US" dirty="0"/>
              <a:t>Seybold et al. 2014</a:t>
            </a:r>
            <a:endParaRPr lang="en-US" sz="1600" dirty="0"/>
          </a:p>
        </p:txBody>
      </p:sp>
    </p:spTree>
    <p:extLst>
      <p:ext uri="{BB962C8B-B14F-4D97-AF65-F5344CB8AC3E}">
        <p14:creationId xmlns:p14="http://schemas.microsoft.com/office/powerpoint/2010/main" val="378194858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800522" cy="4154984"/>
          </a:xfrm>
          <a:prstGeom prst="rect">
            <a:avLst/>
          </a:prstGeom>
        </p:spPr>
        <p:txBody>
          <a:bodyPr wrap="square">
            <a:spAutoFit/>
          </a:bodyPr>
          <a:lstStyle/>
          <a:p>
            <a:pPr algn="just"/>
            <a:r>
              <a:rPr lang="en-US" sz="2400" b="1" dirty="0"/>
              <a:t>Hypotheses to predict how insect herbivores perform on stressed host plants?</a:t>
            </a:r>
          </a:p>
          <a:p>
            <a:pPr algn="just"/>
            <a:r>
              <a:rPr lang="en-US" sz="2400" dirty="0"/>
              <a:t> </a:t>
            </a:r>
          </a:p>
          <a:p>
            <a:pPr marL="342900" indent="-342900" algn="just">
              <a:buFont typeface="Courier New" panose="02070309020205020404" pitchFamily="49" charset="0"/>
              <a:buChar char="o"/>
            </a:pPr>
            <a:r>
              <a:rPr lang="en-US" sz="2400" dirty="0"/>
              <a:t>Basically there are three hypotheses which predict how insect herbivores perform on stressed host plants?</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b="1" dirty="0"/>
              <a:t>1</a:t>
            </a:r>
            <a:r>
              <a:rPr lang="en-US" sz="2400" dirty="0"/>
              <a:t>	The plant stress hypothesis (PSH).</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2	The plant </a:t>
            </a:r>
            <a:r>
              <a:rPr lang="en-US" sz="2400" dirty="0" err="1"/>
              <a:t>vigour</a:t>
            </a:r>
            <a:r>
              <a:rPr lang="en-US" sz="2400" dirty="0"/>
              <a:t> hypothesis (PVH).</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3	Insect Performance Hypothesis (IPH). </a:t>
            </a:r>
          </a:p>
        </p:txBody>
      </p:sp>
      <p:sp>
        <p:nvSpPr>
          <p:cNvPr id="3" name="Slide Number Placeholder 2">
            <a:extLst>
              <a:ext uri="{FF2B5EF4-FFF2-40B4-BE49-F238E27FC236}">
                <a16:creationId xmlns:a16="http://schemas.microsoft.com/office/drawing/2014/main" id="{838E3004-8972-459F-AF64-59480A647459}"/>
              </a:ext>
            </a:extLst>
          </p:cNvPr>
          <p:cNvSpPr>
            <a:spLocks noGrp="1"/>
          </p:cNvSpPr>
          <p:nvPr>
            <p:ph type="sldNum" sz="quarter" idx="12"/>
          </p:nvPr>
        </p:nvSpPr>
        <p:spPr/>
        <p:txBody>
          <a:bodyPr/>
          <a:lstStyle/>
          <a:p>
            <a:fld id="{EB76E2C0-7A2D-4254-B81A-8E735F356D99}" type="slidenum">
              <a:rPr lang="en-US" smtClean="0"/>
              <a:t>4</a:t>
            </a:fld>
            <a:endParaRPr lang="en-US"/>
          </a:p>
        </p:txBody>
      </p:sp>
      <p:sp>
        <p:nvSpPr>
          <p:cNvPr id="9" name="Rectangle 8">
            <a:extLst>
              <a:ext uri="{FF2B5EF4-FFF2-40B4-BE49-F238E27FC236}">
                <a16:creationId xmlns:a16="http://schemas.microsoft.com/office/drawing/2014/main" id="{F434CD27-5C5F-4EF3-A5A1-620696594447}"/>
              </a:ext>
            </a:extLst>
          </p:cNvPr>
          <p:cNvSpPr/>
          <p:nvPr/>
        </p:nvSpPr>
        <p:spPr>
          <a:xfrm>
            <a:off x="437321" y="404678"/>
            <a:ext cx="10098157" cy="523220"/>
          </a:xfrm>
          <a:prstGeom prst="rect">
            <a:avLst/>
          </a:prstGeom>
        </p:spPr>
        <p:txBody>
          <a:bodyPr wrap="square">
            <a:spAutoFit/>
          </a:bodyPr>
          <a:lstStyle/>
          <a:p>
            <a:r>
              <a:rPr lang="en-US" sz="2800" dirty="0">
                <a:highlight>
                  <a:srgbClr val="00FFFF"/>
                </a:highlight>
              </a:rPr>
              <a:t>Plant stress and Insect interactions</a:t>
            </a:r>
          </a:p>
        </p:txBody>
      </p:sp>
      <p:sp>
        <p:nvSpPr>
          <p:cNvPr id="7" name="Rectangle 6">
            <a:extLst>
              <a:ext uri="{FF2B5EF4-FFF2-40B4-BE49-F238E27FC236}">
                <a16:creationId xmlns:a16="http://schemas.microsoft.com/office/drawing/2014/main" id="{9B03CD30-48CF-4769-8039-8709B61E899A}"/>
              </a:ext>
            </a:extLst>
          </p:cNvPr>
          <p:cNvSpPr/>
          <p:nvPr/>
        </p:nvSpPr>
        <p:spPr>
          <a:xfrm>
            <a:off x="755374" y="6412123"/>
            <a:ext cx="6679096" cy="369332"/>
          </a:xfrm>
          <a:prstGeom prst="rect">
            <a:avLst/>
          </a:prstGeom>
        </p:spPr>
        <p:txBody>
          <a:bodyPr wrap="square">
            <a:spAutoFit/>
          </a:bodyPr>
          <a:lstStyle/>
          <a:p>
            <a:pPr algn="just"/>
            <a:r>
              <a:rPr lang="en-US" dirty="0"/>
              <a:t>Galway et al. 2003</a:t>
            </a:r>
            <a:endParaRPr lang="en-US" sz="1600" dirty="0"/>
          </a:p>
        </p:txBody>
      </p:sp>
    </p:spTree>
    <p:extLst>
      <p:ext uri="{BB962C8B-B14F-4D97-AF65-F5344CB8AC3E}">
        <p14:creationId xmlns:p14="http://schemas.microsoft.com/office/powerpoint/2010/main" val="286231716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800522" cy="4524315"/>
          </a:xfrm>
          <a:prstGeom prst="rect">
            <a:avLst/>
          </a:prstGeom>
        </p:spPr>
        <p:txBody>
          <a:bodyPr wrap="square">
            <a:spAutoFit/>
          </a:bodyPr>
          <a:lstStyle/>
          <a:p>
            <a:pPr algn="just"/>
            <a:r>
              <a:rPr lang="en-US" sz="2400" b="1" dirty="0"/>
              <a:t>Hypotheses to predict how insect herbivores perform on stressed host plants?</a:t>
            </a:r>
          </a:p>
          <a:p>
            <a:pPr algn="just"/>
            <a:r>
              <a:rPr lang="en-US" sz="2400" dirty="0"/>
              <a:t> </a:t>
            </a:r>
          </a:p>
          <a:p>
            <a:pPr marL="342900" indent="-342900" algn="just">
              <a:buFont typeface="Courier New" panose="02070309020205020404" pitchFamily="49" charset="0"/>
              <a:buChar char="o"/>
            </a:pPr>
            <a:r>
              <a:rPr lang="en-US" sz="2400" b="1" dirty="0"/>
              <a:t>1	The plant stress hypothesis (PSH).</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The PSH predicts improved insect performance on stressed hosts.</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When plants are under stress, there is increases in leaf soluble nitrogen which makes plants more susceptible to insect herbivores. </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Wood-feeding, sap-feeding and mining insects are the examples of insect herbivores which perform better on stressed host-plants.</a:t>
            </a:r>
          </a:p>
        </p:txBody>
      </p:sp>
      <p:sp>
        <p:nvSpPr>
          <p:cNvPr id="3" name="Slide Number Placeholder 2">
            <a:extLst>
              <a:ext uri="{FF2B5EF4-FFF2-40B4-BE49-F238E27FC236}">
                <a16:creationId xmlns:a16="http://schemas.microsoft.com/office/drawing/2014/main" id="{838E3004-8972-459F-AF64-59480A647459}"/>
              </a:ext>
            </a:extLst>
          </p:cNvPr>
          <p:cNvSpPr>
            <a:spLocks noGrp="1"/>
          </p:cNvSpPr>
          <p:nvPr>
            <p:ph type="sldNum" sz="quarter" idx="12"/>
          </p:nvPr>
        </p:nvSpPr>
        <p:spPr/>
        <p:txBody>
          <a:bodyPr/>
          <a:lstStyle/>
          <a:p>
            <a:fld id="{EB76E2C0-7A2D-4254-B81A-8E735F356D99}" type="slidenum">
              <a:rPr lang="en-US" smtClean="0"/>
              <a:t>5</a:t>
            </a:fld>
            <a:endParaRPr lang="en-US"/>
          </a:p>
        </p:txBody>
      </p:sp>
      <p:sp>
        <p:nvSpPr>
          <p:cNvPr id="9" name="Rectangle 8">
            <a:extLst>
              <a:ext uri="{FF2B5EF4-FFF2-40B4-BE49-F238E27FC236}">
                <a16:creationId xmlns:a16="http://schemas.microsoft.com/office/drawing/2014/main" id="{F434CD27-5C5F-4EF3-A5A1-620696594447}"/>
              </a:ext>
            </a:extLst>
          </p:cNvPr>
          <p:cNvSpPr/>
          <p:nvPr/>
        </p:nvSpPr>
        <p:spPr>
          <a:xfrm>
            <a:off x="437321" y="404678"/>
            <a:ext cx="10098157" cy="523220"/>
          </a:xfrm>
          <a:prstGeom prst="rect">
            <a:avLst/>
          </a:prstGeom>
        </p:spPr>
        <p:txBody>
          <a:bodyPr wrap="square">
            <a:spAutoFit/>
          </a:bodyPr>
          <a:lstStyle/>
          <a:p>
            <a:r>
              <a:rPr lang="en-US" sz="2800" dirty="0">
                <a:highlight>
                  <a:srgbClr val="00FFFF"/>
                </a:highlight>
              </a:rPr>
              <a:t>Plant stress and Insect interactions</a:t>
            </a:r>
          </a:p>
        </p:txBody>
      </p:sp>
      <p:sp>
        <p:nvSpPr>
          <p:cNvPr id="7" name="Rectangle 6">
            <a:extLst>
              <a:ext uri="{FF2B5EF4-FFF2-40B4-BE49-F238E27FC236}">
                <a16:creationId xmlns:a16="http://schemas.microsoft.com/office/drawing/2014/main" id="{9B03CD30-48CF-4769-8039-8709B61E899A}"/>
              </a:ext>
            </a:extLst>
          </p:cNvPr>
          <p:cNvSpPr/>
          <p:nvPr/>
        </p:nvSpPr>
        <p:spPr>
          <a:xfrm>
            <a:off x="755374" y="6412123"/>
            <a:ext cx="6679096" cy="369332"/>
          </a:xfrm>
          <a:prstGeom prst="rect">
            <a:avLst/>
          </a:prstGeom>
        </p:spPr>
        <p:txBody>
          <a:bodyPr wrap="square">
            <a:spAutoFit/>
          </a:bodyPr>
          <a:lstStyle/>
          <a:p>
            <a:pPr algn="just"/>
            <a:r>
              <a:rPr lang="en-US" dirty="0"/>
              <a:t>Galway et al. 2003</a:t>
            </a:r>
            <a:endParaRPr lang="en-US" sz="1600" dirty="0"/>
          </a:p>
        </p:txBody>
      </p:sp>
      <p:sp>
        <p:nvSpPr>
          <p:cNvPr id="10" name="Rectangle 9">
            <a:extLst>
              <a:ext uri="{FF2B5EF4-FFF2-40B4-BE49-F238E27FC236}">
                <a16:creationId xmlns:a16="http://schemas.microsoft.com/office/drawing/2014/main" id="{8D990810-4B81-47E7-BE57-4F0096865BD4}"/>
              </a:ext>
            </a:extLst>
          </p:cNvPr>
          <p:cNvSpPr/>
          <p:nvPr/>
        </p:nvSpPr>
        <p:spPr>
          <a:xfrm>
            <a:off x="4225700" y="6196679"/>
            <a:ext cx="7659756" cy="369332"/>
          </a:xfrm>
          <a:prstGeom prst="rect">
            <a:avLst/>
          </a:prstGeom>
        </p:spPr>
        <p:txBody>
          <a:bodyPr wrap="square">
            <a:spAutoFit/>
          </a:bodyPr>
          <a:lstStyle/>
          <a:p>
            <a:r>
              <a:rPr lang="en-US" dirty="0"/>
              <a:t>Find more examples of insects which perform better on stressed plants</a:t>
            </a:r>
          </a:p>
        </p:txBody>
      </p:sp>
      <p:pic>
        <p:nvPicPr>
          <p:cNvPr id="11" name="Picture 2" descr="Smiley Thinking Emoji Vector Images ...">
            <a:extLst>
              <a:ext uri="{FF2B5EF4-FFF2-40B4-BE49-F238E27FC236}">
                <a16:creationId xmlns:a16="http://schemas.microsoft.com/office/drawing/2014/main" id="{A2B49836-BF27-402A-B904-E0BB73847C9A}"/>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b="8633"/>
          <a:stretch/>
        </p:blipFill>
        <p:spPr bwMode="auto">
          <a:xfrm>
            <a:off x="3775151" y="6041362"/>
            <a:ext cx="450549" cy="48092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3421837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800522" cy="4154984"/>
          </a:xfrm>
          <a:prstGeom prst="rect">
            <a:avLst/>
          </a:prstGeom>
        </p:spPr>
        <p:txBody>
          <a:bodyPr wrap="square">
            <a:spAutoFit/>
          </a:bodyPr>
          <a:lstStyle/>
          <a:p>
            <a:pPr marL="342900" indent="-342900" algn="just">
              <a:buFont typeface="Courier New" panose="02070309020205020404" pitchFamily="49" charset="0"/>
              <a:buChar char="o"/>
            </a:pPr>
            <a:r>
              <a:rPr lang="en-US" sz="2400" b="1" dirty="0"/>
              <a:t>1	The plant stress hypothesis (PSH) </a:t>
            </a:r>
            <a:r>
              <a:rPr lang="en-US" sz="2400" b="1" dirty="0" err="1"/>
              <a:t>conti</a:t>
            </a:r>
            <a:r>
              <a:rPr lang="en-US" sz="2400" b="1" dirty="0"/>
              <a:t>---.</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The plant stress hypothesis was formulated Based on the observed outbreak dynamics of psyllids on water-stressed </a:t>
            </a:r>
            <a:r>
              <a:rPr lang="en-US" sz="2400" i="1" dirty="0"/>
              <a:t>Eucalyptus</a:t>
            </a:r>
            <a:r>
              <a:rPr lang="en-US" sz="2400" dirty="0"/>
              <a:t> trees.</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Nitrogen is generally limiting for many insect herbivores.</a:t>
            </a:r>
          </a:p>
          <a:p>
            <a:pPr algn="just"/>
            <a:endParaRPr lang="en-US" sz="2400" dirty="0"/>
          </a:p>
          <a:p>
            <a:pPr marL="342900" indent="-342900" algn="just">
              <a:buFont typeface="Courier New" panose="02070309020205020404" pitchFamily="49" charset="0"/>
              <a:buChar char="o"/>
            </a:pPr>
            <a:r>
              <a:rPr lang="en-US" sz="2400" dirty="0"/>
              <a:t> Because increases in available plant nitrogen during periods of water stress could result in the improved growth and reproduction of phytophagous insects and thus </a:t>
            </a:r>
            <a:r>
              <a:rPr lang="en-US" sz="2400"/>
              <a:t>promote population outbreaks</a:t>
            </a:r>
            <a:r>
              <a:rPr lang="en-US" sz="2400" dirty="0"/>
              <a:t>. </a:t>
            </a:r>
          </a:p>
          <a:p>
            <a:pPr marL="342900" indent="-342900" algn="just">
              <a:buFont typeface="Courier New" panose="02070309020205020404" pitchFamily="49" charset="0"/>
              <a:buChar char="o"/>
            </a:pPr>
            <a:endParaRPr lang="en-US" sz="2400" dirty="0"/>
          </a:p>
        </p:txBody>
      </p:sp>
      <p:sp>
        <p:nvSpPr>
          <p:cNvPr id="3" name="Slide Number Placeholder 2">
            <a:extLst>
              <a:ext uri="{FF2B5EF4-FFF2-40B4-BE49-F238E27FC236}">
                <a16:creationId xmlns:a16="http://schemas.microsoft.com/office/drawing/2014/main" id="{838E3004-8972-459F-AF64-59480A647459}"/>
              </a:ext>
            </a:extLst>
          </p:cNvPr>
          <p:cNvSpPr>
            <a:spLocks noGrp="1"/>
          </p:cNvSpPr>
          <p:nvPr>
            <p:ph type="sldNum" sz="quarter" idx="12"/>
          </p:nvPr>
        </p:nvSpPr>
        <p:spPr/>
        <p:txBody>
          <a:bodyPr/>
          <a:lstStyle/>
          <a:p>
            <a:fld id="{EB76E2C0-7A2D-4254-B81A-8E735F356D99}" type="slidenum">
              <a:rPr lang="en-US" smtClean="0"/>
              <a:t>6</a:t>
            </a:fld>
            <a:endParaRPr lang="en-US"/>
          </a:p>
        </p:txBody>
      </p:sp>
      <p:sp>
        <p:nvSpPr>
          <p:cNvPr id="9" name="Rectangle 8">
            <a:extLst>
              <a:ext uri="{FF2B5EF4-FFF2-40B4-BE49-F238E27FC236}">
                <a16:creationId xmlns:a16="http://schemas.microsoft.com/office/drawing/2014/main" id="{F434CD27-5C5F-4EF3-A5A1-620696594447}"/>
              </a:ext>
            </a:extLst>
          </p:cNvPr>
          <p:cNvSpPr/>
          <p:nvPr/>
        </p:nvSpPr>
        <p:spPr>
          <a:xfrm>
            <a:off x="437321" y="404678"/>
            <a:ext cx="10098157" cy="523220"/>
          </a:xfrm>
          <a:prstGeom prst="rect">
            <a:avLst/>
          </a:prstGeom>
        </p:spPr>
        <p:txBody>
          <a:bodyPr wrap="square">
            <a:spAutoFit/>
          </a:bodyPr>
          <a:lstStyle/>
          <a:p>
            <a:r>
              <a:rPr lang="en-US" sz="2800" dirty="0">
                <a:highlight>
                  <a:srgbClr val="00FFFF"/>
                </a:highlight>
              </a:rPr>
              <a:t>Plant stress and Insect interactions</a:t>
            </a:r>
          </a:p>
        </p:txBody>
      </p:sp>
      <p:sp>
        <p:nvSpPr>
          <p:cNvPr id="7" name="Rectangle 6">
            <a:extLst>
              <a:ext uri="{FF2B5EF4-FFF2-40B4-BE49-F238E27FC236}">
                <a16:creationId xmlns:a16="http://schemas.microsoft.com/office/drawing/2014/main" id="{9B03CD30-48CF-4769-8039-8709B61E899A}"/>
              </a:ext>
            </a:extLst>
          </p:cNvPr>
          <p:cNvSpPr/>
          <p:nvPr/>
        </p:nvSpPr>
        <p:spPr>
          <a:xfrm>
            <a:off x="755374" y="6412123"/>
            <a:ext cx="6679096" cy="369332"/>
          </a:xfrm>
          <a:prstGeom prst="rect">
            <a:avLst/>
          </a:prstGeom>
        </p:spPr>
        <p:txBody>
          <a:bodyPr wrap="square">
            <a:spAutoFit/>
          </a:bodyPr>
          <a:lstStyle/>
          <a:p>
            <a:pPr algn="just"/>
            <a:r>
              <a:rPr lang="en-US" dirty="0"/>
              <a:t>White 1969; Galway et al. 2003</a:t>
            </a:r>
            <a:endParaRPr lang="en-US" sz="1600" dirty="0"/>
          </a:p>
        </p:txBody>
      </p:sp>
    </p:spTree>
    <p:extLst>
      <p:ext uri="{BB962C8B-B14F-4D97-AF65-F5344CB8AC3E}">
        <p14:creationId xmlns:p14="http://schemas.microsoft.com/office/powerpoint/2010/main" val="380522192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800522" cy="5262979"/>
          </a:xfrm>
          <a:prstGeom prst="rect">
            <a:avLst/>
          </a:prstGeom>
        </p:spPr>
        <p:txBody>
          <a:bodyPr wrap="square">
            <a:spAutoFit/>
          </a:bodyPr>
          <a:lstStyle/>
          <a:p>
            <a:pPr algn="just"/>
            <a:r>
              <a:rPr lang="en-US" sz="2400" b="1" dirty="0"/>
              <a:t>2	The plant </a:t>
            </a:r>
            <a:r>
              <a:rPr lang="en-US" sz="2400" b="1" dirty="0" err="1"/>
              <a:t>vigour</a:t>
            </a:r>
            <a:r>
              <a:rPr lang="en-US" sz="2400" b="1" dirty="0"/>
              <a:t> hypothesis (PVH).</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Certain insects would perform better on more vigorously growing host-plants particularly herbivores closely associated with their host-plant.</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Such insect herbivores particularly attack young and vigorously growing plants and plant parts.</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It includes the insects where the female selects the oviposition site within a few centimeters, where larvae will feed immediately upon hatching.</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Leaf-feeding and gall-forming insects are the examples of insect that perform better on more vigorously growing host-plants.</a:t>
            </a:r>
          </a:p>
          <a:p>
            <a:pPr marL="342900" indent="-342900" algn="just">
              <a:buFont typeface="Courier New" panose="02070309020205020404" pitchFamily="49" charset="0"/>
              <a:buChar char="o"/>
            </a:pPr>
            <a:endParaRPr lang="en-US" sz="2400" dirty="0"/>
          </a:p>
        </p:txBody>
      </p:sp>
      <p:sp>
        <p:nvSpPr>
          <p:cNvPr id="3" name="Slide Number Placeholder 2">
            <a:extLst>
              <a:ext uri="{FF2B5EF4-FFF2-40B4-BE49-F238E27FC236}">
                <a16:creationId xmlns:a16="http://schemas.microsoft.com/office/drawing/2014/main" id="{838E3004-8972-459F-AF64-59480A647459}"/>
              </a:ext>
            </a:extLst>
          </p:cNvPr>
          <p:cNvSpPr>
            <a:spLocks noGrp="1"/>
          </p:cNvSpPr>
          <p:nvPr>
            <p:ph type="sldNum" sz="quarter" idx="12"/>
          </p:nvPr>
        </p:nvSpPr>
        <p:spPr/>
        <p:txBody>
          <a:bodyPr/>
          <a:lstStyle/>
          <a:p>
            <a:fld id="{EB76E2C0-7A2D-4254-B81A-8E735F356D99}" type="slidenum">
              <a:rPr lang="en-US" smtClean="0"/>
              <a:t>7</a:t>
            </a:fld>
            <a:endParaRPr lang="en-US"/>
          </a:p>
        </p:txBody>
      </p:sp>
      <p:sp>
        <p:nvSpPr>
          <p:cNvPr id="9" name="Rectangle 8">
            <a:extLst>
              <a:ext uri="{FF2B5EF4-FFF2-40B4-BE49-F238E27FC236}">
                <a16:creationId xmlns:a16="http://schemas.microsoft.com/office/drawing/2014/main" id="{F434CD27-5C5F-4EF3-A5A1-620696594447}"/>
              </a:ext>
            </a:extLst>
          </p:cNvPr>
          <p:cNvSpPr/>
          <p:nvPr/>
        </p:nvSpPr>
        <p:spPr>
          <a:xfrm>
            <a:off x="437321" y="404678"/>
            <a:ext cx="10098157" cy="523220"/>
          </a:xfrm>
          <a:prstGeom prst="rect">
            <a:avLst/>
          </a:prstGeom>
        </p:spPr>
        <p:txBody>
          <a:bodyPr wrap="square">
            <a:spAutoFit/>
          </a:bodyPr>
          <a:lstStyle/>
          <a:p>
            <a:r>
              <a:rPr lang="en-US" sz="2800" dirty="0">
                <a:highlight>
                  <a:srgbClr val="00FFFF"/>
                </a:highlight>
              </a:rPr>
              <a:t>Plant stress and Insect interactions</a:t>
            </a:r>
          </a:p>
        </p:txBody>
      </p:sp>
      <p:sp>
        <p:nvSpPr>
          <p:cNvPr id="7" name="Rectangle 6">
            <a:extLst>
              <a:ext uri="{FF2B5EF4-FFF2-40B4-BE49-F238E27FC236}">
                <a16:creationId xmlns:a16="http://schemas.microsoft.com/office/drawing/2014/main" id="{9B03CD30-48CF-4769-8039-8709B61E899A}"/>
              </a:ext>
            </a:extLst>
          </p:cNvPr>
          <p:cNvSpPr/>
          <p:nvPr/>
        </p:nvSpPr>
        <p:spPr>
          <a:xfrm>
            <a:off x="755374" y="6412123"/>
            <a:ext cx="6679096" cy="369332"/>
          </a:xfrm>
          <a:prstGeom prst="rect">
            <a:avLst/>
          </a:prstGeom>
        </p:spPr>
        <p:txBody>
          <a:bodyPr wrap="square">
            <a:spAutoFit/>
          </a:bodyPr>
          <a:lstStyle/>
          <a:p>
            <a:pPr algn="just"/>
            <a:r>
              <a:rPr lang="en-US" dirty="0"/>
              <a:t>Price 1991 </a:t>
            </a:r>
            <a:endParaRPr lang="en-US" sz="1600" dirty="0"/>
          </a:p>
        </p:txBody>
      </p:sp>
    </p:spTree>
    <p:extLst>
      <p:ext uri="{BB962C8B-B14F-4D97-AF65-F5344CB8AC3E}">
        <p14:creationId xmlns:p14="http://schemas.microsoft.com/office/powerpoint/2010/main" val="99934339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800522" cy="3046988"/>
          </a:xfrm>
          <a:prstGeom prst="rect">
            <a:avLst/>
          </a:prstGeom>
        </p:spPr>
        <p:txBody>
          <a:bodyPr wrap="square">
            <a:spAutoFit/>
          </a:bodyPr>
          <a:lstStyle/>
          <a:p>
            <a:pPr algn="just"/>
            <a:r>
              <a:rPr lang="en-US" sz="2400" b="1" dirty="0"/>
              <a:t>3	The insect performance hypothesis (IPH).</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Combining elements of both the PSH and the PVH, Larsson (1989) suggested that certain insect feeding-guilds (wood-feeding, sap-feeding and mining insects) perform better on stressed host-plants,</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Whereas other insect feeding-guilds (leaf-feeding and gall-forming insects) perform better on vigorously growing host plants.</a:t>
            </a:r>
          </a:p>
        </p:txBody>
      </p:sp>
      <p:sp>
        <p:nvSpPr>
          <p:cNvPr id="3" name="Slide Number Placeholder 2">
            <a:extLst>
              <a:ext uri="{FF2B5EF4-FFF2-40B4-BE49-F238E27FC236}">
                <a16:creationId xmlns:a16="http://schemas.microsoft.com/office/drawing/2014/main" id="{838E3004-8972-459F-AF64-59480A647459}"/>
              </a:ext>
            </a:extLst>
          </p:cNvPr>
          <p:cNvSpPr>
            <a:spLocks noGrp="1"/>
          </p:cNvSpPr>
          <p:nvPr>
            <p:ph type="sldNum" sz="quarter" idx="12"/>
          </p:nvPr>
        </p:nvSpPr>
        <p:spPr/>
        <p:txBody>
          <a:bodyPr/>
          <a:lstStyle/>
          <a:p>
            <a:fld id="{EB76E2C0-7A2D-4254-B81A-8E735F356D99}" type="slidenum">
              <a:rPr lang="en-US" smtClean="0"/>
              <a:t>8</a:t>
            </a:fld>
            <a:endParaRPr lang="en-US"/>
          </a:p>
        </p:txBody>
      </p:sp>
      <p:sp>
        <p:nvSpPr>
          <p:cNvPr id="9" name="Rectangle 8">
            <a:extLst>
              <a:ext uri="{FF2B5EF4-FFF2-40B4-BE49-F238E27FC236}">
                <a16:creationId xmlns:a16="http://schemas.microsoft.com/office/drawing/2014/main" id="{F434CD27-5C5F-4EF3-A5A1-620696594447}"/>
              </a:ext>
            </a:extLst>
          </p:cNvPr>
          <p:cNvSpPr/>
          <p:nvPr/>
        </p:nvSpPr>
        <p:spPr>
          <a:xfrm>
            <a:off x="437321" y="404678"/>
            <a:ext cx="10098157" cy="523220"/>
          </a:xfrm>
          <a:prstGeom prst="rect">
            <a:avLst/>
          </a:prstGeom>
        </p:spPr>
        <p:txBody>
          <a:bodyPr wrap="square">
            <a:spAutoFit/>
          </a:bodyPr>
          <a:lstStyle/>
          <a:p>
            <a:r>
              <a:rPr lang="en-US" sz="2800" dirty="0">
                <a:highlight>
                  <a:srgbClr val="00FFFF"/>
                </a:highlight>
              </a:rPr>
              <a:t>Plant stress and Insect interactions</a:t>
            </a:r>
          </a:p>
        </p:txBody>
      </p:sp>
      <p:sp>
        <p:nvSpPr>
          <p:cNvPr id="7" name="Rectangle 6">
            <a:extLst>
              <a:ext uri="{FF2B5EF4-FFF2-40B4-BE49-F238E27FC236}">
                <a16:creationId xmlns:a16="http://schemas.microsoft.com/office/drawing/2014/main" id="{9B03CD30-48CF-4769-8039-8709B61E899A}"/>
              </a:ext>
            </a:extLst>
          </p:cNvPr>
          <p:cNvSpPr/>
          <p:nvPr/>
        </p:nvSpPr>
        <p:spPr>
          <a:xfrm>
            <a:off x="755374" y="6412123"/>
            <a:ext cx="6679096" cy="369332"/>
          </a:xfrm>
          <a:prstGeom prst="rect">
            <a:avLst/>
          </a:prstGeom>
        </p:spPr>
        <p:txBody>
          <a:bodyPr wrap="square">
            <a:spAutoFit/>
          </a:bodyPr>
          <a:lstStyle/>
          <a:p>
            <a:pPr algn="just"/>
            <a:r>
              <a:rPr lang="en-US" dirty="0"/>
              <a:t>Larsson 1989; Galway et al., 2003 </a:t>
            </a:r>
            <a:endParaRPr lang="en-US" sz="1600" dirty="0"/>
          </a:p>
        </p:txBody>
      </p:sp>
    </p:spTree>
    <p:extLst>
      <p:ext uri="{BB962C8B-B14F-4D97-AF65-F5344CB8AC3E}">
        <p14:creationId xmlns:p14="http://schemas.microsoft.com/office/powerpoint/2010/main" val="191057009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800522" cy="3785652"/>
          </a:xfrm>
          <a:prstGeom prst="rect">
            <a:avLst/>
          </a:prstGeom>
        </p:spPr>
        <p:txBody>
          <a:bodyPr wrap="square">
            <a:spAutoFit/>
          </a:bodyPr>
          <a:lstStyle/>
          <a:p>
            <a:pPr algn="just"/>
            <a:r>
              <a:rPr lang="en-US" sz="2400" b="1" dirty="0"/>
              <a:t>3	The insect performance hypothesis (IPH) </a:t>
            </a:r>
            <a:r>
              <a:rPr lang="en-US" sz="2400" b="1" dirty="0" err="1"/>
              <a:t>conti</a:t>
            </a:r>
            <a:r>
              <a:rPr lang="en-US" sz="2400" b="1" dirty="0"/>
              <a:t>----.</a:t>
            </a:r>
          </a:p>
          <a:p>
            <a:pPr marL="342900" indent="-342900" algn="just">
              <a:buFont typeface="Courier New" panose="02070309020205020404" pitchFamily="49" charset="0"/>
              <a:buChar char="o"/>
            </a:pPr>
            <a:endParaRPr lang="en-US" sz="2400" dirty="0"/>
          </a:p>
          <a:p>
            <a:pPr algn="just"/>
            <a:r>
              <a:rPr lang="en-US" sz="2400" dirty="0"/>
              <a:t>The rationale for IPH hypothesis was based on:</a:t>
            </a:r>
          </a:p>
          <a:p>
            <a:pPr algn="just"/>
            <a:endParaRPr lang="en-US" sz="2400" dirty="0"/>
          </a:p>
          <a:p>
            <a:pPr marL="342900" indent="-342900" algn="just">
              <a:buFont typeface="Courier New" panose="02070309020205020404" pitchFamily="49" charset="0"/>
              <a:buChar char="o"/>
            </a:pPr>
            <a:r>
              <a:rPr lang="en-US" sz="2400" b="1" dirty="0"/>
              <a:t>a)</a:t>
            </a:r>
            <a:r>
              <a:rPr lang="en-US" sz="2400" dirty="0"/>
              <a:t> 	Woody plants under stress have reduced defensive compound flow, making them less resistant to attack by wood-feeders; </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b="1" dirty="0"/>
              <a:t>b) </a:t>
            </a:r>
            <a:r>
              <a:rPr lang="en-US" sz="2400" dirty="0"/>
              <a:t>	Sap-feeding insects generally encounter low nitrogen levels so that when a plant is stressed, with resulting higher nitrogen levels, insect performance improves; </a:t>
            </a:r>
          </a:p>
        </p:txBody>
      </p:sp>
      <p:sp>
        <p:nvSpPr>
          <p:cNvPr id="3" name="Slide Number Placeholder 2">
            <a:extLst>
              <a:ext uri="{FF2B5EF4-FFF2-40B4-BE49-F238E27FC236}">
                <a16:creationId xmlns:a16="http://schemas.microsoft.com/office/drawing/2014/main" id="{838E3004-8972-459F-AF64-59480A647459}"/>
              </a:ext>
            </a:extLst>
          </p:cNvPr>
          <p:cNvSpPr>
            <a:spLocks noGrp="1"/>
          </p:cNvSpPr>
          <p:nvPr>
            <p:ph type="sldNum" sz="quarter" idx="12"/>
          </p:nvPr>
        </p:nvSpPr>
        <p:spPr/>
        <p:txBody>
          <a:bodyPr/>
          <a:lstStyle/>
          <a:p>
            <a:fld id="{EB76E2C0-7A2D-4254-B81A-8E735F356D99}" type="slidenum">
              <a:rPr lang="en-US" smtClean="0"/>
              <a:t>9</a:t>
            </a:fld>
            <a:endParaRPr lang="en-US"/>
          </a:p>
        </p:txBody>
      </p:sp>
      <p:sp>
        <p:nvSpPr>
          <p:cNvPr id="9" name="Rectangle 8">
            <a:extLst>
              <a:ext uri="{FF2B5EF4-FFF2-40B4-BE49-F238E27FC236}">
                <a16:creationId xmlns:a16="http://schemas.microsoft.com/office/drawing/2014/main" id="{F434CD27-5C5F-4EF3-A5A1-620696594447}"/>
              </a:ext>
            </a:extLst>
          </p:cNvPr>
          <p:cNvSpPr/>
          <p:nvPr/>
        </p:nvSpPr>
        <p:spPr>
          <a:xfrm>
            <a:off x="437321" y="404678"/>
            <a:ext cx="10098157" cy="523220"/>
          </a:xfrm>
          <a:prstGeom prst="rect">
            <a:avLst/>
          </a:prstGeom>
        </p:spPr>
        <p:txBody>
          <a:bodyPr wrap="square">
            <a:spAutoFit/>
          </a:bodyPr>
          <a:lstStyle/>
          <a:p>
            <a:r>
              <a:rPr lang="en-US" sz="2800" dirty="0">
                <a:highlight>
                  <a:srgbClr val="00FFFF"/>
                </a:highlight>
              </a:rPr>
              <a:t>Plant stress and Insect interactions</a:t>
            </a:r>
          </a:p>
        </p:txBody>
      </p:sp>
      <p:sp>
        <p:nvSpPr>
          <p:cNvPr id="7" name="Rectangle 6">
            <a:extLst>
              <a:ext uri="{FF2B5EF4-FFF2-40B4-BE49-F238E27FC236}">
                <a16:creationId xmlns:a16="http://schemas.microsoft.com/office/drawing/2014/main" id="{9B03CD30-48CF-4769-8039-8709B61E899A}"/>
              </a:ext>
            </a:extLst>
          </p:cNvPr>
          <p:cNvSpPr/>
          <p:nvPr/>
        </p:nvSpPr>
        <p:spPr>
          <a:xfrm>
            <a:off x="755374" y="6412123"/>
            <a:ext cx="6679096" cy="369332"/>
          </a:xfrm>
          <a:prstGeom prst="rect">
            <a:avLst/>
          </a:prstGeom>
        </p:spPr>
        <p:txBody>
          <a:bodyPr wrap="square">
            <a:spAutoFit/>
          </a:bodyPr>
          <a:lstStyle/>
          <a:p>
            <a:pPr algn="just"/>
            <a:r>
              <a:rPr lang="en-US" dirty="0"/>
              <a:t>Larsson 1989; Galway et al., 2003 </a:t>
            </a:r>
            <a:endParaRPr lang="en-US" sz="1600" dirty="0"/>
          </a:p>
        </p:txBody>
      </p:sp>
    </p:spTree>
    <p:extLst>
      <p:ext uri="{BB962C8B-B14F-4D97-AF65-F5344CB8AC3E}">
        <p14:creationId xmlns:p14="http://schemas.microsoft.com/office/powerpoint/2010/main" val="363408751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800522" cy="4893647"/>
          </a:xfrm>
          <a:prstGeom prst="rect">
            <a:avLst/>
          </a:prstGeom>
        </p:spPr>
        <p:txBody>
          <a:bodyPr wrap="square">
            <a:spAutoFit/>
          </a:bodyPr>
          <a:lstStyle/>
          <a:p>
            <a:pPr algn="just"/>
            <a:r>
              <a:rPr lang="en-US" sz="2400" b="1" dirty="0"/>
              <a:t>3	The insect performance hypothesis (IPH) </a:t>
            </a:r>
            <a:r>
              <a:rPr lang="en-US" sz="2400" b="1" dirty="0" err="1"/>
              <a:t>conti</a:t>
            </a:r>
            <a:r>
              <a:rPr lang="en-US" sz="2400" b="1" dirty="0"/>
              <a:t>----.</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b="1" dirty="0"/>
              <a:t>c)</a:t>
            </a:r>
            <a:r>
              <a:rPr lang="en-US" sz="2400" dirty="0"/>
              <a:t> 	Miners are able to avoid consuming harmful defensive compounds produced by the plant while taking advantage of the higher nitrogen content of stressed plants; </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b="1" dirty="0"/>
              <a:t>d) </a:t>
            </a:r>
            <a:r>
              <a:rPr lang="en-US" sz="2400" dirty="0"/>
              <a:t>	Leaf-feeders do not separate out the chemical fractions in their food as efficiently as other feeding guilds that discriminate against defensive compounds in stressed plants, so do better on vigorously growing plants; and </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b="1" dirty="0"/>
              <a:t>e)</a:t>
            </a:r>
            <a:r>
              <a:rPr lang="en-US" sz="2400" dirty="0"/>
              <a:t> 	Galling insects prefer large-sized buds, which are found on vigorously growing plants.</a:t>
            </a:r>
          </a:p>
        </p:txBody>
      </p:sp>
      <p:sp>
        <p:nvSpPr>
          <p:cNvPr id="3" name="Slide Number Placeholder 2">
            <a:extLst>
              <a:ext uri="{FF2B5EF4-FFF2-40B4-BE49-F238E27FC236}">
                <a16:creationId xmlns:a16="http://schemas.microsoft.com/office/drawing/2014/main" id="{838E3004-8972-459F-AF64-59480A647459}"/>
              </a:ext>
            </a:extLst>
          </p:cNvPr>
          <p:cNvSpPr>
            <a:spLocks noGrp="1"/>
          </p:cNvSpPr>
          <p:nvPr>
            <p:ph type="sldNum" sz="quarter" idx="12"/>
          </p:nvPr>
        </p:nvSpPr>
        <p:spPr/>
        <p:txBody>
          <a:bodyPr/>
          <a:lstStyle/>
          <a:p>
            <a:fld id="{EB76E2C0-7A2D-4254-B81A-8E735F356D99}" type="slidenum">
              <a:rPr lang="en-US" smtClean="0"/>
              <a:t>10</a:t>
            </a:fld>
            <a:endParaRPr lang="en-US"/>
          </a:p>
        </p:txBody>
      </p:sp>
      <p:sp>
        <p:nvSpPr>
          <p:cNvPr id="9" name="Rectangle 8">
            <a:extLst>
              <a:ext uri="{FF2B5EF4-FFF2-40B4-BE49-F238E27FC236}">
                <a16:creationId xmlns:a16="http://schemas.microsoft.com/office/drawing/2014/main" id="{F434CD27-5C5F-4EF3-A5A1-620696594447}"/>
              </a:ext>
            </a:extLst>
          </p:cNvPr>
          <p:cNvSpPr/>
          <p:nvPr/>
        </p:nvSpPr>
        <p:spPr>
          <a:xfrm>
            <a:off x="437321" y="404678"/>
            <a:ext cx="10098157" cy="523220"/>
          </a:xfrm>
          <a:prstGeom prst="rect">
            <a:avLst/>
          </a:prstGeom>
        </p:spPr>
        <p:txBody>
          <a:bodyPr wrap="square">
            <a:spAutoFit/>
          </a:bodyPr>
          <a:lstStyle/>
          <a:p>
            <a:r>
              <a:rPr lang="en-US" sz="2800" dirty="0">
                <a:highlight>
                  <a:srgbClr val="00FFFF"/>
                </a:highlight>
              </a:rPr>
              <a:t>Plant stress and Insect interactions</a:t>
            </a:r>
          </a:p>
        </p:txBody>
      </p:sp>
      <p:sp>
        <p:nvSpPr>
          <p:cNvPr id="7" name="Rectangle 6">
            <a:extLst>
              <a:ext uri="{FF2B5EF4-FFF2-40B4-BE49-F238E27FC236}">
                <a16:creationId xmlns:a16="http://schemas.microsoft.com/office/drawing/2014/main" id="{9B03CD30-48CF-4769-8039-8709B61E899A}"/>
              </a:ext>
            </a:extLst>
          </p:cNvPr>
          <p:cNvSpPr/>
          <p:nvPr/>
        </p:nvSpPr>
        <p:spPr>
          <a:xfrm>
            <a:off x="755374" y="6412123"/>
            <a:ext cx="6679096" cy="369332"/>
          </a:xfrm>
          <a:prstGeom prst="rect">
            <a:avLst/>
          </a:prstGeom>
        </p:spPr>
        <p:txBody>
          <a:bodyPr wrap="square">
            <a:spAutoFit/>
          </a:bodyPr>
          <a:lstStyle/>
          <a:p>
            <a:pPr algn="just"/>
            <a:r>
              <a:rPr lang="en-US" dirty="0"/>
              <a:t>Larsson 1989; Galway et al., 2003 </a:t>
            </a:r>
            <a:endParaRPr lang="en-US" sz="1600" dirty="0"/>
          </a:p>
        </p:txBody>
      </p:sp>
    </p:spTree>
    <p:extLst>
      <p:ext uri="{BB962C8B-B14F-4D97-AF65-F5344CB8AC3E}">
        <p14:creationId xmlns:p14="http://schemas.microsoft.com/office/powerpoint/2010/main" val="417012604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800522" cy="5262979"/>
          </a:xfrm>
          <a:prstGeom prst="rect">
            <a:avLst/>
          </a:prstGeom>
        </p:spPr>
        <p:txBody>
          <a:bodyPr wrap="square">
            <a:spAutoFit/>
          </a:bodyPr>
          <a:lstStyle/>
          <a:p>
            <a:pPr algn="just"/>
            <a:r>
              <a:rPr lang="en-US" sz="2400" b="1" dirty="0"/>
              <a:t>The effects of drought on plant–pollinator interactions</a:t>
            </a:r>
            <a:endParaRPr lang="en-US" sz="2400" dirty="0"/>
          </a:p>
          <a:p>
            <a:pPr algn="just"/>
            <a:r>
              <a:rPr lang="en-US" sz="2400" b="1" dirty="0"/>
              <a:t> </a:t>
            </a:r>
          </a:p>
          <a:p>
            <a:pPr marL="342900" indent="-342900" algn="just">
              <a:buFont typeface="Courier New" panose="02070309020205020404" pitchFamily="49" charset="0"/>
              <a:buChar char="o"/>
            </a:pPr>
            <a:r>
              <a:rPr lang="en-US" sz="2400" dirty="0"/>
              <a:t>About 78 % of plant species are pollinated by animals in temperate regions and these animals are largely dominated by insects, especially bees.</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Drought will alter plant–pollinator interactions via:</a:t>
            </a:r>
          </a:p>
          <a:p>
            <a:pPr marL="342900" indent="-342900" algn="just">
              <a:buFont typeface="Courier New" panose="02070309020205020404" pitchFamily="49" charset="0"/>
              <a:buChar char="o"/>
            </a:pPr>
            <a:endParaRPr lang="en-US" sz="2400" b="1" dirty="0"/>
          </a:p>
          <a:p>
            <a:pPr marL="342900" indent="-342900" algn="just">
              <a:buFont typeface="Courier New" panose="02070309020205020404" pitchFamily="49" charset="0"/>
              <a:buChar char="o"/>
            </a:pPr>
            <a:r>
              <a:rPr lang="en-US" sz="2400" b="1" dirty="0"/>
              <a:t>(</a:t>
            </a:r>
            <a:r>
              <a:rPr lang="en-US" sz="2400" b="1" dirty="0" err="1"/>
              <a:t>i</a:t>
            </a:r>
            <a:r>
              <a:rPr lang="en-US" sz="2400" b="1" dirty="0"/>
              <a:t>)</a:t>
            </a:r>
            <a:r>
              <a:rPr lang="en-US" sz="2400" dirty="0"/>
              <a:t> Signals or cues for insect visitors (floral display, plant height, number of flowers per plant, flower color, shape and size, olfactory compound quantity and composition) and </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b="1" dirty="0"/>
              <a:t>(ii) F</a:t>
            </a:r>
            <a:r>
              <a:rPr lang="en-US" sz="2400" dirty="0"/>
              <a:t>loral rewards (nectar volume, total sugar concentration, sugar composition, pollen quantity and chemical composition).</a:t>
            </a:r>
          </a:p>
          <a:p>
            <a:pPr marL="342900" indent="-342900" algn="just">
              <a:buFont typeface="Courier New" panose="02070309020205020404" pitchFamily="49" charset="0"/>
              <a:buChar char="o"/>
            </a:pPr>
            <a:endParaRPr lang="en-US" sz="2400" dirty="0"/>
          </a:p>
        </p:txBody>
      </p:sp>
      <p:sp>
        <p:nvSpPr>
          <p:cNvPr id="3" name="Slide Number Placeholder 2">
            <a:extLst>
              <a:ext uri="{FF2B5EF4-FFF2-40B4-BE49-F238E27FC236}">
                <a16:creationId xmlns:a16="http://schemas.microsoft.com/office/drawing/2014/main" id="{838E3004-8972-459F-AF64-59480A647459}"/>
              </a:ext>
            </a:extLst>
          </p:cNvPr>
          <p:cNvSpPr>
            <a:spLocks noGrp="1"/>
          </p:cNvSpPr>
          <p:nvPr>
            <p:ph type="sldNum" sz="quarter" idx="12"/>
          </p:nvPr>
        </p:nvSpPr>
        <p:spPr/>
        <p:txBody>
          <a:bodyPr/>
          <a:lstStyle/>
          <a:p>
            <a:fld id="{EB76E2C0-7A2D-4254-B81A-8E735F356D99}" type="slidenum">
              <a:rPr lang="en-US" smtClean="0"/>
              <a:t>11</a:t>
            </a:fld>
            <a:endParaRPr lang="en-US" dirty="0"/>
          </a:p>
        </p:txBody>
      </p:sp>
      <p:sp>
        <p:nvSpPr>
          <p:cNvPr id="9" name="Rectangle 8">
            <a:extLst>
              <a:ext uri="{FF2B5EF4-FFF2-40B4-BE49-F238E27FC236}">
                <a16:creationId xmlns:a16="http://schemas.microsoft.com/office/drawing/2014/main" id="{F434CD27-5C5F-4EF3-A5A1-620696594447}"/>
              </a:ext>
            </a:extLst>
          </p:cNvPr>
          <p:cNvSpPr/>
          <p:nvPr/>
        </p:nvSpPr>
        <p:spPr>
          <a:xfrm>
            <a:off x="437321" y="404678"/>
            <a:ext cx="10098157" cy="523220"/>
          </a:xfrm>
          <a:prstGeom prst="rect">
            <a:avLst/>
          </a:prstGeom>
        </p:spPr>
        <p:txBody>
          <a:bodyPr wrap="square">
            <a:spAutoFit/>
          </a:bodyPr>
          <a:lstStyle/>
          <a:p>
            <a:r>
              <a:rPr lang="en-US" sz="2800" dirty="0">
                <a:highlight>
                  <a:srgbClr val="00FFFF"/>
                </a:highlight>
              </a:rPr>
              <a:t>Plant stress and Insect interactions</a:t>
            </a:r>
          </a:p>
        </p:txBody>
      </p:sp>
      <p:sp>
        <p:nvSpPr>
          <p:cNvPr id="7" name="Rectangle 6">
            <a:extLst>
              <a:ext uri="{FF2B5EF4-FFF2-40B4-BE49-F238E27FC236}">
                <a16:creationId xmlns:a16="http://schemas.microsoft.com/office/drawing/2014/main" id="{9B03CD30-48CF-4769-8039-8709B61E899A}"/>
              </a:ext>
            </a:extLst>
          </p:cNvPr>
          <p:cNvSpPr/>
          <p:nvPr/>
        </p:nvSpPr>
        <p:spPr>
          <a:xfrm>
            <a:off x="755374" y="6412123"/>
            <a:ext cx="6679096" cy="369332"/>
          </a:xfrm>
          <a:prstGeom prst="rect">
            <a:avLst/>
          </a:prstGeom>
        </p:spPr>
        <p:txBody>
          <a:bodyPr wrap="square">
            <a:spAutoFit/>
          </a:bodyPr>
          <a:lstStyle/>
          <a:p>
            <a:pPr algn="just"/>
            <a:r>
              <a:rPr lang="en-US" dirty="0"/>
              <a:t>Ollerton et al., 2011; Potts et al., 2016; Descamps et al., 2021 </a:t>
            </a:r>
            <a:endParaRPr lang="en-US" sz="1600" dirty="0"/>
          </a:p>
        </p:txBody>
      </p:sp>
    </p:spTree>
    <p:extLst>
      <p:ext uri="{BB962C8B-B14F-4D97-AF65-F5344CB8AC3E}">
        <p14:creationId xmlns:p14="http://schemas.microsoft.com/office/powerpoint/2010/main" val="192577070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800522" cy="4524315"/>
          </a:xfrm>
          <a:prstGeom prst="rect">
            <a:avLst/>
          </a:prstGeom>
        </p:spPr>
        <p:txBody>
          <a:bodyPr wrap="square">
            <a:spAutoFit/>
          </a:bodyPr>
          <a:lstStyle/>
          <a:p>
            <a:pPr algn="just"/>
            <a:r>
              <a:rPr lang="en-US" sz="2400" b="1" dirty="0"/>
              <a:t>The effects of drought on plant–pollinator interactions-</a:t>
            </a:r>
            <a:r>
              <a:rPr lang="en-US" sz="2400" b="1" dirty="0" err="1"/>
              <a:t>conti</a:t>
            </a:r>
            <a:r>
              <a:rPr lang="en-US" sz="2400" b="1" dirty="0"/>
              <a:t>---</a:t>
            </a:r>
            <a:endParaRPr lang="en-US" sz="2400" dirty="0"/>
          </a:p>
          <a:p>
            <a:pPr algn="just"/>
            <a:r>
              <a:rPr lang="en-US" sz="2400" b="1" dirty="0"/>
              <a:t> </a:t>
            </a:r>
          </a:p>
          <a:p>
            <a:pPr marL="342900" indent="-342900" algn="just">
              <a:buFont typeface="Courier New" panose="02070309020205020404" pitchFamily="49" charset="0"/>
              <a:buChar char="o"/>
            </a:pPr>
            <a:r>
              <a:rPr lang="en-US" sz="2400" dirty="0"/>
              <a:t>Mismatches between plants and their pollinators can occur due to climate change and particularly due to extreme events such as drought.</a:t>
            </a:r>
          </a:p>
          <a:p>
            <a:pPr algn="just"/>
            <a:endParaRPr lang="en-US" sz="2400" dirty="0"/>
          </a:p>
          <a:p>
            <a:pPr marL="342900" indent="-342900" algn="just">
              <a:buFont typeface="Courier New" panose="02070309020205020404" pitchFamily="49" charset="0"/>
              <a:buChar char="o"/>
            </a:pPr>
            <a:r>
              <a:rPr lang="en-US" sz="2400" b="1" dirty="0"/>
              <a:t>At community level, </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Drought may influence flowering time and/ or geographic distribution of plant species, which may create temporal and/or spatial mismatches between plant species and insect pollinators if they don’t find the plant species in their environment when they emerge in spring or summer (Figure 1, slide no 14). </a:t>
            </a:r>
          </a:p>
        </p:txBody>
      </p:sp>
      <p:sp>
        <p:nvSpPr>
          <p:cNvPr id="3" name="Slide Number Placeholder 2">
            <a:extLst>
              <a:ext uri="{FF2B5EF4-FFF2-40B4-BE49-F238E27FC236}">
                <a16:creationId xmlns:a16="http://schemas.microsoft.com/office/drawing/2014/main" id="{838E3004-8972-459F-AF64-59480A647459}"/>
              </a:ext>
            </a:extLst>
          </p:cNvPr>
          <p:cNvSpPr>
            <a:spLocks noGrp="1"/>
          </p:cNvSpPr>
          <p:nvPr>
            <p:ph type="sldNum" sz="quarter" idx="12"/>
          </p:nvPr>
        </p:nvSpPr>
        <p:spPr/>
        <p:txBody>
          <a:bodyPr/>
          <a:lstStyle/>
          <a:p>
            <a:fld id="{EB76E2C0-7A2D-4254-B81A-8E735F356D99}" type="slidenum">
              <a:rPr lang="en-US" smtClean="0"/>
              <a:t>12</a:t>
            </a:fld>
            <a:endParaRPr lang="en-US" dirty="0"/>
          </a:p>
        </p:txBody>
      </p:sp>
      <p:sp>
        <p:nvSpPr>
          <p:cNvPr id="9" name="Rectangle 8">
            <a:extLst>
              <a:ext uri="{FF2B5EF4-FFF2-40B4-BE49-F238E27FC236}">
                <a16:creationId xmlns:a16="http://schemas.microsoft.com/office/drawing/2014/main" id="{F434CD27-5C5F-4EF3-A5A1-620696594447}"/>
              </a:ext>
            </a:extLst>
          </p:cNvPr>
          <p:cNvSpPr/>
          <p:nvPr/>
        </p:nvSpPr>
        <p:spPr>
          <a:xfrm>
            <a:off x="437321" y="404678"/>
            <a:ext cx="10098157" cy="523220"/>
          </a:xfrm>
          <a:prstGeom prst="rect">
            <a:avLst/>
          </a:prstGeom>
        </p:spPr>
        <p:txBody>
          <a:bodyPr wrap="square">
            <a:spAutoFit/>
          </a:bodyPr>
          <a:lstStyle/>
          <a:p>
            <a:r>
              <a:rPr lang="en-US" sz="2800" dirty="0">
                <a:highlight>
                  <a:srgbClr val="00FFFF"/>
                </a:highlight>
              </a:rPr>
              <a:t>Plant stress and Insect interactions</a:t>
            </a:r>
          </a:p>
        </p:txBody>
      </p:sp>
      <p:sp>
        <p:nvSpPr>
          <p:cNvPr id="7" name="Rectangle 6">
            <a:extLst>
              <a:ext uri="{FF2B5EF4-FFF2-40B4-BE49-F238E27FC236}">
                <a16:creationId xmlns:a16="http://schemas.microsoft.com/office/drawing/2014/main" id="{9B03CD30-48CF-4769-8039-8709B61E899A}"/>
              </a:ext>
            </a:extLst>
          </p:cNvPr>
          <p:cNvSpPr/>
          <p:nvPr/>
        </p:nvSpPr>
        <p:spPr>
          <a:xfrm>
            <a:off x="755374" y="6412123"/>
            <a:ext cx="6679096" cy="369332"/>
          </a:xfrm>
          <a:prstGeom prst="rect">
            <a:avLst/>
          </a:prstGeom>
        </p:spPr>
        <p:txBody>
          <a:bodyPr wrap="square">
            <a:spAutoFit/>
          </a:bodyPr>
          <a:lstStyle/>
          <a:p>
            <a:pPr algn="just"/>
            <a:r>
              <a:rPr lang="en-US" dirty="0"/>
              <a:t>Ollerton et al., 2011; Potts et al., 2016; Descamps et al., 2021 </a:t>
            </a:r>
            <a:endParaRPr lang="en-US" sz="1600" dirty="0"/>
          </a:p>
        </p:txBody>
      </p:sp>
    </p:spTree>
    <p:extLst>
      <p:ext uri="{BB962C8B-B14F-4D97-AF65-F5344CB8AC3E}">
        <p14:creationId xmlns:p14="http://schemas.microsoft.com/office/powerpoint/2010/main" val="305613560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800522" cy="4524315"/>
          </a:xfrm>
          <a:prstGeom prst="rect">
            <a:avLst/>
          </a:prstGeom>
        </p:spPr>
        <p:txBody>
          <a:bodyPr wrap="square">
            <a:spAutoFit/>
          </a:bodyPr>
          <a:lstStyle/>
          <a:p>
            <a:pPr algn="just"/>
            <a:r>
              <a:rPr lang="en-US" sz="2400" b="1" dirty="0"/>
              <a:t>The effects of drought on plant–pollinator interactions-</a:t>
            </a:r>
            <a:r>
              <a:rPr lang="en-US" sz="2400" b="1" dirty="0" err="1"/>
              <a:t>conti</a:t>
            </a:r>
            <a:r>
              <a:rPr lang="en-US" sz="2400" b="1" dirty="0"/>
              <a:t>----</a:t>
            </a:r>
            <a:endParaRPr lang="en-US" sz="2400" dirty="0"/>
          </a:p>
          <a:p>
            <a:pPr algn="just"/>
            <a:r>
              <a:rPr lang="en-US" sz="2400" b="1" dirty="0"/>
              <a:t> </a:t>
            </a:r>
          </a:p>
          <a:p>
            <a:pPr marL="342900" indent="-342900" algn="just">
              <a:buFont typeface="Courier New" panose="02070309020205020404" pitchFamily="49" charset="0"/>
              <a:buChar char="o"/>
            </a:pPr>
            <a:r>
              <a:rPr lang="en-US" sz="2400" dirty="0"/>
              <a:t>Mismatches between plants and their pollinators can occur due to climate change and particularly due to extreme events such as drought.</a:t>
            </a:r>
          </a:p>
          <a:p>
            <a:pPr algn="just"/>
            <a:endParaRPr lang="en-US" sz="2400" dirty="0"/>
          </a:p>
          <a:p>
            <a:pPr marL="342900" indent="-342900" algn="just">
              <a:buFont typeface="Courier New" panose="02070309020205020404" pitchFamily="49" charset="0"/>
              <a:buChar char="o"/>
            </a:pPr>
            <a:r>
              <a:rPr lang="en-US" sz="2400" b="1" dirty="0"/>
              <a:t>At individual level, </a:t>
            </a:r>
          </a:p>
          <a:p>
            <a:pPr marL="342900" indent="-342900" algn="just">
              <a:buFont typeface="Courier New" panose="02070309020205020404" pitchFamily="49" charset="0"/>
              <a:buChar char="o"/>
            </a:pPr>
            <a:endParaRPr lang="en-US" sz="2400" dirty="0"/>
          </a:p>
          <a:p>
            <a:pPr marL="342900" indent="-342900" algn="just">
              <a:buFont typeface="Courier New" panose="02070309020205020404" pitchFamily="49" charset="0"/>
              <a:buChar char="o"/>
            </a:pPr>
            <a:r>
              <a:rPr lang="en-US" sz="2400" dirty="0"/>
              <a:t>Drought may influence floral signals and/or rewards, which may create morphological and/or recognition mismatches between plant species and insect pollinators if they change their foraging behavior or if their morphology do not allow them to forage on drought-modified flowers (Figure 1, slide no 14). </a:t>
            </a:r>
          </a:p>
        </p:txBody>
      </p:sp>
      <p:sp>
        <p:nvSpPr>
          <p:cNvPr id="3" name="Slide Number Placeholder 2">
            <a:extLst>
              <a:ext uri="{FF2B5EF4-FFF2-40B4-BE49-F238E27FC236}">
                <a16:creationId xmlns:a16="http://schemas.microsoft.com/office/drawing/2014/main" id="{838E3004-8972-459F-AF64-59480A647459}"/>
              </a:ext>
            </a:extLst>
          </p:cNvPr>
          <p:cNvSpPr>
            <a:spLocks noGrp="1"/>
          </p:cNvSpPr>
          <p:nvPr>
            <p:ph type="sldNum" sz="quarter" idx="12"/>
          </p:nvPr>
        </p:nvSpPr>
        <p:spPr/>
        <p:txBody>
          <a:bodyPr/>
          <a:lstStyle/>
          <a:p>
            <a:fld id="{EB76E2C0-7A2D-4254-B81A-8E735F356D99}" type="slidenum">
              <a:rPr lang="en-US" smtClean="0"/>
              <a:t>13</a:t>
            </a:fld>
            <a:endParaRPr lang="en-US" dirty="0"/>
          </a:p>
        </p:txBody>
      </p:sp>
      <p:sp>
        <p:nvSpPr>
          <p:cNvPr id="9" name="Rectangle 8">
            <a:extLst>
              <a:ext uri="{FF2B5EF4-FFF2-40B4-BE49-F238E27FC236}">
                <a16:creationId xmlns:a16="http://schemas.microsoft.com/office/drawing/2014/main" id="{F434CD27-5C5F-4EF3-A5A1-620696594447}"/>
              </a:ext>
            </a:extLst>
          </p:cNvPr>
          <p:cNvSpPr/>
          <p:nvPr/>
        </p:nvSpPr>
        <p:spPr>
          <a:xfrm>
            <a:off x="437321" y="404678"/>
            <a:ext cx="10098157" cy="523220"/>
          </a:xfrm>
          <a:prstGeom prst="rect">
            <a:avLst/>
          </a:prstGeom>
        </p:spPr>
        <p:txBody>
          <a:bodyPr wrap="square">
            <a:spAutoFit/>
          </a:bodyPr>
          <a:lstStyle/>
          <a:p>
            <a:r>
              <a:rPr lang="en-US" sz="2800" dirty="0">
                <a:highlight>
                  <a:srgbClr val="00FFFF"/>
                </a:highlight>
              </a:rPr>
              <a:t>Plant stress and Insect interactions</a:t>
            </a:r>
          </a:p>
        </p:txBody>
      </p:sp>
      <p:sp>
        <p:nvSpPr>
          <p:cNvPr id="7" name="Rectangle 6">
            <a:extLst>
              <a:ext uri="{FF2B5EF4-FFF2-40B4-BE49-F238E27FC236}">
                <a16:creationId xmlns:a16="http://schemas.microsoft.com/office/drawing/2014/main" id="{9B03CD30-48CF-4769-8039-8709B61E899A}"/>
              </a:ext>
            </a:extLst>
          </p:cNvPr>
          <p:cNvSpPr/>
          <p:nvPr/>
        </p:nvSpPr>
        <p:spPr>
          <a:xfrm>
            <a:off x="755374" y="6412123"/>
            <a:ext cx="6679096" cy="369332"/>
          </a:xfrm>
          <a:prstGeom prst="rect">
            <a:avLst/>
          </a:prstGeom>
        </p:spPr>
        <p:txBody>
          <a:bodyPr wrap="square">
            <a:spAutoFit/>
          </a:bodyPr>
          <a:lstStyle/>
          <a:p>
            <a:pPr algn="just"/>
            <a:r>
              <a:rPr lang="en-US" dirty="0"/>
              <a:t>Descamps et al., 2021 </a:t>
            </a:r>
            <a:endParaRPr lang="en-US" sz="1600" dirty="0"/>
          </a:p>
        </p:txBody>
      </p:sp>
    </p:spTree>
    <p:extLst>
      <p:ext uri="{BB962C8B-B14F-4D97-AF65-F5344CB8AC3E}">
        <p14:creationId xmlns:p14="http://schemas.microsoft.com/office/powerpoint/2010/main" val="43776365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838E3004-8972-459F-AF64-59480A647459}"/>
              </a:ext>
            </a:extLst>
          </p:cNvPr>
          <p:cNvSpPr>
            <a:spLocks noGrp="1"/>
          </p:cNvSpPr>
          <p:nvPr>
            <p:ph type="sldNum" sz="quarter" idx="12"/>
          </p:nvPr>
        </p:nvSpPr>
        <p:spPr/>
        <p:txBody>
          <a:bodyPr/>
          <a:lstStyle/>
          <a:p>
            <a:fld id="{EB76E2C0-7A2D-4254-B81A-8E735F356D99}" type="slidenum">
              <a:rPr lang="en-US" sz="2000" b="1" smtClean="0">
                <a:solidFill>
                  <a:srgbClr val="0070C0"/>
                </a:solidFill>
              </a:rPr>
              <a:t>14</a:t>
            </a:fld>
            <a:endParaRPr lang="en-US" sz="2000" b="1" dirty="0">
              <a:solidFill>
                <a:srgbClr val="0070C0"/>
              </a:solidFill>
            </a:endParaRPr>
          </a:p>
        </p:txBody>
      </p:sp>
      <p:sp>
        <p:nvSpPr>
          <p:cNvPr id="9" name="Rectangle 8">
            <a:extLst>
              <a:ext uri="{FF2B5EF4-FFF2-40B4-BE49-F238E27FC236}">
                <a16:creationId xmlns:a16="http://schemas.microsoft.com/office/drawing/2014/main" id="{F434CD27-5C5F-4EF3-A5A1-620696594447}"/>
              </a:ext>
            </a:extLst>
          </p:cNvPr>
          <p:cNvSpPr/>
          <p:nvPr/>
        </p:nvSpPr>
        <p:spPr>
          <a:xfrm>
            <a:off x="437321" y="404678"/>
            <a:ext cx="10098157" cy="523220"/>
          </a:xfrm>
          <a:prstGeom prst="rect">
            <a:avLst/>
          </a:prstGeom>
        </p:spPr>
        <p:txBody>
          <a:bodyPr wrap="square">
            <a:spAutoFit/>
          </a:bodyPr>
          <a:lstStyle/>
          <a:p>
            <a:r>
              <a:rPr lang="en-US" sz="2800" dirty="0">
                <a:highlight>
                  <a:srgbClr val="00FFFF"/>
                </a:highlight>
              </a:rPr>
              <a:t>Plant stress and Insect interactions</a:t>
            </a:r>
          </a:p>
        </p:txBody>
      </p:sp>
      <p:sp>
        <p:nvSpPr>
          <p:cNvPr id="7" name="Rectangle 6">
            <a:extLst>
              <a:ext uri="{FF2B5EF4-FFF2-40B4-BE49-F238E27FC236}">
                <a16:creationId xmlns:a16="http://schemas.microsoft.com/office/drawing/2014/main" id="{9B03CD30-48CF-4769-8039-8709B61E899A}"/>
              </a:ext>
            </a:extLst>
          </p:cNvPr>
          <p:cNvSpPr/>
          <p:nvPr/>
        </p:nvSpPr>
        <p:spPr>
          <a:xfrm>
            <a:off x="755374" y="6412123"/>
            <a:ext cx="6679096" cy="369332"/>
          </a:xfrm>
          <a:prstGeom prst="rect">
            <a:avLst/>
          </a:prstGeom>
        </p:spPr>
        <p:txBody>
          <a:bodyPr wrap="square">
            <a:spAutoFit/>
          </a:bodyPr>
          <a:lstStyle/>
          <a:p>
            <a:pPr algn="just"/>
            <a:r>
              <a:rPr lang="en-US" dirty="0"/>
              <a:t>Descamps et al., 2021 </a:t>
            </a:r>
            <a:endParaRPr lang="en-US" sz="1600" dirty="0"/>
          </a:p>
        </p:txBody>
      </p:sp>
      <p:pic>
        <p:nvPicPr>
          <p:cNvPr id="4" name="Picture 3">
            <a:extLst>
              <a:ext uri="{FF2B5EF4-FFF2-40B4-BE49-F238E27FC236}">
                <a16:creationId xmlns:a16="http://schemas.microsoft.com/office/drawing/2014/main" id="{6299FA0C-DE28-434F-8D2F-B83C00D6B189}"/>
              </a:ext>
            </a:extLst>
          </p:cNvPr>
          <p:cNvPicPr>
            <a:picLocks noChangeAspect="1"/>
          </p:cNvPicPr>
          <p:nvPr/>
        </p:nvPicPr>
        <p:blipFill>
          <a:blip r:embed="rId2"/>
          <a:stretch>
            <a:fillRect/>
          </a:stretch>
        </p:blipFill>
        <p:spPr>
          <a:xfrm>
            <a:off x="755373" y="946384"/>
            <a:ext cx="6255027" cy="4965231"/>
          </a:xfrm>
          <a:prstGeom prst="rect">
            <a:avLst/>
          </a:prstGeom>
        </p:spPr>
      </p:pic>
      <p:sp>
        <p:nvSpPr>
          <p:cNvPr id="6" name="Rectangle 5">
            <a:extLst>
              <a:ext uri="{FF2B5EF4-FFF2-40B4-BE49-F238E27FC236}">
                <a16:creationId xmlns:a16="http://schemas.microsoft.com/office/drawing/2014/main" id="{FEC2E453-7080-4999-BBEE-F7F84DEE3D97}"/>
              </a:ext>
            </a:extLst>
          </p:cNvPr>
          <p:cNvSpPr/>
          <p:nvPr/>
        </p:nvSpPr>
        <p:spPr>
          <a:xfrm>
            <a:off x="7044392" y="1886803"/>
            <a:ext cx="4479234" cy="1292662"/>
          </a:xfrm>
          <a:prstGeom prst="rect">
            <a:avLst/>
          </a:prstGeom>
        </p:spPr>
        <p:txBody>
          <a:bodyPr wrap="square">
            <a:spAutoFit/>
          </a:bodyPr>
          <a:lstStyle/>
          <a:p>
            <a:pPr algn="just"/>
            <a:r>
              <a:rPr lang="en-US" sz="2400" b="1" dirty="0"/>
              <a:t>Figure 1</a:t>
            </a:r>
          </a:p>
          <a:p>
            <a:pPr algn="just"/>
            <a:r>
              <a:rPr lang="en-US" dirty="0"/>
              <a:t>The mismatches between plants and their pollinators at community and individual level</a:t>
            </a:r>
          </a:p>
        </p:txBody>
      </p:sp>
      <p:sp>
        <p:nvSpPr>
          <p:cNvPr id="10" name="Rectangle 9">
            <a:extLst>
              <a:ext uri="{FF2B5EF4-FFF2-40B4-BE49-F238E27FC236}">
                <a16:creationId xmlns:a16="http://schemas.microsoft.com/office/drawing/2014/main" id="{0641ED1C-CB48-496D-8128-709696C73314}"/>
              </a:ext>
            </a:extLst>
          </p:cNvPr>
          <p:cNvSpPr/>
          <p:nvPr/>
        </p:nvSpPr>
        <p:spPr>
          <a:xfrm>
            <a:off x="7044392" y="4557642"/>
            <a:ext cx="5208698" cy="584775"/>
          </a:xfrm>
          <a:prstGeom prst="rect">
            <a:avLst/>
          </a:prstGeom>
        </p:spPr>
        <p:txBody>
          <a:bodyPr wrap="square">
            <a:spAutoFit/>
          </a:bodyPr>
          <a:lstStyle/>
          <a:p>
            <a:r>
              <a:rPr lang="en-US" sz="1600" dirty="0"/>
              <a:t>For details of insects interaction on stressed plants please read  </a:t>
            </a:r>
            <a:r>
              <a:rPr lang="en-US" sz="1600" b="1" dirty="0">
                <a:hlinkClick r:id="rId3">
                  <a:extLst>
                    <a:ext uri="{A12FA001-AC4F-418D-AE19-62706E023703}">
                      <ahyp:hlinkClr xmlns:ahyp="http://schemas.microsoft.com/office/drawing/2018/hyperlinkcolor" val="tx"/>
                    </a:ext>
                  </a:extLst>
                </a:hlinkClick>
              </a:rPr>
              <a:t>https://doi.org/10.1111/brv.12571</a:t>
            </a:r>
            <a:endParaRPr lang="en-US" sz="1600" dirty="0"/>
          </a:p>
        </p:txBody>
      </p:sp>
    </p:spTree>
    <p:extLst>
      <p:ext uri="{BB962C8B-B14F-4D97-AF65-F5344CB8AC3E}">
        <p14:creationId xmlns:p14="http://schemas.microsoft.com/office/powerpoint/2010/main" val="395470553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668000" cy="5632311"/>
          </a:xfrm>
          <a:prstGeom prst="rect">
            <a:avLst/>
          </a:prstGeom>
        </p:spPr>
        <p:txBody>
          <a:bodyPr wrap="square">
            <a:spAutoFit/>
          </a:bodyPr>
          <a:lstStyle/>
          <a:p>
            <a:pPr algn="just"/>
            <a:r>
              <a:rPr lang="en-US" sz="2400" dirty="0"/>
              <a:t>When plants are under stress, there is increases in leaf soluble nitrogen which makes plants more susceptible to insect herbivores.</a:t>
            </a:r>
          </a:p>
          <a:p>
            <a:pPr algn="just"/>
            <a:endParaRPr lang="en-US" sz="2400" dirty="0"/>
          </a:p>
          <a:p>
            <a:pPr algn="just"/>
            <a:r>
              <a:rPr lang="en-US" sz="2400" dirty="0"/>
              <a:t>Leaf-feeding and gall-forming insects perform better on more vigorously growing host-plants.</a:t>
            </a:r>
          </a:p>
          <a:p>
            <a:pPr algn="just"/>
            <a:endParaRPr lang="en-US" sz="2400" dirty="0"/>
          </a:p>
          <a:p>
            <a:pPr algn="just"/>
            <a:r>
              <a:rPr lang="en-US" sz="2400" dirty="0"/>
              <a:t>Woody plants under stress have reduced defensive compound flow, making them less resistant to attack by wood-feeders.</a:t>
            </a:r>
          </a:p>
          <a:p>
            <a:pPr algn="just"/>
            <a:endParaRPr lang="en-US" sz="2400" dirty="0"/>
          </a:p>
          <a:p>
            <a:pPr algn="just"/>
            <a:r>
              <a:rPr lang="en-US" sz="2400" dirty="0"/>
              <a:t>Drought will alter plant–pollinator interactions which might affect the crop production.</a:t>
            </a:r>
          </a:p>
          <a:p>
            <a:pPr algn="just"/>
            <a:endParaRPr lang="en-US" sz="2400" dirty="0"/>
          </a:p>
          <a:p>
            <a:pPr algn="just"/>
            <a:r>
              <a:rPr lang="en-US" sz="2400" dirty="0"/>
              <a:t>Extensive research is needed to investigate stressed plants other than drought and insect interactions and associate them with sustainable pest management.</a:t>
            </a:r>
          </a:p>
        </p:txBody>
      </p:sp>
      <p:sp>
        <p:nvSpPr>
          <p:cNvPr id="3" name="Slide Number Placeholder 2">
            <a:extLst>
              <a:ext uri="{FF2B5EF4-FFF2-40B4-BE49-F238E27FC236}">
                <a16:creationId xmlns:a16="http://schemas.microsoft.com/office/drawing/2014/main" id="{FCC3ADCF-D527-4ABC-9377-8A521D3CF6EB}"/>
              </a:ext>
            </a:extLst>
          </p:cNvPr>
          <p:cNvSpPr>
            <a:spLocks noGrp="1"/>
          </p:cNvSpPr>
          <p:nvPr>
            <p:ph type="sldNum" sz="quarter" idx="12"/>
          </p:nvPr>
        </p:nvSpPr>
        <p:spPr/>
        <p:txBody>
          <a:bodyPr/>
          <a:lstStyle/>
          <a:p>
            <a:fld id="{EB76E2C0-7A2D-4254-B81A-8E735F356D99}" type="slidenum">
              <a:rPr lang="en-US" smtClean="0"/>
              <a:t>15</a:t>
            </a:fld>
            <a:endParaRPr lang="en-US"/>
          </a:p>
        </p:txBody>
      </p:sp>
      <p:sp>
        <p:nvSpPr>
          <p:cNvPr id="4" name="Rectangle 3">
            <a:extLst>
              <a:ext uri="{FF2B5EF4-FFF2-40B4-BE49-F238E27FC236}">
                <a16:creationId xmlns:a16="http://schemas.microsoft.com/office/drawing/2014/main" id="{1E398DA3-C6F7-41C5-B478-750A89C6EE69}"/>
              </a:ext>
            </a:extLst>
          </p:cNvPr>
          <p:cNvSpPr/>
          <p:nvPr/>
        </p:nvSpPr>
        <p:spPr>
          <a:xfrm>
            <a:off x="437321" y="404678"/>
            <a:ext cx="9475305" cy="461665"/>
          </a:xfrm>
          <a:prstGeom prst="rect">
            <a:avLst/>
          </a:prstGeom>
        </p:spPr>
        <p:txBody>
          <a:bodyPr wrap="square">
            <a:spAutoFit/>
          </a:bodyPr>
          <a:lstStyle/>
          <a:p>
            <a:r>
              <a:rPr lang="en-US" sz="2400" b="1" dirty="0"/>
              <a:t>Conclusion</a:t>
            </a:r>
          </a:p>
        </p:txBody>
      </p:sp>
    </p:spTree>
    <p:extLst>
      <p:ext uri="{BB962C8B-B14F-4D97-AF65-F5344CB8AC3E}">
        <p14:creationId xmlns:p14="http://schemas.microsoft.com/office/powerpoint/2010/main" val="396026431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668000" cy="5027467"/>
          </a:xfrm>
          <a:prstGeom prst="rect">
            <a:avLst/>
          </a:prstGeom>
        </p:spPr>
        <p:txBody>
          <a:bodyPr wrap="square">
            <a:spAutoFit/>
          </a:bodyPr>
          <a:lstStyle/>
          <a:p>
            <a:pPr algn="just">
              <a:lnSpc>
                <a:spcPct val="150000"/>
              </a:lnSpc>
            </a:pPr>
            <a:r>
              <a:rPr lang="en-US" dirty="0"/>
              <a:t>Seybold, H., </a:t>
            </a:r>
            <a:r>
              <a:rPr lang="en-US" dirty="0" err="1"/>
              <a:t>Trempel</a:t>
            </a:r>
            <a:r>
              <a:rPr lang="en-US" dirty="0"/>
              <a:t>, F., </a:t>
            </a:r>
            <a:r>
              <a:rPr lang="en-US" dirty="0" err="1"/>
              <a:t>Ranf</a:t>
            </a:r>
            <a:r>
              <a:rPr lang="en-US" dirty="0"/>
              <a:t>, S., Scheel, D., </a:t>
            </a:r>
            <a:r>
              <a:rPr lang="en-US" dirty="0" err="1"/>
              <a:t>Romeis</a:t>
            </a:r>
            <a:r>
              <a:rPr lang="en-US" dirty="0"/>
              <a:t>, T., &amp; Lee, J. (2014). Ca2+ </a:t>
            </a:r>
            <a:r>
              <a:rPr lang="en-US" dirty="0" err="1"/>
              <a:t>signalling</a:t>
            </a:r>
            <a:r>
              <a:rPr lang="en-US" dirty="0"/>
              <a:t> in plant immune response: from pattern recognition receptors to Ca2+ decoding mechanisms. New </a:t>
            </a:r>
            <a:r>
              <a:rPr lang="en-US" dirty="0" err="1"/>
              <a:t>Phytologist</a:t>
            </a:r>
            <a:r>
              <a:rPr lang="en-US" dirty="0"/>
              <a:t>, 204(4), 782-790.</a:t>
            </a:r>
          </a:p>
          <a:p>
            <a:pPr algn="just">
              <a:lnSpc>
                <a:spcPct val="150000"/>
              </a:lnSpc>
            </a:pPr>
            <a:r>
              <a:rPr lang="en-US" dirty="0"/>
              <a:t>Galway, K. E., Duncan, R. P., </a:t>
            </a:r>
            <a:r>
              <a:rPr lang="en-US" dirty="0" err="1"/>
              <a:t>Syrett</a:t>
            </a:r>
            <a:r>
              <a:rPr lang="en-US" dirty="0"/>
              <a:t>, P., </a:t>
            </a:r>
            <a:r>
              <a:rPr lang="en-US" dirty="0" err="1"/>
              <a:t>Emberson</a:t>
            </a:r>
            <a:r>
              <a:rPr lang="en-US" dirty="0"/>
              <a:t>, R. M., &amp; Shephard, A. (2003). Insect performance and host-plant stress: a review from a biological control perspective.</a:t>
            </a:r>
          </a:p>
          <a:p>
            <a:pPr algn="just">
              <a:lnSpc>
                <a:spcPct val="150000"/>
              </a:lnSpc>
            </a:pPr>
            <a:r>
              <a:rPr lang="en-US" dirty="0"/>
              <a:t>White, T. C. R. (1969). An index to measure weather‐induced stress of trees associated with outbreaks of psyllids in Australia. Ecology, 50(5), 905-909.</a:t>
            </a:r>
          </a:p>
          <a:p>
            <a:pPr algn="just">
              <a:lnSpc>
                <a:spcPct val="150000"/>
              </a:lnSpc>
            </a:pPr>
            <a:r>
              <a:rPr lang="en-US" dirty="0"/>
              <a:t>Larsson, S. (1989). Stressful times for the plant stress: insect performance hypothesis. Oikos, 277-283.</a:t>
            </a:r>
          </a:p>
          <a:p>
            <a:pPr algn="just">
              <a:lnSpc>
                <a:spcPct val="150000"/>
              </a:lnSpc>
            </a:pPr>
            <a:r>
              <a:rPr lang="en-US" dirty="0"/>
              <a:t>Price, P. W. (1991). The plant vigor hypothesis and herbivore attack. Oikos, 244-251.</a:t>
            </a:r>
          </a:p>
          <a:p>
            <a:pPr algn="just">
              <a:lnSpc>
                <a:spcPct val="150000"/>
              </a:lnSpc>
            </a:pPr>
            <a:r>
              <a:rPr lang="en-US" dirty="0"/>
              <a:t>Galway, K. E., Duncan, R. P., </a:t>
            </a:r>
            <a:r>
              <a:rPr lang="en-US" dirty="0" err="1"/>
              <a:t>Syrett</a:t>
            </a:r>
            <a:r>
              <a:rPr lang="en-US" dirty="0"/>
              <a:t>, P., </a:t>
            </a:r>
            <a:r>
              <a:rPr lang="en-US" dirty="0" err="1"/>
              <a:t>Emberson</a:t>
            </a:r>
            <a:r>
              <a:rPr lang="en-US" dirty="0"/>
              <a:t>, R. M., &amp; Shephard, A. (2003). Insect performance and host-plant stress: a review from a biological control perspective.</a:t>
            </a:r>
          </a:p>
        </p:txBody>
      </p:sp>
      <p:sp>
        <p:nvSpPr>
          <p:cNvPr id="3" name="Slide Number Placeholder 2">
            <a:extLst>
              <a:ext uri="{FF2B5EF4-FFF2-40B4-BE49-F238E27FC236}">
                <a16:creationId xmlns:a16="http://schemas.microsoft.com/office/drawing/2014/main" id="{FCC3ADCF-D527-4ABC-9377-8A521D3CF6EB}"/>
              </a:ext>
            </a:extLst>
          </p:cNvPr>
          <p:cNvSpPr>
            <a:spLocks noGrp="1"/>
          </p:cNvSpPr>
          <p:nvPr>
            <p:ph type="sldNum" sz="quarter" idx="12"/>
          </p:nvPr>
        </p:nvSpPr>
        <p:spPr/>
        <p:txBody>
          <a:bodyPr/>
          <a:lstStyle/>
          <a:p>
            <a:fld id="{EB76E2C0-7A2D-4254-B81A-8E735F356D99}" type="slidenum">
              <a:rPr lang="en-US" smtClean="0"/>
              <a:t>16</a:t>
            </a:fld>
            <a:endParaRPr lang="en-US"/>
          </a:p>
        </p:txBody>
      </p:sp>
      <p:sp>
        <p:nvSpPr>
          <p:cNvPr id="5" name="Rectangle 4">
            <a:extLst>
              <a:ext uri="{FF2B5EF4-FFF2-40B4-BE49-F238E27FC236}">
                <a16:creationId xmlns:a16="http://schemas.microsoft.com/office/drawing/2014/main" id="{F60B0F87-E694-4E87-A6CB-46C8B5C824AC}"/>
              </a:ext>
            </a:extLst>
          </p:cNvPr>
          <p:cNvSpPr/>
          <p:nvPr/>
        </p:nvSpPr>
        <p:spPr>
          <a:xfrm>
            <a:off x="503582" y="653800"/>
            <a:ext cx="9475305" cy="461665"/>
          </a:xfrm>
          <a:prstGeom prst="rect">
            <a:avLst/>
          </a:prstGeom>
        </p:spPr>
        <p:txBody>
          <a:bodyPr wrap="square">
            <a:spAutoFit/>
          </a:bodyPr>
          <a:lstStyle/>
          <a:p>
            <a:r>
              <a:rPr lang="en-US" sz="2400" b="1" dirty="0"/>
              <a:t>References</a:t>
            </a:r>
          </a:p>
        </p:txBody>
      </p:sp>
    </p:spTree>
    <p:extLst>
      <p:ext uri="{BB962C8B-B14F-4D97-AF65-F5344CB8AC3E}">
        <p14:creationId xmlns:p14="http://schemas.microsoft.com/office/powerpoint/2010/main" val="21727257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792B5CD-E47D-44EA-8538-A0ED45DB491F}"/>
              </a:ext>
            </a:extLst>
          </p:cNvPr>
          <p:cNvSpPr/>
          <p:nvPr/>
        </p:nvSpPr>
        <p:spPr>
          <a:xfrm>
            <a:off x="755374" y="1115465"/>
            <a:ext cx="10668000" cy="3365473"/>
          </a:xfrm>
          <a:prstGeom prst="rect">
            <a:avLst/>
          </a:prstGeom>
        </p:spPr>
        <p:txBody>
          <a:bodyPr wrap="square">
            <a:spAutoFit/>
          </a:bodyPr>
          <a:lstStyle/>
          <a:p>
            <a:pPr algn="just">
              <a:lnSpc>
                <a:spcPct val="150000"/>
              </a:lnSpc>
            </a:pPr>
            <a:r>
              <a:rPr lang="en-US" dirty="0"/>
              <a:t>Descamps, C., Quinet, M., &amp; </a:t>
            </a:r>
            <a:r>
              <a:rPr lang="en-US" dirty="0" err="1"/>
              <a:t>Jacquemart</a:t>
            </a:r>
            <a:r>
              <a:rPr lang="en-US" dirty="0"/>
              <a:t>, A. L. (2021). The effects of drought on plant–pollinator interactions: What to expect?. Environmental and Experimental Botany, 182, 104297.</a:t>
            </a:r>
          </a:p>
          <a:p>
            <a:pPr algn="just">
              <a:lnSpc>
                <a:spcPct val="150000"/>
              </a:lnSpc>
            </a:pPr>
            <a:r>
              <a:rPr lang="en-US" dirty="0"/>
              <a:t>Ollerton, J., Winfree, R., &amp; Tarrant, S. (2011). How many flowering plants are pollinated by animals?. Oikos, 120(3), 321-326.</a:t>
            </a:r>
          </a:p>
          <a:p>
            <a:pPr algn="just">
              <a:lnSpc>
                <a:spcPct val="150000"/>
              </a:lnSpc>
            </a:pPr>
            <a:r>
              <a:rPr lang="en-US" dirty="0"/>
              <a:t>Potts, S. G., Imperatriz-Fonseca, V., Ngo, H. T., </a:t>
            </a:r>
            <a:r>
              <a:rPr lang="en-US" dirty="0" err="1"/>
              <a:t>Biesmeijer</a:t>
            </a:r>
            <a:r>
              <a:rPr lang="en-US" dirty="0"/>
              <a:t>, J. C., Breeze, T. D., Dicks, L. V., ... &amp; </a:t>
            </a:r>
            <a:r>
              <a:rPr lang="en-US" dirty="0" err="1"/>
              <a:t>Vanbergen</a:t>
            </a:r>
            <a:r>
              <a:rPr lang="en-US" dirty="0"/>
              <a:t>, A. J. (2016). The assessment report on pollinators, pollination and food production: summary for policymakers. Secretariat of the Intergovernmental Science-Policy Platform on Biodiversity and Ecosystem Services.</a:t>
            </a:r>
          </a:p>
        </p:txBody>
      </p:sp>
      <p:sp>
        <p:nvSpPr>
          <p:cNvPr id="3" name="Slide Number Placeholder 2">
            <a:extLst>
              <a:ext uri="{FF2B5EF4-FFF2-40B4-BE49-F238E27FC236}">
                <a16:creationId xmlns:a16="http://schemas.microsoft.com/office/drawing/2014/main" id="{FCC3ADCF-D527-4ABC-9377-8A521D3CF6EB}"/>
              </a:ext>
            </a:extLst>
          </p:cNvPr>
          <p:cNvSpPr>
            <a:spLocks noGrp="1"/>
          </p:cNvSpPr>
          <p:nvPr>
            <p:ph type="sldNum" sz="quarter" idx="12"/>
          </p:nvPr>
        </p:nvSpPr>
        <p:spPr/>
        <p:txBody>
          <a:bodyPr/>
          <a:lstStyle/>
          <a:p>
            <a:fld id="{EB76E2C0-7A2D-4254-B81A-8E735F356D99}" type="slidenum">
              <a:rPr lang="en-US" smtClean="0"/>
              <a:t>17</a:t>
            </a:fld>
            <a:endParaRPr lang="en-US"/>
          </a:p>
        </p:txBody>
      </p:sp>
      <p:sp>
        <p:nvSpPr>
          <p:cNvPr id="5" name="Rectangle 4">
            <a:extLst>
              <a:ext uri="{FF2B5EF4-FFF2-40B4-BE49-F238E27FC236}">
                <a16:creationId xmlns:a16="http://schemas.microsoft.com/office/drawing/2014/main" id="{F60B0F87-E694-4E87-A6CB-46C8B5C824AC}"/>
              </a:ext>
            </a:extLst>
          </p:cNvPr>
          <p:cNvSpPr/>
          <p:nvPr/>
        </p:nvSpPr>
        <p:spPr>
          <a:xfrm>
            <a:off x="503582" y="653800"/>
            <a:ext cx="9475305" cy="461665"/>
          </a:xfrm>
          <a:prstGeom prst="rect">
            <a:avLst/>
          </a:prstGeom>
        </p:spPr>
        <p:txBody>
          <a:bodyPr wrap="square">
            <a:spAutoFit/>
          </a:bodyPr>
          <a:lstStyle/>
          <a:p>
            <a:r>
              <a:rPr lang="en-US" sz="2400" b="1" dirty="0"/>
              <a:t>References</a:t>
            </a:r>
          </a:p>
        </p:txBody>
      </p:sp>
    </p:spTree>
    <p:extLst>
      <p:ext uri="{BB962C8B-B14F-4D97-AF65-F5344CB8AC3E}">
        <p14:creationId xmlns:p14="http://schemas.microsoft.com/office/powerpoint/2010/main" val="3159488212"/>
      </p:ext>
    </p:extLst>
  </p:cSld>
  <p:clrMapOvr>
    <a:masterClrMapping/>
  </p:clrMapOvr>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Facet</Template>
  <TotalTime>26206</TotalTime>
  <Words>1617</Words>
  <Application>Microsoft Office PowerPoint</Application>
  <PresentationFormat>شاشة عريضة</PresentationFormat>
  <Paragraphs>168</Paragraphs>
  <Slides>17</Slides>
  <Notes>0</Notes>
  <HiddenSlides>0</HiddenSlides>
  <MMClips>0</MMClips>
  <ScaleCrop>false</ScaleCrop>
  <HeadingPairs>
    <vt:vector size="6" baseType="variant">
      <vt:variant>
        <vt:lpstr>الخطوط المستخدمة</vt:lpstr>
      </vt:variant>
      <vt:variant>
        <vt:i4>6</vt:i4>
      </vt:variant>
      <vt:variant>
        <vt:lpstr>نسق</vt:lpstr>
      </vt:variant>
      <vt:variant>
        <vt:i4>1</vt:i4>
      </vt:variant>
      <vt:variant>
        <vt:lpstr>عناوين الشرائح</vt:lpstr>
      </vt:variant>
      <vt:variant>
        <vt:i4>17</vt:i4>
      </vt:variant>
    </vt:vector>
  </HeadingPairs>
  <TitlesOfParts>
    <vt:vector size="24" baseType="lpstr">
      <vt:lpstr>Arial</vt:lpstr>
      <vt:lpstr>Calibri</vt:lpstr>
      <vt:lpstr>Courier New</vt:lpstr>
      <vt:lpstr>Garamond</vt:lpstr>
      <vt:lpstr>Trebuchet MS</vt:lpstr>
      <vt:lpstr>Wingdings 3</vt:lpstr>
      <vt:lpstr>Facet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lpstr>عرض تقديمي في PowerPoint</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PLPT 609   Title: Inter-Relationships Between Insects and Plants</dc:title>
  <dc:creator>Mureed</dc:creator>
  <cp:lastModifiedBy>Abdulrahman Aldawood</cp:lastModifiedBy>
  <cp:revision>309</cp:revision>
  <dcterms:created xsi:type="dcterms:W3CDTF">2025-01-12T06:28:56Z</dcterms:created>
  <dcterms:modified xsi:type="dcterms:W3CDTF">2025-04-22T08:01:44Z</dcterms:modified>
</cp:coreProperties>
</file>