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notesMasterIdLst>
    <p:notesMasterId r:id="rId22"/>
  </p:notesMasterIdLst>
  <p:sldIdLst>
    <p:sldId id="257" r:id="rId2"/>
    <p:sldId id="300" r:id="rId3"/>
    <p:sldId id="344" r:id="rId4"/>
    <p:sldId id="359" r:id="rId5"/>
    <p:sldId id="358" r:id="rId6"/>
    <p:sldId id="360" r:id="rId7"/>
    <p:sldId id="345" r:id="rId8"/>
    <p:sldId id="347" r:id="rId9"/>
    <p:sldId id="348" r:id="rId10"/>
    <p:sldId id="349" r:id="rId11"/>
    <p:sldId id="350" r:id="rId12"/>
    <p:sldId id="352" r:id="rId13"/>
    <p:sldId id="353" r:id="rId14"/>
    <p:sldId id="354" r:id="rId15"/>
    <p:sldId id="355" r:id="rId16"/>
    <p:sldId id="356" r:id="rId17"/>
    <p:sldId id="279" r:id="rId18"/>
    <p:sldId id="302" r:id="rId19"/>
    <p:sldId id="331" r:id="rId20"/>
    <p:sldId id="35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3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A1BB8-0146-4202-B541-A70A44EDD119}"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C4AC7-CFE1-4CBB-9559-F964B2F35B97}" type="slidenum">
              <a:rPr lang="en-US" smtClean="0"/>
              <a:t>‹#›</a:t>
            </a:fld>
            <a:endParaRPr lang="en-US"/>
          </a:p>
        </p:txBody>
      </p:sp>
    </p:spTree>
    <p:extLst>
      <p:ext uri="{BB962C8B-B14F-4D97-AF65-F5344CB8AC3E}">
        <p14:creationId xmlns:p14="http://schemas.microsoft.com/office/powerpoint/2010/main" val="3738493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F6CBA8-0AF8-4D02-8739-8075219959AF}" type="datetime1">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63613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32C715-DFEF-4B17-B49A-ECA04655532B}" type="datetime1">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252247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05F7A2-8106-4C79-98A8-5D2FBA37AB72}" type="datetime1">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88732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5BC11B-B259-4E19-ABED-E43AE5AF1CBF}" type="datetime1">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4286193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5C87FC-E181-4BFF-A06A-0E1A8F6BE229}" type="datetime1">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555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527772-ABFC-4A13-AC58-9D3A9EDE13AE}" type="datetime1">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315995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A92E80-21E5-4593-87D7-3490A6F134BC}" type="datetime1">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1986723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C328F-316B-4A92-BF28-AA59B5CD3EF7}" type="datetime1">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253324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578808-8F6C-46D8-9836-90AA40B032F6}" type="datetime1">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235702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D4223E-D2C2-46C7-852A-A5DFF076F2C5}" type="datetime1">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324423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51D22F-FF42-47FE-A820-DCCE16674396}" type="datetime1">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361177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FDB17E-95D9-4975-A073-45EDEF0C02FA}" type="datetime1">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164897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54A82F-19C6-4173-9362-3888F9DFA0F7}" type="datetime1">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3705913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8022-D73F-4228-9FD7-B95480A65CE2}" type="datetime1">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171913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D99BDF-7482-4DCA-94C5-995627702A6B}" type="datetime1">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279236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80B8765-590E-4BC3-A8E7-F79BC67515BE}" type="datetime1">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6E2C0-7A2D-4254-B81A-8E735F356D99}" type="slidenum">
              <a:rPr lang="en-US" smtClean="0"/>
              <a:t>‹#›</a:t>
            </a:fld>
            <a:endParaRPr lang="en-US"/>
          </a:p>
        </p:txBody>
      </p:sp>
    </p:spTree>
    <p:extLst>
      <p:ext uri="{BB962C8B-B14F-4D97-AF65-F5344CB8AC3E}">
        <p14:creationId xmlns:p14="http://schemas.microsoft.com/office/powerpoint/2010/main" val="36404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7624B7-13C5-4994-999B-B9A581EF22C7}" type="datetime1">
              <a:rPr lang="en-US" smtClean="0"/>
              <a:t>4/8/2025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76E2C0-7A2D-4254-B81A-8E735F356D99}" type="slidenum">
              <a:rPr lang="en-US" smtClean="0"/>
              <a:t>‹#›</a:t>
            </a:fld>
            <a:endParaRPr lang="en-US"/>
          </a:p>
        </p:txBody>
      </p:sp>
    </p:spTree>
    <p:extLst>
      <p:ext uri="{BB962C8B-B14F-4D97-AF65-F5344CB8AC3E}">
        <p14:creationId xmlns:p14="http://schemas.microsoft.com/office/powerpoint/2010/main" val="81240271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doi.org/10.1002/ppp3.10104"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555093"/>
          </a:xfrm>
          <a:prstGeom prst="rect">
            <a:avLst/>
          </a:prstGeom>
        </p:spPr>
        <p:txBody>
          <a:bodyPr wrap="square">
            <a:spAutoFit/>
          </a:bodyPr>
          <a:lstStyle/>
          <a:p>
            <a:pPr algn="ctr"/>
            <a:r>
              <a:rPr lang="en-US" sz="3200" b="1" dirty="0"/>
              <a:t>PLPT 609</a:t>
            </a:r>
            <a:br>
              <a:rPr lang="en-US" sz="2400" b="1" dirty="0"/>
            </a:br>
            <a:br>
              <a:rPr lang="en-US" sz="2400" b="1" dirty="0"/>
            </a:br>
            <a:r>
              <a:rPr lang="en-US" sz="3200" b="1" dirty="0"/>
              <a:t>Title: Inter-Relationships Between Insects and Plants </a:t>
            </a:r>
          </a:p>
          <a:p>
            <a:endParaRPr lang="en-US" sz="3200" b="1" dirty="0"/>
          </a:p>
          <a:p>
            <a:pPr algn="ctr"/>
            <a:r>
              <a:rPr lang="en-US" sz="2400" b="1" dirty="0"/>
              <a:t>Credit hours= 3 (2+1)</a:t>
            </a:r>
          </a:p>
          <a:p>
            <a:pPr algn="ctr"/>
            <a:endParaRPr lang="en-US" sz="2400" b="1" dirty="0"/>
          </a:p>
          <a:p>
            <a:pPr algn="ctr"/>
            <a:r>
              <a:rPr lang="en-US" sz="3200" b="1" dirty="0"/>
              <a:t>Instructor: Prof. Abdulrahman Saad </a:t>
            </a:r>
            <a:r>
              <a:rPr lang="en-US" sz="3200" b="1" dirty="0" err="1"/>
              <a:t>Aldawood</a:t>
            </a:r>
            <a:endParaRPr lang="en-US" sz="3200" b="1" dirty="0"/>
          </a:p>
          <a:p>
            <a:pPr algn="ctr"/>
            <a:endParaRPr lang="en-US" sz="2400" b="1" dirty="0"/>
          </a:p>
          <a:p>
            <a:pPr algn="ctr"/>
            <a:r>
              <a:rPr lang="en-US" sz="2400" b="1" dirty="0"/>
              <a:t>Department of Plant Protection, college of Food and Agriculture Sciences, King Saud University, Riyadh, Saudi Arabia</a:t>
            </a:r>
          </a:p>
          <a:p>
            <a:endParaRPr lang="en-US" dirty="0"/>
          </a:p>
        </p:txBody>
      </p:sp>
      <p:sp>
        <p:nvSpPr>
          <p:cNvPr id="3" name="Slide Number Placeholder 2">
            <a:extLst>
              <a:ext uri="{FF2B5EF4-FFF2-40B4-BE49-F238E27FC236}">
                <a16:creationId xmlns:a16="http://schemas.microsoft.com/office/drawing/2014/main" id="{ED781232-7C8E-4EBC-9F14-68505F0381A8}"/>
              </a:ext>
            </a:extLst>
          </p:cNvPr>
          <p:cNvSpPr>
            <a:spLocks noGrp="1"/>
          </p:cNvSpPr>
          <p:nvPr>
            <p:ph type="sldNum" sz="quarter" idx="12"/>
          </p:nvPr>
        </p:nvSpPr>
        <p:spPr/>
        <p:txBody>
          <a:bodyPr/>
          <a:lstStyle/>
          <a:p>
            <a:fld id="{EB76E2C0-7A2D-4254-B81A-8E735F356D99}" type="slidenum">
              <a:rPr lang="en-US" smtClean="0"/>
              <a:t>1</a:t>
            </a:fld>
            <a:endParaRPr lang="en-US"/>
          </a:p>
        </p:txBody>
      </p:sp>
    </p:spTree>
    <p:extLst>
      <p:ext uri="{BB962C8B-B14F-4D97-AF65-F5344CB8AC3E}">
        <p14:creationId xmlns:p14="http://schemas.microsoft.com/office/powerpoint/2010/main" val="87690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5016758"/>
          </a:xfrm>
          <a:prstGeom prst="rect">
            <a:avLst/>
          </a:prstGeom>
        </p:spPr>
        <p:txBody>
          <a:bodyPr wrap="square">
            <a:spAutoFit/>
          </a:bodyPr>
          <a:lstStyle/>
          <a:p>
            <a:r>
              <a:rPr lang="en-US" sz="2800" b="1" dirty="0"/>
              <a:t>Pollination</a:t>
            </a:r>
          </a:p>
          <a:p>
            <a:pPr marL="342900" indent="-342900" algn="just">
              <a:buFont typeface="Courier New" panose="02070309020205020404" pitchFamily="49" charset="0"/>
              <a:buChar char="o"/>
            </a:pPr>
            <a:r>
              <a:rPr lang="en-US" sz="2400" dirty="0"/>
              <a:t>Plants have also developed mutualistic relationships with animals to help them successfully pollinate.</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This mutualism (pollination by insects) is hypothesized to be one of the driving forces in the evolution of angiosperms.</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There are two main ways plants pollinate: wind pollination and animal pollination.</a:t>
            </a:r>
            <a:r>
              <a:rPr lang="en-US" sz="2400" b="1" dirty="0"/>
              <a:t> </a:t>
            </a:r>
          </a:p>
          <a:p>
            <a:pPr marL="342900" indent="-342900" algn="just">
              <a:buFont typeface="Courier New" panose="02070309020205020404" pitchFamily="49" charset="0"/>
              <a:buChar char="o"/>
            </a:pPr>
            <a:endParaRPr lang="en-US" sz="2400" b="1" dirty="0"/>
          </a:p>
          <a:p>
            <a:pPr marL="342900" indent="-342900" algn="just">
              <a:buFont typeface="Courier New" panose="02070309020205020404" pitchFamily="49" charset="0"/>
              <a:buChar char="o"/>
            </a:pPr>
            <a:r>
              <a:rPr lang="en-US" sz="2400" dirty="0"/>
              <a:t>The vast majority of plants are pollinated by insects.</a:t>
            </a:r>
          </a:p>
          <a:p>
            <a:pPr algn="just"/>
            <a:r>
              <a:rPr lang="en-US" sz="2800" b="1" dirty="0"/>
              <a:t> </a:t>
            </a:r>
          </a:p>
          <a:p>
            <a:pPr algn="just"/>
            <a:endParaRPr lang="en-US" sz="2400" dirty="0"/>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10</a:t>
            </a:fld>
            <a:endParaRPr lang="en-US"/>
          </a:p>
        </p:txBody>
      </p:sp>
      <p:sp>
        <p:nvSpPr>
          <p:cNvPr id="8" name="Rectangle 7">
            <a:extLst>
              <a:ext uri="{FF2B5EF4-FFF2-40B4-BE49-F238E27FC236}">
                <a16:creationId xmlns:a16="http://schemas.microsoft.com/office/drawing/2014/main" id="{3CE4B951-9736-490B-8259-92D0A9C8695E}"/>
              </a:ext>
            </a:extLst>
          </p:cNvPr>
          <p:cNvSpPr/>
          <p:nvPr/>
        </p:nvSpPr>
        <p:spPr>
          <a:xfrm>
            <a:off x="755374" y="6412123"/>
            <a:ext cx="6679096" cy="338554"/>
          </a:xfrm>
          <a:prstGeom prst="rect">
            <a:avLst/>
          </a:prstGeom>
        </p:spPr>
        <p:txBody>
          <a:bodyPr wrap="square">
            <a:spAutoFit/>
          </a:bodyPr>
          <a:lstStyle/>
          <a:p>
            <a:pPr algn="just"/>
            <a:r>
              <a:rPr lang="en-US" sz="1600" dirty="0"/>
              <a:t>Grimaldi, 1999</a:t>
            </a:r>
          </a:p>
        </p:txBody>
      </p:sp>
      <p:sp>
        <p:nvSpPr>
          <p:cNvPr id="6" name="Rectangle 5">
            <a:extLst>
              <a:ext uri="{FF2B5EF4-FFF2-40B4-BE49-F238E27FC236}">
                <a16:creationId xmlns:a16="http://schemas.microsoft.com/office/drawing/2014/main" id="{DE018C7D-5080-4EED-B668-2A50EDAE91FF}"/>
              </a:ext>
            </a:extLst>
          </p:cNvPr>
          <p:cNvSpPr/>
          <p:nvPr/>
        </p:nvSpPr>
        <p:spPr>
          <a:xfrm>
            <a:off x="3601338" y="6212068"/>
            <a:ext cx="5191599" cy="369332"/>
          </a:xfrm>
          <a:prstGeom prst="rect">
            <a:avLst/>
          </a:prstGeom>
        </p:spPr>
        <p:txBody>
          <a:bodyPr wrap="square">
            <a:spAutoFit/>
          </a:bodyPr>
          <a:lstStyle/>
          <a:p>
            <a:r>
              <a:rPr lang="en-US" dirty="0"/>
              <a:t>What could be the downside of wind pollination?</a:t>
            </a:r>
          </a:p>
        </p:txBody>
      </p:sp>
      <p:pic>
        <p:nvPicPr>
          <p:cNvPr id="9" name="Picture 2" descr="Smiley Thinking Emoji Vector Images ...">
            <a:extLst>
              <a:ext uri="{FF2B5EF4-FFF2-40B4-BE49-F238E27FC236}">
                <a16:creationId xmlns:a16="http://schemas.microsoft.com/office/drawing/2014/main" id="{5CFEA922-120A-417E-83EC-6BBC1D0667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33"/>
          <a:stretch/>
        </p:blipFill>
        <p:spPr bwMode="auto">
          <a:xfrm>
            <a:off x="3150789" y="6100478"/>
            <a:ext cx="450549" cy="4809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8FB48A9-76D3-4B5C-900B-407201B84041}"/>
              </a:ext>
            </a:extLst>
          </p:cNvPr>
          <p:cNvSpPr/>
          <p:nvPr/>
        </p:nvSpPr>
        <p:spPr>
          <a:xfrm>
            <a:off x="437321" y="404678"/>
            <a:ext cx="10098157" cy="523220"/>
          </a:xfrm>
          <a:prstGeom prst="rect">
            <a:avLst/>
          </a:prstGeom>
        </p:spPr>
        <p:txBody>
          <a:bodyPr wrap="square">
            <a:spAutoFit/>
          </a:bodyPr>
          <a:lstStyle/>
          <a:p>
            <a:r>
              <a:rPr lang="en-US" sz="2800" b="1" dirty="0">
                <a:highlight>
                  <a:srgbClr val="00FFFF"/>
                </a:highlight>
              </a:rPr>
              <a:t>Rare plant-insect relationships</a:t>
            </a:r>
          </a:p>
        </p:txBody>
      </p:sp>
    </p:spTree>
    <p:extLst>
      <p:ext uri="{BB962C8B-B14F-4D97-AF65-F5344CB8AC3E}">
        <p14:creationId xmlns:p14="http://schemas.microsoft.com/office/powerpoint/2010/main" val="1336815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5386090"/>
          </a:xfrm>
          <a:prstGeom prst="rect">
            <a:avLst/>
          </a:prstGeom>
        </p:spPr>
        <p:txBody>
          <a:bodyPr wrap="square">
            <a:spAutoFit/>
          </a:bodyPr>
          <a:lstStyle/>
          <a:p>
            <a:r>
              <a:rPr lang="en-US" sz="2800" b="1" dirty="0"/>
              <a:t>Pollination-</a:t>
            </a:r>
            <a:r>
              <a:rPr lang="en-US" sz="2000" dirty="0"/>
              <a:t>mechanisms to attract pollinators</a:t>
            </a:r>
            <a:endParaRPr lang="en-US" sz="2000" b="1" dirty="0"/>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The flowers of many angiosperms have </a:t>
            </a:r>
          </a:p>
          <a:p>
            <a:pPr algn="just"/>
            <a:r>
              <a:rPr lang="en-US" sz="2400" dirty="0"/>
              <a:t>	evolved many intricate mechanisms to attract </a:t>
            </a:r>
          </a:p>
          <a:p>
            <a:pPr algn="just"/>
            <a:r>
              <a:rPr lang="en-US" sz="2400" dirty="0"/>
              <a:t>	pollinators.</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b="1" dirty="0"/>
              <a:t>Highly scented floral parts, insect pheromones, </a:t>
            </a:r>
          </a:p>
          <a:p>
            <a:pPr algn="just"/>
            <a:r>
              <a:rPr lang="en-US" sz="2400" b="1" dirty="0"/>
              <a:t>	color patterns, structural morphologies.</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Floral fragrance (including pollen odors) is </a:t>
            </a:r>
          </a:p>
          <a:p>
            <a:pPr algn="just"/>
            <a:r>
              <a:rPr lang="en-US" sz="2400" dirty="0"/>
              <a:t>	hypothesized to be an ancient insect attractant.</a:t>
            </a:r>
          </a:p>
          <a:p>
            <a:pPr marL="342900" indent="-342900" algn="just">
              <a:buFont typeface="Courier New" panose="02070309020205020404" pitchFamily="49" charset="0"/>
              <a:buChar char="o"/>
            </a:pPr>
            <a:endParaRPr lang="en-US" sz="2400" dirty="0"/>
          </a:p>
          <a:p>
            <a:pPr algn="just"/>
            <a:r>
              <a:rPr lang="en-US" sz="2800" b="1" dirty="0"/>
              <a:t> </a:t>
            </a:r>
          </a:p>
          <a:p>
            <a:pPr algn="just"/>
            <a:endParaRPr lang="en-US" sz="2400" dirty="0"/>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11</a:t>
            </a:fld>
            <a:endParaRPr lang="en-US"/>
          </a:p>
        </p:txBody>
      </p:sp>
      <p:sp>
        <p:nvSpPr>
          <p:cNvPr id="8" name="Rectangle 7">
            <a:extLst>
              <a:ext uri="{FF2B5EF4-FFF2-40B4-BE49-F238E27FC236}">
                <a16:creationId xmlns:a16="http://schemas.microsoft.com/office/drawing/2014/main" id="{3CE4B951-9736-490B-8259-92D0A9C8695E}"/>
              </a:ext>
            </a:extLst>
          </p:cNvPr>
          <p:cNvSpPr/>
          <p:nvPr/>
        </p:nvSpPr>
        <p:spPr>
          <a:xfrm>
            <a:off x="755374" y="6412123"/>
            <a:ext cx="6679096" cy="338554"/>
          </a:xfrm>
          <a:prstGeom prst="rect">
            <a:avLst/>
          </a:prstGeom>
        </p:spPr>
        <p:txBody>
          <a:bodyPr wrap="square">
            <a:spAutoFit/>
          </a:bodyPr>
          <a:lstStyle/>
          <a:p>
            <a:pPr algn="just"/>
            <a:r>
              <a:rPr lang="en-US" sz="1600" dirty="0"/>
              <a:t>van der </a:t>
            </a:r>
            <a:r>
              <a:rPr lang="en-US" sz="1600" dirty="0" err="1"/>
              <a:t>Pijl</a:t>
            </a:r>
            <a:r>
              <a:rPr lang="en-US" sz="1600" dirty="0"/>
              <a:t>, L. 1960</a:t>
            </a:r>
          </a:p>
        </p:txBody>
      </p:sp>
      <p:sp>
        <p:nvSpPr>
          <p:cNvPr id="6" name="Rectangle 5">
            <a:extLst>
              <a:ext uri="{FF2B5EF4-FFF2-40B4-BE49-F238E27FC236}">
                <a16:creationId xmlns:a16="http://schemas.microsoft.com/office/drawing/2014/main" id="{DE018C7D-5080-4EED-B668-2A50EDAE91FF}"/>
              </a:ext>
            </a:extLst>
          </p:cNvPr>
          <p:cNvSpPr/>
          <p:nvPr/>
        </p:nvSpPr>
        <p:spPr>
          <a:xfrm>
            <a:off x="6141489" y="5675393"/>
            <a:ext cx="6265025" cy="369332"/>
          </a:xfrm>
          <a:prstGeom prst="rect">
            <a:avLst/>
          </a:prstGeom>
        </p:spPr>
        <p:txBody>
          <a:bodyPr wrap="square">
            <a:spAutoFit/>
          </a:bodyPr>
          <a:lstStyle/>
          <a:p>
            <a:r>
              <a:rPr lang="en-US" dirty="0"/>
              <a:t>What could be the downside of wind pollination?</a:t>
            </a:r>
          </a:p>
        </p:txBody>
      </p:sp>
      <p:pic>
        <p:nvPicPr>
          <p:cNvPr id="9" name="Picture 2" descr="Smiley Thinking Emoji Vector Images ...">
            <a:extLst>
              <a:ext uri="{FF2B5EF4-FFF2-40B4-BE49-F238E27FC236}">
                <a16:creationId xmlns:a16="http://schemas.microsoft.com/office/drawing/2014/main" id="{5CFEA922-120A-417E-83EC-6BBC1D0667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33"/>
          <a:stretch/>
        </p:blipFill>
        <p:spPr bwMode="auto">
          <a:xfrm>
            <a:off x="5638825" y="5502074"/>
            <a:ext cx="450549" cy="4809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06FAFFA-52B8-453C-A2E0-2E43577586B6}"/>
              </a:ext>
            </a:extLst>
          </p:cNvPr>
          <p:cNvPicPr>
            <a:picLocks noChangeAspect="1"/>
          </p:cNvPicPr>
          <p:nvPr/>
        </p:nvPicPr>
        <p:blipFill>
          <a:blip r:embed="rId3"/>
          <a:stretch>
            <a:fillRect/>
          </a:stretch>
        </p:blipFill>
        <p:spPr>
          <a:xfrm>
            <a:off x="7945632" y="758637"/>
            <a:ext cx="3259046" cy="3582639"/>
          </a:xfrm>
          <a:prstGeom prst="rect">
            <a:avLst/>
          </a:prstGeom>
        </p:spPr>
      </p:pic>
      <p:sp>
        <p:nvSpPr>
          <p:cNvPr id="5" name="Rectangle 4">
            <a:extLst>
              <a:ext uri="{FF2B5EF4-FFF2-40B4-BE49-F238E27FC236}">
                <a16:creationId xmlns:a16="http://schemas.microsoft.com/office/drawing/2014/main" id="{05CA8E28-982F-454C-A009-7596BD996DEC}"/>
              </a:ext>
            </a:extLst>
          </p:cNvPr>
          <p:cNvSpPr/>
          <p:nvPr/>
        </p:nvSpPr>
        <p:spPr>
          <a:xfrm>
            <a:off x="8282609" y="4265782"/>
            <a:ext cx="2922069" cy="400110"/>
          </a:xfrm>
          <a:prstGeom prst="rect">
            <a:avLst/>
          </a:prstGeom>
        </p:spPr>
        <p:txBody>
          <a:bodyPr wrap="square">
            <a:spAutoFit/>
          </a:bodyPr>
          <a:lstStyle/>
          <a:p>
            <a:r>
              <a:rPr lang="en-US" sz="1000" dirty="0"/>
              <a:t>https://www.slideshare.net/slideshow/pollination-243733302/243733302#2</a:t>
            </a:r>
          </a:p>
        </p:txBody>
      </p:sp>
      <p:sp>
        <p:nvSpPr>
          <p:cNvPr id="10" name="Rectangle 9">
            <a:extLst>
              <a:ext uri="{FF2B5EF4-FFF2-40B4-BE49-F238E27FC236}">
                <a16:creationId xmlns:a16="http://schemas.microsoft.com/office/drawing/2014/main" id="{97D62EBB-8547-45DC-9D12-DDAA35C37C77}"/>
              </a:ext>
            </a:extLst>
          </p:cNvPr>
          <p:cNvSpPr/>
          <p:nvPr/>
        </p:nvSpPr>
        <p:spPr>
          <a:xfrm>
            <a:off x="437321" y="404678"/>
            <a:ext cx="10098157" cy="523220"/>
          </a:xfrm>
          <a:prstGeom prst="rect">
            <a:avLst/>
          </a:prstGeom>
        </p:spPr>
        <p:txBody>
          <a:bodyPr wrap="square">
            <a:spAutoFit/>
          </a:bodyPr>
          <a:lstStyle/>
          <a:p>
            <a:r>
              <a:rPr lang="en-US" sz="2800" b="1" dirty="0">
                <a:highlight>
                  <a:srgbClr val="00FFFF"/>
                </a:highlight>
              </a:rPr>
              <a:t>Rare plant-insect relationships</a:t>
            </a:r>
          </a:p>
        </p:txBody>
      </p:sp>
    </p:spTree>
    <p:extLst>
      <p:ext uri="{BB962C8B-B14F-4D97-AF65-F5344CB8AC3E}">
        <p14:creationId xmlns:p14="http://schemas.microsoft.com/office/powerpoint/2010/main" val="384920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6863417"/>
          </a:xfrm>
          <a:prstGeom prst="rect">
            <a:avLst/>
          </a:prstGeom>
        </p:spPr>
        <p:txBody>
          <a:bodyPr wrap="square">
            <a:spAutoFit/>
          </a:bodyPr>
          <a:lstStyle/>
          <a:p>
            <a:r>
              <a:rPr lang="en-US" sz="2800" b="1" dirty="0"/>
              <a:t>Groups of pollinators breeding on flowers</a:t>
            </a:r>
          </a:p>
          <a:p>
            <a:pPr marL="342900" indent="-342900" algn="just">
              <a:buFont typeface="Courier New" panose="02070309020205020404" pitchFamily="49" charset="0"/>
              <a:buChar char="o"/>
            </a:pPr>
            <a:endParaRPr lang="en-US" sz="2400" dirty="0"/>
          </a:p>
          <a:p>
            <a:pPr algn="just"/>
            <a:r>
              <a:rPr lang="en-US" sz="2400" b="1" dirty="0"/>
              <a:t>Group 1. Ovule parasites.</a:t>
            </a:r>
            <a:endParaRPr lang="en-US" sz="2400" dirty="0"/>
          </a:p>
          <a:p>
            <a:pPr marL="342900" indent="-342900" algn="just">
              <a:buFont typeface="Courier New" panose="02070309020205020404" pitchFamily="49" charset="0"/>
              <a:buChar char="o"/>
            </a:pPr>
            <a:r>
              <a:rPr lang="en-US" sz="2400" dirty="0"/>
              <a:t>Pollination by ovule parasites has been recorded in few plants</a:t>
            </a:r>
            <a:r>
              <a:rPr lang="en-US" sz="2400" b="1" dirty="0"/>
              <a:t>.</a:t>
            </a:r>
            <a:endParaRPr lang="en-US" sz="2400" dirty="0"/>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Figs (</a:t>
            </a:r>
            <a:r>
              <a:rPr lang="en-US" sz="2400" i="1" dirty="0" err="1"/>
              <a:t>Ficus</a:t>
            </a:r>
            <a:r>
              <a:rPr lang="en-US" sz="2400" i="1" dirty="0"/>
              <a:t>, </a:t>
            </a:r>
            <a:r>
              <a:rPr lang="en-US" sz="2400" i="1" dirty="0" err="1"/>
              <a:t>Moraceae</a:t>
            </a:r>
            <a:r>
              <a:rPr lang="en-US" sz="2400" dirty="0"/>
              <a:t>) pollinated by fig wasps (</a:t>
            </a:r>
            <a:r>
              <a:rPr lang="en-US" sz="2400" dirty="0" err="1"/>
              <a:t>Agaonidae</a:t>
            </a:r>
            <a:r>
              <a:rPr lang="en-US" sz="2400" dirty="0"/>
              <a:t>, Hymenoptera).</a:t>
            </a:r>
          </a:p>
          <a:p>
            <a:pPr algn="just"/>
            <a:endParaRPr lang="en-US" sz="2400" dirty="0"/>
          </a:p>
          <a:p>
            <a:pPr marL="342900" indent="-342900" algn="just">
              <a:buFont typeface="Courier New" panose="02070309020205020404" pitchFamily="49" charset="0"/>
              <a:buChar char="o"/>
            </a:pPr>
            <a:r>
              <a:rPr lang="en-US" sz="2400" dirty="0"/>
              <a:t>The pollinators enter into the fig by a tight ostiole. Once inside the fig, wasps pollinate the flowers and lay eggs inside the fig ovules</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Pollinators actively deposit pollen grains on stigmas to assure pollination (active pollination), because development of their larvae depends upon the growth of ovules after pollination to insure food for the larvae. </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endParaRPr lang="en-US" sz="2400" dirty="0"/>
          </a:p>
          <a:p>
            <a:pPr algn="just"/>
            <a:r>
              <a:rPr lang="en-US" sz="2800" b="1" dirty="0"/>
              <a:t> </a:t>
            </a:r>
          </a:p>
          <a:p>
            <a:pPr algn="just"/>
            <a:endParaRPr lang="en-US" sz="2400" dirty="0"/>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12</a:t>
            </a:fld>
            <a:endParaRPr lang="en-US"/>
          </a:p>
        </p:txBody>
      </p:sp>
      <p:sp>
        <p:nvSpPr>
          <p:cNvPr id="7" name="Rectangle 6">
            <a:extLst>
              <a:ext uri="{FF2B5EF4-FFF2-40B4-BE49-F238E27FC236}">
                <a16:creationId xmlns:a16="http://schemas.microsoft.com/office/drawing/2014/main" id="{E5BE1A52-F3BB-4FFF-B161-8D6D29BF3FDC}"/>
              </a:ext>
            </a:extLst>
          </p:cNvPr>
          <p:cNvSpPr/>
          <p:nvPr/>
        </p:nvSpPr>
        <p:spPr>
          <a:xfrm>
            <a:off x="437321" y="404678"/>
            <a:ext cx="10098157" cy="523220"/>
          </a:xfrm>
          <a:prstGeom prst="rect">
            <a:avLst/>
          </a:prstGeom>
        </p:spPr>
        <p:txBody>
          <a:bodyPr wrap="square">
            <a:spAutoFit/>
          </a:bodyPr>
          <a:lstStyle/>
          <a:p>
            <a:r>
              <a:rPr lang="en-US" sz="2800" b="1" dirty="0">
                <a:highlight>
                  <a:srgbClr val="00FFFF"/>
                </a:highlight>
              </a:rPr>
              <a:t>Rare plant-insect relationships</a:t>
            </a:r>
          </a:p>
        </p:txBody>
      </p:sp>
      <p:sp>
        <p:nvSpPr>
          <p:cNvPr id="8" name="Rectangle 7">
            <a:extLst>
              <a:ext uri="{FF2B5EF4-FFF2-40B4-BE49-F238E27FC236}">
                <a16:creationId xmlns:a16="http://schemas.microsoft.com/office/drawing/2014/main" id="{3CE4B951-9736-490B-8259-92D0A9C8695E}"/>
              </a:ext>
            </a:extLst>
          </p:cNvPr>
          <p:cNvSpPr/>
          <p:nvPr/>
        </p:nvSpPr>
        <p:spPr>
          <a:xfrm>
            <a:off x="755374" y="6412123"/>
            <a:ext cx="6679096" cy="338554"/>
          </a:xfrm>
          <a:prstGeom prst="rect">
            <a:avLst/>
          </a:prstGeom>
        </p:spPr>
        <p:txBody>
          <a:bodyPr wrap="square">
            <a:spAutoFit/>
          </a:bodyPr>
          <a:lstStyle/>
          <a:p>
            <a:pPr algn="just"/>
            <a:r>
              <a:rPr lang="en-US" sz="1600" dirty="0"/>
              <a:t>Sakai 2002; </a:t>
            </a:r>
            <a:r>
              <a:rPr lang="en-US" sz="1600" dirty="0" err="1"/>
              <a:t>Kjellberg</a:t>
            </a:r>
            <a:r>
              <a:rPr lang="en-US" sz="1600" dirty="0"/>
              <a:t> et al., 2005</a:t>
            </a:r>
          </a:p>
        </p:txBody>
      </p:sp>
    </p:spTree>
    <p:extLst>
      <p:ext uri="{BB962C8B-B14F-4D97-AF65-F5344CB8AC3E}">
        <p14:creationId xmlns:p14="http://schemas.microsoft.com/office/powerpoint/2010/main" val="195541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13</a:t>
            </a:fld>
            <a:endParaRPr lang="en-US"/>
          </a:p>
        </p:txBody>
      </p:sp>
      <p:sp>
        <p:nvSpPr>
          <p:cNvPr id="7" name="Rectangle 6">
            <a:extLst>
              <a:ext uri="{FF2B5EF4-FFF2-40B4-BE49-F238E27FC236}">
                <a16:creationId xmlns:a16="http://schemas.microsoft.com/office/drawing/2014/main" id="{E5BE1A52-F3BB-4FFF-B161-8D6D29BF3FDC}"/>
              </a:ext>
            </a:extLst>
          </p:cNvPr>
          <p:cNvSpPr/>
          <p:nvPr/>
        </p:nvSpPr>
        <p:spPr>
          <a:xfrm>
            <a:off x="437321" y="404678"/>
            <a:ext cx="10098157" cy="523220"/>
          </a:xfrm>
          <a:prstGeom prst="rect">
            <a:avLst/>
          </a:prstGeom>
        </p:spPr>
        <p:txBody>
          <a:bodyPr wrap="square">
            <a:spAutoFit/>
          </a:bodyPr>
          <a:lstStyle/>
          <a:p>
            <a:r>
              <a:rPr lang="en-US" sz="2800" b="1" dirty="0">
                <a:highlight>
                  <a:srgbClr val="00FFFF"/>
                </a:highlight>
              </a:rPr>
              <a:t>Rare plant-insect relationships- </a:t>
            </a:r>
            <a:r>
              <a:rPr lang="en-US" sz="1600" b="1" dirty="0">
                <a:highlight>
                  <a:srgbClr val="00FFFF"/>
                </a:highlight>
              </a:rPr>
              <a:t>Group 1. Ovule parasites- </a:t>
            </a:r>
            <a:r>
              <a:rPr lang="en-US" sz="1600" b="1" dirty="0" err="1">
                <a:highlight>
                  <a:srgbClr val="00FFFF"/>
                </a:highlight>
              </a:rPr>
              <a:t>conti</a:t>
            </a:r>
            <a:r>
              <a:rPr lang="en-US" sz="1600" b="1" dirty="0">
                <a:highlight>
                  <a:srgbClr val="00FFFF"/>
                </a:highlight>
              </a:rPr>
              <a:t>--</a:t>
            </a:r>
          </a:p>
        </p:txBody>
      </p:sp>
      <p:sp>
        <p:nvSpPr>
          <p:cNvPr id="8" name="Rectangle 7">
            <a:extLst>
              <a:ext uri="{FF2B5EF4-FFF2-40B4-BE49-F238E27FC236}">
                <a16:creationId xmlns:a16="http://schemas.microsoft.com/office/drawing/2014/main" id="{3CE4B951-9736-490B-8259-92D0A9C8695E}"/>
              </a:ext>
            </a:extLst>
          </p:cNvPr>
          <p:cNvSpPr/>
          <p:nvPr/>
        </p:nvSpPr>
        <p:spPr>
          <a:xfrm>
            <a:off x="755374" y="6412123"/>
            <a:ext cx="6679096" cy="338554"/>
          </a:xfrm>
          <a:prstGeom prst="rect">
            <a:avLst/>
          </a:prstGeom>
        </p:spPr>
        <p:txBody>
          <a:bodyPr wrap="square">
            <a:spAutoFit/>
          </a:bodyPr>
          <a:lstStyle/>
          <a:p>
            <a:pPr algn="just"/>
            <a:r>
              <a:rPr lang="en-US" sz="1600" dirty="0"/>
              <a:t>https://www.britannica.com/animal/fig-wasp</a:t>
            </a:r>
          </a:p>
        </p:txBody>
      </p:sp>
      <p:pic>
        <p:nvPicPr>
          <p:cNvPr id="11" name="Picture 10">
            <a:extLst>
              <a:ext uri="{FF2B5EF4-FFF2-40B4-BE49-F238E27FC236}">
                <a16:creationId xmlns:a16="http://schemas.microsoft.com/office/drawing/2014/main" id="{BE855929-D1FB-4C07-9212-7B37F73961D5}"/>
              </a:ext>
            </a:extLst>
          </p:cNvPr>
          <p:cNvPicPr>
            <a:picLocks noChangeAspect="1"/>
          </p:cNvPicPr>
          <p:nvPr/>
        </p:nvPicPr>
        <p:blipFill>
          <a:blip r:embed="rId2"/>
          <a:stretch>
            <a:fillRect/>
          </a:stretch>
        </p:blipFill>
        <p:spPr>
          <a:xfrm>
            <a:off x="2262270" y="946495"/>
            <a:ext cx="7716617" cy="5144412"/>
          </a:xfrm>
          <a:prstGeom prst="rect">
            <a:avLst/>
          </a:prstGeom>
        </p:spPr>
      </p:pic>
      <p:sp>
        <p:nvSpPr>
          <p:cNvPr id="12" name="Rectangle 11">
            <a:extLst>
              <a:ext uri="{FF2B5EF4-FFF2-40B4-BE49-F238E27FC236}">
                <a16:creationId xmlns:a16="http://schemas.microsoft.com/office/drawing/2014/main" id="{86FDFE8F-9E36-47E8-9CEB-380235D54174}"/>
              </a:ext>
            </a:extLst>
          </p:cNvPr>
          <p:cNvSpPr/>
          <p:nvPr/>
        </p:nvSpPr>
        <p:spPr>
          <a:xfrm>
            <a:off x="4094922" y="6069876"/>
            <a:ext cx="5044971" cy="369332"/>
          </a:xfrm>
          <a:prstGeom prst="rect">
            <a:avLst/>
          </a:prstGeom>
        </p:spPr>
        <p:txBody>
          <a:bodyPr wrap="none">
            <a:spAutoFit/>
          </a:bodyPr>
          <a:lstStyle/>
          <a:p>
            <a:r>
              <a:rPr lang="en-US" dirty="0">
                <a:latin typeface="Georgia" panose="02040502050405020303" pitchFamily="18" charset="0"/>
              </a:rPr>
              <a:t>The life cycle of the fig wasp (family </a:t>
            </a:r>
            <a:r>
              <a:rPr lang="en-US" dirty="0" err="1">
                <a:latin typeface="Georgia" panose="02040502050405020303" pitchFamily="18" charset="0"/>
              </a:rPr>
              <a:t>Agaonidae</a:t>
            </a:r>
            <a:r>
              <a:rPr lang="en-US" dirty="0">
                <a:latin typeface="Georgia" panose="02040502050405020303" pitchFamily="18" charset="0"/>
              </a:rPr>
              <a:t>)</a:t>
            </a:r>
            <a:endParaRPr lang="en-US" dirty="0"/>
          </a:p>
        </p:txBody>
      </p:sp>
    </p:spTree>
    <p:extLst>
      <p:ext uri="{BB962C8B-B14F-4D97-AF65-F5344CB8AC3E}">
        <p14:creationId xmlns:p14="http://schemas.microsoft.com/office/powerpoint/2010/main" val="4257684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8340745"/>
          </a:xfrm>
          <a:prstGeom prst="rect">
            <a:avLst/>
          </a:prstGeom>
        </p:spPr>
        <p:txBody>
          <a:bodyPr wrap="square">
            <a:spAutoFit/>
          </a:bodyPr>
          <a:lstStyle/>
          <a:p>
            <a:r>
              <a:rPr lang="en-US" sz="2800" b="1" dirty="0"/>
              <a:t>Groups of pollinators breeding on flowers</a:t>
            </a:r>
          </a:p>
          <a:p>
            <a:pPr marL="342900" indent="-342900" algn="just">
              <a:buFont typeface="Courier New" panose="02070309020205020404" pitchFamily="49" charset="0"/>
              <a:buChar char="o"/>
            </a:pPr>
            <a:endParaRPr lang="en-US" sz="2400" dirty="0"/>
          </a:p>
          <a:p>
            <a:pPr algn="just"/>
            <a:r>
              <a:rPr lang="en-US" sz="2400" b="1" dirty="0"/>
              <a:t>Group II. Pollen parasites.</a:t>
            </a:r>
            <a:endParaRPr lang="en-US" sz="2400" dirty="0"/>
          </a:p>
          <a:p>
            <a:pPr marL="342900" indent="-342900" algn="just">
              <a:buFont typeface="Courier New" panose="02070309020205020404" pitchFamily="49" charset="0"/>
              <a:buChar char="o"/>
            </a:pPr>
            <a:r>
              <a:rPr lang="en-US" sz="2400" dirty="0"/>
              <a:t>In this group, the larvae of pollinators feed on pollen grains of fresh flowers attached to the plant, </a:t>
            </a:r>
            <a:r>
              <a:rPr lang="en-US" sz="2400" dirty="0" err="1"/>
              <a:t>e.g</a:t>
            </a:r>
            <a:r>
              <a:rPr lang="en-US" sz="2400" dirty="0"/>
              <a:t> </a:t>
            </a:r>
            <a:r>
              <a:rPr lang="en-US" sz="2400" dirty="0" err="1"/>
              <a:t>thrips</a:t>
            </a:r>
            <a:r>
              <a:rPr lang="en-US" sz="2400" dirty="0"/>
              <a:t> (Thysanoptera).</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An outstanding characteristic of </a:t>
            </a:r>
            <a:r>
              <a:rPr lang="en-US" sz="2400" dirty="0" err="1"/>
              <a:t>thrips</a:t>
            </a:r>
            <a:r>
              <a:rPr lang="en-US" sz="2400" dirty="0"/>
              <a:t> are:</a:t>
            </a:r>
          </a:p>
          <a:p>
            <a:pPr marL="342900" indent="-342900" algn="just">
              <a:buFont typeface="Courier New" panose="02070309020205020404" pitchFamily="49" charset="0"/>
              <a:buChar char="o"/>
            </a:pPr>
            <a:endParaRPr lang="en-US" sz="2400" dirty="0"/>
          </a:p>
          <a:p>
            <a:pPr algn="just"/>
            <a:r>
              <a:rPr lang="en-US" sz="2400" dirty="0"/>
              <a:t>		High rate of reproduction (</a:t>
            </a:r>
            <a:r>
              <a:rPr lang="en-US" dirty="0"/>
              <a:t>egg to adult period is 1–2weeks</a:t>
            </a:r>
            <a:r>
              <a:rPr lang="en-US" sz="2400" dirty="0"/>
              <a:t>), as a result, 		large numbers of individuals are produced and can function as 				pollinators</a:t>
            </a:r>
          </a:p>
          <a:p>
            <a:pPr marL="342900" indent="-342900" algn="just">
              <a:buFont typeface="Courier New" panose="02070309020205020404" pitchFamily="49" charset="0"/>
              <a:buChar char="o"/>
            </a:pPr>
            <a:r>
              <a:rPr lang="en-US" sz="2400" dirty="0"/>
              <a:t>and small body </a:t>
            </a:r>
            <a:r>
              <a:rPr lang="en-US" sz="1600" b="1" dirty="0"/>
              <a:t>(1–2 mm in length)</a:t>
            </a:r>
            <a:r>
              <a:rPr lang="en-US" sz="2400" b="1" dirty="0"/>
              <a:t>, </a:t>
            </a:r>
            <a:r>
              <a:rPr lang="en-US" sz="2400" dirty="0"/>
              <a:t>the number and size of pollen grains they carry tend to be small in comparison to other pollinators.</a:t>
            </a:r>
          </a:p>
          <a:p>
            <a:pPr marL="342900" indent="-342900" algn="just">
              <a:buFont typeface="Courier New" panose="02070309020205020404" pitchFamily="49" charset="0"/>
              <a:buChar char="o"/>
            </a:pPr>
            <a:endParaRPr lang="en-US" sz="2400" dirty="0"/>
          </a:p>
          <a:p>
            <a:endParaRPr lang="en-US" sz="2400" dirty="0"/>
          </a:p>
          <a:p>
            <a:r>
              <a:rPr lang="en-US" sz="2400" dirty="0"/>
              <a:t> </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endParaRPr lang="en-US" sz="2400" dirty="0"/>
          </a:p>
          <a:p>
            <a:pPr algn="just"/>
            <a:r>
              <a:rPr lang="en-US" sz="2800" b="1" dirty="0"/>
              <a:t> </a:t>
            </a:r>
          </a:p>
          <a:p>
            <a:pPr algn="just"/>
            <a:endParaRPr lang="en-US" sz="2400" dirty="0"/>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14</a:t>
            </a:fld>
            <a:endParaRPr lang="en-US"/>
          </a:p>
        </p:txBody>
      </p:sp>
      <p:sp>
        <p:nvSpPr>
          <p:cNvPr id="7" name="Rectangle 6">
            <a:extLst>
              <a:ext uri="{FF2B5EF4-FFF2-40B4-BE49-F238E27FC236}">
                <a16:creationId xmlns:a16="http://schemas.microsoft.com/office/drawing/2014/main" id="{E5BE1A52-F3BB-4FFF-B161-8D6D29BF3FDC}"/>
              </a:ext>
            </a:extLst>
          </p:cNvPr>
          <p:cNvSpPr/>
          <p:nvPr/>
        </p:nvSpPr>
        <p:spPr>
          <a:xfrm>
            <a:off x="437321" y="404678"/>
            <a:ext cx="10098157" cy="523220"/>
          </a:xfrm>
          <a:prstGeom prst="rect">
            <a:avLst/>
          </a:prstGeom>
        </p:spPr>
        <p:txBody>
          <a:bodyPr wrap="square">
            <a:spAutoFit/>
          </a:bodyPr>
          <a:lstStyle/>
          <a:p>
            <a:r>
              <a:rPr lang="en-US" sz="2800" b="1" dirty="0">
                <a:highlight>
                  <a:srgbClr val="00FFFF"/>
                </a:highlight>
              </a:rPr>
              <a:t>Rare plant-insect relationships</a:t>
            </a:r>
          </a:p>
        </p:txBody>
      </p:sp>
      <p:sp>
        <p:nvSpPr>
          <p:cNvPr id="8" name="Rectangle 7">
            <a:extLst>
              <a:ext uri="{FF2B5EF4-FFF2-40B4-BE49-F238E27FC236}">
                <a16:creationId xmlns:a16="http://schemas.microsoft.com/office/drawing/2014/main" id="{3CE4B951-9736-490B-8259-92D0A9C8695E}"/>
              </a:ext>
            </a:extLst>
          </p:cNvPr>
          <p:cNvSpPr/>
          <p:nvPr/>
        </p:nvSpPr>
        <p:spPr>
          <a:xfrm>
            <a:off x="755374" y="6412123"/>
            <a:ext cx="6679096" cy="338554"/>
          </a:xfrm>
          <a:prstGeom prst="rect">
            <a:avLst/>
          </a:prstGeom>
        </p:spPr>
        <p:txBody>
          <a:bodyPr wrap="square">
            <a:spAutoFit/>
          </a:bodyPr>
          <a:lstStyle/>
          <a:p>
            <a:pPr algn="just"/>
            <a:r>
              <a:rPr lang="en-US" sz="1600" dirty="0"/>
              <a:t>Sakai 2002</a:t>
            </a:r>
          </a:p>
        </p:txBody>
      </p:sp>
      <p:sp>
        <p:nvSpPr>
          <p:cNvPr id="6" name="Rectangle 5">
            <a:extLst>
              <a:ext uri="{FF2B5EF4-FFF2-40B4-BE49-F238E27FC236}">
                <a16:creationId xmlns:a16="http://schemas.microsoft.com/office/drawing/2014/main" id="{DA8C1301-15DB-40F7-97CC-40191C602DAF}"/>
              </a:ext>
            </a:extLst>
          </p:cNvPr>
          <p:cNvSpPr/>
          <p:nvPr/>
        </p:nvSpPr>
        <p:spPr>
          <a:xfrm>
            <a:off x="2670313" y="6133674"/>
            <a:ext cx="9462053" cy="369332"/>
          </a:xfrm>
          <a:prstGeom prst="rect">
            <a:avLst/>
          </a:prstGeom>
        </p:spPr>
        <p:txBody>
          <a:bodyPr wrap="square">
            <a:spAutoFit/>
          </a:bodyPr>
          <a:lstStyle/>
          <a:p>
            <a:r>
              <a:rPr lang="en-US" dirty="0"/>
              <a:t>Please explore which plants are pollinated primarily by </a:t>
            </a:r>
            <a:r>
              <a:rPr lang="en-US" dirty="0" err="1"/>
              <a:t>thrips</a:t>
            </a:r>
            <a:r>
              <a:rPr lang="en-US" dirty="0"/>
              <a:t>?</a:t>
            </a:r>
          </a:p>
        </p:txBody>
      </p:sp>
      <p:pic>
        <p:nvPicPr>
          <p:cNvPr id="9" name="Picture 2" descr="Smiley Thinking Emoji Vector Images ...">
            <a:extLst>
              <a:ext uri="{FF2B5EF4-FFF2-40B4-BE49-F238E27FC236}">
                <a16:creationId xmlns:a16="http://schemas.microsoft.com/office/drawing/2014/main" id="{29E9273B-FEA0-45FA-A564-26A99E6AE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33"/>
          <a:stretch/>
        </p:blipFill>
        <p:spPr bwMode="auto">
          <a:xfrm>
            <a:off x="2082231" y="6041362"/>
            <a:ext cx="450549" cy="48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52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7971413"/>
          </a:xfrm>
          <a:prstGeom prst="rect">
            <a:avLst/>
          </a:prstGeom>
        </p:spPr>
        <p:txBody>
          <a:bodyPr wrap="square">
            <a:spAutoFit/>
          </a:bodyPr>
          <a:lstStyle/>
          <a:p>
            <a:r>
              <a:rPr lang="en-US" sz="2800" b="1" dirty="0"/>
              <a:t>Groups of pollinators breeding on flowers</a:t>
            </a:r>
          </a:p>
          <a:p>
            <a:pPr marL="342900" indent="-342900" algn="just">
              <a:buFont typeface="Courier New" panose="02070309020205020404" pitchFamily="49" charset="0"/>
              <a:buChar char="o"/>
            </a:pPr>
            <a:endParaRPr lang="en-US" sz="2400" dirty="0"/>
          </a:p>
          <a:p>
            <a:pPr algn="just"/>
            <a:r>
              <a:rPr lang="en-US" sz="2400" b="1" dirty="0"/>
              <a:t>Group III. Postpollination larval development in decomposing flowers and 			inflorescences.</a:t>
            </a:r>
          </a:p>
          <a:p>
            <a:pPr algn="just"/>
            <a:endParaRPr lang="en-US" sz="2400" dirty="0"/>
          </a:p>
          <a:p>
            <a:pPr algn="just"/>
            <a:r>
              <a:rPr lang="en-US" sz="2400" dirty="0"/>
              <a:t>In this group, pollinator larvae grow on floral parts or inflorescences (postpollination) that no longer play a role in attracting pollinators.</a:t>
            </a:r>
          </a:p>
          <a:p>
            <a:pPr marL="342900" indent="-342900" algn="just">
              <a:buFont typeface="Courier New" panose="02070309020205020404" pitchFamily="49" charset="0"/>
              <a:buChar char="o"/>
            </a:pPr>
            <a:endParaRPr lang="en-US" sz="2400" dirty="0"/>
          </a:p>
          <a:p>
            <a:pPr algn="just"/>
            <a:r>
              <a:rPr lang="en-US" sz="2400" dirty="0"/>
              <a:t>In most cases, the flowers and inflorescences have abscissed </a:t>
            </a:r>
            <a:r>
              <a:rPr lang="en-US" sz="1600" dirty="0"/>
              <a:t>(abscissed=shed of, cut of, or fell down)</a:t>
            </a:r>
            <a:r>
              <a:rPr lang="en-US" sz="2400" dirty="0"/>
              <a:t> from the plant body, and the larvae grow on the decomposing plant material on the forest floor.</a:t>
            </a:r>
          </a:p>
          <a:p>
            <a:pPr algn="just"/>
            <a:r>
              <a:rPr lang="en-US" sz="2400" dirty="0"/>
              <a:t>In this group, the pollinators are beetles (Curculionidae and </a:t>
            </a:r>
            <a:r>
              <a:rPr lang="en-US" sz="2400" dirty="0" err="1"/>
              <a:t>Nitidulidae</a:t>
            </a:r>
            <a:r>
              <a:rPr lang="en-US" sz="2400" dirty="0"/>
              <a:t>) and flies (</a:t>
            </a:r>
            <a:r>
              <a:rPr lang="en-US" sz="2400" dirty="0" err="1"/>
              <a:t>Cecidomyiidae</a:t>
            </a:r>
            <a:r>
              <a:rPr lang="en-US" sz="2400" dirty="0"/>
              <a:t>, </a:t>
            </a:r>
            <a:r>
              <a:rPr lang="en-US" sz="2400" dirty="0" err="1"/>
              <a:t>Drosophilidae</a:t>
            </a:r>
            <a:r>
              <a:rPr lang="en-US" sz="2400" dirty="0"/>
              <a:t> and Phoridae).</a:t>
            </a:r>
          </a:p>
          <a:p>
            <a:endParaRPr lang="en-US" sz="2400" dirty="0"/>
          </a:p>
          <a:p>
            <a:r>
              <a:rPr lang="en-US" sz="2400" dirty="0"/>
              <a:t> </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endParaRPr lang="en-US" sz="2400" dirty="0"/>
          </a:p>
          <a:p>
            <a:pPr algn="just"/>
            <a:r>
              <a:rPr lang="en-US" sz="2800" b="1" dirty="0"/>
              <a:t> </a:t>
            </a:r>
          </a:p>
          <a:p>
            <a:pPr algn="just"/>
            <a:endParaRPr lang="en-US" sz="2400" dirty="0"/>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15</a:t>
            </a:fld>
            <a:endParaRPr lang="en-US"/>
          </a:p>
        </p:txBody>
      </p:sp>
      <p:sp>
        <p:nvSpPr>
          <p:cNvPr id="7" name="Rectangle 6">
            <a:extLst>
              <a:ext uri="{FF2B5EF4-FFF2-40B4-BE49-F238E27FC236}">
                <a16:creationId xmlns:a16="http://schemas.microsoft.com/office/drawing/2014/main" id="{E5BE1A52-F3BB-4FFF-B161-8D6D29BF3FDC}"/>
              </a:ext>
            </a:extLst>
          </p:cNvPr>
          <p:cNvSpPr/>
          <p:nvPr/>
        </p:nvSpPr>
        <p:spPr>
          <a:xfrm>
            <a:off x="437321" y="404678"/>
            <a:ext cx="10098157" cy="523220"/>
          </a:xfrm>
          <a:prstGeom prst="rect">
            <a:avLst/>
          </a:prstGeom>
        </p:spPr>
        <p:txBody>
          <a:bodyPr wrap="square">
            <a:spAutoFit/>
          </a:bodyPr>
          <a:lstStyle/>
          <a:p>
            <a:r>
              <a:rPr lang="en-US" sz="2800" b="1" dirty="0">
                <a:highlight>
                  <a:srgbClr val="00FFFF"/>
                </a:highlight>
              </a:rPr>
              <a:t>Rare plant-insect relationships</a:t>
            </a:r>
          </a:p>
        </p:txBody>
      </p:sp>
      <p:sp>
        <p:nvSpPr>
          <p:cNvPr id="8" name="Rectangle 7">
            <a:extLst>
              <a:ext uri="{FF2B5EF4-FFF2-40B4-BE49-F238E27FC236}">
                <a16:creationId xmlns:a16="http://schemas.microsoft.com/office/drawing/2014/main" id="{3CE4B951-9736-490B-8259-92D0A9C8695E}"/>
              </a:ext>
            </a:extLst>
          </p:cNvPr>
          <p:cNvSpPr/>
          <p:nvPr/>
        </p:nvSpPr>
        <p:spPr>
          <a:xfrm>
            <a:off x="755374" y="6412123"/>
            <a:ext cx="6679096" cy="338554"/>
          </a:xfrm>
          <a:prstGeom prst="rect">
            <a:avLst/>
          </a:prstGeom>
        </p:spPr>
        <p:txBody>
          <a:bodyPr wrap="square">
            <a:spAutoFit/>
          </a:bodyPr>
          <a:lstStyle/>
          <a:p>
            <a:pPr algn="just"/>
            <a:r>
              <a:rPr lang="en-US" sz="1600" dirty="0"/>
              <a:t>Sakai 2002</a:t>
            </a:r>
          </a:p>
        </p:txBody>
      </p:sp>
    </p:spTree>
    <p:extLst>
      <p:ext uri="{BB962C8B-B14F-4D97-AF65-F5344CB8AC3E}">
        <p14:creationId xmlns:p14="http://schemas.microsoft.com/office/powerpoint/2010/main" val="2603927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3908762"/>
          </a:xfrm>
          <a:prstGeom prst="rect">
            <a:avLst/>
          </a:prstGeom>
        </p:spPr>
        <p:txBody>
          <a:bodyPr wrap="square">
            <a:spAutoFit/>
          </a:bodyPr>
          <a:lstStyle/>
          <a:p>
            <a:r>
              <a:rPr lang="en-US" sz="2800" b="1" dirty="0"/>
              <a:t>Examples of pollinators breeding on flowers</a:t>
            </a:r>
          </a:p>
          <a:p>
            <a:pPr marL="342900" indent="-342900" algn="just">
              <a:buFont typeface="Courier New" panose="02070309020205020404" pitchFamily="49" charset="0"/>
              <a:buChar char="o"/>
            </a:pPr>
            <a:endParaRPr lang="en-US" sz="2400" dirty="0"/>
          </a:p>
          <a:p>
            <a:endParaRPr lang="en-US" sz="2400" dirty="0"/>
          </a:p>
          <a:p>
            <a:r>
              <a:rPr lang="en-US" sz="2400" dirty="0"/>
              <a:t> </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endParaRPr lang="en-US" sz="2400" dirty="0"/>
          </a:p>
          <a:p>
            <a:pPr algn="just"/>
            <a:r>
              <a:rPr lang="en-US" sz="2800" b="1" dirty="0"/>
              <a:t> </a:t>
            </a:r>
          </a:p>
          <a:p>
            <a:pPr algn="just"/>
            <a:endParaRPr lang="en-US" sz="2400" dirty="0"/>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16</a:t>
            </a:fld>
            <a:endParaRPr lang="en-US"/>
          </a:p>
        </p:txBody>
      </p:sp>
      <p:sp>
        <p:nvSpPr>
          <p:cNvPr id="7" name="Rectangle 6">
            <a:extLst>
              <a:ext uri="{FF2B5EF4-FFF2-40B4-BE49-F238E27FC236}">
                <a16:creationId xmlns:a16="http://schemas.microsoft.com/office/drawing/2014/main" id="{E5BE1A52-F3BB-4FFF-B161-8D6D29BF3FDC}"/>
              </a:ext>
            </a:extLst>
          </p:cNvPr>
          <p:cNvSpPr/>
          <p:nvPr/>
        </p:nvSpPr>
        <p:spPr>
          <a:xfrm>
            <a:off x="437321" y="404678"/>
            <a:ext cx="10098157" cy="523220"/>
          </a:xfrm>
          <a:prstGeom prst="rect">
            <a:avLst/>
          </a:prstGeom>
        </p:spPr>
        <p:txBody>
          <a:bodyPr wrap="square">
            <a:spAutoFit/>
          </a:bodyPr>
          <a:lstStyle/>
          <a:p>
            <a:r>
              <a:rPr lang="en-US" sz="2800" b="1" dirty="0">
                <a:highlight>
                  <a:srgbClr val="00FFFF"/>
                </a:highlight>
              </a:rPr>
              <a:t>Rare plant-insect relationships</a:t>
            </a:r>
          </a:p>
        </p:txBody>
      </p:sp>
      <p:pic>
        <p:nvPicPr>
          <p:cNvPr id="4" name="Picture 3">
            <a:extLst>
              <a:ext uri="{FF2B5EF4-FFF2-40B4-BE49-F238E27FC236}">
                <a16:creationId xmlns:a16="http://schemas.microsoft.com/office/drawing/2014/main" id="{94F18CED-C23B-4BC9-BFC2-CF8593066C70}"/>
              </a:ext>
            </a:extLst>
          </p:cNvPr>
          <p:cNvPicPr>
            <a:picLocks noChangeAspect="1"/>
          </p:cNvPicPr>
          <p:nvPr/>
        </p:nvPicPr>
        <p:blipFill rotWithShape="1">
          <a:blip r:embed="rId2"/>
          <a:srcRect l="2536" t="4405" r="2407" b="3971"/>
          <a:stretch/>
        </p:blipFill>
        <p:spPr>
          <a:xfrm>
            <a:off x="1325217" y="1696277"/>
            <a:ext cx="8887807" cy="4710209"/>
          </a:xfrm>
          <a:prstGeom prst="rect">
            <a:avLst/>
          </a:prstGeom>
        </p:spPr>
      </p:pic>
    </p:spTree>
    <p:extLst>
      <p:ext uri="{BB962C8B-B14F-4D97-AF65-F5344CB8AC3E}">
        <p14:creationId xmlns:p14="http://schemas.microsoft.com/office/powerpoint/2010/main" val="3480368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524315"/>
          </a:xfrm>
          <a:prstGeom prst="rect">
            <a:avLst/>
          </a:prstGeom>
        </p:spPr>
        <p:txBody>
          <a:bodyPr wrap="square">
            <a:spAutoFit/>
          </a:bodyPr>
          <a:lstStyle/>
          <a:p>
            <a:pPr algn="just"/>
            <a:r>
              <a:rPr lang="en-US" sz="2400" dirty="0"/>
              <a:t>Insect–plant interactions are classic examples of defensive mutualisms and have served as model systems to study the ecology and evolution of mutualisms.</a:t>
            </a:r>
          </a:p>
          <a:p>
            <a:pPr algn="just"/>
            <a:endParaRPr lang="en-US" sz="2400" dirty="0"/>
          </a:p>
          <a:p>
            <a:pPr algn="just"/>
            <a:r>
              <a:rPr lang="en-US" sz="2400" dirty="0"/>
              <a:t>Carnivorous plants may also provide a living space for animals.</a:t>
            </a:r>
          </a:p>
          <a:p>
            <a:pPr algn="just"/>
            <a:endParaRPr lang="en-US" sz="2400" dirty="0"/>
          </a:p>
          <a:p>
            <a:pPr algn="just"/>
            <a:r>
              <a:rPr lang="en-US" sz="2400" dirty="0"/>
              <a:t>Plants provide housing  and/or food rewards to insects while insects act mainly as an indirect defense against herbivores</a:t>
            </a:r>
          </a:p>
          <a:p>
            <a:pPr algn="just"/>
            <a:endParaRPr lang="en-US" sz="2400" dirty="0"/>
          </a:p>
          <a:p>
            <a:pPr algn="just"/>
            <a:r>
              <a:rPr lang="en-US" sz="2400" dirty="0"/>
              <a:t>The mutualism (pollination by insects) is hypothesized to be one of the driving forces in the evolution of angiosperms.</a:t>
            </a:r>
          </a:p>
          <a:p>
            <a:pPr algn="just"/>
            <a:endParaRPr lang="en-US" sz="2400" dirty="0"/>
          </a:p>
        </p:txBody>
      </p:sp>
      <p:sp>
        <p:nvSpPr>
          <p:cNvPr id="3" name="Slide Number Placeholder 2">
            <a:extLst>
              <a:ext uri="{FF2B5EF4-FFF2-40B4-BE49-F238E27FC236}">
                <a16:creationId xmlns:a16="http://schemas.microsoft.com/office/drawing/2014/main" id="{FCC3ADCF-D527-4ABC-9377-8A521D3CF6EB}"/>
              </a:ext>
            </a:extLst>
          </p:cNvPr>
          <p:cNvSpPr>
            <a:spLocks noGrp="1"/>
          </p:cNvSpPr>
          <p:nvPr>
            <p:ph type="sldNum" sz="quarter" idx="12"/>
          </p:nvPr>
        </p:nvSpPr>
        <p:spPr/>
        <p:txBody>
          <a:bodyPr/>
          <a:lstStyle/>
          <a:p>
            <a:fld id="{EB76E2C0-7A2D-4254-B81A-8E735F356D99}" type="slidenum">
              <a:rPr lang="en-US" smtClean="0"/>
              <a:t>17</a:t>
            </a:fld>
            <a:endParaRPr lang="en-US"/>
          </a:p>
        </p:txBody>
      </p:sp>
      <p:sp>
        <p:nvSpPr>
          <p:cNvPr id="4" name="Rectangle 3">
            <a:extLst>
              <a:ext uri="{FF2B5EF4-FFF2-40B4-BE49-F238E27FC236}">
                <a16:creationId xmlns:a16="http://schemas.microsoft.com/office/drawing/2014/main" id="{1E398DA3-C6F7-41C5-B478-750A89C6EE69}"/>
              </a:ext>
            </a:extLst>
          </p:cNvPr>
          <p:cNvSpPr/>
          <p:nvPr/>
        </p:nvSpPr>
        <p:spPr>
          <a:xfrm>
            <a:off x="437321" y="404678"/>
            <a:ext cx="9475305" cy="461665"/>
          </a:xfrm>
          <a:prstGeom prst="rect">
            <a:avLst/>
          </a:prstGeom>
        </p:spPr>
        <p:txBody>
          <a:bodyPr wrap="square">
            <a:spAutoFit/>
          </a:bodyPr>
          <a:lstStyle/>
          <a:p>
            <a:r>
              <a:rPr lang="en-US" sz="2400" b="1" dirty="0"/>
              <a:t>Conclusion</a:t>
            </a:r>
          </a:p>
        </p:txBody>
      </p:sp>
    </p:spTree>
    <p:extLst>
      <p:ext uri="{BB962C8B-B14F-4D97-AF65-F5344CB8AC3E}">
        <p14:creationId xmlns:p14="http://schemas.microsoft.com/office/powerpoint/2010/main" val="3960264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479111"/>
          </a:xfrm>
          <a:prstGeom prst="rect">
            <a:avLst/>
          </a:prstGeom>
        </p:spPr>
        <p:txBody>
          <a:bodyPr wrap="square">
            <a:spAutoFit/>
          </a:bodyPr>
          <a:lstStyle/>
          <a:p>
            <a:pPr algn="just">
              <a:lnSpc>
                <a:spcPct val="150000"/>
              </a:lnSpc>
            </a:pPr>
            <a:r>
              <a:rPr lang="en-US" sz="1600" dirty="0"/>
              <a:t>González-</a:t>
            </a:r>
            <a:r>
              <a:rPr lang="en-US" sz="1600" dirty="0" err="1"/>
              <a:t>Teuber</a:t>
            </a:r>
            <a:r>
              <a:rPr lang="en-US" sz="1600" dirty="0"/>
              <a:t>, M., &amp; Heil, M. (2015). Comparative anatomy and physiology of </a:t>
            </a:r>
            <a:r>
              <a:rPr lang="en-US" sz="1600" dirty="0" err="1"/>
              <a:t>myrmecophytes</a:t>
            </a:r>
            <a:r>
              <a:rPr lang="en-US" sz="1600" dirty="0"/>
              <a:t>: ecological and evolutionary perspectives. Research and Reports in Biodiversity Studies, 21-32.</a:t>
            </a:r>
          </a:p>
          <a:p>
            <a:pPr algn="just">
              <a:lnSpc>
                <a:spcPct val="150000"/>
              </a:lnSpc>
            </a:pPr>
            <a:r>
              <a:rPr lang="en-US" sz="1600" dirty="0"/>
              <a:t>Grimaldi, D. (1999). The co-radiations of pollinating insects and angiosperms in the Cretaceous. Annals of the Missouri Botanical Garden, 373-406.</a:t>
            </a:r>
          </a:p>
          <a:p>
            <a:pPr algn="just">
              <a:lnSpc>
                <a:spcPct val="150000"/>
              </a:lnSpc>
            </a:pPr>
            <a:r>
              <a:rPr lang="en-US" sz="1600" dirty="0"/>
              <a:t>van der </a:t>
            </a:r>
            <a:r>
              <a:rPr lang="en-US" sz="1600" dirty="0" err="1"/>
              <a:t>Pijl</a:t>
            </a:r>
            <a:r>
              <a:rPr lang="en-US" sz="1600" dirty="0"/>
              <a:t>, L. (1960). Ecological aspects of flower evolution. I. Phyletic evolution. Evolution, 403-416.</a:t>
            </a:r>
          </a:p>
          <a:p>
            <a:pPr algn="just">
              <a:lnSpc>
                <a:spcPct val="150000"/>
              </a:lnSpc>
            </a:pPr>
            <a:r>
              <a:rPr lang="en-US" sz="1600" dirty="0" err="1"/>
              <a:t>Kjellberg</a:t>
            </a:r>
            <a:r>
              <a:rPr lang="en-US" sz="1600" dirty="0"/>
              <a:t>, F., Bronstein, J. L., van </a:t>
            </a:r>
            <a:r>
              <a:rPr lang="en-US" sz="1600" dirty="0" err="1"/>
              <a:t>Ginkel</a:t>
            </a:r>
            <a:r>
              <a:rPr lang="en-US" sz="1600" dirty="0"/>
              <a:t>, G., Greeff, J. M., Moore, J. C., </a:t>
            </a:r>
            <a:r>
              <a:rPr lang="en-US" sz="1600" dirty="0" err="1"/>
              <a:t>Bossu-Dupriez</a:t>
            </a:r>
            <a:r>
              <a:rPr lang="en-US" sz="1600" dirty="0"/>
              <a:t>, N., ... &amp; </a:t>
            </a:r>
            <a:r>
              <a:rPr lang="en-US" sz="1600" dirty="0" err="1"/>
              <a:t>Michaloud</a:t>
            </a:r>
            <a:r>
              <a:rPr lang="en-US" sz="1600" dirty="0"/>
              <a:t>, G. (2005). Clutch size: a major sex ratio determinant in fig pollinating wasps?. </a:t>
            </a:r>
            <a:r>
              <a:rPr lang="en-US" sz="1600" dirty="0" err="1"/>
              <a:t>Comptes</a:t>
            </a:r>
            <a:r>
              <a:rPr lang="en-US" sz="1600" dirty="0"/>
              <a:t> </a:t>
            </a:r>
            <a:r>
              <a:rPr lang="en-US" sz="1600" dirty="0" err="1"/>
              <a:t>rendus</a:t>
            </a:r>
            <a:r>
              <a:rPr lang="en-US" sz="1600" dirty="0"/>
              <a:t>. </a:t>
            </a:r>
            <a:r>
              <a:rPr lang="en-US" sz="1600" dirty="0" err="1"/>
              <a:t>Biologies</a:t>
            </a:r>
            <a:r>
              <a:rPr lang="en-US" sz="1600" dirty="0"/>
              <a:t>, 328(5), 471-476.</a:t>
            </a:r>
          </a:p>
          <a:p>
            <a:pPr algn="just">
              <a:lnSpc>
                <a:spcPct val="150000"/>
              </a:lnSpc>
            </a:pPr>
            <a:r>
              <a:rPr lang="en-US" sz="1600" dirty="0"/>
              <a:t>Sakai, S. (2002). A review of brood-site pollination mutualism: plants providing breeding sites for their pollinators. Journal of Plant Research, 115, 0161-0168.</a:t>
            </a:r>
          </a:p>
          <a:p>
            <a:pPr algn="just">
              <a:lnSpc>
                <a:spcPct val="150000"/>
              </a:lnSpc>
            </a:pPr>
            <a:r>
              <a:rPr lang="en-US" sz="1600" dirty="0"/>
              <a:t>The Editors of </a:t>
            </a:r>
            <a:r>
              <a:rPr lang="en-US" sz="1600" dirty="0" err="1"/>
              <a:t>Encyclopaedia</a:t>
            </a:r>
            <a:r>
              <a:rPr lang="en-US" sz="1600" dirty="0"/>
              <a:t> Britannica. "fig wasp". Encyclopedia Britannica, 15 Nov. 2024, https://www.britannica.com/animal/fig-wasp. Accessed 9 March 2025.</a:t>
            </a:r>
          </a:p>
        </p:txBody>
      </p:sp>
      <p:sp>
        <p:nvSpPr>
          <p:cNvPr id="3" name="Slide Number Placeholder 2">
            <a:extLst>
              <a:ext uri="{FF2B5EF4-FFF2-40B4-BE49-F238E27FC236}">
                <a16:creationId xmlns:a16="http://schemas.microsoft.com/office/drawing/2014/main" id="{FCC3ADCF-D527-4ABC-9377-8A521D3CF6EB}"/>
              </a:ext>
            </a:extLst>
          </p:cNvPr>
          <p:cNvSpPr>
            <a:spLocks noGrp="1"/>
          </p:cNvSpPr>
          <p:nvPr>
            <p:ph type="sldNum" sz="quarter" idx="12"/>
          </p:nvPr>
        </p:nvSpPr>
        <p:spPr/>
        <p:txBody>
          <a:bodyPr/>
          <a:lstStyle/>
          <a:p>
            <a:fld id="{EB76E2C0-7A2D-4254-B81A-8E735F356D99}" type="slidenum">
              <a:rPr lang="en-US" smtClean="0"/>
              <a:t>18</a:t>
            </a:fld>
            <a:endParaRPr lang="en-US"/>
          </a:p>
        </p:txBody>
      </p:sp>
      <p:sp>
        <p:nvSpPr>
          <p:cNvPr id="5" name="Rectangle 4">
            <a:extLst>
              <a:ext uri="{FF2B5EF4-FFF2-40B4-BE49-F238E27FC236}">
                <a16:creationId xmlns:a16="http://schemas.microsoft.com/office/drawing/2014/main" id="{F60B0F87-E694-4E87-A6CB-46C8B5C824AC}"/>
              </a:ext>
            </a:extLst>
          </p:cNvPr>
          <p:cNvSpPr/>
          <p:nvPr/>
        </p:nvSpPr>
        <p:spPr>
          <a:xfrm>
            <a:off x="503582" y="653800"/>
            <a:ext cx="9475305" cy="461665"/>
          </a:xfrm>
          <a:prstGeom prst="rect">
            <a:avLst/>
          </a:prstGeom>
        </p:spPr>
        <p:txBody>
          <a:bodyPr wrap="square">
            <a:spAutoFit/>
          </a:bodyPr>
          <a:lstStyle/>
          <a:p>
            <a:r>
              <a:rPr lang="en-US" sz="2400" b="1" dirty="0"/>
              <a:t>References</a:t>
            </a:r>
          </a:p>
        </p:txBody>
      </p:sp>
    </p:spTree>
    <p:extLst>
      <p:ext uri="{BB962C8B-B14F-4D97-AF65-F5344CB8AC3E}">
        <p14:creationId xmlns:p14="http://schemas.microsoft.com/office/powerpoint/2010/main" val="21727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5587107"/>
          </a:xfrm>
          <a:prstGeom prst="rect">
            <a:avLst/>
          </a:prstGeom>
        </p:spPr>
        <p:txBody>
          <a:bodyPr wrap="square">
            <a:spAutoFit/>
          </a:bodyPr>
          <a:lstStyle/>
          <a:p>
            <a:pPr algn="just">
              <a:lnSpc>
                <a:spcPct val="150000"/>
              </a:lnSpc>
            </a:pPr>
            <a:r>
              <a:rPr lang="en-US" sz="1600" dirty="0" err="1"/>
              <a:t>Ritsuo</a:t>
            </a:r>
            <a:r>
              <a:rPr lang="en-US" sz="1600" dirty="0"/>
              <a:t> Nishida 2002. SEQUESTRATION OF DEFENSIVE SUBSTANCES FROM PLANTS BY LEPIDOPTERA. </a:t>
            </a:r>
            <a:r>
              <a:rPr lang="en-US" sz="1600" dirty="0" err="1"/>
              <a:t>Annu</a:t>
            </a:r>
            <a:r>
              <a:rPr lang="en-US" sz="1600" dirty="0"/>
              <a:t>. Rev. </a:t>
            </a:r>
            <a:r>
              <a:rPr lang="en-US" sz="1600" dirty="0" err="1"/>
              <a:t>Entomol</a:t>
            </a:r>
            <a:r>
              <a:rPr lang="en-US" sz="1600" dirty="0"/>
              <a:t>. 2002. 47:57–92</a:t>
            </a:r>
          </a:p>
          <a:p>
            <a:pPr algn="just">
              <a:lnSpc>
                <a:spcPct val="150000"/>
              </a:lnSpc>
            </a:pPr>
            <a:r>
              <a:rPr lang="en-US" sz="1600" dirty="0"/>
              <a:t>Rattray G (1913) Notes on the pollination of some African cycads. Trans R Soc S Africa 3:259–270.</a:t>
            </a:r>
          </a:p>
          <a:p>
            <a:pPr algn="just">
              <a:lnSpc>
                <a:spcPct val="150000"/>
              </a:lnSpc>
            </a:pPr>
            <a:r>
              <a:rPr lang="en-US" sz="1600" dirty="0"/>
              <a:t>Donaldson JS (1997) Is there a floral parasite mutualism in cycad pollination? The pollination biology of </a:t>
            </a:r>
            <a:r>
              <a:rPr lang="en-US" sz="1600" i="1" dirty="0" err="1"/>
              <a:t>Encephalartos</a:t>
            </a:r>
            <a:r>
              <a:rPr lang="en-US" sz="1600" i="1" dirty="0"/>
              <a:t> </a:t>
            </a:r>
            <a:r>
              <a:rPr lang="en-US" sz="1600" i="1" dirty="0" err="1"/>
              <a:t>villosus</a:t>
            </a:r>
            <a:r>
              <a:rPr lang="en-US" sz="1600" i="1" dirty="0"/>
              <a:t> </a:t>
            </a:r>
            <a:r>
              <a:rPr lang="en-US" sz="1600" dirty="0"/>
              <a:t>(</a:t>
            </a:r>
            <a:r>
              <a:rPr lang="en-US" sz="1600" dirty="0" err="1"/>
              <a:t>Zamiaceae</a:t>
            </a:r>
            <a:r>
              <a:rPr lang="en-US" sz="1600" dirty="0"/>
              <a:t>). Am J Bot 84:1398–1406.</a:t>
            </a:r>
          </a:p>
          <a:p>
            <a:pPr algn="just">
              <a:lnSpc>
                <a:spcPct val="150000"/>
              </a:lnSpc>
            </a:pPr>
            <a:r>
              <a:rPr lang="en-US" sz="1600" dirty="0"/>
              <a:t>Tang W (1987) Insect pollination in the cycad </a:t>
            </a:r>
            <a:r>
              <a:rPr lang="en-US" sz="1600" i="1" dirty="0"/>
              <a:t>Zamia </a:t>
            </a:r>
            <a:r>
              <a:rPr lang="en-US" sz="1600" i="1" dirty="0" err="1"/>
              <a:t>pumila</a:t>
            </a:r>
            <a:r>
              <a:rPr lang="en-US" sz="1600" i="1" dirty="0"/>
              <a:t> </a:t>
            </a:r>
            <a:r>
              <a:rPr lang="en-US" sz="1600" dirty="0"/>
              <a:t>(</a:t>
            </a:r>
            <a:r>
              <a:rPr lang="en-US" sz="1600" dirty="0" err="1"/>
              <a:t>Zamiaceae</a:t>
            </a:r>
            <a:r>
              <a:rPr lang="en-US" sz="1600" dirty="0"/>
              <a:t>). Am J Bot 74:90–99.</a:t>
            </a:r>
          </a:p>
          <a:p>
            <a:pPr algn="just">
              <a:lnSpc>
                <a:spcPct val="150000"/>
              </a:lnSpc>
            </a:pPr>
            <a:r>
              <a:rPr lang="en-US" sz="1600" dirty="0" err="1"/>
              <a:t>Norstog</a:t>
            </a:r>
            <a:r>
              <a:rPr lang="en-US" sz="1600" dirty="0"/>
              <a:t> K, Fawcett PKS (1989) Insect-cycad symbiosis and its relation to the pollination of </a:t>
            </a:r>
            <a:r>
              <a:rPr lang="en-US" sz="1600" i="1" dirty="0"/>
              <a:t>Zamia </a:t>
            </a:r>
            <a:r>
              <a:rPr lang="en-US" sz="1600" i="1" dirty="0" err="1"/>
              <a:t>furfuracea</a:t>
            </a:r>
            <a:r>
              <a:rPr lang="en-US" sz="1600" i="1" dirty="0"/>
              <a:t> </a:t>
            </a:r>
            <a:r>
              <a:rPr lang="en-US" sz="1600" dirty="0"/>
              <a:t>(</a:t>
            </a:r>
            <a:r>
              <a:rPr lang="en-US" sz="1600" dirty="0" err="1"/>
              <a:t>Zamiaceae</a:t>
            </a:r>
            <a:r>
              <a:rPr lang="en-US" sz="1600" dirty="0"/>
              <a:t>) by </a:t>
            </a:r>
            <a:r>
              <a:rPr lang="en-US" sz="1600" i="1" dirty="0" err="1"/>
              <a:t>Rhopalotria</a:t>
            </a:r>
            <a:r>
              <a:rPr lang="en-US" sz="1600" i="1" dirty="0"/>
              <a:t> </a:t>
            </a:r>
            <a:r>
              <a:rPr lang="en-US" sz="1600" i="1" dirty="0" err="1"/>
              <a:t>mollis</a:t>
            </a:r>
            <a:r>
              <a:rPr lang="en-US" sz="1600" i="1" dirty="0"/>
              <a:t> </a:t>
            </a:r>
            <a:r>
              <a:rPr lang="en-US" sz="1600" dirty="0"/>
              <a:t>(Curculionidae). Amer J Bot 76:1380–1394.</a:t>
            </a:r>
          </a:p>
          <a:p>
            <a:pPr algn="just">
              <a:lnSpc>
                <a:spcPct val="150000"/>
              </a:lnSpc>
            </a:pPr>
            <a:r>
              <a:rPr lang="en-US" sz="1600" dirty="0"/>
              <a:t>Armstrong JE, Irving HK (1990) Functions of </a:t>
            </a:r>
            <a:r>
              <a:rPr lang="en-US" sz="1600" dirty="0" err="1"/>
              <a:t>staminodia</a:t>
            </a:r>
            <a:r>
              <a:rPr lang="en-US" sz="1600" dirty="0"/>
              <a:t> in the </a:t>
            </a:r>
            <a:r>
              <a:rPr lang="en-US" sz="1600" dirty="0" err="1"/>
              <a:t>beetlepollinated</a:t>
            </a:r>
            <a:r>
              <a:rPr lang="en-US" sz="1600" dirty="0"/>
              <a:t> flowers of </a:t>
            </a:r>
            <a:r>
              <a:rPr lang="en-US" sz="1600" dirty="0" err="1"/>
              <a:t>Eupomatia</a:t>
            </a:r>
            <a:r>
              <a:rPr lang="en-US" sz="1600" dirty="0"/>
              <a:t> </a:t>
            </a:r>
            <a:r>
              <a:rPr lang="en-US" sz="1600" dirty="0" err="1"/>
              <a:t>laurina</a:t>
            </a:r>
            <a:r>
              <a:rPr lang="en-US" sz="1600" dirty="0"/>
              <a:t>. </a:t>
            </a:r>
            <a:r>
              <a:rPr lang="en-US" sz="1600" dirty="0" err="1"/>
              <a:t>Biotropica</a:t>
            </a:r>
            <a:r>
              <a:rPr lang="en-US" sz="1600" dirty="0"/>
              <a:t> 22:429–431.</a:t>
            </a:r>
          </a:p>
          <a:p>
            <a:pPr algn="just">
              <a:lnSpc>
                <a:spcPct val="150000"/>
              </a:lnSpc>
            </a:pPr>
            <a:r>
              <a:rPr lang="en-US" sz="1600" dirty="0"/>
              <a:t>Henderson A (1986) A review of pollination studies in the Palmae. Bot Rev 52:221–259.</a:t>
            </a:r>
          </a:p>
          <a:p>
            <a:pPr algn="just">
              <a:lnSpc>
                <a:spcPct val="150000"/>
              </a:lnSpc>
            </a:pPr>
            <a:r>
              <a:rPr lang="en-US" sz="1600" dirty="0"/>
              <a:t>Eriksson R (1994) The remarkable weevil pollination of the Neotropical </a:t>
            </a:r>
            <a:r>
              <a:rPr lang="en-US" sz="1600" dirty="0" err="1"/>
              <a:t>Carludovicoideae</a:t>
            </a:r>
            <a:r>
              <a:rPr lang="en-US" sz="1600" dirty="0"/>
              <a:t> (</a:t>
            </a:r>
            <a:r>
              <a:rPr lang="en-US" sz="1600" dirty="0" err="1"/>
              <a:t>Cyclanthaceae</a:t>
            </a:r>
            <a:r>
              <a:rPr lang="en-US" sz="1600" dirty="0"/>
              <a:t>). Plant Syst </a:t>
            </a:r>
            <a:r>
              <a:rPr lang="en-US" sz="1600" dirty="0" err="1"/>
              <a:t>Evol</a:t>
            </a:r>
            <a:r>
              <a:rPr lang="en-US" sz="1600" dirty="0"/>
              <a:t> 189:75–81.</a:t>
            </a:r>
          </a:p>
          <a:p>
            <a:pPr algn="just">
              <a:lnSpc>
                <a:spcPct val="150000"/>
              </a:lnSpc>
            </a:pPr>
            <a:r>
              <a:rPr lang="en-US" sz="1600" dirty="0" err="1"/>
              <a:t>Yafuso</a:t>
            </a:r>
            <a:r>
              <a:rPr lang="en-US" sz="1600" dirty="0"/>
              <a:t> M (1993) </a:t>
            </a:r>
            <a:r>
              <a:rPr lang="en-US" sz="1600" dirty="0" err="1"/>
              <a:t>Thermogenisis</a:t>
            </a:r>
            <a:r>
              <a:rPr lang="en-US" sz="1600" dirty="0"/>
              <a:t> of </a:t>
            </a:r>
            <a:r>
              <a:rPr lang="en-US" sz="1600" dirty="0" err="1"/>
              <a:t>Alocasia</a:t>
            </a:r>
            <a:r>
              <a:rPr lang="en-US" sz="1600" dirty="0"/>
              <a:t> </a:t>
            </a:r>
            <a:r>
              <a:rPr lang="en-US" sz="1600" dirty="0" err="1"/>
              <a:t>odora</a:t>
            </a:r>
            <a:r>
              <a:rPr lang="en-US" sz="1600" dirty="0"/>
              <a:t> (</a:t>
            </a:r>
            <a:r>
              <a:rPr lang="en-US" sz="1600" dirty="0" err="1"/>
              <a:t>Araceae</a:t>
            </a:r>
            <a:r>
              <a:rPr lang="en-US" sz="1600" dirty="0"/>
              <a:t>) and the role of </a:t>
            </a:r>
            <a:r>
              <a:rPr lang="en-US" sz="1600" dirty="0" err="1"/>
              <a:t>Colocasiomyia</a:t>
            </a:r>
            <a:r>
              <a:rPr lang="en-US" sz="1600" dirty="0"/>
              <a:t> flies (</a:t>
            </a:r>
            <a:r>
              <a:rPr lang="en-US" sz="1600" dirty="0" err="1"/>
              <a:t>Diptera</a:t>
            </a:r>
            <a:r>
              <a:rPr lang="en-US" sz="1600" dirty="0"/>
              <a:t>: </a:t>
            </a:r>
            <a:r>
              <a:rPr lang="en-US" sz="1600" dirty="0" err="1"/>
              <a:t>Drosophilidae</a:t>
            </a:r>
            <a:r>
              <a:rPr lang="en-US" sz="1600" dirty="0"/>
              <a:t>) as cross-pollinators. Pop </a:t>
            </a:r>
            <a:r>
              <a:rPr lang="en-US" sz="1600" dirty="0" err="1"/>
              <a:t>Ecol</a:t>
            </a:r>
            <a:r>
              <a:rPr lang="en-US" sz="1600" dirty="0"/>
              <a:t> 22:601–606.</a:t>
            </a:r>
          </a:p>
        </p:txBody>
      </p:sp>
      <p:sp>
        <p:nvSpPr>
          <p:cNvPr id="3" name="Slide Number Placeholder 2">
            <a:extLst>
              <a:ext uri="{FF2B5EF4-FFF2-40B4-BE49-F238E27FC236}">
                <a16:creationId xmlns:a16="http://schemas.microsoft.com/office/drawing/2014/main" id="{FCC3ADCF-D527-4ABC-9377-8A521D3CF6EB}"/>
              </a:ext>
            </a:extLst>
          </p:cNvPr>
          <p:cNvSpPr>
            <a:spLocks noGrp="1"/>
          </p:cNvSpPr>
          <p:nvPr>
            <p:ph type="sldNum" sz="quarter" idx="12"/>
          </p:nvPr>
        </p:nvSpPr>
        <p:spPr/>
        <p:txBody>
          <a:bodyPr/>
          <a:lstStyle/>
          <a:p>
            <a:fld id="{EB76E2C0-7A2D-4254-B81A-8E735F356D99}" type="slidenum">
              <a:rPr lang="en-US" smtClean="0"/>
              <a:t>19</a:t>
            </a:fld>
            <a:endParaRPr lang="en-US"/>
          </a:p>
        </p:txBody>
      </p:sp>
      <p:sp>
        <p:nvSpPr>
          <p:cNvPr id="4" name="Rectangle 3">
            <a:extLst>
              <a:ext uri="{FF2B5EF4-FFF2-40B4-BE49-F238E27FC236}">
                <a16:creationId xmlns:a16="http://schemas.microsoft.com/office/drawing/2014/main" id="{21170A3F-B96C-4252-ACAE-D2E310632865}"/>
              </a:ext>
            </a:extLst>
          </p:cNvPr>
          <p:cNvSpPr/>
          <p:nvPr/>
        </p:nvSpPr>
        <p:spPr>
          <a:xfrm>
            <a:off x="503582" y="653800"/>
            <a:ext cx="9475305" cy="461665"/>
          </a:xfrm>
          <a:prstGeom prst="rect">
            <a:avLst/>
          </a:prstGeom>
        </p:spPr>
        <p:txBody>
          <a:bodyPr wrap="square">
            <a:spAutoFit/>
          </a:bodyPr>
          <a:lstStyle/>
          <a:p>
            <a:r>
              <a:rPr lang="en-US" sz="2400" b="1" dirty="0"/>
              <a:t>References-</a:t>
            </a:r>
            <a:r>
              <a:rPr lang="en-US" sz="1600" b="1" dirty="0" err="1"/>
              <a:t>conti</a:t>
            </a:r>
            <a:r>
              <a:rPr lang="en-US" sz="1600" b="1" dirty="0"/>
              <a:t>-</a:t>
            </a:r>
            <a:r>
              <a:rPr lang="en-US" sz="2400" b="1" dirty="0"/>
              <a:t>-</a:t>
            </a:r>
          </a:p>
        </p:txBody>
      </p:sp>
    </p:spTree>
    <p:extLst>
      <p:ext uri="{BB962C8B-B14F-4D97-AF65-F5344CB8AC3E}">
        <p14:creationId xmlns:p14="http://schemas.microsoft.com/office/powerpoint/2010/main" val="2303220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4585871"/>
          </a:xfrm>
          <a:prstGeom prst="rect">
            <a:avLst/>
          </a:prstGeom>
        </p:spPr>
        <p:txBody>
          <a:bodyPr wrap="square">
            <a:spAutoFit/>
          </a:bodyPr>
          <a:lstStyle/>
          <a:p>
            <a:r>
              <a:rPr lang="en-US" sz="2800" b="1" dirty="0"/>
              <a:t>Contents</a:t>
            </a:r>
          </a:p>
          <a:p>
            <a:pPr marL="342900" indent="-342900">
              <a:buFont typeface="Garamond" panose="02020404030301010803" pitchFamily="18" charset="0"/>
              <a:buChar char="♣"/>
            </a:pPr>
            <a:r>
              <a:rPr lang="en-US" sz="2400" dirty="0">
                <a:highlight>
                  <a:srgbClr val="00FFFF"/>
                </a:highlight>
              </a:rPr>
              <a:t>Allelochemicals interactions among plants</a:t>
            </a:r>
          </a:p>
          <a:p>
            <a:endParaRPr lang="en-US" sz="2400" dirty="0"/>
          </a:p>
          <a:p>
            <a:pPr marL="342900" indent="-342900">
              <a:buFont typeface="Garamond" panose="02020404030301010803" pitchFamily="18" charset="0"/>
              <a:buChar char="♣"/>
            </a:pPr>
            <a:r>
              <a:rPr lang="en-US" sz="2400" dirty="0">
                <a:highlight>
                  <a:srgbClr val="00FFFF"/>
                </a:highlight>
              </a:rPr>
              <a:t>Herbivores and their predators</a:t>
            </a:r>
          </a:p>
          <a:p>
            <a:pPr marL="342900" indent="-342900">
              <a:buFont typeface="Garamond" panose="02020404030301010803" pitchFamily="18" charset="0"/>
              <a:buChar char="♣"/>
            </a:pPr>
            <a:endParaRPr lang="en-US" sz="2400" dirty="0"/>
          </a:p>
          <a:p>
            <a:pPr marL="342900" indent="-342900">
              <a:buFont typeface="Garamond" panose="02020404030301010803" pitchFamily="18" charset="0"/>
              <a:buChar char="♣"/>
            </a:pPr>
            <a:r>
              <a:rPr lang="en-US" sz="2400" dirty="0">
                <a:highlight>
                  <a:srgbClr val="00FFFF"/>
                </a:highlight>
              </a:rPr>
              <a:t>Allelochemicals reflecting interactions between plants and pests</a:t>
            </a:r>
          </a:p>
          <a:p>
            <a:pPr marL="342900" indent="-342900">
              <a:buFont typeface="Garamond" panose="02020404030301010803" pitchFamily="18" charset="0"/>
              <a:buChar char="♣"/>
            </a:pPr>
            <a:endParaRPr lang="en-US" sz="2400" dirty="0">
              <a:highlight>
                <a:srgbClr val="00FFFF"/>
              </a:highlight>
            </a:endParaRPr>
          </a:p>
          <a:p>
            <a:pPr marL="342900" indent="-342900">
              <a:buFont typeface="Garamond" panose="02020404030301010803" pitchFamily="18" charset="0"/>
              <a:buChar char="♣"/>
            </a:pPr>
            <a:r>
              <a:rPr lang="en-US" sz="2400" dirty="0">
                <a:highlight>
                  <a:srgbClr val="00FFFF"/>
                </a:highlight>
              </a:rPr>
              <a:t>Role of plant allelochemicals in the survival strategy of herbivores</a:t>
            </a:r>
          </a:p>
          <a:p>
            <a:pPr marL="342900" indent="-342900">
              <a:buFont typeface="Garamond" panose="02020404030301010803" pitchFamily="18" charset="0"/>
              <a:buChar char="♣"/>
            </a:pPr>
            <a:endParaRPr lang="en-US" sz="2400" dirty="0"/>
          </a:p>
          <a:p>
            <a:pPr marL="342900" indent="-342900">
              <a:buFont typeface="Garamond" panose="02020404030301010803" pitchFamily="18" charset="0"/>
              <a:buChar char="♣"/>
            </a:pPr>
            <a:r>
              <a:rPr lang="en-US" sz="2400" dirty="0">
                <a:highlight>
                  <a:srgbClr val="00FFFF"/>
                </a:highlight>
              </a:rPr>
              <a:t>Rare plant-insect relationships</a:t>
            </a:r>
          </a:p>
          <a:p>
            <a:pPr marL="342900" indent="-342900">
              <a:buFont typeface="Garamond" panose="02020404030301010803" pitchFamily="18" charset="0"/>
              <a:buChar char="♣"/>
            </a:pPr>
            <a:endParaRPr lang="en-US" sz="2400" dirty="0"/>
          </a:p>
          <a:p>
            <a:pPr marL="342900" indent="-342900">
              <a:buFont typeface="Garamond" panose="02020404030301010803" pitchFamily="18" charset="0"/>
              <a:buChar char="♣"/>
            </a:pPr>
            <a:r>
              <a:rPr lang="en-US" sz="2400" dirty="0"/>
              <a:t>Plant stress and Insect interactions</a:t>
            </a:r>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2</a:t>
            </a:fld>
            <a:endParaRPr lang="en-US"/>
          </a:p>
        </p:txBody>
      </p:sp>
    </p:spTree>
    <p:extLst>
      <p:ext uri="{BB962C8B-B14F-4D97-AF65-F5344CB8AC3E}">
        <p14:creationId xmlns:p14="http://schemas.microsoft.com/office/powerpoint/2010/main" val="412268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1893788"/>
          </a:xfrm>
          <a:prstGeom prst="rect">
            <a:avLst/>
          </a:prstGeom>
        </p:spPr>
        <p:txBody>
          <a:bodyPr wrap="square">
            <a:spAutoFit/>
          </a:bodyPr>
          <a:lstStyle/>
          <a:p>
            <a:pPr algn="just">
              <a:lnSpc>
                <a:spcPct val="150000"/>
              </a:lnSpc>
            </a:pPr>
            <a:r>
              <a:rPr lang="en-US" sz="1600" dirty="0"/>
              <a:t>Feil JP (1992) Reproductive ecology of dioecious </a:t>
            </a:r>
            <a:r>
              <a:rPr lang="en-US" sz="1600" dirty="0" err="1"/>
              <a:t>Siparuna</a:t>
            </a:r>
            <a:r>
              <a:rPr lang="en-US" sz="1600" dirty="0"/>
              <a:t> (</a:t>
            </a:r>
            <a:r>
              <a:rPr lang="en-US" sz="1600" dirty="0" err="1"/>
              <a:t>Monimiaceae</a:t>
            </a:r>
            <a:r>
              <a:rPr lang="en-US" sz="1600" dirty="0"/>
              <a:t>) in Ecuador: a case of gall midge pollination. Biol J Linn Soc 110:171–203.</a:t>
            </a:r>
          </a:p>
          <a:p>
            <a:pPr algn="just">
              <a:lnSpc>
                <a:spcPct val="150000"/>
              </a:lnSpc>
            </a:pPr>
            <a:r>
              <a:rPr lang="en-US" sz="1600" dirty="0"/>
              <a:t>Sakai S, Kato M, </a:t>
            </a:r>
            <a:r>
              <a:rPr lang="en-US" sz="1600" dirty="0" err="1"/>
              <a:t>Nagamasu</a:t>
            </a:r>
            <a:r>
              <a:rPr lang="en-US" sz="1600" dirty="0"/>
              <a:t> H (2000) </a:t>
            </a:r>
            <a:r>
              <a:rPr lang="en-US" sz="1600" dirty="0" err="1"/>
              <a:t>Artocarpus</a:t>
            </a:r>
            <a:r>
              <a:rPr lang="en-US" sz="1600" dirty="0"/>
              <a:t> (</a:t>
            </a:r>
            <a:r>
              <a:rPr lang="en-US" sz="1600" dirty="0" err="1"/>
              <a:t>Moraceae</a:t>
            </a:r>
            <a:r>
              <a:rPr lang="en-US" sz="1600" dirty="0"/>
              <a:t>)–gall midge pollination mutualism mediated by a male-flower parasitic fungus. Am J Bot 87:440–445.</a:t>
            </a:r>
          </a:p>
          <a:p>
            <a:pPr algn="just">
              <a:lnSpc>
                <a:spcPct val="150000"/>
              </a:lnSpc>
            </a:pPr>
            <a:r>
              <a:rPr lang="en-US" sz="1600" dirty="0"/>
              <a:t>Essig FB (1973) Pollination in some New Guinea palms. </a:t>
            </a:r>
            <a:r>
              <a:rPr lang="en-US" sz="1600" dirty="0" err="1"/>
              <a:t>Principes</a:t>
            </a:r>
            <a:r>
              <a:rPr lang="en-US" sz="1600" dirty="0"/>
              <a:t> 17:75–83.</a:t>
            </a:r>
          </a:p>
        </p:txBody>
      </p:sp>
      <p:sp>
        <p:nvSpPr>
          <p:cNvPr id="3" name="Slide Number Placeholder 2">
            <a:extLst>
              <a:ext uri="{FF2B5EF4-FFF2-40B4-BE49-F238E27FC236}">
                <a16:creationId xmlns:a16="http://schemas.microsoft.com/office/drawing/2014/main" id="{FCC3ADCF-D527-4ABC-9377-8A521D3CF6EB}"/>
              </a:ext>
            </a:extLst>
          </p:cNvPr>
          <p:cNvSpPr>
            <a:spLocks noGrp="1"/>
          </p:cNvSpPr>
          <p:nvPr>
            <p:ph type="sldNum" sz="quarter" idx="12"/>
          </p:nvPr>
        </p:nvSpPr>
        <p:spPr/>
        <p:txBody>
          <a:bodyPr/>
          <a:lstStyle/>
          <a:p>
            <a:fld id="{EB76E2C0-7A2D-4254-B81A-8E735F356D99}" type="slidenum">
              <a:rPr lang="en-US" smtClean="0"/>
              <a:t>20</a:t>
            </a:fld>
            <a:endParaRPr lang="en-US"/>
          </a:p>
        </p:txBody>
      </p:sp>
      <p:sp>
        <p:nvSpPr>
          <p:cNvPr id="4" name="Rectangle 3">
            <a:extLst>
              <a:ext uri="{FF2B5EF4-FFF2-40B4-BE49-F238E27FC236}">
                <a16:creationId xmlns:a16="http://schemas.microsoft.com/office/drawing/2014/main" id="{21170A3F-B96C-4252-ACAE-D2E310632865}"/>
              </a:ext>
            </a:extLst>
          </p:cNvPr>
          <p:cNvSpPr/>
          <p:nvPr/>
        </p:nvSpPr>
        <p:spPr>
          <a:xfrm>
            <a:off x="503582" y="653800"/>
            <a:ext cx="9475305" cy="461665"/>
          </a:xfrm>
          <a:prstGeom prst="rect">
            <a:avLst/>
          </a:prstGeom>
        </p:spPr>
        <p:txBody>
          <a:bodyPr wrap="square">
            <a:spAutoFit/>
          </a:bodyPr>
          <a:lstStyle/>
          <a:p>
            <a:r>
              <a:rPr lang="en-US" sz="2400" b="1" dirty="0"/>
              <a:t>References-</a:t>
            </a:r>
            <a:r>
              <a:rPr lang="en-US" sz="1600" b="1" dirty="0" err="1"/>
              <a:t>conti</a:t>
            </a:r>
            <a:r>
              <a:rPr lang="en-US" sz="1600" b="1" dirty="0"/>
              <a:t>-</a:t>
            </a:r>
            <a:r>
              <a:rPr lang="en-US" sz="2400" b="1" dirty="0"/>
              <a:t>-</a:t>
            </a:r>
          </a:p>
        </p:txBody>
      </p:sp>
    </p:spTree>
    <p:extLst>
      <p:ext uri="{BB962C8B-B14F-4D97-AF65-F5344CB8AC3E}">
        <p14:creationId xmlns:p14="http://schemas.microsoft.com/office/powerpoint/2010/main" val="90674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8825948" cy="5262979"/>
          </a:xfrm>
          <a:prstGeom prst="rect">
            <a:avLst/>
          </a:prstGeom>
        </p:spPr>
        <p:txBody>
          <a:bodyPr wrap="square">
            <a:spAutoFit/>
          </a:bodyPr>
          <a:lstStyle/>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Many organisms share a close relationship built over millions of years of evolutionary history.</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Some plants and insects have grown special structures to feed or house their helpful friends.</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In most of the cases Rare plant-insect relationship is mutualistic in nature.</a:t>
            </a:r>
          </a:p>
          <a:p>
            <a:pPr marL="342900" indent="-342900" algn="just">
              <a:buFont typeface="Courier New" panose="02070309020205020404" pitchFamily="49" charset="0"/>
              <a:buChar char="o"/>
            </a:pPr>
            <a:endParaRPr lang="en-US" sz="2400" dirty="0"/>
          </a:p>
          <a:p>
            <a:pPr algn="just"/>
            <a:endParaRPr lang="en-US" sz="2400" dirty="0"/>
          </a:p>
          <a:p>
            <a:pPr algn="just"/>
            <a:r>
              <a:rPr lang="en-US" sz="2400" dirty="0"/>
              <a:t> </a:t>
            </a:r>
          </a:p>
          <a:p>
            <a:pPr algn="just"/>
            <a:r>
              <a:rPr lang="en-US" sz="2400" dirty="0"/>
              <a:t> </a:t>
            </a:r>
          </a:p>
          <a:p>
            <a:pPr algn="just"/>
            <a:endParaRPr lang="en-US" sz="2400" dirty="0"/>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3</a:t>
            </a:fld>
            <a:endParaRPr lang="en-US"/>
          </a:p>
        </p:txBody>
      </p:sp>
      <p:sp>
        <p:nvSpPr>
          <p:cNvPr id="4" name="Rectangle 3">
            <a:extLst>
              <a:ext uri="{FF2B5EF4-FFF2-40B4-BE49-F238E27FC236}">
                <a16:creationId xmlns:a16="http://schemas.microsoft.com/office/drawing/2014/main" id="{EA819D18-CC4A-4E69-A5D8-5C40C6B27E25}"/>
              </a:ext>
            </a:extLst>
          </p:cNvPr>
          <p:cNvSpPr/>
          <p:nvPr/>
        </p:nvSpPr>
        <p:spPr>
          <a:xfrm>
            <a:off x="1620089" y="5669129"/>
            <a:ext cx="9462053" cy="369332"/>
          </a:xfrm>
          <a:prstGeom prst="rect">
            <a:avLst/>
          </a:prstGeom>
        </p:spPr>
        <p:txBody>
          <a:bodyPr wrap="square">
            <a:spAutoFit/>
          </a:bodyPr>
          <a:lstStyle/>
          <a:p>
            <a:r>
              <a:rPr lang="en-US" dirty="0"/>
              <a:t>What are primary metabolic processes, primary metabolites, and their functions  in plant? </a:t>
            </a:r>
          </a:p>
        </p:txBody>
      </p:sp>
      <p:pic>
        <p:nvPicPr>
          <p:cNvPr id="8" name="Picture 2" descr="Smiley Thinking Emoji Vector Images ...">
            <a:extLst>
              <a:ext uri="{FF2B5EF4-FFF2-40B4-BE49-F238E27FC236}">
                <a16:creationId xmlns:a16="http://schemas.microsoft.com/office/drawing/2014/main" id="{7E59EC92-EB68-4697-8377-4E7CE97986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33"/>
          <a:stretch/>
        </p:blipFill>
        <p:spPr bwMode="auto">
          <a:xfrm>
            <a:off x="1109858" y="5613334"/>
            <a:ext cx="450549" cy="4809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434CD27-5C5F-4EF3-A5A1-620696594447}"/>
              </a:ext>
            </a:extLst>
          </p:cNvPr>
          <p:cNvSpPr/>
          <p:nvPr/>
        </p:nvSpPr>
        <p:spPr>
          <a:xfrm>
            <a:off x="437321" y="404678"/>
            <a:ext cx="10098157" cy="523220"/>
          </a:xfrm>
          <a:prstGeom prst="rect">
            <a:avLst/>
          </a:prstGeom>
        </p:spPr>
        <p:txBody>
          <a:bodyPr wrap="square">
            <a:spAutoFit/>
          </a:bodyPr>
          <a:lstStyle/>
          <a:p>
            <a:r>
              <a:rPr lang="en-US" sz="2800" b="1" dirty="0">
                <a:highlight>
                  <a:srgbClr val="00FFFF"/>
                </a:highlight>
              </a:rPr>
              <a:t>Rare plant-insect relationships</a:t>
            </a:r>
          </a:p>
        </p:txBody>
      </p:sp>
    </p:spTree>
    <p:extLst>
      <p:ext uri="{BB962C8B-B14F-4D97-AF65-F5344CB8AC3E}">
        <p14:creationId xmlns:p14="http://schemas.microsoft.com/office/powerpoint/2010/main" val="286231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7835289" cy="4893647"/>
          </a:xfrm>
          <a:prstGeom prst="rect">
            <a:avLst/>
          </a:prstGeom>
        </p:spPr>
        <p:txBody>
          <a:bodyPr wrap="square">
            <a:spAutoFit/>
          </a:bodyPr>
          <a:lstStyle/>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Symbioses, is the close association of two species living permanently together.</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Charles Darwin (1875) described the carnivorous plants, as the “most wonderful plants in the world.”</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Most school children are familiar with carnivorous plants,</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But among adults few might be aware that carnivorous plants may also provide a living space for animals.</a:t>
            </a:r>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4</a:t>
            </a:fld>
            <a:endParaRPr lang="en-US"/>
          </a:p>
        </p:txBody>
      </p:sp>
      <p:sp>
        <p:nvSpPr>
          <p:cNvPr id="9" name="Rectangle 8">
            <a:extLst>
              <a:ext uri="{FF2B5EF4-FFF2-40B4-BE49-F238E27FC236}">
                <a16:creationId xmlns:a16="http://schemas.microsoft.com/office/drawing/2014/main" id="{F434CD27-5C5F-4EF3-A5A1-620696594447}"/>
              </a:ext>
            </a:extLst>
          </p:cNvPr>
          <p:cNvSpPr/>
          <p:nvPr/>
        </p:nvSpPr>
        <p:spPr>
          <a:xfrm>
            <a:off x="437321" y="404678"/>
            <a:ext cx="10098157" cy="523220"/>
          </a:xfrm>
          <a:prstGeom prst="rect">
            <a:avLst/>
          </a:prstGeom>
        </p:spPr>
        <p:txBody>
          <a:bodyPr wrap="square">
            <a:spAutoFit/>
          </a:bodyPr>
          <a:lstStyle/>
          <a:p>
            <a:r>
              <a:rPr lang="en-US" sz="2800" b="1" dirty="0">
                <a:highlight>
                  <a:srgbClr val="00FFFF"/>
                </a:highlight>
              </a:rPr>
              <a:t>Rare plant-insect relationships</a:t>
            </a:r>
          </a:p>
        </p:txBody>
      </p:sp>
      <p:pic>
        <p:nvPicPr>
          <p:cNvPr id="7" name="Picture 6">
            <a:extLst>
              <a:ext uri="{FF2B5EF4-FFF2-40B4-BE49-F238E27FC236}">
                <a16:creationId xmlns:a16="http://schemas.microsoft.com/office/drawing/2014/main" id="{2A97B904-836E-4414-AB90-50306B450E78}"/>
              </a:ext>
            </a:extLst>
          </p:cNvPr>
          <p:cNvPicPr>
            <a:picLocks noChangeAspect="1"/>
          </p:cNvPicPr>
          <p:nvPr/>
        </p:nvPicPr>
        <p:blipFill>
          <a:blip r:embed="rId2"/>
          <a:stretch>
            <a:fillRect/>
          </a:stretch>
        </p:blipFill>
        <p:spPr>
          <a:xfrm>
            <a:off x="9444786" y="770465"/>
            <a:ext cx="2181384" cy="5636022"/>
          </a:xfrm>
          <a:prstGeom prst="rect">
            <a:avLst/>
          </a:prstGeom>
        </p:spPr>
      </p:pic>
      <p:sp>
        <p:nvSpPr>
          <p:cNvPr id="10" name="Rectangle 9">
            <a:extLst>
              <a:ext uri="{FF2B5EF4-FFF2-40B4-BE49-F238E27FC236}">
                <a16:creationId xmlns:a16="http://schemas.microsoft.com/office/drawing/2014/main" id="{0E53F2E7-F284-4812-A55C-C7D8393E44ED}"/>
              </a:ext>
            </a:extLst>
          </p:cNvPr>
          <p:cNvSpPr/>
          <p:nvPr/>
        </p:nvSpPr>
        <p:spPr>
          <a:xfrm>
            <a:off x="755374" y="6412123"/>
            <a:ext cx="6679096" cy="338554"/>
          </a:xfrm>
          <a:prstGeom prst="rect">
            <a:avLst/>
          </a:prstGeom>
        </p:spPr>
        <p:txBody>
          <a:bodyPr wrap="square">
            <a:spAutoFit/>
          </a:bodyPr>
          <a:lstStyle/>
          <a:p>
            <a:pPr algn="just"/>
            <a:r>
              <a:rPr lang="en-US" sz="1600" dirty="0"/>
              <a:t>Karl et al. 2020</a:t>
            </a:r>
          </a:p>
        </p:txBody>
      </p:sp>
    </p:spTree>
    <p:extLst>
      <p:ext uri="{BB962C8B-B14F-4D97-AF65-F5344CB8AC3E}">
        <p14:creationId xmlns:p14="http://schemas.microsoft.com/office/powerpoint/2010/main" val="331226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5" y="1115465"/>
            <a:ext cx="8812696" cy="4893647"/>
          </a:xfrm>
          <a:prstGeom prst="rect">
            <a:avLst/>
          </a:prstGeom>
        </p:spPr>
        <p:txBody>
          <a:bodyPr wrap="square">
            <a:spAutoFit/>
          </a:bodyPr>
          <a:lstStyle/>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The pools of digestive liquid inside the pitcher traps provide an aquatic habitat for a surprisingly diverse range of specialist species from microbes to insect larvae and even tadpoles.</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i="1" dirty="0" err="1"/>
              <a:t>Misumenops</a:t>
            </a:r>
            <a:r>
              <a:rPr lang="en-US" sz="2400" i="1" dirty="0"/>
              <a:t> </a:t>
            </a:r>
            <a:r>
              <a:rPr lang="en-US" sz="2400" i="1" dirty="0" err="1"/>
              <a:t>nepenthicola</a:t>
            </a:r>
            <a:r>
              <a:rPr lang="en-US" sz="2400" i="1" dirty="0"/>
              <a:t> </a:t>
            </a:r>
            <a:r>
              <a:rPr lang="en-US" sz="2400" dirty="0"/>
              <a:t>is a pitcher-dwelling crab spider which responds to disturbance by dropping into the digestive liquid and hiding among the debris in the bottom of the pitcher. </a:t>
            </a:r>
          </a:p>
          <a:p>
            <a:pPr marL="342900" indent="-342900" algn="just">
              <a:buFont typeface="Courier New" panose="02070309020205020404" pitchFamily="49" charset="0"/>
              <a:buChar char="o"/>
            </a:pPr>
            <a:endParaRPr lang="en-US" sz="2400" dirty="0"/>
          </a:p>
          <a:p>
            <a:pPr algn="just"/>
            <a:r>
              <a:rPr lang="en-US" sz="2400" dirty="0"/>
              <a:t> </a:t>
            </a:r>
          </a:p>
          <a:p>
            <a:pPr algn="just"/>
            <a:endParaRPr lang="en-US" sz="2400" dirty="0"/>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5</a:t>
            </a:fld>
            <a:endParaRPr lang="en-US"/>
          </a:p>
        </p:txBody>
      </p:sp>
      <p:sp>
        <p:nvSpPr>
          <p:cNvPr id="4" name="Rectangle 3">
            <a:extLst>
              <a:ext uri="{FF2B5EF4-FFF2-40B4-BE49-F238E27FC236}">
                <a16:creationId xmlns:a16="http://schemas.microsoft.com/office/drawing/2014/main" id="{EA819D18-CC4A-4E69-A5D8-5C40C6B27E25}"/>
              </a:ext>
            </a:extLst>
          </p:cNvPr>
          <p:cNvSpPr/>
          <p:nvPr/>
        </p:nvSpPr>
        <p:spPr>
          <a:xfrm>
            <a:off x="1560406" y="5355078"/>
            <a:ext cx="9462053" cy="646331"/>
          </a:xfrm>
          <a:prstGeom prst="rect">
            <a:avLst/>
          </a:prstGeom>
        </p:spPr>
        <p:txBody>
          <a:bodyPr wrap="square">
            <a:spAutoFit/>
          </a:bodyPr>
          <a:lstStyle/>
          <a:p>
            <a:r>
              <a:rPr lang="en-US" dirty="0"/>
              <a:t>What happens inside the trap? Read the biology and behavior of pitcher-dwelling crab spider in detail at </a:t>
            </a:r>
            <a:r>
              <a:rPr lang="en-US" dirty="0">
                <a:hlinkClick r:id="rId2"/>
              </a:rPr>
              <a:t>https://doi.org/10.1002/ppp3.10104</a:t>
            </a:r>
            <a:endParaRPr lang="en-US" dirty="0"/>
          </a:p>
        </p:txBody>
      </p:sp>
      <p:pic>
        <p:nvPicPr>
          <p:cNvPr id="8" name="Picture 2" descr="Smiley Thinking Emoji Vector Images ...">
            <a:extLst>
              <a:ext uri="{FF2B5EF4-FFF2-40B4-BE49-F238E27FC236}">
                <a16:creationId xmlns:a16="http://schemas.microsoft.com/office/drawing/2014/main" id="{7E59EC92-EB68-4697-8377-4E7CE97986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33"/>
          <a:stretch/>
        </p:blipFill>
        <p:spPr bwMode="auto">
          <a:xfrm>
            <a:off x="1109857" y="5304568"/>
            <a:ext cx="450549" cy="4809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434CD27-5C5F-4EF3-A5A1-620696594447}"/>
              </a:ext>
            </a:extLst>
          </p:cNvPr>
          <p:cNvSpPr/>
          <p:nvPr/>
        </p:nvSpPr>
        <p:spPr>
          <a:xfrm>
            <a:off x="437321" y="404678"/>
            <a:ext cx="10098157" cy="523220"/>
          </a:xfrm>
          <a:prstGeom prst="rect">
            <a:avLst/>
          </a:prstGeom>
        </p:spPr>
        <p:txBody>
          <a:bodyPr wrap="square">
            <a:spAutoFit/>
          </a:bodyPr>
          <a:lstStyle/>
          <a:p>
            <a:r>
              <a:rPr lang="en-US" sz="2800" b="1" dirty="0">
                <a:highlight>
                  <a:srgbClr val="00FFFF"/>
                </a:highlight>
              </a:rPr>
              <a:t>Rare plant-insect relationships</a:t>
            </a:r>
          </a:p>
        </p:txBody>
      </p:sp>
      <p:sp>
        <p:nvSpPr>
          <p:cNvPr id="11" name="Rectangle 10">
            <a:extLst>
              <a:ext uri="{FF2B5EF4-FFF2-40B4-BE49-F238E27FC236}">
                <a16:creationId xmlns:a16="http://schemas.microsoft.com/office/drawing/2014/main" id="{D148B237-DE66-4D31-AE51-9FC64A8B0537}"/>
              </a:ext>
            </a:extLst>
          </p:cNvPr>
          <p:cNvSpPr/>
          <p:nvPr/>
        </p:nvSpPr>
        <p:spPr>
          <a:xfrm>
            <a:off x="755374" y="6412123"/>
            <a:ext cx="6679096" cy="338554"/>
          </a:xfrm>
          <a:prstGeom prst="rect">
            <a:avLst/>
          </a:prstGeom>
        </p:spPr>
        <p:txBody>
          <a:bodyPr wrap="square">
            <a:spAutoFit/>
          </a:bodyPr>
          <a:lstStyle/>
          <a:p>
            <a:pPr algn="just"/>
            <a:r>
              <a:rPr lang="en-US" sz="1600" dirty="0"/>
              <a:t>Karl et al. 2020</a:t>
            </a:r>
          </a:p>
        </p:txBody>
      </p:sp>
    </p:spTree>
    <p:extLst>
      <p:ext uri="{BB962C8B-B14F-4D97-AF65-F5344CB8AC3E}">
        <p14:creationId xmlns:p14="http://schemas.microsoft.com/office/powerpoint/2010/main" val="69776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1086677" y="2493692"/>
            <a:ext cx="8799443" cy="2677656"/>
          </a:xfrm>
          <a:prstGeom prst="rect">
            <a:avLst/>
          </a:prstGeom>
        </p:spPr>
        <p:txBody>
          <a:bodyPr wrap="square">
            <a:spAutoFit/>
          </a:bodyPr>
          <a:lstStyle/>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Plant-insect mutualistic relationships are fundamentally of two basic types: protection and pollination.</a:t>
            </a:r>
          </a:p>
          <a:p>
            <a:pPr marL="342900" indent="-342900" algn="just">
              <a:buFont typeface="Courier New" panose="02070309020205020404" pitchFamily="49" charset="0"/>
              <a:buChar char="o"/>
            </a:pPr>
            <a:endParaRPr lang="en-US" sz="2400" dirty="0"/>
          </a:p>
          <a:p>
            <a:pPr algn="just"/>
            <a:r>
              <a:rPr lang="en-US" sz="2400" dirty="0"/>
              <a:t> </a:t>
            </a:r>
          </a:p>
          <a:p>
            <a:pPr algn="just"/>
            <a:r>
              <a:rPr lang="en-US" sz="2400" dirty="0"/>
              <a:t> </a:t>
            </a:r>
          </a:p>
          <a:p>
            <a:pPr algn="just"/>
            <a:endParaRPr lang="en-US" sz="2400" dirty="0"/>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6</a:t>
            </a:fld>
            <a:endParaRPr lang="en-US"/>
          </a:p>
        </p:txBody>
      </p:sp>
      <p:sp>
        <p:nvSpPr>
          <p:cNvPr id="9" name="Rectangle 8">
            <a:extLst>
              <a:ext uri="{FF2B5EF4-FFF2-40B4-BE49-F238E27FC236}">
                <a16:creationId xmlns:a16="http://schemas.microsoft.com/office/drawing/2014/main" id="{F434CD27-5C5F-4EF3-A5A1-620696594447}"/>
              </a:ext>
            </a:extLst>
          </p:cNvPr>
          <p:cNvSpPr/>
          <p:nvPr/>
        </p:nvSpPr>
        <p:spPr>
          <a:xfrm>
            <a:off x="437321" y="404678"/>
            <a:ext cx="10098157" cy="523220"/>
          </a:xfrm>
          <a:prstGeom prst="rect">
            <a:avLst/>
          </a:prstGeom>
        </p:spPr>
        <p:txBody>
          <a:bodyPr wrap="square">
            <a:spAutoFit/>
          </a:bodyPr>
          <a:lstStyle/>
          <a:p>
            <a:r>
              <a:rPr lang="en-US" sz="2800" b="1" dirty="0">
                <a:highlight>
                  <a:srgbClr val="00FFFF"/>
                </a:highlight>
              </a:rPr>
              <a:t>Rare plant-insect relationships</a:t>
            </a:r>
          </a:p>
        </p:txBody>
      </p:sp>
      <p:sp>
        <p:nvSpPr>
          <p:cNvPr id="7" name="Rectangle 6">
            <a:extLst>
              <a:ext uri="{FF2B5EF4-FFF2-40B4-BE49-F238E27FC236}">
                <a16:creationId xmlns:a16="http://schemas.microsoft.com/office/drawing/2014/main" id="{2F1ABFB5-208B-4E8F-B47B-C318071505F2}"/>
              </a:ext>
            </a:extLst>
          </p:cNvPr>
          <p:cNvSpPr/>
          <p:nvPr/>
        </p:nvSpPr>
        <p:spPr>
          <a:xfrm>
            <a:off x="755374" y="6412123"/>
            <a:ext cx="6679096" cy="338554"/>
          </a:xfrm>
          <a:prstGeom prst="rect">
            <a:avLst/>
          </a:prstGeom>
        </p:spPr>
        <p:txBody>
          <a:bodyPr wrap="square">
            <a:spAutoFit/>
          </a:bodyPr>
          <a:lstStyle/>
          <a:p>
            <a:pPr algn="just"/>
            <a:r>
              <a:rPr lang="en-US" sz="1600" dirty="0"/>
              <a:t>González-</a:t>
            </a:r>
            <a:r>
              <a:rPr lang="en-US" sz="1600" dirty="0" err="1"/>
              <a:t>Teuber</a:t>
            </a:r>
            <a:r>
              <a:rPr lang="en-US" sz="1600" dirty="0"/>
              <a:t> et al. 2015</a:t>
            </a:r>
          </a:p>
        </p:txBody>
      </p:sp>
    </p:spTree>
    <p:extLst>
      <p:ext uri="{BB962C8B-B14F-4D97-AF65-F5344CB8AC3E}">
        <p14:creationId xmlns:p14="http://schemas.microsoft.com/office/powerpoint/2010/main" val="354606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6001643"/>
          </a:xfrm>
          <a:prstGeom prst="rect">
            <a:avLst/>
          </a:prstGeom>
        </p:spPr>
        <p:txBody>
          <a:bodyPr wrap="square">
            <a:spAutoFit/>
          </a:bodyPr>
          <a:lstStyle/>
          <a:p>
            <a:pPr algn="just"/>
            <a:r>
              <a:rPr lang="en-US" sz="2400" b="1" dirty="0"/>
              <a:t>Protection</a:t>
            </a:r>
            <a:endParaRPr lang="en-US" sz="2400" dirty="0"/>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 Ant–plant interactions are classic examples of defensive mutualisms and have served as model systems to study the ecology and evolution of mutualisms.</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Ant–plant mutualisms range in specificity from </a:t>
            </a:r>
            <a:r>
              <a:rPr lang="en-US" sz="2400" dirty="0" err="1"/>
              <a:t>myrmecophilic</a:t>
            </a:r>
            <a:r>
              <a:rPr lang="en-US" sz="2400" dirty="0"/>
              <a:t> (ant-loving) plants, which attract free-living ants to obtain defense against herbivores.</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Obligate </a:t>
            </a:r>
            <a:r>
              <a:rPr lang="en-US" sz="2400" dirty="0" err="1"/>
              <a:t>myrmecophytes</a:t>
            </a:r>
            <a:r>
              <a:rPr lang="en-US" sz="2400" dirty="0"/>
              <a:t> (ants– plants), which provide specialized structures such as shelter and, in most cases, food rewards such as extrafloral nectar (EFN) and food bodies (FBs) to specialized ants.</a:t>
            </a:r>
          </a:p>
          <a:p>
            <a:pPr marL="342900" indent="-342900" algn="just">
              <a:buFont typeface="Courier New" panose="02070309020205020404" pitchFamily="49" charset="0"/>
              <a:buChar char="o"/>
            </a:pPr>
            <a:endParaRPr lang="en-US" sz="2400" dirty="0"/>
          </a:p>
          <a:p>
            <a:pPr algn="just"/>
            <a:r>
              <a:rPr lang="en-US" sz="2400" dirty="0"/>
              <a:t> </a:t>
            </a:r>
          </a:p>
          <a:p>
            <a:pPr algn="just"/>
            <a:endParaRPr lang="en-US" sz="2400" dirty="0"/>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7</a:t>
            </a:fld>
            <a:endParaRPr lang="en-US"/>
          </a:p>
        </p:txBody>
      </p:sp>
      <p:sp>
        <p:nvSpPr>
          <p:cNvPr id="6" name="Rectangle 5">
            <a:extLst>
              <a:ext uri="{FF2B5EF4-FFF2-40B4-BE49-F238E27FC236}">
                <a16:creationId xmlns:a16="http://schemas.microsoft.com/office/drawing/2014/main" id="{6FAA996A-E503-4D92-B485-E84E09CB3121}"/>
              </a:ext>
            </a:extLst>
          </p:cNvPr>
          <p:cNvSpPr/>
          <p:nvPr/>
        </p:nvSpPr>
        <p:spPr>
          <a:xfrm>
            <a:off x="755374" y="6412123"/>
            <a:ext cx="6679096" cy="338554"/>
          </a:xfrm>
          <a:prstGeom prst="rect">
            <a:avLst/>
          </a:prstGeom>
        </p:spPr>
        <p:txBody>
          <a:bodyPr wrap="square">
            <a:spAutoFit/>
          </a:bodyPr>
          <a:lstStyle/>
          <a:p>
            <a:pPr algn="just"/>
            <a:r>
              <a:rPr lang="en-US" sz="1600" dirty="0"/>
              <a:t>González-</a:t>
            </a:r>
            <a:r>
              <a:rPr lang="en-US" sz="1600" dirty="0" err="1"/>
              <a:t>Teuber</a:t>
            </a:r>
            <a:r>
              <a:rPr lang="en-US" sz="1600" dirty="0"/>
              <a:t> et al. 2015</a:t>
            </a:r>
          </a:p>
        </p:txBody>
      </p:sp>
      <p:sp>
        <p:nvSpPr>
          <p:cNvPr id="8" name="Rectangle 7">
            <a:extLst>
              <a:ext uri="{FF2B5EF4-FFF2-40B4-BE49-F238E27FC236}">
                <a16:creationId xmlns:a16="http://schemas.microsoft.com/office/drawing/2014/main" id="{BFDBF4D9-DE87-4C6B-836A-954B737109E6}"/>
              </a:ext>
            </a:extLst>
          </p:cNvPr>
          <p:cNvSpPr/>
          <p:nvPr/>
        </p:nvSpPr>
        <p:spPr>
          <a:xfrm>
            <a:off x="437321" y="404678"/>
            <a:ext cx="10098157" cy="523220"/>
          </a:xfrm>
          <a:prstGeom prst="rect">
            <a:avLst/>
          </a:prstGeom>
        </p:spPr>
        <p:txBody>
          <a:bodyPr wrap="square">
            <a:spAutoFit/>
          </a:bodyPr>
          <a:lstStyle/>
          <a:p>
            <a:r>
              <a:rPr lang="en-US" sz="2800" b="1" dirty="0">
                <a:highlight>
                  <a:srgbClr val="00FFFF"/>
                </a:highlight>
              </a:rPr>
              <a:t>Rare plant-insect relationships</a:t>
            </a:r>
          </a:p>
        </p:txBody>
      </p:sp>
    </p:spTree>
    <p:extLst>
      <p:ext uri="{BB962C8B-B14F-4D97-AF65-F5344CB8AC3E}">
        <p14:creationId xmlns:p14="http://schemas.microsoft.com/office/powerpoint/2010/main" val="422118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5262979"/>
          </a:xfrm>
          <a:prstGeom prst="rect">
            <a:avLst/>
          </a:prstGeom>
        </p:spPr>
        <p:txBody>
          <a:bodyPr wrap="square">
            <a:spAutoFit/>
          </a:bodyPr>
          <a:lstStyle/>
          <a:p>
            <a:pPr algn="just"/>
            <a:r>
              <a:rPr lang="en-US" sz="2400" b="1" dirty="0"/>
              <a:t>Protection-</a:t>
            </a:r>
            <a:r>
              <a:rPr lang="en-US" b="1" dirty="0" err="1"/>
              <a:t>conti</a:t>
            </a:r>
            <a:r>
              <a:rPr lang="en-US" b="1" dirty="0"/>
              <a:t>--</a:t>
            </a:r>
            <a:endParaRPr lang="en-US" dirty="0"/>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err="1"/>
              <a:t>Myrmecophytes</a:t>
            </a:r>
            <a:r>
              <a:rPr lang="en-US" sz="2400" dirty="0"/>
              <a:t> have special </a:t>
            </a:r>
          </a:p>
          <a:p>
            <a:pPr algn="just"/>
            <a:r>
              <a:rPr lang="en-US" sz="2400" dirty="0"/>
              <a:t>	structural adaptations, called </a:t>
            </a:r>
          </a:p>
          <a:p>
            <a:pPr algn="just"/>
            <a:r>
              <a:rPr lang="en-US" sz="2400" dirty="0"/>
              <a:t>	</a:t>
            </a:r>
            <a:r>
              <a:rPr lang="en-US" sz="2400" dirty="0" err="1"/>
              <a:t>domatia</a:t>
            </a:r>
            <a:r>
              <a:rPr lang="en-US" sz="2400" dirty="0"/>
              <a:t>, that provide ants with </a:t>
            </a:r>
          </a:p>
          <a:p>
            <a:pPr algn="just"/>
            <a:r>
              <a:rPr lang="en-US" sz="2400" dirty="0"/>
              <a:t>	shelter. </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dirty="0"/>
              <a:t>In general, plants provide housing </a:t>
            </a:r>
          </a:p>
          <a:p>
            <a:pPr algn="just"/>
            <a:r>
              <a:rPr lang="en-US" sz="2400" dirty="0"/>
              <a:t>	and/or food rewards to ants while </a:t>
            </a:r>
          </a:p>
          <a:p>
            <a:pPr algn="just"/>
            <a:r>
              <a:rPr lang="en-US" sz="2400" dirty="0"/>
              <a:t>	ants act mainly as an indirect </a:t>
            </a:r>
          </a:p>
          <a:p>
            <a:pPr algn="just"/>
            <a:r>
              <a:rPr lang="en-US" sz="2400" dirty="0"/>
              <a:t>	defense against herbivores.</a:t>
            </a:r>
          </a:p>
          <a:p>
            <a:pPr marL="342900" indent="-342900" algn="just">
              <a:buFont typeface="Courier New" panose="02070309020205020404" pitchFamily="49" charset="0"/>
              <a:buChar char="o"/>
            </a:pPr>
            <a:endParaRPr lang="en-US" sz="2400" dirty="0"/>
          </a:p>
          <a:p>
            <a:pPr algn="just"/>
            <a:r>
              <a:rPr lang="en-US" sz="2400" dirty="0"/>
              <a:t> </a:t>
            </a:r>
          </a:p>
          <a:p>
            <a:pPr algn="just"/>
            <a:endParaRPr lang="en-US" sz="2400" dirty="0"/>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8</a:t>
            </a:fld>
            <a:endParaRPr lang="en-US"/>
          </a:p>
        </p:txBody>
      </p:sp>
      <p:pic>
        <p:nvPicPr>
          <p:cNvPr id="4" name="Picture 3">
            <a:extLst>
              <a:ext uri="{FF2B5EF4-FFF2-40B4-BE49-F238E27FC236}">
                <a16:creationId xmlns:a16="http://schemas.microsoft.com/office/drawing/2014/main" id="{B2A02932-F3B6-4E61-8127-54845FADDD1C}"/>
              </a:ext>
            </a:extLst>
          </p:cNvPr>
          <p:cNvPicPr>
            <a:picLocks noChangeAspect="1"/>
          </p:cNvPicPr>
          <p:nvPr/>
        </p:nvPicPr>
        <p:blipFill>
          <a:blip r:embed="rId2"/>
          <a:stretch>
            <a:fillRect/>
          </a:stretch>
        </p:blipFill>
        <p:spPr>
          <a:xfrm>
            <a:off x="6394270" y="537586"/>
            <a:ext cx="5659204" cy="5840857"/>
          </a:xfrm>
          <a:prstGeom prst="rect">
            <a:avLst/>
          </a:prstGeom>
        </p:spPr>
      </p:pic>
      <p:sp>
        <p:nvSpPr>
          <p:cNvPr id="8" name="Rectangle 7">
            <a:extLst>
              <a:ext uri="{FF2B5EF4-FFF2-40B4-BE49-F238E27FC236}">
                <a16:creationId xmlns:a16="http://schemas.microsoft.com/office/drawing/2014/main" id="{3CE4B951-9736-490B-8259-92D0A9C8695E}"/>
              </a:ext>
            </a:extLst>
          </p:cNvPr>
          <p:cNvSpPr/>
          <p:nvPr/>
        </p:nvSpPr>
        <p:spPr>
          <a:xfrm>
            <a:off x="755374" y="6412123"/>
            <a:ext cx="6679096" cy="338554"/>
          </a:xfrm>
          <a:prstGeom prst="rect">
            <a:avLst/>
          </a:prstGeom>
        </p:spPr>
        <p:txBody>
          <a:bodyPr wrap="square">
            <a:spAutoFit/>
          </a:bodyPr>
          <a:lstStyle/>
          <a:p>
            <a:pPr algn="just"/>
            <a:r>
              <a:rPr lang="en-US" sz="1600" dirty="0"/>
              <a:t>González-</a:t>
            </a:r>
            <a:r>
              <a:rPr lang="en-US" sz="1600" dirty="0" err="1"/>
              <a:t>Teuber</a:t>
            </a:r>
            <a:r>
              <a:rPr lang="en-US" sz="1600" dirty="0"/>
              <a:t> et al. 2015</a:t>
            </a:r>
          </a:p>
        </p:txBody>
      </p:sp>
      <p:sp>
        <p:nvSpPr>
          <p:cNvPr id="9" name="Rectangle 8">
            <a:extLst>
              <a:ext uri="{FF2B5EF4-FFF2-40B4-BE49-F238E27FC236}">
                <a16:creationId xmlns:a16="http://schemas.microsoft.com/office/drawing/2014/main" id="{E38EFFAC-AF30-42BE-9F81-F3A44321276E}"/>
              </a:ext>
            </a:extLst>
          </p:cNvPr>
          <p:cNvSpPr/>
          <p:nvPr/>
        </p:nvSpPr>
        <p:spPr>
          <a:xfrm>
            <a:off x="437321" y="404678"/>
            <a:ext cx="10098157" cy="523220"/>
          </a:xfrm>
          <a:prstGeom prst="rect">
            <a:avLst/>
          </a:prstGeom>
        </p:spPr>
        <p:txBody>
          <a:bodyPr wrap="square">
            <a:spAutoFit/>
          </a:bodyPr>
          <a:lstStyle/>
          <a:p>
            <a:r>
              <a:rPr lang="en-US" sz="2800" b="1" dirty="0">
                <a:highlight>
                  <a:srgbClr val="00FFFF"/>
                </a:highlight>
              </a:rPr>
              <a:t>Rare plant-insect relationships</a:t>
            </a:r>
          </a:p>
        </p:txBody>
      </p:sp>
    </p:spTree>
    <p:extLst>
      <p:ext uri="{BB962C8B-B14F-4D97-AF65-F5344CB8AC3E}">
        <p14:creationId xmlns:p14="http://schemas.microsoft.com/office/powerpoint/2010/main" val="21728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92B5CD-E47D-44EA-8538-A0ED45DB491F}"/>
              </a:ext>
            </a:extLst>
          </p:cNvPr>
          <p:cNvSpPr/>
          <p:nvPr/>
        </p:nvSpPr>
        <p:spPr>
          <a:xfrm>
            <a:off x="755374" y="1115465"/>
            <a:ext cx="10668000" cy="6001643"/>
          </a:xfrm>
          <a:prstGeom prst="rect">
            <a:avLst/>
          </a:prstGeom>
        </p:spPr>
        <p:txBody>
          <a:bodyPr wrap="square">
            <a:spAutoFit/>
          </a:bodyPr>
          <a:lstStyle/>
          <a:p>
            <a:pPr algn="just"/>
            <a:r>
              <a:rPr lang="en-US" sz="2400" b="1" dirty="0"/>
              <a:t>Protection-</a:t>
            </a:r>
            <a:r>
              <a:rPr lang="en-US" b="1" dirty="0" err="1"/>
              <a:t>conti</a:t>
            </a:r>
            <a:r>
              <a:rPr lang="en-US" b="1" dirty="0"/>
              <a:t>--</a:t>
            </a:r>
            <a:endParaRPr lang="en-US" dirty="0"/>
          </a:p>
          <a:p>
            <a:pPr marL="342900" indent="-342900" algn="just">
              <a:buFont typeface="Courier New" panose="02070309020205020404" pitchFamily="49" charset="0"/>
              <a:buChar char="o"/>
            </a:pPr>
            <a:r>
              <a:rPr lang="en-US" sz="2400" dirty="0"/>
              <a:t>Rewards provided by myrmecophytic plants. </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b="1" dirty="0"/>
              <a:t>Extrafloral </a:t>
            </a:r>
            <a:r>
              <a:rPr lang="en-US" sz="2400" b="1" dirty="0" err="1"/>
              <a:t>nectaries</a:t>
            </a:r>
            <a:r>
              <a:rPr lang="en-US" sz="2400" b="1" dirty="0"/>
              <a:t>:</a:t>
            </a:r>
            <a:r>
              <a:rPr lang="en-US" sz="2400" dirty="0"/>
              <a:t> Secretory tissues generally located on vegetative tissues and are not involved in pollination. Nectar secreted is a mixture of compounds usually dominated by sugars and amino acids.</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b="1" dirty="0"/>
              <a:t>Food bodies: </a:t>
            </a:r>
            <a:r>
              <a:rPr lang="en-US" sz="2400" dirty="0"/>
              <a:t>Cellular structures that serve as rewards for ants, and are rich in lipids and proteins.</a:t>
            </a:r>
          </a:p>
          <a:p>
            <a:pPr marL="342900" indent="-342900" algn="just">
              <a:buFont typeface="Courier New" panose="02070309020205020404" pitchFamily="49" charset="0"/>
              <a:buChar char="o"/>
            </a:pPr>
            <a:endParaRPr lang="en-US" sz="2400" dirty="0"/>
          </a:p>
          <a:p>
            <a:pPr marL="342900" indent="-342900" algn="just">
              <a:buFont typeface="Courier New" panose="02070309020205020404" pitchFamily="49" charset="0"/>
              <a:buChar char="o"/>
            </a:pPr>
            <a:r>
              <a:rPr lang="en-US" sz="2400" b="1" dirty="0" err="1"/>
              <a:t>Domatia</a:t>
            </a:r>
            <a:r>
              <a:rPr lang="en-US" sz="2400" b="1" dirty="0"/>
              <a:t>:</a:t>
            </a:r>
            <a:r>
              <a:rPr lang="en-US" sz="2400" dirty="0"/>
              <a:t> Plant structures that serve as nesting space for ants. All ant–</a:t>
            </a:r>
            <a:r>
              <a:rPr lang="en-US" sz="2400" dirty="0" err="1"/>
              <a:t>myrmecophyte</a:t>
            </a:r>
            <a:r>
              <a:rPr lang="en-US" sz="2400" dirty="0"/>
              <a:t> symbiotic associations have one thing in common, that is plants provide </a:t>
            </a:r>
            <a:r>
              <a:rPr lang="en-US" sz="2400" dirty="0" err="1"/>
              <a:t>domatia</a:t>
            </a:r>
            <a:r>
              <a:rPr lang="en-US" sz="2400" dirty="0"/>
              <a:t>, such as hollow thorns, petioles, stems, or modified leaves to their inhabitant ants.</a:t>
            </a:r>
          </a:p>
          <a:p>
            <a:pPr algn="just"/>
            <a:r>
              <a:rPr lang="en-US" sz="2400" dirty="0"/>
              <a:t> </a:t>
            </a:r>
          </a:p>
          <a:p>
            <a:pPr algn="just"/>
            <a:endParaRPr lang="en-US" sz="2400" dirty="0"/>
          </a:p>
        </p:txBody>
      </p:sp>
      <p:sp>
        <p:nvSpPr>
          <p:cNvPr id="3" name="Slide Number Placeholder 2">
            <a:extLst>
              <a:ext uri="{FF2B5EF4-FFF2-40B4-BE49-F238E27FC236}">
                <a16:creationId xmlns:a16="http://schemas.microsoft.com/office/drawing/2014/main" id="{838E3004-8972-459F-AF64-59480A647459}"/>
              </a:ext>
            </a:extLst>
          </p:cNvPr>
          <p:cNvSpPr>
            <a:spLocks noGrp="1"/>
          </p:cNvSpPr>
          <p:nvPr>
            <p:ph type="sldNum" sz="quarter" idx="12"/>
          </p:nvPr>
        </p:nvSpPr>
        <p:spPr/>
        <p:txBody>
          <a:bodyPr/>
          <a:lstStyle/>
          <a:p>
            <a:fld id="{EB76E2C0-7A2D-4254-B81A-8E735F356D99}" type="slidenum">
              <a:rPr lang="en-US" smtClean="0"/>
              <a:t>9</a:t>
            </a:fld>
            <a:endParaRPr lang="en-US"/>
          </a:p>
        </p:txBody>
      </p:sp>
      <p:sp>
        <p:nvSpPr>
          <p:cNvPr id="8" name="Rectangle 7">
            <a:extLst>
              <a:ext uri="{FF2B5EF4-FFF2-40B4-BE49-F238E27FC236}">
                <a16:creationId xmlns:a16="http://schemas.microsoft.com/office/drawing/2014/main" id="{3CE4B951-9736-490B-8259-92D0A9C8695E}"/>
              </a:ext>
            </a:extLst>
          </p:cNvPr>
          <p:cNvSpPr/>
          <p:nvPr/>
        </p:nvSpPr>
        <p:spPr>
          <a:xfrm>
            <a:off x="755374" y="6412123"/>
            <a:ext cx="6679096" cy="338554"/>
          </a:xfrm>
          <a:prstGeom prst="rect">
            <a:avLst/>
          </a:prstGeom>
        </p:spPr>
        <p:txBody>
          <a:bodyPr wrap="square">
            <a:spAutoFit/>
          </a:bodyPr>
          <a:lstStyle/>
          <a:p>
            <a:pPr algn="just"/>
            <a:r>
              <a:rPr lang="en-US" sz="1600" dirty="0"/>
              <a:t>González-</a:t>
            </a:r>
            <a:r>
              <a:rPr lang="en-US" sz="1600" dirty="0" err="1"/>
              <a:t>Teuber</a:t>
            </a:r>
            <a:r>
              <a:rPr lang="en-US" sz="1600" dirty="0"/>
              <a:t> et al. 2015</a:t>
            </a:r>
          </a:p>
        </p:txBody>
      </p:sp>
      <p:sp>
        <p:nvSpPr>
          <p:cNvPr id="9" name="Rectangle 8">
            <a:extLst>
              <a:ext uri="{FF2B5EF4-FFF2-40B4-BE49-F238E27FC236}">
                <a16:creationId xmlns:a16="http://schemas.microsoft.com/office/drawing/2014/main" id="{E713BACB-03FE-4331-A9C8-8833A82DF977}"/>
              </a:ext>
            </a:extLst>
          </p:cNvPr>
          <p:cNvSpPr/>
          <p:nvPr/>
        </p:nvSpPr>
        <p:spPr>
          <a:xfrm>
            <a:off x="437321" y="404678"/>
            <a:ext cx="10098157" cy="523220"/>
          </a:xfrm>
          <a:prstGeom prst="rect">
            <a:avLst/>
          </a:prstGeom>
        </p:spPr>
        <p:txBody>
          <a:bodyPr wrap="square">
            <a:spAutoFit/>
          </a:bodyPr>
          <a:lstStyle/>
          <a:p>
            <a:r>
              <a:rPr lang="en-US" sz="2800" b="1" dirty="0">
                <a:highlight>
                  <a:srgbClr val="00FFFF"/>
                </a:highlight>
              </a:rPr>
              <a:t>Rare plant-insect relationships</a:t>
            </a:r>
          </a:p>
        </p:txBody>
      </p:sp>
    </p:spTree>
    <p:extLst>
      <p:ext uri="{BB962C8B-B14F-4D97-AF65-F5344CB8AC3E}">
        <p14:creationId xmlns:p14="http://schemas.microsoft.com/office/powerpoint/2010/main" val="23614018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21115</TotalTime>
  <Words>1767</Words>
  <Application>Microsoft Office PowerPoint</Application>
  <PresentationFormat>شاشة عريضة</PresentationFormat>
  <Paragraphs>237</Paragraphs>
  <Slides>20</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20</vt:i4>
      </vt:variant>
    </vt:vector>
  </HeadingPairs>
  <TitlesOfParts>
    <vt:vector size="28" baseType="lpstr">
      <vt:lpstr>Arial</vt:lpstr>
      <vt:lpstr>Calibri</vt:lpstr>
      <vt:lpstr>Courier New</vt:lpstr>
      <vt:lpstr>Garamond</vt:lpstr>
      <vt:lpstr>Georgia</vt:lpstr>
      <vt:lpstr>Trebuchet MS</vt:lpstr>
      <vt:lpstr>Wingdings 3</vt:lpstr>
      <vt:lpstr>Facet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PLPT 609   Title: Inter-Relationships Between Insects and Plants</dc:title>
  <dc:creator>Mureed</dc:creator>
  <cp:lastModifiedBy>Abdulrahman Aldawood</cp:lastModifiedBy>
  <cp:revision>276</cp:revision>
  <dcterms:created xsi:type="dcterms:W3CDTF">2025-01-12T06:28:56Z</dcterms:created>
  <dcterms:modified xsi:type="dcterms:W3CDTF">2025-04-08T07:03:25Z</dcterms:modified>
</cp:coreProperties>
</file>