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2" r:id="rId1"/>
  </p:sldMasterIdLst>
  <p:notesMasterIdLst>
    <p:notesMasterId r:id="rId24"/>
  </p:notesMasterIdLst>
  <p:sldIdLst>
    <p:sldId id="257" r:id="rId2"/>
    <p:sldId id="300" r:id="rId3"/>
    <p:sldId id="268" r:id="rId4"/>
    <p:sldId id="305" r:id="rId5"/>
    <p:sldId id="301" r:id="rId6"/>
    <p:sldId id="310" r:id="rId7"/>
    <p:sldId id="311" r:id="rId8"/>
    <p:sldId id="312" r:id="rId9"/>
    <p:sldId id="306" r:id="rId10"/>
    <p:sldId id="307" r:id="rId11"/>
    <p:sldId id="309" r:id="rId12"/>
    <p:sldId id="313" r:id="rId13"/>
    <p:sldId id="318" r:id="rId14"/>
    <p:sldId id="319" r:id="rId15"/>
    <p:sldId id="314" r:id="rId16"/>
    <p:sldId id="320" r:id="rId17"/>
    <p:sldId id="321" r:id="rId18"/>
    <p:sldId id="315" r:id="rId19"/>
    <p:sldId id="316" r:id="rId20"/>
    <p:sldId id="317" r:id="rId21"/>
    <p:sldId id="279" r:id="rId22"/>
    <p:sldId id="30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3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A1BB8-0146-4202-B541-A70A44EDD119}" type="datetimeFigureOut">
              <a:rPr lang="en-US" smtClean="0"/>
              <a:t>4/8/2025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C4AC7-CFE1-4CBB-9559-F964B2F35B97}" type="slidenum">
              <a:rPr lang="en-US" smtClean="0"/>
              <a:t>‹#›</a:t>
            </a:fld>
            <a:endParaRPr lang="en-US"/>
          </a:p>
        </p:txBody>
      </p:sp>
    </p:spTree>
    <p:extLst>
      <p:ext uri="{BB962C8B-B14F-4D97-AF65-F5344CB8AC3E}">
        <p14:creationId xmlns:p14="http://schemas.microsoft.com/office/powerpoint/2010/main" val="3738493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F6CBA8-0AF8-4D02-8739-8075219959AF}" type="datetime1">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636136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32C715-DFEF-4B17-B49A-ECA04655532B}" type="datetime1">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2522473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05F7A2-8106-4C79-98A8-5D2FBA37AB72}" type="datetime1">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8732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5BC11B-B259-4E19-ABED-E43AE5AF1CBF}" type="datetime1">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4286193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5C87FC-E181-4BFF-A06A-0E1A8F6BE229}" type="datetime1">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05550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527772-ABFC-4A13-AC58-9D3A9EDE13AE}" type="datetime1">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315995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A92E80-21E5-4593-87D7-3490A6F134BC}" type="datetime1">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1986723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FC328F-316B-4A92-BF28-AA59B5CD3EF7}" type="datetime1">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2533248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578808-8F6C-46D8-9836-90AA40B032F6}" type="datetime1">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2357025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D4223E-D2C2-46C7-852A-A5DFF076F2C5}" type="datetime1">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3244239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51D22F-FF42-47FE-A820-DCCE16674396}" type="datetime1">
              <a:rPr lang="en-US" smtClean="0"/>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3611776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FDB17E-95D9-4975-A073-45EDEF0C02FA}" type="datetime1">
              <a:rPr lang="en-US" smtClean="0"/>
              <a:t>4/8/2025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1648976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54A82F-19C6-4173-9362-3888F9DFA0F7}" type="datetime1">
              <a:rPr lang="en-US" smtClean="0"/>
              <a:t>4/8/2025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370591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2F8022-D73F-4228-9FD7-B95480A65CE2}" type="datetime1">
              <a:rPr lang="en-US" smtClean="0"/>
              <a:t>4/8/2025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1719134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D99BDF-7482-4DCA-94C5-995627702A6B}" type="datetime1">
              <a:rPr lang="en-US" smtClean="0"/>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2792363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80B8765-590E-4BC3-A8E7-F79BC67515BE}" type="datetime1">
              <a:rPr lang="en-US" smtClean="0"/>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36404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7624B7-13C5-4994-999B-B9A581EF22C7}" type="datetime1">
              <a:rPr lang="en-US" smtClean="0"/>
              <a:t>4/8/2025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B76E2C0-7A2D-4254-B81A-8E735F356D99}" type="slidenum">
              <a:rPr lang="en-US" smtClean="0"/>
              <a:t>‹#›</a:t>
            </a:fld>
            <a:endParaRPr lang="en-US"/>
          </a:p>
        </p:txBody>
      </p:sp>
    </p:spTree>
    <p:extLst>
      <p:ext uri="{BB962C8B-B14F-4D97-AF65-F5344CB8AC3E}">
        <p14:creationId xmlns:p14="http://schemas.microsoft.com/office/powerpoint/2010/main" val="81240271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54" r:id="rId12"/>
    <p:sldLayoutId id="2147483955" r:id="rId13"/>
    <p:sldLayoutId id="2147483956" r:id="rId14"/>
    <p:sldLayoutId id="2147483957" r:id="rId15"/>
    <p:sldLayoutId id="214748395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slideshare.net/slideshow/identification-of-predators-ppt/95913946"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555093"/>
          </a:xfrm>
          <a:prstGeom prst="rect">
            <a:avLst/>
          </a:prstGeom>
        </p:spPr>
        <p:txBody>
          <a:bodyPr wrap="square">
            <a:spAutoFit/>
          </a:bodyPr>
          <a:lstStyle/>
          <a:p>
            <a:pPr algn="ctr"/>
            <a:r>
              <a:rPr lang="en-US" sz="3200" b="1" dirty="0"/>
              <a:t>PLPT 609</a:t>
            </a:r>
            <a:br>
              <a:rPr lang="en-US" sz="2400" b="1" dirty="0"/>
            </a:br>
            <a:br>
              <a:rPr lang="en-US" sz="2400" b="1" dirty="0"/>
            </a:br>
            <a:r>
              <a:rPr lang="en-US" sz="3200" b="1" dirty="0"/>
              <a:t>Title: Inter-Relationships Between Insects and Plants </a:t>
            </a:r>
          </a:p>
          <a:p>
            <a:endParaRPr lang="en-US" sz="3200" b="1" dirty="0"/>
          </a:p>
          <a:p>
            <a:pPr algn="ctr"/>
            <a:r>
              <a:rPr lang="en-US" sz="2400" b="1" dirty="0"/>
              <a:t>Credit hours= 3 (2+1)</a:t>
            </a:r>
          </a:p>
          <a:p>
            <a:pPr algn="ctr"/>
            <a:endParaRPr lang="en-US" sz="2400" b="1" dirty="0"/>
          </a:p>
          <a:p>
            <a:pPr algn="ctr"/>
            <a:r>
              <a:rPr lang="en-US" sz="3200" b="1" dirty="0"/>
              <a:t>Instructor: Prof. Abdulrahman Saad </a:t>
            </a:r>
            <a:r>
              <a:rPr lang="en-US" sz="3200" b="1" dirty="0" err="1"/>
              <a:t>Aldawood</a:t>
            </a:r>
            <a:endParaRPr lang="en-US" sz="3200" b="1" dirty="0"/>
          </a:p>
          <a:p>
            <a:pPr algn="ctr"/>
            <a:endParaRPr lang="en-US" sz="2400" b="1" dirty="0"/>
          </a:p>
          <a:p>
            <a:pPr algn="ctr"/>
            <a:r>
              <a:rPr lang="en-US" sz="2400" b="1" dirty="0"/>
              <a:t>Department of Plant Protection, college of Food and Agriculture Sciences, King Saud University, Riyadh, Saudi Arabia</a:t>
            </a:r>
          </a:p>
          <a:p>
            <a:endParaRPr lang="en-US" dirty="0"/>
          </a:p>
        </p:txBody>
      </p:sp>
      <p:sp>
        <p:nvSpPr>
          <p:cNvPr id="3" name="Slide Number Placeholder 2">
            <a:extLst>
              <a:ext uri="{FF2B5EF4-FFF2-40B4-BE49-F238E27FC236}">
                <a16:creationId xmlns:a16="http://schemas.microsoft.com/office/drawing/2014/main" id="{ED781232-7C8E-4EBC-9F14-68505F0381A8}"/>
              </a:ext>
            </a:extLst>
          </p:cNvPr>
          <p:cNvSpPr>
            <a:spLocks noGrp="1"/>
          </p:cNvSpPr>
          <p:nvPr>
            <p:ph type="sldNum" sz="quarter" idx="12"/>
          </p:nvPr>
        </p:nvSpPr>
        <p:spPr/>
        <p:txBody>
          <a:bodyPr/>
          <a:lstStyle/>
          <a:p>
            <a:fld id="{EB76E2C0-7A2D-4254-B81A-8E735F356D99}" type="slidenum">
              <a:rPr lang="en-US" smtClean="0"/>
              <a:t>1</a:t>
            </a:fld>
            <a:endParaRPr lang="en-US"/>
          </a:p>
        </p:txBody>
      </p:sp>
    </p:spTree>
    <p:extLst>
      <p:ext uri="{BB962C8B-B14F-4D97-AF65-F5344CB8AC3E}">
        <p14:creationId xmlns:p14="http://schemas.microsoft.com/office/powerpoint/2010/main" val="876909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324535"/>
          </a:xfrm>
          <a:prstGeom prst="rect">
            <a:avLst/>
          </a:prstGeom>
        </p:spPr>
        <p:txBody>
          <a:bodyPr wrap="square">
            <a:spAutoFit/>
          </a:bodyPr>
          <a:lstStyle/>
          <a:p>
            <a:r>
              <a:rPr lang="en-US" sz="2800" b="1" dirty="0"/>
              <a:t>Herbivores and their predators-Contin---</a:t>
            </a:r>
          </a:p>
          <a:p>
            <a:endParaRPr lang="en-US" sz="2400" b="1" dirty="0"/>
          </a:p>
          <a:p>
            <a:pPr algn="just"/>
            <a:r>
              <a:rPr lang="en-US" sz="2400" b="1" dirty="0"/>
              <a:t>Which Characteristics Make Insects Dangerous?</a:t>
            </a:r>
          </a:p>
          <a:p>
            <a:pPr algn="just"/>
            <a:endParaRPr lang="en-US" sz="2400" dirty="0"/>
          </a:p>
          <a:p>
            <a:pPr marL="342900" indent="-342900" algn="just">
              <a:buFont typeface="Wingdings" panose="05000000000000000000" pitchFamily="2" charset="2"/>
              <a:buChar char="ü"/>
            </a:pPr>
            <a:r>
              <a:rPr lang="en-US" sz="2400" dirty="0"/>
              <a:t>Brassica species like Cabbage and Oilseed rape contain a large group of specific chemical substances, the </a:t>
            </a:r>
            <a:r>
              <a:rPr lang="en-US" sz="2400" b="1" dirty="0" err="1"/>
              <a:t>glucosinolates</a:t>
            </a:r>
            <a:r>
              <a:rPr lang="en-US" sz="2400" b="1" dirty="0"/>
              <a:t>.</a:t>
            </a:r>
            <a:r>
              <a:rPr lang="en-US" sz="2400" dirty="0"/>
              <a:t> </a:t>
            </a:r>
          </a:p>
          <a:p>
            <a:pPr marL="342900" indent="-342900" algn="just">
              <a:buFont typeface="Wingdings" panose="05000000000000000000" pitchFamily="2" charset="2"/>
              <a:buChar char="ü"/>
            </a:pPr>
            <a:r>
              <a:rPr lang="en-US" sz="2400" dirty="0"/>
              <a:t>Because of their distinct “cabbage smell”, specialist insect herbivores like the </a:t>
            </a:r>
          </a:p>
          <a:p>
            <a:pPr marL="800100" lvl="1" indent="-342900" algn="just">
              <a:buFont typeface="Wingdings" panose="05000000000000000000" pitchFamily="2" charset="2"/>
              <a:buChar char="Ø"/>
            </a:pPr>
            <a:r>
              <a:rPr lang="en-US" sz="2400" dirty="0"/>
              <a:t>Diamondback moth (</a:t>
            </a:r>
            <a:r>
              <a:rPr lang="en-US" sz="2400" i="1" dirty="0" err="1"/>
              <a:t>Plutella</a:t>
            </a:r>
            <a:r>
              <a:rPr lang="en-US" sz="2400" i="1" dirty="0"/>
              <a:t> </a:t>
            </a:r>
            <a:r>
              <a:rPr lang="en-US" sz="2400" i="1" dirty="0" err="1"/>
              <a:t>xylostella</a:t>
            </a:r>
            <a:r>
              <a:rPr lang="en-US" sz="2400" dirty="0"/>
              <a:t>), </a:t>
            </a:r>
          </a:p>
          <a:p>
            <a:pPr marL="800100" lvl="1" indent="-342900" algn="just">
              <a:buFont typeface="Wingdings" panose="05000000000000000000" pitchFamily="2" charset="2"/>
              <a:buChar char="Ø"/>
            </a:pPr>
            <a:r>
              <a:rPr lang="en-US" sz="2400" dirty="0"/>
              <a:t>the Cabbage white butterflies (</a:t>
            </a:r>
            <a:r>
              <a:rPr lang="en-US" sz="2400" i="1" dirty="0"/>
              <a:t>Pieris spec</a:t>
            </a:r>
            <a:r>
              <a:rPr lang="en-US" sz="2400" dirty="0"/>
              <a:t>.), and </a:t>
            </a:r>
          </a:p>
          <a:p>
            <a:pPr marL="800100" lvl="1" indent="-342900" algn="just">
              <a:buFont typeface="Wingdings" panose="05000000000000000000" pitchFamily="2" charset="2"/>
              <a:buChar char="Ø"/>
            </a:pPr>
            <a:r>
              <a:rPr lang="en-US" sz="2400" dirty="0"/>
              <a:t>the Crucifer flea beetle (</a:t>
            </a:r>
            <a:r>
              <a:rPr lang="en-US" sz="2400" i="1" dirty="0" err="1"/>
              <a:t>Psylliodes</a:t>
            </a:r>
            <a:r>
              <a:rPr lang="en-US" sz="2400" i="1" dirty="0"/>
              <a:t> </a:t>
            </a:r>
            <a:r>
              <a:rPr lang="en-US" sz="2400" i="1" dirty="0" err="1"/>
              <a:t>chrysocephala</a:t>
            </a:r>
            <a:r>
              <a:rPr lang="en-US" sz="2400" dirty="0"/>
              <a:t>) </a:t>
            </a:r>
          </a:p>
          <a:p>
            <a:pPr lvl="1" algn="just"/>
            <a:endParaRPr lang="en-US" sz="2400" dirty="0"/>
          </a:p>
          <a:p>
            <a:pPr lvl="1" algn="just"/>
            <a:r>
              <a:rPr lang="en-US" sz="2400" dirty="0"/>
              <a:t>use these </a:t>
            </a:r>
            <a:r>
              <a:rPr lang="en-US" sz="2400" b="1" dirty="0" err="1"/>
              <a:t>glucosinolates</a:t>
            </a:r>
            <a:r>
              <a:rPr lang="en-US" sz="2400" dirty="0"/>
              <a:t> to find their food plants 	and to start feedings.</a:t>
            </a:r>
            <a:endParaRPr lang="en-US" sz="20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10</a:t>
            </a:fld>
            <a:endParaRPr lang="en-US"/>
          </a:p>
        </p:txBody>
      </p:sp>
      <p:pic>
        <p:nvPicPr>
          <p:cNvPr id="4" name="Picture 2" descr="Smiley Thinking Emoji Vector Images ...">
            <a:extLst>
              <a:ext uri="{FF2B5EF4-FFF2-40B4-BE49-F238E27FC236}">
                <a16:creationId xmlns:a16="http://schemas.microsoft.com/office/drawing/2014/main" id="{11E73AAA-F001-4F34-A46F-F723C3627C3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33"/>
          <a:stretch/>
        </p:blipFill>
        <p:spPr bwMode="auto">
          <a:xfrm>
            <a:off x="4755311" y="6094147"/>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547509BD-9640-4531-BD12-92BCFC3A3F9D}"/>
              </a:ext>
            </a:extLst>
          </p:cNvPr>
          <p:cNvSpPr/>
          <p:nvPr/>
        </p:nvSpPr>
        <p:spPr>
          <a:xfrm>
            <a:off x="5262738" y="6155844"/>
            <a:ext cx="3669594" cy="369332"/>
          </a:xfrm>
          <a:prstGeom prst="rect">
            <a:avLst/>
          </a:prstGeom>
        </p:spPr>
        <p:txBody>
          <a:bodyPr wrap="none">
            <a:spAutoFit/>
          </a:bodyPr>
          <a:lstStyle/>
          <a:p>
            <a:r>
              <a:rPr lang="en-US" dirty="0"/>
              <a:t>Find more similar examples--------------</a:t>
            </a:r>
          </a:p>
        </p:txBody>
      </p:sp>
      <p:sp>
        <p:nvSpPr>
          <p:cNvPr id="6" name="Rectangle 5">
            <a:extLst>
              <a:ext uri="{FF2B5EF4-FFF2-40B4-BE49-F238E27FC236}">
                <a16:creationId xmlns:a16="http://schemas.microsoft.com/office/drawing/2014/main" id="{A05ACB14-C4F0-44AE-867C-2B905093AC86}"/>
              </a:ext>
            </a:extLst>
          </p:cNvPr>
          <p:cNvSpPr/>
          <p:nvPr/>
        </p:nvSpPr>
        <p:spPr>
          <a:xfrm>
            <a:off x="755374" y="6412123"/>
            <a:ext cx="2504661" cy="338554"/>
          </a:xfrm>
          <a:prstGeom prst="rect">
            <a:avLst/>
          </a:prstGeom>
        </p:spPr>
        <p:txBody>
          <a:bodyPr wrap="square">
            <a:spAutoFit/>
          </a:bodyPr>
          <a:lstStyle/>
          <a:p>
            <a:pPr algn="just"/>
            <a:r>
              <a:rPr lang="en-US" sz="1600" dirty="0"/>
              <a:t>Van der </a:t>
            </a:r>
            <a:r>
              <a:rPr lang="en-US" sz="1600" dirty="0" err="1"/>
              <a:t>Meijden</a:t>
            </a:r>
            <a:r>
              <a:rPr lang="en-US" sz="1600" dirty="0"/>
              <a:t>, 2014</a:t>
            </a:r>
          </a:p>
        </p:txBody>
      </p:sp>
    </p:spTree>
    <p:extLst>
      <p:ext uri="{BB962C8B-B14F-4D97-AF65-F5344CB8AC3E}">
        <p14:creationId xmlns:p14="http://schemas.microsoft.com/office/powerpoint/2010/main" val="98524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985980"/>
          </a:xfrm>
          <a:prstGeom prst="rect">
            <a:avLst/>
          </a:prstGeom>
        </p:spPr>
        <p:txBody>
          <a:bodyPr wrap="square">
            <a:spAutoFit/>
          </a:bodyPr>
          <a:lstStyle/>
          <a:p>
            <a:r>
              <a:rPr lang="en-US" sz="2800" b="1" dirty="0"/>
              <a:t>Herbivores and their predators-Contin---</a:t>
            </a:r>
          </a:p>
          <a:p>
            <a:endParaRPr lang="en-US" sz="2400" b="1" dirty="0"/>
          </a:p>
          <a:p>
            <a:pPr algn="just"/>
            <a:r>
              <a:rPr lang="en-US" sz="2400" b="1" dirty="0"/>
              <a:t>Which Characteristics Make Insects Dangerous? </a:t>
            </a:r>
            <a:r>
              <a:rPr lang="en-US" sz="1600" b="1" dirty="0"/>
              <a:t>Contin--</a:t>
            </a:r>
          </a:p>
          <a:p>
            <a:pPr algn="just"/>
            <a:endParaRPr lang="en-US" sz="2400" dirty="0"/>
          </a:p>
          <a:p>
            <a:pPr marL="342900" indent="-342900" algn="just">
              <a:buFont typeface="Wingdings" panose="05000000000000000000" pitchFamily="2" charset="2"/>
              <a:buChar char="ü"/>
            </a:pPr>
            <a:r>
              <a:rPr lang="en-US" sz="2400" dirty="0"/>
              <a:t>Herbivores insects can multiply fast.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Large monocultures provide herbivores with excess of food.</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Invaders herbivores like examples of the Grape </a:t>
            </a:r>
            <a:r>
              <a:rPr lang="en-US" sz="2400" dirty="0" err="1"/>
              <a:t>phylloxera</a:t>
            </a:r>
            <a:r>
              <a:rPr lang="en-US" sz="2400" dirty="0"/>
              <a:t> (</a:t>
            </a:r>
            <a:r>
              <a:rPr lang="en-US" sz="2400" i="1" dirty="0" err="1"/>
              <a:t>Daktulosphaira</a:t>
            </a:r>
            <a:r>
              <a:rPr lang="en-US" sz="2400" i="1" dirty="0"/>
              <a:t> </a:t>
            </a:r>
            <a:r>
              <a:rPr lang="en-US" sz="2400" i="1" dirty="0" err="1"/>
              <a:t>vitifoliae</a:t>
            </a:r>
            <a:r>
              <a:rPr lang="en-US" sz="2400" dirty="0"/>
              <a:t>), colonizing Europe from the United States, and the European corn borer colonizing the United States. These species enter a new continent without their natural enemies.</a:t>
            </a:r>
            <a:endParaRPr lang="en-US" dirty="0"/>
          </a:p>
          <a:p>
            <a:pPr algn="just"/>
            <a:r>
              <a:rPr lang="en-US" dirty="0"/>
              <a:t>		</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11</a:t>
            </a:fld>
            <a:endParaRPr lang="en-US"/>
          </a:p>
        </p:txBody>
      </p:sp>
      <p:pic>
        <p:nvPicPr>
          <p:cNvPr id="6" name="Picture 2" descr="Smiley Thinking Emoji Vector Images ...">
            <a:extLst>
              <a:ext uri="{FF2B5EF4-FFF2-40B4-BE49-F238E27FC236}">
                <a16:creationId xmlns:a16="http://schemas.microsoft.com/office/drawing/2014/main" id="{F3483898-961D-479D-99DD-F8D12DF8463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33"/>
          <a:stretch/>
        </p:blipFill>
        <p:spPr bwMode="auto">
          <a:xfrm>
            <a:off x="4812189" y="6044254"/>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388A2A7C-44F4-4FD3-987C-0218B8C574AE}"/>
              </a:ext>
            </a:extLst>
          </p:cNvPr>
          <p:cNvSpPr/>
          <p:nvPr/>
        </p:nvSpPr>
        <p:spPr>
          <a:xfrm>
            <a:off x="755374" y="6412123"/>
            <a:ext cx="2504661" cy="338554"/>
          </a:xfrm>
          <a:prstGeom prst="rect">
            <a:avLst/>
          </a:prstGeom>
        </p:spPr>
        <p:txBody>
          <a:bodyPr wrap="square">
            <a:spAutoFit/>
          </a:bodyPr>
          <a:lstStyle/>
          <a:p>
            <a:pPr algn="just"/>
            <a:r>
              <a:rPr lang="en-US" sz="1600" dirty="0"/>
              <a:t>Van der </a:t>
            </a:r>
            <a:r>
              <a:rPr lang="en-US" sz="1600" dirty="0" err="1"/>
              <a:t>Meijden</a:t>
            </a:r>
            <a:r>
              <a:rPr lang="en-US" sz="1600" dirty="0"/>
              <a:t>, 2014</a:t>
            </a:r>
          </a:p>
        </p:txBody>
      </p:sp>
      <p:sp>
        <p:nvSpPr>
          <p:cNvPr id="7" name="Rectangle 6">
            <a:extLst>
              <a:ext uri="{FF2B5EF4-FFF2-40B4-BE49-F238E27FC236}">
                <a16:creationId xmlns:a16="http://schemas.microsoft.com/office/drawing/2014/main" id="{451597DA-C78B-4C98-86DF-0CD75156DE2C}"/>
              </a:ext>
            </a:extLst>
          </p:cNvPr>
          <p:cNvSpPr/>
          <p:nvPr/>
        </p:nvSpPr>
        <p:spPr>
          <a:xfrm>
            <a:off x="5262738" y="6155844"/>
            <a:ext cx="3669594" cy="369332"/>
          </a:xfrm>
          <a:prstGeom prst="rect">
            <a:avLst/>
          </a:prstGeom>
        </p:spPr>
        <p:txBody>
          <a:bodyPr wrap="none">
            <a:spAutoFit/>
          </a:bodyPr>
          <a:lstStyle/>
          <a:p>
            <a:r>
              <a:rPr lang="en-US" dirty="0"/>
              <a:t>Find more similar examples--------------</a:t>
            </a:r>
          </a:p>
        </p:txBody>
      </p:sp>
    </p:spTree>
    <p:extLst>
      <p:ext uri="{BB962C8B-B14F-4D97-AF65-F5344CB8AC3E}">
        <p14:creationId xmlns:p14="http://schemas.microsoft.com/office/powerpoint/2010/main" val="3338060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493538"/>
          </a:xfrm>
          <a:prstGeom prst="rect">
            <a:avLst/>
          </a:prstGeom>
        </p:spPr>
        <p:txBody>
          <a:bodyPr wrap="square">
            <a:spAutoFit/>
          </a:bodyPr>
          <a:lstStyle/>
          <a:p>
            <a:r>
              <a:rPr lang="en-US" sz="2800" b="1" dirty="0"/>
              <a:t>Herbivores and their predators-Contin---</a:t>
            </a:r>
          </a:p>
          <a:p>
            <a:endParaRPr lang="en-US" sz="2400" b="1" dirty="0"/>
          </a:p>
          <a:p>
            <a:pPr algn="just"/>
            <a:r>
              <a:rPr lang="en-US" sz="2400" dirty="0"/>
              <a:t>Nearly all insect species are attacked by a </a:t>
            </a:r>
            <a:r>
              <a:rPr lang="en-US" sz="2400" b="1" dirty="0"/>
              <a:t>suite of natural enemies.</a:t>
            </a:r>
          </a:p>
          <a:p>
            <a:pPr algn="just"/>
            <a:endParaRPr lang="en-US" dirty="0"/>
          </a:p>
          <a:p>
            <a:pPr marL="342900" indent="-342900">
              <a:buFont typeface="Wingdings" panose="05000000000000000000" pitchFamily="2" charset="2"/>
              <a:buChar char="ü"/>
            </a:pPr>
            <a:r>
              <a:rPr lang="en-US" sz="2400" dirty="0"/>
              <a:t>Predators are </a:t>
            </a:r>
            <a:r>
              <a:rPr lang="en-US" sz="2400" b="1" dirty="0"/>
              <a:t>mobile free living organisms that feed on many prey</a:t>
            </a:r>
            <a:r>
              <a:rPr lang="en-US" sz="2400" dirty="0"/>
              <a:t>. Predators of insects include many vertebrate and invertebrate species.</a:t>
            </a:r>
          </a:p>
          <a:p>
            <a:pPr marL="342900" indent="-342900">
              <a:buFont typeface="Wingdings" panose="05000000000000000000" pitchFamily="2" charset="2"/>
              <a:buChar char="ü"/>
            </a:pPr>
            <a:endParaRPr lang="en-US" sz="2400" dirty="0"/>
          </a:p>
          <a:p>
            <a:pPr marL="342900" indent="-342900">
              <a:buFont typeface="Wingdings" panose="05000000000000000000" pitchFamily="2" charset="2"/>
              <a:buChar char="ü"/>
            </a:pPr>
            <a:r>
              <a:rPr lang="en-US" sz="2400" dirty="0"/>
              <a:t>Predators, usually kills its prey, larger than its prey and require more than one prey to complete its development.</a:t>
            </a:r>
          </a:p>
          <a:p>
            <a:pPr marL="342900" indent="-342900">
              <a:buFont typeface="Wingdings" panose="05000000000000000000" pitchFamily="2" charset="2"/>
              <a:buChar char="ü"/>
            </a:pPr>
            <a:endParaRPr lang="en-US" sz="2400" dirty="0"/>
          </a:p>
          <a:p>
            <a:pPr marL="342900" indent="-342900">
              <a:buFont typeface="Wingdings" panose="05000000000000000000" pitchFamily="2" charset="2"/>
              <a:buChar char="ü"/>
            </a:pPr>
            <a:r>
              <a:rPr lang="en-US" sz="2400" dirty="0"/>
              <a:t>Use of these predaceous/ </a:t>
            </a:r>
            <a:r>
              <a:rPr lang="en-US" sz="2400" dirty="0" err="1"/>
              <a:t>insectivorus</a:t>
            </a:r>
            <a:r>
              <a:rPr lang="en-US" sz="2400" dirty="0"/>
              <a:t> arthropods as biological control agent is very useful in insect pest management.</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12</a:t>
            </a:fld>
            <a:endParaRPr lang="en-US"/>
          </a:p>
        </p:txBody>
      </p:sp>
      <p:pic>
        <p:nvPicPr>
          <p:cNvPr id="4" name="Picture 3">
            <a:extLst>
              <a:ext uri="{FF2B5EF4-FFF2-40B4-BE49-F238E27FC236}">
                <a16:creationId xmlns:a16="http://schemas.microsoft.com/office/drawing/2014/main" id="{E87120B1-10DD-4327-B695-1CCBFF126AF8}"/>
              </a:ext>
            </a:extLst>
          </p:cNvPr>
          <p:cNvPicPr>
            <a:picLocks noChangeAspect="1"/>
          </p:cNvPicPr>
          <p:nvPr/>
        </p:nvPicPr>
        <p:blipFill>
          <a:blip r:embed="rId2"/>
          <a:stretch>
            <a:fillRect/>
          </a:stretch>
        </p:blipFill>
        <p:spPr>
          <a:xfrm>
            <a:off x="9439275" y="0"/>
            <a:ext cx="2752725" cy="1038225"/>
          </a:xfrm>
          <a:prstGeom prst="rect">
            <a:avLst/>
          </a:prstGeom>
        </p:spPr>
      </p:pic>
    </p:spTree>
    <p:extLst>
      <p:ext uri="{BB962C8B-B14F-4D97-AF65-F5344CB8AC3E}">
        <p14:creationId xmlns:p14="http://schemas.microsoft.com/office/powerpoint/2010/main" val="305660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862870"/>
          </a:xfrm>
          <a:prstGeom prst="rect">
            <a:avLst/>
          </a:prstGeom>
        </p:spPr>
        <p:txBody>
          <a:bodyPr wrap="square">
            <a:spAutoFit/>
          </a:bodyPr>
          <a:lstStyle/>
          <a:p>
            <a:r>
              <a:rPr lang="en-US" sz="2800" b="1" dirty="0"/>
              <a:t>Herbivores and their predators-Contin---</a:t>
            </a:r>
          </a:p>
          <a:p>
            <a:endParaRPr lang="en-US" sz="2400" b="1" dirty="0"/>
          </a:p>
          <a:p>
            <a:pPr algn="just"/>
            <a:r>
              <a:rPr lang="en-US" sz="2400" dirty="0"/>
              <a:t>Arthropod predators can be classified into two groups according their food habits. </a:t>
            </a:r>
          </a:p>
          <a:p>
            <a:pPr algn="just"/>
            <a:endParaRPr lang="en-US" sz="2400" dirty="0"/>
          </a:p>
          <a:p>
            <a:pPr marL="457200" indent="-457200" algn="just">
              <a:buAutoNum type="arabicParenR"/>
            </a:pPr>
            <a:r>
              <a:rPr lang="en-US" sz="2400" b="1" dirty="0"/>
              <a:t>Generalist predators </a:t>
            </a:r>
            <a:r>
              <a:rPr lang="en-US" sz="2400" dirty="0"/>
              <a:t>that depend on prey of different insect families and feed on different stages of prey (egg, larva, pupa and adult). These generalist predator can be increased by conservation biocontrol techniques or augmentative releases.</a:t>
            </a:r>
          </a:p>
          <a:p>
            <a:pPr algn="just"/>
            <a:endParaRPr lang="en-US" sz="2400" dirty="0"/>
          </a:p>
          <a:p>
            <a:pPr algn="just"/>
            <a:r>
              <a:rPr lang="en-US" sz="2400" dirty="0"/>
              <a:t>2) </a:t>
            </a:r>
            <a:r>
              <a:rPr lang="en-US" sz="2400" b="1" dirty="0"/>
              <a:t>Specialized predators</a:t>
            </a:r>
            <a:r>
              <a:rPr lang="en-US" sz="2400" dirty="0"/>
              <a:t> can be introduced to new site as part of classical 	biological control programs.</a:t>
            </a:r>
          </a:p>
          <a:p>
            <a:pPr algn="just"/>
            <a:endParaRPr lang="en-US"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13</a:t>
            </a:fld>
            <a:endParaRPr lang="en-US"/>
          </a:p>
        </p:txBody>
      </p:sp>
      <p:pic>
        <p:nvPicPr>
          <p:cNvPr id="4" name="Picture 3">
            <a:extLst>
              <a:ext uri="{FF2B5EF4-FFF2-40B4-BE49-F238E27FC236}">
                <a16:creationId xmlns:a16="http://schemas.microsoft.com/office/drawing/2014/main" id="{E87120B1-10DD-4327-B695-1CCBFF126AF8}"/>
              </a:ext>
            </a:extLst>
          </p:cNvPr>
          <p:cNvPicPr>
            <a:picLocks noChangeAspect="1"/>
          </p:cNvPicPr>
          <p:nvPr/>
        </p:nvPicPr>
        <p:blipFill>
          <a:blip r:embed="rId2"/>
          <a:stretch>
            <a:fillRect/>
          </a:stretch>
        </p:blipFill>
        <p:spPr>
          <a:xfrm>
            <a:off x="9439275" y="0"/>
            <a:ext cx="2752725" cy="1038225"/>
          </a:xfrm>
          <a:prstGeom prst="rect">
            <a:avLst/>
          </a:prstGeom>
        </p:spPr>
      </p:pic>
      <p:sp>
        <p:nvSpPr>
          <p:cNvPr id="5" name="Rectangle 4">
            <a:extLst>
              <a:ext uri="{FF2B5EF4-FFF2-40B4-BE49-F238E27FC236}">
                <a16:creationId xmlns:a16="http://schemas.microsoft.com/office/drawing/2014/main" id="{E95F22E8-ADEE-4963-8BCF-7E5BBEBE4D06}"/>
              </a:ext>
            </a:extLst>
          </p:cNvPr>
          <p:cNvSpPr/>
          <p:nvPr/>
        </p:nvSpPr>
        <p:spPr>
          <a:xfrm>
            <a:off x="755374" y="6412123"/>
            <a:ext cx="2504661" cy="338554"/>
          </a:xfrm>
          <a:prstGeom prst="rect">
            <a:avLst/>
          </a:prstGeom>
        </p:spPr>
        <p:txBody>
          <a:bodyPr wrap="square">
            <a:spAutoFit/>
          </a:bodyPr>
          <a:lstStyle/>
          <a:p>
            <a:pPr algn="just"/>
            <a:r>
              <a:rPr lang="en-US" sz="1600" dirty="0">
                <a:latin typeface="Times New Roman" panose="02020603050405020304" pitchFamily="18" charset="0"/>
                <a:cs typeface="Times New Roman" panose="02020603050405020304" pitchFamily="18" charset="0"/>
              </a:rPr>
              <a:t>Van </a:t>
            </a:r>
            <a:r>
              <a:rPr lang="en-US" sz="1600" dirty="0" err="1">
                <a:latin typeface="Times New Roman" panose="02020603050405020304" pitchFamily="18" charset="0"/>
                <a:cs typeface="Times New Roman" panose="02020603050405020304" pitchFamily="18" charset="0"/>
              </a:rPr>
              <a:t>Driesche</a:t>
            </a:r>
            <a:r>
              <a:rPr lang="en-US" sz="1600" dirty="0">
                <a:latin typeface="Times New Roman" panose="02020603050405020304" pitchFamily="18" charset="0"/>
                <a:cs typeface="Times New Roman" panose="02020603050405020304" pitchFamily="18" charset="0"/>
              </a:rPr>
              <a:t> et al 2008</a:t>
            </a:r>
            <a:endParaRPr lang="en-US" sz="1600" dirty="0"/>
          </a:p>
        </p:txBody>
      </p:sp>
    </p:spTree>
    <p:extLst>
      <p:ext uri="{BB962C8B-B14F-4D97-AF65-F5344CB8AC3E}">
        <p14:creationId xmlns:p14="http://schemas.microsoft.com/office/powerpoint/2010/main" val="3505240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585871"/>
          </a:xfrm>
          <a:prstGeom prst="rect">
            <a:avLst/>
          </a:prstGeom>
        </p:spPr>
        <p:txBody>
          <a:bodyPr wrap="square">
            <a:spAutoFit/>
          </a:bodyPr>
          <a:lstStyle/>
          <a:p>
            <a:r>
              <a:rPr lang="en-US" sz="2800" b="1" dirty="0"/>
              <a:t>Herbivores and their predators-Contin---</a:t>
            </a:r>
          </a:p>
          <a:p>
            <a:endParaRPr lang="en-US" sz="2400" b="1" dirty="0"/>
          </a:p>
          <a:p>
            <a:pPr marL="342900" indent="-342900">
              <a:buFont typeface="Wingdings" panose="05000000000000000000" pitchFamily="2" charset="2"/>
              <a:buChar char="ü"/>
            </a:pPr>
            <a:r>
              <a:rPr lang="en-US" sz="2400" dirty="0"/>
              <a:t>Beside insects, spiders are also act as predators and contribute an</a:t>
            </a:r>
          </a:p>
          <a:p>
            <a:r>
              <a:rPr lang="en-US" sz="2400" dirty="0"/>
              <a:t>	effective role in insect pest management.</a:t>
            </a:r>
          </a:p>
          <a:p>
            <a:endParaRPr lang="en-US" sz="2400" dirty="0"/>
          </a:p>
          <a:p>
            <a:pPr marL="342900" indent="-342900">
              <a:buFont typeface="Wingdings" panose="05000000000000000000" pitchFamily="2" charset="2"/>
              <a:buChar char="ü"/>
            </a:pPr>
            <a:r>
              <a:rPr lang="en-US" sz="2400" dirty="0"/>
              <a:t>In many European countries, </a:t>
            </a:r>
            <a:r>
              <a:rPr lang="en-US" sz="2400" b="1" dirty="0"/>
              <a:t>the predatory mite </a:t>
            </a:r>
            <a:r>
              <a:rPr lang="en-US" sz="2400" b="1" i="1" dirty="0" err="1"/>
              <a:t>Phytoseilus</a:t>
            </a:r>
            <a:r>
              <a:rPr lang="en-US" sz="2400" b="1" i="1" dirty="0"/>
              <a:t> </a:t>
            </a:r>
            <a:r>
              <a:rPr lang="en-US" sz="2400" b="1" i="1" dirty="0" err="1"/>
              <a:t>persimilis</a:t>
            </a:r>
            <a:r>
              <a:rPr lang="en-US" sz="2400" b="1" i="1" dirty="0"/>
              <a:t> </a:t>
            </a:r>
            <a:r>
              <a:rPr lang="en-US" sz="2400" dirty="0"/>
              <a:t>was commercially mass multiplied and released in glasshouse cucumber for the management of two spotted mite </a:t>
            </a:r>
            <a:r>
              <a:rPr lang="en-US" sz="2400" b="1" i="1" dirty="0" err="1"/>
              <a:t>Tetranychus</a:t>
            </a:r>
            <a:r>
              <a:rPr lang="en-US" sz="2400" b="1" dirty="0"/>
              <a:t> </a:t>
            </a:r>
            <a:r>
              <a:rPr lang="en-US" sz="2400" b="1" i="1" dirty="0" err="1"/>
              <a:t>urticae</a:t>
            </a:r>
            <a:r>
              <a:rPr lang="en-US" sz="2400" b="1" i="1" dirty="0"/>
              <a:t>.</a:t>
            </a:r>
            <a:endParaRPr lang="en-US" sz="2400" b="1" dirty="0"/>
          </a:p>
          <a:p>
            <a:pPr marL="342900" indent="-342900">
              <a:buFont typeface="Wingdings" panose="05000000000000000000" pitchFamily="2" charset="2"/>
              <a:buChar char="ü"/>
            </a:pPr>
            <a:endParaRPr lang="en-US" sz="2400" dirty="0"/>
          </a:p>
          <a:p>
            <a:pPr marL="342900" indent="-342900">
              <a:buFont typeface="Wingdings" panose="05000000000000000000" pitchFamily="2" charset="2"/>
              <a:buChar char="ü"/>
            </a:pPr>
            <a:r>
              <a:rPr lang="en-US" sz="2400" dirty="0"/>
              <a:t>In Spain, predatory mite, </a:t>
            </a:r>
            <a:r>
              <a:rPr lang="en-US" sz="2400" i="1" dirty="0" err="1"/>
              <a:t>Amblyseius</a:t>
            </a:r>
            <a:r>
              <a:rPr lang="en-US" sz="2400" i="1" dirty="0"/>
              <a:t> </a:t>
            </a:r>
            <a:r>
              <a:rPr lang="en-US" sz="2400" i="1" dirty="0" err="1"/>
              <a:t>swirskii</a:t>
            </a:r>
            <a:r>
              <a:rPr lang="en-US" sz="2400" i="1" dirty="0"/>
              <a:t> </a:t>
            </a:r>
            <a:r>
              <a:rPr lang="en-US" sz="2400" dirty="0"/>
              <a:t>and anthocorid bug, </a:t>
            </a:r>
            <a:r>
              <a:rPr lang="en-US" sz="2400" b="1" i="1" dirty="0" err="1"/>
              <a:t>Orius</a:t>
            </a:r>
            <a:r>
              <a:rPr lang="en-US" sz="2400" dirty="0"/>
              <a:t> </a:t>
            </a:r>
            <a:r>
              <a:rPr lang="en-US" sz="2400" b="1" i="1" dirty="0" err="1"/>
              <a:t>laevigatus</a:t>
            </a:r>
            <a:r>
              <a:rPr lang="en-US" sz="2400" dirty="0"/>
              <a:t> successfully manage the </a:t>
            </a:r>
            <a:r>
              <a:rPr lang="en-US" sz="2400" dirty="0" err="1"/>
              <a:t>thrips</a:t>
            </a:r>
            <a:r>
              <a:rPr lang="en-US" sz="2400" dirty="0"/>
              <a:t> and whiteflies on sweet peppers in greenhouses. </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14</a:t>
            </a:fld>
            <a:endParaRPr lang="en-US"/>
          </a:p>
        </p:txBody>
      </p:sp>
      <p:pic>
        <p:nvPicPr>
          <p:cNvPr id="4" name="Picture 3">
            <a:extLst>
              <a:ext uri="{FF2B5EF4-FFF2-40B4-BE49-F238E27FC236}">
                <a16:creationId xmlns:a16="http://schemas.microsoft.com/office/drawing/2014/main" id="{E87120B1-10DD-4327-B695-1CCBFF126AF8}"/>
              </a:ext>
            </a:extLst>
          </p:cNvPr>
          <p:cNvPicPr>
            <a:picLocks noChangeAspect="1"/>
          </p:cNvPicPr>
          <p:nvPr/>
        </p:nvPicPr>
        <p:blipFill>
          <a:blip r:embed="rId2"/>
          <a:stretch>
            <a:fillRect/>
          </a:stretch>
        </p:blipFill>
        <p:spPr>
          <a:xfrm>
            <a:off x="9439275" y="0"/>
            <a:ext cx="2752725" cy="1038225"/>
          </a:xfrm>
          <a:prstGeom prst="rect">
            <a:avLst/>
          </a:prstGeom>
        </p:spPr>
      </p:pic>
    </p:spTree>
    <p:extLst>
      <p:ext uri="{BB962C8B-B14F-4D97-AF65-F5344CB8AC3E}">
        <p14:creationId xmlns:p14="http://schemas.microsoft.com/office/powerpoint/2010/main" val="1658879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801314"/>
          </a:xfrm>
          <a:prstGeom prst="rect">
            <a:avLst/>
          </a:prstGeom>
        </p:spPr>
        <p:txBody>
          <a:bodyPr wrap="square">
            <a:spAutoFit/>
          </a:bodyPr>
          <a:lstStyle/>
          <a:p>
            <a:r>
              <a:rPr lang="en-US" sz="2400" b="1" dirty="0"/>
              <a:t>Herbivores and their predators-Contin---</a:t>
            </a:r>
          </a:p>
          <a:p>
            <a:endParaRPr lang="en-US" sz="2400" b="1" dirty="0"/>
          </a:p>
          <a:p>
            <a:r>
              <a:rPr lang="en-US" sz="2400" b="1" dirty="0"/>
              <a:t>Characteristics of a predator</a:t>
            </a:r>
          </a:p>
          <a:p>
            <a:pPr marL="342900" indent="-342900">
              <a:buFont typeface="Wingdings" panose="05000000000000000000" pitchFamily="2" charset="2"/>
              <a:buChar char="ü"/>
            </a:pPr>
            <a:r>
              <a:rPr lang="en-US" sz="2400" dirty="0"/>
              <a:t>Long life cycle,</a:t>
            </a:r>
          </a:p>
          <a:p>
            <a:pPr marL="342900" indent="-342900">
              <a:buFont typeface="Wingdings" panose="05000000000000000000" pitchFamily="2" charset="2"/>
              <a:buChar char="ü"/>
            </a:pPr>
            <a:r>
              <a:rPr lang="en-US" sz="2400" dirty="0"/>
              <a:t>Requires several prey to complete its development</a:t>
            </a:r>
          </a:p>
          <a:p>
            <a:pPr marL="342900" indent="-342900">
              <a:buFont typeface="Wingdings" panose="05000000000000000000" pitchFamily="2" charset="2"/>
              <a:buChar char="ü"/>
            </a:pPr>
            <a:r>
              <a:rPr lang="en-US" sz="2400" dirty="0"/>
              <a:t>Larger than its prey,</a:t>
            </a:r>
          </a:p>
          <a:p>
            <a:pPr marL="342900" indent="-342900">
              <a:buFont typeface="Wingdings" panose="05000000000000000000" pitchFamily="2" charset="2"/>
              <a:buChar char="ü"/>
            </a:pPr>
            <a:r>
              <a:rPr lang="en-US" sz="2400" dirty="0"/>
              <a:t>Kills the prey immediately,</a:t>
            </a:r>
          </a:p>
          <a:p>
            <a:pPr marL="342900" indent="-342900">
              <a:buFont typeface="Wingdings" panose="05000000000000000000" pitchFamily="2" charset="2"/>
              <a:buChar char="ü"/>
            </a:pPr>
            <a:r>
              <a:rPr lang="en-US" sz="2400" dirty="0"/>
              <a:t>Usually both immature and adult stages are predatory,</a:t>
            </a:r>
          </a:p>
          <a:p>
            <a:pPr marL="342900" indent="-342900">
              <a:buFont typeface="Wingdings" panose="05000000000000000000" pitchFamily="2" charset="2"/>
              <a:buChar char="ü"/>
            </a:pPr>
            <a:r>
              <a:rPr lang="en-US" sz="2400" dirty="0"/>
              <a:t>Very active,</a:t>
            </a:r>
          </a:p>
          <a:p>
            <a:pPr marL="342900" indent="-342900">
              <a:buFont typeface="Wingdings" panose="05000000000000000000" pitchFamily="2" charset="2"/>
              <a:buChar char="ü"/>
            </a:pPr>
            <a:r>
              <a:rPr lang="en-US" sz="2400" dirty="0"/>
              <a:t>Stronger and larger then prey,</a:t>
            </a:r>
          </a:p>
          <a:p>
            <a:pPr marL="342900" indent="-342900">
              <a:buFont typeface="Wingdings" panose="05000000000000000000" pitchFamily="2" charset="2"/>
              <a:buChar char="ü"/>
            </a:pPr>
            <a:r>
              <a:rPr lang="en-US" sz="2400" dirty="0"/>
              <a:t>Well developed locomotory organs and mouth parts. 			</a:t>
            </a:r>
            <a:endParaRPr lang="en-US" sz="1600" dirty="0"/>
          </a:p>
          <a:p>
            <a:pPr marL="342900" indent="-342900">
              <a:buFont typeface="Wingdings" panose="05000000000000000000" pitchFamily="2" charset="2"/>
              <a:buChar char="ü"/>
            </a:pPr>
            <a:endParaRPr lang="en-US" sz="2400" dirty="0"/>
          </a:p>
          <a:p>
            <a:pPr algn="just"/>
            <a:endParaRPr lang="en-US"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15</a:t>
            </a:fld>
            <a:endParaRPr lang="en-US"/>
          </a:p>
        </p:txBody>
      </p:sp>
      <p:pic>
        <p:nvPicPr>
          <p:cNvPr id="6" name="Picture 5">
            <a:extLst>
              <a:ext uri="{FF2B5EF4-FFF2-40B4-BE49-F238E27FC236}">
                <a16:creationId xmlns:a16="http://schemas.microsoft.com/office/drawing/2014/main" id="{E4E24E61-5C48-45AD-A79D-DEF380BFE814}"/>
              </a:ext>
            </a:extLst>
          </p:cNvPr>
          <p:cNvPicPr>
            <a:picLocks noChangeAspect="1"/>
          </p:cNvPicPr>
          <p:nvPr/>
        </p:nvPicPr>
        <p:blipFill>
          <a:blip r:embed="rId2"/>
          <a:stretch>
            <a:fillRect/>
          </a:stretch>
        </p:blipFill>
        <p:spPr>
          <a:xfrm>
            <a:off x="9439275" y="1663"/>
            <a:ext cx="2752725" cy="1038225"/>
          </a:xfrm>
          <a:prstGeom prst="rect">
            <a:avLst/>
          </a:prstGeom>
        </p:spPr>
      </p:pic>
      <p:sp>
        <p:nvSpPr>
          <p:cNvPr id="7" name="Rectangle 6">
            <a:extLst>
              <a:ext uri="{FF2B5EF4-FFF2-40B4-BE49-F238E27FC236}">
                <a16:creationId xmlns:a16="http://schemas.microsoft.com/office/drawing/2014/main" id="{19D07A83-3C83-479C-B014-DFDCD44DFC84}"/>
              </a:ext>
            </a:extLst>
          </p:cNvPr>
          <p:cNvSpPr/>
          <p:nvPr/>
        </p:nvSpPr>
        <p:spPr>
          <a:xfrm>
            <a:off x="755374" y="6406487"/>
            <a:ext cx="8322365" cy="338554"/>
          </a:xfrm>
          <a:prstGeom prst="rect">
            <a:avLst/>
          </a:prstGeom>
        </p:spPr>
        <p:txBody>
          <a:bodyPr wrap="square">
            <a:spAutoFit/>
          </a:bodyPr>
          <a:lstStyle/>
          <a:p>
            <a:r>
              <a:rPr lang="en-US" sz="1600" dirty="0"/>
              <a:t>https://www.slideshare.net/slideshow/identification-of-predators-ppt/95913946#3</a:t>
            </a:r>
          </a:p>
        </p:txBody>
      </p:sp>
      <p:pic>
        <p:nvPicPr>
          <p:cNvPr id="8" name="Picture 2" descr="Smiley Thinking Emoji Vector Images ...">
            <a:extLst>
              <a:ext uri="{FF2B5EF4-FFF2-40B4-BE49-F238E27FC236}">
                <a16:creationId xmlns:a16="http://schemas.microsoft.com/office/drawing/2014/main" id="{2D849F71-CC01-493D-A423-C1D99F1500D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633"/>
          <a:stretch/>
        </p:blipFill>
        <p:spPr bwMode="auto">
          <a:xfrm>
            <a:off x="3260022" y="5560440"/>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B18BE312-B3D9-4AFF-9730-087ED1943565}"/>
              </a:ext>
            </a:extLst>
          </p:cNvPr>
          <p:cNvSpPr/>
          <p:nvPr/>
        </p:nvSpPr>
        <p:spPr>
          <a:xfrm>
            <a:off x="3710571" y="5653802"/>
            <a:ext cx="3597965" cy="338554"/>
          </a:xfrm>
          <a:prstGeom prst="rect">
            <a:avLst/>
          </a:prstGeom>
        </p:spPr>
        <p:txBody>
          <a:bodyPr wrap="square">
            <a:spAutoFit/>
          </a:bodyPr>
          <a:lstStyle/>
          <a:p>
            <a:r>
              <a:rPr lang="en-US" sz="1600" b="1" dirty="0"/>
              <a:t>Search for other characteristics</a:t>
            </a:r>
          </a:p>
        </p:txBody>
      </p:sp>
    </p:spTree>
    <p:extLst>
      <p:ext uri="{BB962C8B-B14F-4D97-AF65-F5344CB8AC3E}">
        <p14:creationId xmlns:p14="http://schemas.microsoft.com/office/powerpoint/2010/main" val="2145418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324535"/>
          </a:xfrm>
          <a:prstGeom prst="rect">
            <a:avLst/>
          </a:prstGeom>
        </p:spPr>
        <p:txBody>
          <a:bodyPr wrap="square">
            <a:spAutoFit/>
          </a:bodyPr>
          <a:lstStyle/>
          <a:p>
            <a:r>
              <a:rPr lang="en-US" sz="2800" b="1" dirty="0"/>
              <a:t>Herbivores and their predators-Contin---</a:t>
            </a:r>
          </a:p>
          <a:p>
            <a:endParaRPr lang="en-US" sz="2400" b="1" dirty="0"/>
          </a:p>
          <a:p>
            <a:r>
              <a:rPr lang="en-US" sz="2400" b="1" dirty="0"/>
              <a:t>Predation Methods</a:t>
            </a:r>
          </a:p>
          <a:p>
            <a:endParaRPr lang="en-US" sz="2400" b="1" dirty="0"/>
          </a:p>
          <a:p>
            <a:r>
              <a:rPr lang="en-US" sz="2400" dirty="0"/>
              <a:t>Predators follow various predation methods to catch preys in nature.</a:t>
            </a:r>
          </a:p>
          <a:p>
            <a:pPr marL="342900" indent="-342900">
              <a:buFont typeface="Wingdings" panose="05000000000000000000" pitchFamily="2" charset="2"/>
              <a:buChar char="ü"/>
            </a:pPr>
            <a:endParaRPr lang="en-US" sz="2400" dirty="0"/>
          </a:p>
          <a:p>
            <a:r>
              <a:rPr lang="en-US" sz="2400" b="1" dirty="0"/>
              <a:t>Hunters as well as chasers </a:t>
            </a:r>
          </a:p>
          <a:p>
            <a:r>
              <a:rPr lang="en-US" sz="2400" dirty="0"/>
              <a:t>	</a:t>
            </a:r>
            <a:r>
              <a:rPr lang="en-US" sz="2400" b="1" dirty="0"/>
              <a:t>Tiger beetles </a:t>
            </a:r>
            <a:r>
              <a:rPr lang="en-US" sz="2400" dirty="0"/>
              <a:t>run down prey and catch it with their strong, curved jaws 	on the ground. In the air, </a:t>
            </a:r>
            <a:r>
              <a:rPr lang="en-US" sz="2400" b="1" dirty="0"/>
              <a:t>dragonflies</a:t>
            </a:r>
            <a:r>
              <a:rPr lang="en-US" sz="2400" dirty="0"/>
              <a:t> catch their prey by their strong 	spiny legs.</a:t>
            </a:r>
          </a:p>
          <a:p>
            <a:pPr marL="342900" indent="-342900">
              <a:buFont typeface="Wingdings" panose="05000000000000000000" pitchFamily="2" charset="2"/>
              <a:buChar char="ü"/>
            </a:pPr>
            <a:endParaRPr lang="en-US" sz="2400" dirty="0"/>
          </a:p>
          <a:p>
            <a:r>
              <a:rPr lang="en-US" sz="2400" b="1" dirty="0"/>
              <a:t>Hunters, collective attack </a:t>
            </a:r>
          </a:p>
          <a:p>
            <a:r>
              <a:rPr lang="en-US" sz="2400" dirty="0"/>
              <a:t>	Ants are the example of collective work and they use chemical signals to garner other worker ants for attack.  </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16</a:t>
            </a:fld>
            <a:endParaRPr lang="en-US"/>
          </a:p>
        </p:txBody>
      </p:sp>
      <p:pic>
        <p:nvPicPr>
          <p:cNvPr id="4" name="Picture 3">
            <a:extLst>
              <a:ext uri="{FF2B5EF4-FFF2-40B4-BE49-F238E27FC236}">
                <a16:creationId xmlns:a16="http://schemas.microsoft.com/office/drawing/2014/main" id="{E87120B1-10DD-4327-B695-1CCBFF126AF8}"/>
              </a:ext>
            </a:extLst>
          </p:cNvPr>
          <p:cNvPicPr>
            <a:picLocks noChangeAspect="1"/>
          </p:cNvPicPr>
          <p:nvPr/>
        </p:nvPicPr>
        <p:blipFill>
          <a:blip r:embed="rId2"/>
          <a:stretch>
            <a:fillRect/>
          </a:stretch>
        </p:blipFill>
        <p:spPr>
          <a:xfrm>
            <a:off x="9439275" y="0"/>
            <a:ext cx="2752725" cy="1038225"/>
          </a:xfrm>
          <a:prstGeom prst="rect">
            <a:avLst/>
          </a:prstGeom>
        </p:spPr>
      </p:pic>
      <p:sp>
        <p:nvSpPr>
          <p:cNvPr id="5" name="Rectangle 4">
            <a:extLst>
              <a:ext uri="{FF2B5EF4-FFF2-40B4-BE49-F238E27FC236}">
                <a16:creationId xmlns:a16="http://schemas.microsoft.com/office/drawing/2014/main" id="{2E7CB7F5-DBD9-4D74-97FC-7735F5EB85B4}"/>
              </a:ext>
            </a:extLst>
          </p:cNvPr>
          <p:cNvSpPr/>
          <p:nvPr/>
        </p:nvSpPr>
        <p:spPr>
          <a:xfrm>
            <a:off x="755374" y="6412123"/>
            <a:ext cx="2504661" cy="338554"/>
          </a:xfrm>
          <a:prstGeom prst="rect">
            <a:avLst/>
          </a:prstGeom>
        </p:spPr>
        <p:txBody>
          <a:bodyPr wrap="square">
            <a:spAutoFit/>
          </a:bodyPr>
          <a:lstStyle/>
          <a:p>
            <a:pPr algn="just"/>
            <a:r>
              <a:rPr lang="en-US" sz="1600" dirty="0">
                <a:latin typeface="Times New Roman" panose="02020603050405020304" pitchFamily="18" charset="0"/>
                <a:cs typeface="Times New Roman" panose="02020603050405020304" pitchFamily="18" charset="0"/>
              </a:rPr>
              <a:t>Van </a:t>
            </a:r>
            <a:r>
              <a:rPr lang="en-US" sz="1600" dirty="0" err="1">
                <a:latin typeface="Times New Roman" panose="02020603050405020304" pitchFamily="18" charset="0"/>
                <a:cs typeface="Times New Roman" panose="02020603050405020304" pitchFamily="18" charset="0"/>
              </a:rPr>
              <a:t>Driesche</a:t>
            </a:r>
            <a:r>
              <a:rPr lang="en-US" sz="1600" dirty="0">
                <a:latin typeface="Times New Roman" panose="02020603050405020304" pitchFamily="18" charset="0"/>
                <a:cs typeface="Times New Roman" panose="02020603050405020304" pitchFamily="18" charset="0"/>
              </a:rPr>
              <a:t> et al 2008</a:t>
            </a:r>
            <a:endParaRPr lang="en-US" sz="1600" dirty="0"/>
          </a:p>
        </p:txBody>
      </p:sp>
    </p:spTree>
    <p:extLst>
      <p:ext uri="{BB962C8B-B14F-4D97-AF65-F5344CB8AC3E}">
        <p14:creationId xmlns:p14="http://schemas.microsoft.com/office/powerpoint/2010/main" val="2250408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693866"/>
          </a:xfrm>
          <a:prstGeom prst="rect">
            <a:avLst/>
          </a:prstGeom>
        </p:spPr>
        <p:txBody>
          <a:bodyPr wrap="square">
            <a:spAutoFit/>
          </a:bodyPr>
          <a:lstStyle/>
          <a:p>
            <a:r>
              <a:rPr lang="en-US" sz="2800" b="1" dirty="0"/>
              <a:t>Herbivores and their predators-Contin---</a:t>
            </a:r>
            <a:endParaRPr lang="en-US" sz="2400" b="1" dirty="0"/>
          </a:p>
          <a:p>
            <a:r>
              <a:rPr lang="en-US" sz="2400" b="1" dirty="0"/>
              <a:t>Predation Methods-</a:t>
            </a:r>
            <a:r>
              <a:rPr lang="en-US" sz="1400" b="1" dirty="0"/>
              <a:t>Contin--</a:t>
            </a:r>
            <a:endParaRPr lang="en-US" sz="2400" b="1" dirty="0"/>
          </a:p>
          <a:p>
            <a:endParaRPr lang="en-US" sz="2400" b="1" dirty="0"/>
          </a:p>
          <a:p>
            <a:r>
              <a:rPr lang="en-US" sz="2400" b="1" dirty="0"/>
              <a:t>Hunters as well as waiters </a:t>
            </a:r>
            <a:endParaRPr lang="en-US" sz="2400" dirty="0"/>
          </a:p>
          <a:p>
            <a:r>
              <a:rPr lang="en-US" sz="2400" dirty="0"/>
              <a:t>These predators attack their prey by waiting. When the prey comes near to them, they catch them by their strong raptorial forelegs. Their shape and body coloring helps them to camouflage with surrounding nature </a:t>
            </a:r>
            <a:r>
              <a:rPr lang="en-US" sz="2400" dirty="0" err="1"/>
              <a:t>eg.</a:t>
            </a:r>
            <a:r>
              <a:rPr lang="en-US" sz="2400" dirty="0"/>
              <a:t> Praying mantids. </a:t>
            </a:r>
          </a:p>
          <a:p>
            <a:endParaRPr lang="en-US" sz="2400" dirty="0"/>
          </a:p>
          <a:p>
            <a:r>
              <a:rPr lang="en-US" sz="2400" b="1" dirty="0"/>
              <a:t>Trappers </a:t>
            </a:r>
          </a:p>
          <a:p>
            <a:r>
              <a:rPr lang="en-US" sz="2400" dirty="0"/>
              <a:t>The spiders trap their prey by making typical web. To trap the food from the water, caddisfly larvae use silk to make different types of ‘Capture nets’. When water passes through these nets, the food particles i.e., preys caught inside the nets.</a:t>
            </a:r>
          </a:p>
          <a:p>
            <a:endParaRPr lang="en-US" sz="24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17</a:t>
            </a:fld>
            <a:endParaRPr lang="en-US"/>
          </a:p>
        </p:txBody>
      </p:sp>
      <p:pic>
        <p:nvPicPr>
          <p:cNvPr id="4" name="Picture 3">
            <a:extLst>
              <a:ext uri="{FF2B5EF4-FFF2-40B4-BE49-F238E27FC236}">
                <a16:creationId xmlns:a16="http://schemas.microsoft.com/office/drawing/2014/main" id="{E87120B1-10DD-4327-B695-1CCBFF126AF8}"/>
              </a:ext>
            </a:extLst>
          </p:cNvPr>
          <p:cNvPicPr>
            <a:picLocks noChangeAspect="1"/>
          </p:cNvPicPr>
          <p:nvPr/>
        </p:nvPicPr>
        <p:blipFill>
          <a:blip r:embed="rId2"/>
          <a:stretch>
            <a:fillRect/>
          </a:stretch>
        </p:blipFill>
        <p:spPr>
          <a:xfrm>
            <a:off x="9439275" y="0"/>
            <a:ext cx="2752725" cy="1038225"/>
          </a:xfrm>
          <a:prstGeom prst="rect">
            <a:avLst/>
          </a:prstGeom>
        </p:spPr>
      </p:pic>
      <p:sp>
        <p:nvSpPr>
          <p:cNvPr id="5" name="Rectangle 4">
            <a:extLst>
              <a:ext uri="{FF2B5EF4-FFF2-40B4-BE49-F238E27FC236}">
                <a16:creationId xmlns:a16="http://schemas.microsoft.com/office/drawing/2014/main" id="{0C39777D-F44D-4A28-A0DC-846DED4258E3}"/>
              </a:ext>
            </a:extLst>
          </p:cNvPr>
          <p:cNvSpPr/>
          <p:nvPr/>
        </p:nvSpPr>
        <p:spPr>
          <a:xfrm>
            <a:off x="755374" y="6412123"/>
            <a:ext cx="2504661" cy="338554"/>
          </a:xfrm>
          <a:prstGeom prst="rect">
            <a:avLst/>
          </a:prstGeom>
        </p:spPr>
        <p:txBody>
          <a:bodyPr wrap="square">
            <a:spAutoFit/>
          </a:bodyPr>
          <a:lstStyle/>
          <a:p>
            <a:pPr algn="just"/>
            <a:r>
              <a:rPr lang="en-US" sz="1600" dirty="0">
                <a:latin typeface="Times New Roman" panose="02020603050405020304" pitchFamily="18" charset="0"/>
                <a:cs typeface="Times New Roman" panose="02020603050405020304" pitchFamily="18" charset="0"/>
              </a:rPr>
              <a:t>Van </a:t>
            </a:r>
            <a:r>
              <a:rPr lang="en-US" sz="1600" dirty="0" err="1">
                <a:latin typeface="Times New Roman" panose="02020603050405020304" pitchFamily="18" charset="0"/>
                <a:cs typeface="Times New Roman" panose="02020603050405020304" pitchFamily="18" charset="0"/>
              </a:rPr>
              <a:t>Driesche</a:t>
            </a:r>
            <a:r>
              <a:rPr lang="en-US" sz="1600" dirty="0">
                <a:latin typeface="Times New Roman" panose="02020603050405020304" pitchFamily="18" charset="0"/>
                <a:cs typeface="Times New Roman" panose="02020603050405020304" pitchFamily="18" charset="0"/>
              </a:rPr>
              <a:t> et al 2008</a:t>
            </a:r>
            <a:endParaRPr lang="en-US" sz="1600" dirty="0"/>
          </a:p>
        </p:txBody>
      </p:sp>
    </p:spTree>
    <p:extLst>
      <p:ext uri="{BB962C8B-B14F-4D97-AF65-F5344CB8AC3E}">
        <p14:creationId xmlns:p14="http://schemas.microsoft.com/office/powerpoint/2010/main" val="572434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539978"/>
          </a:xfrm>
          <a:prstGeom prst="rect">
            <a:avLst/>
          </a:prstGeom>
        </p:spPr>
        <p:txBody>
          <a:bodyPr wrap="square">
            <a:spAutoFit/>
          </a:bodyPr>
          <a:lstStyle/>
          <a:p>
            <a:r>
              <a:rPr lang="en-US" sz="2400" b="1" dirty="0"/>
              <a:t>Herbivores and their predators-Contin---</a:t>
            </a:r>
          </a:p>
          <a:p>
            <a:endParaRPr lang="en-US" sz="2400" b="1" dirty="0"/>
          </a:p>
          <a:p>
            <a:r>
              <a:rPr lang="en-US" sz="2400" b="1" dirty="0"/>
              <a:t>Important predatory insects order</a:t>
            </a:r>
          </a:p>
          <a:p>
            <a:endParaRPr lang="en-US" sz="2400" b="1" dirty="0"/>
          </a:p>
          <a:p>
            <a:pPr marL="342900" indent="-342900">
              <a:lnSpc>
                <a:spcPct val="150000"/>
              </a:lnSpc>
              <a:buFont typeface="Wingdings" panose="05000000000000000000" pitchFamily="2" charset="2"/>
              <a:buChar char="ü"/>
            </a:pPr>
            <a:r>
              <a:rPr lang="en-US" sz="2400" dirty="0"/>
              <a:t>Coleoptera, </a:t>
            </a:r>
          </a:p>
          <a:p>
            <a:pPr marL="342900" indent="-342900">
              <a:lnSpc>
                <a:spcPct val="150000"/>
              </a:lnSpc>
              <a:buFont typeface="Wingdings" panose="05000000000000000000" pitchFamily="2" charset="2"/>
              <a:buChar char="ü"/>
            </a:pPr>
            <a:r>
              <a:rPr lang="en-US" sz="2400" dirty="0" err="1"/>
              <a:t>Neuroptera</a:t>
            </a:r>
            <a:r>
              <a:rPr lang="en-US" sz="2400" dirty="0"/>
              <a:t>, </a:t>
            </a:r>
          </a:p>
          <a:p>
            <a:pPr marL="342900" indent="-342900">
              <a:lnSpc>
                <a:spcPct val="150000"/>
              </a:lnSpc>
              <a:buFont typeface="Wingdings" panose="05000000000000000000" pitchFamily="2" charset="2"/>
              <a:buChar char="ü"/>
            </a:pPr>
            <a:r>
              <a:rPr lang="en-US" sz="2400" dirty="0" err="1"/>
              <a:t>Diptera</a:t>
            </a:r>
            <a:r>
              <a:rPr lang="en-US" sz="2400" dirty="0"/>
              <a:t>, </a:t>
            </a:r>
          </a:p>
          <a:p>
            <a:pPr marL="342900" indent="-342900">
              <a:lnSpc>
                <a:spcPct val="150000"/>
              </a:lnSpc>
              <a:buFont typeface="Wingdings" panose="05000000000000000000" pitchFamily="2" charset="2"/>
              <a:buChar char="ü"/>
            </a:pPr>
            <a:r>
              <a:rPr lang="en-US" sz="2400" dirty="0"/>
              <a:t>Hemiptera, </a:t>
            </a:r>
          </a:p>
          <a:p>
            <a:pPr marL="342900" indent="-342900">
              <a:lnSpc>
                <a:spcPct val="150000"/>
              </a:lnSpc>
              <a:buFont typeface="Wingdings" panose="05000000000000000000" pitchFamily="2" charset="2"/>
              <a:buChar char="ü"/>
            </a:pPr>
            <a:r>
              <a:rPr lang="en-US" sz="2400" dirty="0"/>
              <a:t>Hymenoptera, and</a:t>
            </a:r>
          </a:p>
          <a:p>
            <a:pPr marL="342900" indent="-342900">
              <a:lnSpc>
                <a:spcPct val="150000"/>
              </a:lnSpc>
              <a:buFont typeface="Wingdings" panose="05000000000000000000" pitchFamily="2" charset="2"/>
              <a:buChar char="ü"/>
            </a:pPr>
            <a:r>
              <a:rPr lang="en-US" sz="2400" dirty="0" err="1"/>
              <a:t>Dictyoptera</a:t>
            </a:r>
            <a:r>
              <a:rPr lang="en-US" sz="2400" dirty="0"/>
              <a:t>.			</a:t>
            </a:r>
            <a:endParaRPr lang="en-US" sz="1600" dirty="0"/>
          </a:p>
          <a:p>
            <a:pPr marL="342900" indent="-342900">
              <a:buFont typeface="Wingdings" panose="05000000000000000000" pitchFamily="2" charset="2"/>
              <a:buChar char="ü"/>
            </a:pPr>
            <a:endParaRPr lang="en-US" sz="2400" dirty="0"/>
          </a:p>
          <a:p>
            <a:pPr algn="just"/>
            <a:endParaRPr lang="en-US"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18</a:t>
            </a:fld>
            <a:endParaRPr lang="en-US"/>
          </a:p>
        </p:txBody>
      </p:sp>
      <p:pic>
        <p:nvPicPr>
          <p:cNvPr id="6" name="Picture 5">
            <a:extLst>
              <a:ext uri="{FF2B5EF4-FFF2-40B4-BE49-F238E27FC236}">
                <a16:creationId xmlns:a16="http://schemas.microsoft.com/office/drawing/2014/main" id="{E4E24E61-5C48-45AD-A79D-DEF380BFE814}"/>
              </a:ext>
            </a:extLst>
          </p:cNvPr>
          <p:cNvPicPr>
            <a:picLocks noChangeAspect="1"/>
          </p:cNvPicPr>
          <p:nvPr/>
        </p:nvPicPr>
        <p:blipFill>
          <a:blip r:embed="rId2"/>
          <a:stretch>
            <a:fillRect/>
          </a:stretch>
        </p:blipFill>
        <p:spPr>
          <a:xfrm>
            <a:off x="9439275" y="0"/>
            <a:ext cx="2752725" cy="1038225"/>
          </a:xfrm>
          <a:prstGeom prst="rect">
            <a:avLst/>
          </a:prstGeom>
        </p:spPr>
      </p:pic>
      <p:sp>
        <p:nvSpPr>
          <p:cNvPr id="10" name="Rectangle 9">
            <a:extLst>
              <a:ext uri="{FF2B5EF4-FFF2-40B4-BE49-F238E27FC236}">
                <a16:creationId xmlns:a16="http://schemas.microsoft.com/office/drawing/2014/main" id="{6723EDA2-7C4E-4E47-9240-5B40DC9F2AC6}"/>
              </a:ext>
            </a:extLst>
          </p:cNvPr>
          <p:cNvSpPr/>
          <p:nvPr/>
        </p:nvSpPr>
        <p:spPr>
          <a:xfrm>
            <a:off x="755374" y="6412123"/>
            <a:ext cx="2504661" cy="338554"/>
          </a:xfrm>
          <a:prstGeom prst="rect">
            <a:avLst/>
          </a:prstGeom>
        </p:spPr>
        <p:txBody>
          <a:bodyPr wrap="square">
            <a:spAutoFit/>
          </a:bodyPr>
          <a:lstStyle/>
          <a:p>
            <a:r>
              <a:rPr lang="en-US" sz="1600" dirty="0"/>
              <a:t>Reddy et al., 2022</a:t>
            </a:r>
          </a:p>
        </p:txBody>
      </p:sp>
    </p:spTree>
    <p:extLst>
      <p:ext uri="{BB962C8B-B14F-4D97-AF65-F5344CB8AC3E}">
        <p14:creationId xmlns:p14="http://schemas.microsoft.com/office/powerpoint/2010/main" val="712249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1846659"/>
          </a:xfrm>
          <a:prstGeom prst="rect">
            <a:avLst/>
          </a:prstGeom>
        </p:spPr>
        <p:txBody>
          <a:bodyPr wrap="square">
            <a:spAutoFit/>
          </a:bodyPr>
          <a:lstStyle/>
          <a:p>
            <a:r>
              <a:rPr lang="en-US" sz="2400" b="1" dirty="0"/>
              <a:t>Herbivores and their predators-Contin---</a:t>
            </a:r>
          </a:p>
          <a:p>
            <a:endParaRPr lang="en-US" sz="2400" b="1" dirty="0"/>
          </a:p>
          <a:p>
            <a:r>
              <a:rPr lang="en-US" sz="2400" b="1" dirty="0"/>
              <a:t>Important predatory insects order</a:t>
            </a:r>
          </a:p>
          <a:p>
            <a:endParaRPr lang="en-US" sz="2400" b="1" dirty="0"/>
          </a:p>
          <a:p>
            <a:pPr algn="just"/>
            <a:endParaRPr lang="en-US"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19</a:t>
            </a:fld>
            <a:endParaRPr lang="en-US"/>
          </a:p>
        </p:txBody>
      </p:sp>
      <p:pic>
        <p:nvPicPr>
          <p:cNvPr id="6" name="Picture 5">
            <a:extLst>
              <a:ext uri="{FF2B5EF4-FFF2-40B4-BE49-F238E27FC236}">
                <a16:creationId xmlns:a16="http://schemas.microsoft.com/office/drawing/2014/main" id="{E4E24E61-5C48-45AD-A79D-DEF380BFE814}"/>
              </a:ext>
            </a:extLst>
          </p:cNvPr>
          <p:cNvPicPr>
            <a:picLocks noChangeAspect="1"/>
          </p:cNvPicPr>
          <p:nvPr/>
        </p:nvPicPr>
        <p:blipFill>
          <a:blip r:embed="rId2"/>
          <a:stretch>
            <a:fillRect/>
          </a:stretch>
        </p:blipFill>
        <p:spPr>
          <a:xfrm>
            <a:off x="9439275" y="0"/>
            <a:ext cx="2752725" cy="1038225"/>
          </a:xfrm>
          <a:prstGeom prst="rect">
            <a:avLst/>
          </a:prstGeom>
        </p:spPr>
      </p:pic>
      <p:pic>
        <p:nvPicPr>
          <p:cNvPr id="5" name="Picture 4">
            <a:extLst>
              <a:ext uri="{FF2B5EF4-FFF2-40B4-BE49-F238E27FC236}">
                <a16:creationId xmlns:a16="http://schemas.microsoft.com/office/drawing/2014/main" id="{4A4CF17A-4792-449F-AB94-86D2E674AD7D}"/>
              </a:ext>
            </a:extLst>
          </p:cNvPr>
          <p:cNvPicPr>
            <a:picLocks noChangeAspect="1"/>
          </p:cNvPicPr>
          <p:nvPr/>
        </p:nvPicPr>
        <p:blipFill>
          <a:blip r:embed="rId3"/>
          <a:stretch>
            <a:fillRect/>
          </a:stretch>
        </p:blipFill>
        <p:spPr>
          <a:xfrm>
            <a:off x="2411689" y="2279515"/>
            <a:ext cx="7077075" cy="3476625"/>
          </a:xfrm>
          <a:prstGeom prst="rect">
            <a:avLst/>
          </a:prstGeom>
        </p:spPr>
      </p:pic>
      <p:sp>
        <p:nvSpPr>
          <p:cNvPr id="9" name="Rectangle 8">
            <a:extLst>
              <a:ext uri="{FF2B5EF4-FFF2-40B4-BE49-F238E27FC236}">
                <a16:creationId xmlns:a16="http://schemas.microsoft.com/office/drawing/2014/main" id="{11A5AEEB-8AA1-4547-9E4B-B1B3D1D1D8BE}"/>
              </a:ext>
            </a:extLst>
          </p:cNvPr>
          <p:cNvSpPr/>
          <p:nvPr/>
        </p:nvSpPr>
        <p:spPr>
          <a:xfrm>
            <a:off x="755374" y="6412123"/>
            <a:ext cx="2504661" cy="338554"/>
          </a:xfrm>
          <a:prstGeom prst="rect">
            <a:avLst/>
          </a:prstGeom>
        </p:spPr>
        <p:txBody>
          <a:bodyPr wrap="square">
            <a:spAutoFit/>
          </a:bodyPr>
          <a:lstStyle/>
          <a:p>
            <a:r>
              <a:rPr lang="en-US" sz="1600" dirty="0"/>
              <a:t>Reddy et al., 2022</a:t>
            </a:r>
          </a:p>
        </p:txBody>
      </p:sp>
    </p:spTree>
    <p:extLst>
      <p:ext uri="{BB962C8B-B14F-4D97-AF65-F5344CB8AC3E}">
        <p14:creationId xmlns:p14="http://schemas.microsoft.com/office/powerpoint/2010/main" val="2765626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585871"/>
          </a:xfrm>
          <a:prstGeom prst="rect">
            <a:avLst/>
          </a:prstGeom>
        </p:spPr>
        <p:txBody>
          <a:bodyPr wrap="square">
            <a:spAutoFit/>
          </a:bodyPr>
          <a:lstStyle/>
          <a:p>
            <a:r>
              <a:rPr lang="en-US" sz="2800" b="1" dirty="0"/>
              <a:t>Contents</a:t>
            </a:r>
          </a:p>
          <a:p>
            <a:pPr marL="342900" indent="-342900">
              <a:buFont typeface="Garamond" panose="02020404030301010803" pitchFamily="18" charset="0"/>
              <a:buChar char="♣"/>
            </a:pPr>
            <a:r>
              <a:rPr lang="en-US" sz="2400" dirty="0">
                <a:highlight>
                  <a:srgbClr val="00FFFF"/>
                </a:highlight>
              </a:rPr>
              <a:t>Allelochemicals interactions among plants</a:t>
            </a:r>
          </a:p>
          <a:p>
            <a:endParaRPr lang="en-US" sz="2400" dirty="0"/>
          </a:p>
          <a:p>
            <a:pPr marL="342900" indent="-342900">
              <a:buFont typeface="Garamond" panose="02020404030301010803" pitchFamily="18" charset="0"/>
              <a:buChar char="♣"/>
            </a:pPr>
            <a:r>
              <a:rPr lang="en-US" sz="2400" dirty="0">
                <a:highlight>
                  <a:srgbClr val="00FFFF"/>
                </a:highlight>
              </a:rPr>
              <a:t>Herbivores and their predators</a:t>
            </a:r>
          </a:p>
          <a:p>
            <a:pPr marL="342900" indent="-342900">
              <a:buFont typeface="Garamond" panose="02020404030301010803" pitchFamily="18" charset="0"/>
              <a:buChar char="♣"/>
            </a:pPr>
            <a:endParaRPr lang="en-US" sz="2400" dirty="0"/>
          </a:p>
          <a:p>
            <a:pPr marL="342900" indent="-342900">
              <a:buFont typeface="Garamond" panose="02020404030301010803" pitchFamily="18" charset="0"/>
              <a:buChar char="♣"/>
            </a:pPr>
            <a:r>
              <a:rPr lang="en-US" sz="2400" dirty="0"/>
              <a:t>Allelochemicals reflecting interactions between plants and pests</a:t>
            </a:r>
          </a:p>
          <a:p>
            <a:pPr marL="342900" indent="-342900">
              <a:buFont typeface="Garamond" panose="02020404030301010803" pitchFamily="18" charset="0"/>
              <a:buChar char="♣"/>
            </a:pPr>
            <a:endParaRPr lang="en-US" sz="2400" dirty="0"/>
          </a:p>
          <a:p>
            <a:pPr marL="342900" indent="-342900">
              <a:buFont typeface="Garamond" panose="02020404030301010803" pitchFamily="18" charset="0"/>
              <a:buChar char="♣"/>
            </a:pPr>
            <a:r>
              <a:rPr lang="en-US" sz="2400" dirty="0"/>
              <a:t>Role of plant allelochemicals in the survival strategy of herbivores</a:t>
            </a:r>
          </a:p>
          <a:p>
            <a:pPr marL="342900" indent="-342900">
              <a:buFont typeface="Garamond" panose="02020404030301010803" pitchFamily="18" charset="0"/>
              <a:buChar char="♣"/>
            </a:pPr>
            <a:endParaRPr lang="en-US" sz="2400" dirty="0"/>
          </a:p>
          <a:p>
            <a:pPr marL="342900" indent="-342900">
              <a:buFont typeface="Garamond" panose="02020404030301010803" pitchFamily="18" charset="0"/>
              <a:buChar char="♣"/>
            </a:pPr>
            <a:r>
              <a:rPr lang="en-US" sz="2400" dirty="0"/>
              <a:t>Rare plant-insect relationships</a:t>
            </a:r>
          </a:p>
          <a:p>
            <a:pPr marL="342900" indent="-342900">
              <a:buFont typeface="Garamond" panose="02020404030301010803" pitchFamily="18" charset="0"/>
              <a:buChar char="♣"/>
            </a:pPr>
            <a:endParaRPr lang="en-US" sz="2400" dirty="0"/>
          </a:p>
          <a:p>
            <a:pPr marL="342900" indent="-342900">
              <a:buFont typeface="Garamond" panose="02020404030301010803" pitchFamily="18" charset="0"/>
              <a:buChar char="♣"/>
            </a:pPr>
            <a:r>
              <a:rPr lang="en-US" sz="2400" dirty="0"/>
              <a:t>Plant stress and Insect interactions</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2</a:t>
            </a:fld>
            <a:endParaRPr lang="en-US"/>
          </a:p>
        </p:txBody>
      </p:sp>
    </p:spTree>
    <p:extLst>
      <p:ext uri="{BB962C8B-B14F-4D97-AF65-F5344CB8AC3E}">
        <p14:creationId xmlns:p14="http://schemas.microsoft.com/office/powerpoint/2010/main" val="4122689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1477328"/>
          </a:xfrm>
          <a:prstGeom prst="rect">
            <a:avLst/>
          </a:prstGeom>
        </p:spPr>
        <p:txBody>
          <a:bodyPr wrap="square">
            <a:spAutoFit/>
          </a:bodyPr>
          <a:lstStyle/>
          <a:p>
            <a:r>
              <a:rPr lang="en-US" sz="2400" b="1" dirty="0"/>
              <a:t>Herbivores and their predators-Contin---</a:t>
            </a:r>
          </a:p>
          <a:p>
            <a:endParaRPr lang="en-US" sz="2400" b="1" dirty="0"/>
          </a:p>
          <a:p>
            <a:endParaRPr lang="en-US" sz="2400" b="1" dirty="0"/>
          </a:p>
          <a:p>
            <a:pPr algn="just"/>
            <a:endParaRPr lang="en-US"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20</a:t>
            </a:fld>
            <a:endParaRPr lang="en-US"/>
          </a:p>
        </p:txBody>
      </p:sp>
      <p:pic>
        <p:nvPicPr>
          <p:cNvPr id="6" name="Picture 5">
            <a:extLst>
              <a:ext uri="{FF2B5EF4-FFF2-40B4-BE49-F238E27FC236}">
                <a16:creationId xmlns:a16="http://schemas.microsoft.com/office/drawing/2014/main" id="{E4E24E61-5C48-45AD-A79D-DEF380BFE814}"/>
              </a:ext>
            </a:extLst>
          </p:cNvPr>
          <p:cNvPicPr>
            <a:picLocks noChangeAspect="1"/>
          </p:cNvPicPr>
          <p:nvPr/>
        </p:nvPicPr>
        <p:blipFill>
          <a:blip r:embed="rId2"/>
          <a:stretch>
            <a:fillRect/>
          </a:stretch>
        </p:blipFill>
        <p:spPr>
          <a:xfrm>
            <a:off x="9439275" y="0"/>
            <a:ext cx="2752725" cy="1038225"/>
          </a:xfrm>
          <a:prstGeom prst="rect">
            <a:avLst/>
          </a:prstGeom>
        </p:spPr>
      </p:pic>
      <p:pic>
        <p:nvPicPr>
          <p:cNvPr id="7" name="Picture 6">
            <a:extLst>
              <a:ext uri="{FF2B5EF4-FFF2-40B4-BE49-F238E27FC236}">
                <a16:creationId xmlns:a16="http://schemas.microsoft.com/office/drawing/2014/main" id="{C50F7166-E0EB-4818-B785-D1EC9ACAEC55}"/>
              </a:ext>
            </a:extLst>
          </p:cNvPr>
          <p:cNvPicPr>
            <a:picLocks noChangeAspect="1"/>
          </p:cNvPicPr>
          <p:nvPr/>
        </p:nvPicPr>
        <p:blipFill>
          <a:blip r:embed="rId3"/>
          <a:stretch>
            <a:fillRect/>
          </a:stretch>
        </p:blipFill>
        <p:spPr>
          <a:xfrm>
            <a:off x="885101" y="1561060"/>
            <a:ext cx="7997376" cy="4712548"/>
          </a:xfrm>
          <a:prstGeom prst="rect">
            <a:avLst/>
          </a:prstGeom>
        </p:spPr>
      </p:pic>
      <p:pic>
        <p:nvPicPr>
          <p:cNvPr id="9" name="Picture 2" descr="Smiley Thinking Emoji Vector Images ...">
            <a:extLst>
              <a:ext uri="{FF2B5EF4-FFF2-40B4-BE49-F238E27FC236}">
                <a16:creationId xmlns:a16="http://schemas.microsoft.com/office/drawing/2014/main" id="{2919B7C8-6A65-49D7-B77E-FB11E1DAE81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8633"/>
          <a:stretch/>
        </p:blipFill>
        <p:spPr bwMode="auto">
          <a:xfrm>
            <a:off x="8852965" y="5261613"/>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D444FDB0-9476-4710-A055-BB71A92D21D7}"/>
              </a:ext>
            </a:extLst>
          </p:cNvPr>
          <p:cNvSpPr/>
          <p:nvPr/>
        </p:nvSpPr>
        <p:spPr>
          <a:xfrm>
            <a:off x="8882477" y="5786050"/>
            <a:ext cx="3309523" cy="369332"/>
          </a:xfrm>
          <a:prstGeom prst="rect">
            <a:avLst/>
          </a:prstGeom>
        </p:spPr>
        <p:txBody>
          <a:bodyPr wrap="square">
            <a:spAutoFit/>
          </a:bodyPr>
          <a:lstStyle/>
          <a:p>
            <a:r>
              <a:rPr lang="en-US" dirty="0"/>
              <a:t>Find more similar examples--</a:t>
            </a:r>
          </a:p>
        </p:txBody>
      </p:sp>
      <p:sp>
        <p:nvSpPr>
          <p:cNvPr id="11" name="Rectangle 10">
            <a:extLst>
              <a:ext uri="{FF2B5EF4-FFF2-40B4-BE49-F238E27FC236}">
                <a16:creationId xmlns:a16="http://schemas.microsoft.com/office/drawing/2014/main" id="{A04A475C-148A-4471-A97C-E9D955311389}"/>
              </a:ext>
            </a:extLst>
          </p:cNvPr>
          <p:cNvSpPr/>
          <p:nvPr/>
        </p:nvSpPr>
        <p:spPr>
          <a:xfrm>
            <a:off x="755374" y="6412123"/>
            <a:ext cx="2504661" cy="338554"/>
          </a:xfrm>
          <a:prstGeom prst="rect">
            <a:avLst/>
          </a:prstGeom>
        </p:spPr>
        <p:txBody>
          <a:bodyPr wrap="square">
            <a:spAutoFit/>
          </a:bodyPr>
          <a:lstStyle/>
          <a:p>
            <a:r>
              <a:rPr lang="en-US" sz="1600" dirty="0"/>
              <a:t>Reddy et al., 2022</a:t>
            </a:r>
          </a:p>
        </p:txBody>
      </p:sp>
    </p:spTree>
    <p:extLst>
      <p:ext uri="{BB962C8B-B14F-4D97-AF65-F5344CB8AC3E}">
        <p14:creationId xmlns:p14="http://schemas.microsoft.com/office/powerpoint/2010/main" val="3168397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6432530"/>
          </a:xfrm>
          <a:prstGeom prst="rect">
            <a:avLst/>
          </a:prstGeom>
        </p:spPr>
        <p:txBody>
          <a:bodyPr wrap="square">
            <a:spAutoFit/>
          </a:bodyPr>
          <a:lstStyle/>
          <a:p>
            <a:r>
              <a:rPr lang="en-US" sz="2800" b="1" dirty="0"/>
              <a:t>Conclusion</a:t>
            </a:r>
          </a:p>
          <a:p>
            <a:r>
              <a:rPr lang="en-US" sz="2400" dirty="0"/>
              <a:t>	</a:t>
            </a:r>
          </a:p>
          <a:p>
            <a:pPr algn="just"/>
            <a:r>
              <a:rPr lang="en-US" sz="2400" dirty="0"/>
              <a:t>Phytophagous insects pose a significant threat to agricultural crops and forest trees, with locusts being particularly destructive. </a:t>
            </a:r>
          </a:p>
          <a:p>
            <a:pPr algn="just"/>
            <a:endParaRPr lang="en-US" sz="2400" dirty="0"/>
          </a:p>
          <a:p>
            <a:pPr algn="just"/>
            <a:r>
              <a:rPr lang="en-US" sz="2400" dirty="0"/>
              <a:t>A single locust swarm can devastate hundreds to thousands of hectares of vegetation in just a few days.</a:t>
            </a:r>
          </a:p>
          <a:p>
            <a:endParaRPr lang="en-US" sz="2400" dirty="0"/>
          </a:p>
          <a:p>
            <a:pPr algn="just"/>
            <a:r>
              <a:rPr lang="en-US" sz="2400" dirty="0"/>
              <a:t>To combat these pests, the use of predaceous and insectivorous arthropods as biological control agents offers a promising strategy in integrated pest management. </a:t>
            </a:r>
          </a:p>
          <a:p>
            <a:pPr algn="just"/>
            <a:endParaRPr lang="en-US" sz="2400" dirty="0"/>
          </a:p>
          <a:p>
            <a:pPr algn="just"/>
            <a:r>
              <a:rPr lang="en-US" sz="2400" dirty="0"/>
              <a:t>Utilizing these natural predators can help mitigate the damage caused by phytophagous insects and support sustainable agricultural practices. </a:t>
            </a:r>
          </a:p>
          <a:p>
            <a:endParaRPr lang="en-US" sz="2400" dirty="0"/>
          </a:p>
          <a:p>
            <a:endParaRPr lang="en-US" sz="2400" dirty="0"/>
          </a:p>
          <a:p>
            <a:r>
              <a:rPr lang="en-US" sz="2400" dirty="0"/>
              <a:t>	</a:t>
            </a:r>
            <a:endParaRPr lang="en-US" dirty="0"/>
          </a:p>
        </p:txBody>
      </p:sp>
      <p:sp>
        <p:nvSpPr>
          <p:cNvPr id="3" name="Slide Number Placeholder 2">
            <a:extLst>
              <a:ext uri="{FF2B5EF4-FFF2-40B4-BE49-F238E27FC236}">
                <a16:creationId xmlns:a16="http://schemas.microsoft.com/office/drawing/2014/main" id="{FCC3ADCF-D527-4ABC-9377-8A521D3CF6EB}"/>
              </a:ext>
            </a:extLst>
          </p:cNvPr>
          <p:cNvSpPr>
            <a:spLocks noGrp="1"/>
          </p:cNvSpPr>
          <p:nvPr>
            <p:ph type="sldNum" sz="quarter" idx="12"/>
          </p:nvPr>
        </p:nvSpPr>
        <p:spPr/>
        <p:txBody>
          <a:bodyPr/>
          <a:lstStyle/>
          <a:p>
            <a:fld id="{EB76E2C0-7A2D-4254-B81A-8E735F356D99}" type="slidenum">
              <a:rPr lang="en-US" smtClean="0"/>
              <a:t>21</a:t>
            </a:fld>
            <a:endParaRPr lang="en-US"/>
          </a:p>
        </p:txBody>
      </p:sp>
    </p:spTree>
    <p:extLst>
      <p:ext uri="{BB962C8B-B14F-4D97-AF65-F5344CB8AC3E}">
        <p14:creationId xmlns:p14="http://schemas.microsoft.com/office/powerpoint/2010/main" val="3960264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940088"/>
          </a:xfrm>
          <a:prstGeom prst="rect">
            <a:avLst/>
          </a:prstGeom>
        </p:spPr>
        <p:txBody>
          <a:bodyPr wrap="square">
            <a:spAutoFit/>
          </a:bodyPr>
          <a:lstStyle/>
          <a:p>
            <a:r>
              <a:rPr lang="en-US" sz="2800" b="1" dirty="0"/>
              <a:t>References</a:t>
            </a:r>
          </a:p>
          <a:p>
            <a:pPr algn="just">
              <a:lnSpc>
                <a:spcPct val="150000"/>
              </a:lnSpc>
            </a:pPr>
            <a:r>
              <a:rPr lang="en-US" sz="1600" dirty="0" err="1"/>
              <a:t>Maxmen</a:t>
            </a:r>
            <a:r>
              <a:rPr lang="en-US" sz="1600" dirty="0"/>
              <a:t> A (2013) Under attack. The threat of insects to agriculture is set to increase as the planet warms. What action can we take to safeguard our crops? Nature 501:15–17</a:t>
            </a:r>
          </a:p>
          <a:p>
            <a:pPr algn="just">
              <a:lnSpc>
                <a:spcPct val="150000"/>
              </a:lnSpc>
            </a:pPr>
            <a:r>
              <a:rPr lang="en-US" sz="1600" dirty="0"/>
              <a:t>Tanaka S, Zhu DH (2005) Outbreaks of the migratory locust </a:t>
            </a:r>
            <a:r>
              <a:rPr lang="en-US" sz="1600" dirty="0" err="1"/>
              <a:t>Locusta</a:t>
            </a:r>
            <a:r>
              <a:rPr lang="en-US" sz="1600" dirty="0"/>
              <a:t> </a:t>
            </a:r>
            <a:r>
              <a:rPr lang="en-US" sz="1600" dirty="0" err="1"/>
              <a:t>migratoria</a:t>
            </a:r>
            <a:r>
              <a:rPr lang="en-US" sz="1600" dirty="0"/>
              <a:t> (Orthoptera: Acrididae) and control in China. Appl </a:t>
            </a:r>
            <a:r>
              <a:rPr lang="en-US" sz="1600" dirty="0" err="1"/>
              <a:t>Entomol</a:t>
            </a:r>
            <a:r>
              <a:rPr lang="en-US" sz="1600" dirty="0"/>
              <a:t> </a:t>
            </a:r>
            <a:r>
              <a:rPr lang="en-US" sz="1600" dirty="0" err="1"/>
              <a:t>Zool</a:t>
            </a:r>
            <a:r>
              <a:rPr lang="en-US" sz="1600" dirty="0"/>
              <a:t> 40:257–263</a:t>
            </a:r>
          </a:p>
          <a:p>
            <a:pPr algn="just">
              <a:lnSpc>
                <a:spcPct val="150000"/>
              </a:lnSpc>
            </a:pPr>
            <a:r>
              <a:rPr lang="en-US" sz="1600" dirty="0"/>
              <a:t>van der </a:t>
            </a:r>
            <a:r>
              <a:rPr lang="en-US" sz="1600" dirty="0" err="1"/>
              <a:t>Meijden</a:t>
            </a:r>
            <a:r>
              <a:rPr lang="en-US" sz="1600" dirty="0"/>
              <a:t>, E. (2014). Herbivorous insects—a threat for crop production. In Principles of Plant-Microbe Interactions: Microbes for Sustainable Agriculture (pp. 103-114). Cham: Springer International Publishing.</a:t>
            </a:r>
          </a:p>
          <a:p>
            <a:pPr algn="just">
              <a:lnSpc>
                <a:spcPct val="150000"/>
              </a:lnSpc>
            </a:pPr>
            <a:r>
              <a:rPr lang="en-US" sz="1600" dirty="0"/>
              <a:t>Bernays, E. A. (2009). Phytophagous insects. In Encyclopedia of insects (pp. 798-800). Academic Press.</a:t>
            </a:r>
          </a:p>
          <a:p>
            <a:pPr algn="just">
              <a:lnSpc>
                <a:spcPct val="150000"/>
              </a:lnSpc>
            </a:pPr>
            <a:r>
              <a:rPr lang="en-US" sz="1600" dirty="0"/>
              <a:t>Reddy, A. V., Anusha, C., Ramprasad, B., Kumar, R. S., &amp; </a:t>
            </a:r>
            <a:r>
              <a:rPr lang="en-US" sz="1600" dirty="0" err="1"/>
              <a:t>Veeranna</a:t>
            </a:r>
            <a:r>
              <a:rPr lang="en-US" sz="1600" dirty="0"/>
              <a:t>, D. 2022. Importance of Beneficial Insects in Agriculture.</a:t>
            </a:r>
          </a:p>
          <a:p>
            <a:pPr algn="just">
              <a:lnSpc>
                <a:spcPct val="150000"/>
              </a:lnSpc>
            </a:pPr>
            <a:r>
              <a:rPr lang="en-US" sz="1600" dirty="0"/>
              <a:t>Van </a:t>
            </a:r>
            <a:r>
              <a:rPr lang="en-US" sz="1600" dirty="0" err="1"/>
              <a:t>Driesche</a:t>
            </a:r>
            <a:r>
              <a:rPr lang="en-US" sz="1600" dirty="0"/>
              <a:t>, R., Hoddle, M. and Center, T. 2008. Control of pests and weeds by natural enemies: an introduction to biological control. Blackwell Publishing Ltd, MA, USA. pp 473.</a:t>
            </a:r>
          </a:p>
          <a:p>
            <a:pPr algn="just">
              <a:lnSpc>
                <a:spcPct val="150000"/>
              </a:lnSpc>
            </a:pPr>
            <a:endParaRPr lang="en-US" sz="1600" dirty="0"/>
          </a:p>
          <a:p>
            <a:pPr algn="just">
              <a:lnSpc>
                <a:spcPct val="150000"/>
              </a:lnSpc>
            </a:pPr>
            <a:r>
              <a:rPr lang="en-US" sz="1600" dirty="0"/>
              <a:t>Please open the link and read more about the Predators and their characteristic.</a:t>
            </a:r>
          </a:p>
          <a:p>
            <a:pPr algn="just">
              <a:lnSpc>
                <a:spcPct val="150000"/>
              </a:lnSpc>
            </a:pPr>
            <a:r>
              <a:rPr lang="en-US" sz="1600" dirty="0">
                <a:hlinkClick r:id="rId2">
                  <a:extLst>
                    <a:ext uri="{A12FA001-AC4F-418D-AE19-62706E023703}">
                      <ahyp:hlinkClr xmlns:ahyp="http://schemas.microsoft.com/office/drawing/2018/hyperlinkcolor" val="tx"/>
                    </a:ext>
                  </a:extLst>
                </a:hlinkClick>
              </a:rPr>
              <a:t>https://www.slideshare.net/slideshow/identification-of-predators-ppt/95913946</a:t>
            </a:r>
            <a:endParaRPr lang="en-US" sz="1600" dirty="0"/>
          </a:p>
          <a:p>
            <a:pPr algn="just"/>
            <a:endParaRPr lang="en-US" sz="1600" dirty="0"/>
          </a:p>
        </p:txBody>
      </p:sp>
      <p:sp>
        <p:nvSpPr>
          <p:cNvPr id="3" name="Slide Number Placeholder 2">
            <a:extLst>
              <a:ext uri="{FF2B5EF4-FFF2-40B4-BE49-F238E27FC236}">
                <a16:creationId xmlns:a16="http://schemas.microsoft.com/office/drawing/2014/main" id="{FCC3ADCF-D527-4ABC-9377-8A521D3CF6EB}"/>
              </a:ext>
            </a:extLst>
          </p:cNvPr>
          <p:cNvSpPr>
            <a:spLocks noGrp="1"/>
          </p:cNvSpPr>
          <p:nvPr>
            <p:ph type="sldNum" sz="quarter" idx="12"/>
          </p:nvPr>
        </p:nvSpPr>
        <p:spPr/>
        <p:txBody>
          <a:bodyPr/>
          <a:lstStyle/>
          <a:p>
            <a:fld id="{EB76E2C0-7A2D-4254-B81A-8E735F356D99}" type="slidenum">
              <a:rPr lang="en-US" smtClean="0"/>
              <a:t>22</a:t>
            </a:fld>
            <a:endParaRPr lang="en-US"/>
          </a:p>
        </p:txBody>
      </p:sp>
    </p:spTree>
    <p:extLst>
      <p:ext uri="{BB962C8B-B14F-4D97-AF65-F5344CB8AC3E}">
        <p14:creationId xmlns:p14="http://schemas.microsoft.com/office/powerpoint/2010/main" val="217272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585871"/>
          </a:xfrm>
          <a:prstGeom prst="rect">
            <a:avLst/>
          </a:prstGeom>
        </p:spPr>
        <p:txBody>
          <a:bodyPr wrap="square">
            <a:spAutoFit/>
          </a:bodyPr>
          <a:lstStyle/>
          <a:p>
            <a:r>
              <a:rPr lang="en-US" sz="2800" b="1" dirty="0"/>
              <a:t>Herbivores and their predators</a:t>
            </a:r>
          </a:p>
          <a:p>
            <a:endParaRPr lang="en-US" sz="2400" b="1" dirty="0"/>
          </a:p>
          <a:p>
            <a:pPr marL="342900" indent="-342900" algn="just">
              <a:buFont typeface="Wingdings" panose="05000000000000000000" pitchFamily="2" charset="2"/>
              <a:buChar char="ü"/>
            </a:pPr>
            <a:r>
              <a:rPr lang="en-US" sz="2400" dirty="0"/>
              <a:t>Crops loss has been familiar to man as long as he has been growing them.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Probably not a single wild plant will complete its life cycle without being victim of herbivory by one or usually many more insect species during some stage of its life.</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The worldwide loss of crop yield to insects is estimated to be 15 %.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endParaRPr lang="en-US" sz="2400" dirty="0"/>
          </a:p>
          <a:p>
            <a:pPr algn="just"/>
            <a:endParaRPr lang="en-US" sz="24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3</a:t>
            </a:fld>
            <a:endParaRPr lang="en-US"/>
          </a:p>
        </p:txBody>
      </p:sp>
      <p:sp>
        <p:nvSpPr>
          <p:cNvPr id="6" name="Rectangle 5">
            <a:extLst>
              <a:ext uri="{FF2B5EF4-FFF2-40B4-BE49-F238E27FC236}">
                <a16:creationId xmlns:a16="http://schemas.microsoft.com/office/drawing/2014/main" id="{6FAA996A-E503-4D92-B485-E84E09CB3121}"/>
              </a:ext>
            </a:extLst>
          </p:cNvPr>
          <p:cNvSpPr/>
          <p:nvPr/>
        </p:nvSpPr>
        <p:spPr>
          <a:xfrm>
            <a:off x="755374" y="6412123"/>
            <a:ext cx="2504661" cy="338554"/>
          </a:xfrm>
          <a:prstGeom prst="rect">
            <a:avLst/>
          </a:prstGeom>
        </p:spPr>
        <p:txBody>
          <a:bodyPr wrap="square">
            <a:spAutoFit/>
          </a:bodyPr>
          <a:lstStyle/>
          <a:p>
            <a:pPr algn="just"/>
            <a:r>
              <a:rPr lang="en-US" sz="1600" dirty="0"/>
              <a:t> </a:t>
            </a:r>
            <a:r>
              <a:rPr lang="en-US" sz="1600" dirty="0" err="1"/>
              <a:t>Maxmen</a:t>
            </a:r>
            <a:r>
              <a:rPr lang="en-US" sz="1600" dirty="0"/>
              <a:t> 2013</a:t>
            </a:r>
          </a:p>
        </p:txBody>
      </p:sp>
    </p:spTree>
    <p:extLst>
      <p:ext uri="{BB962C8B-B14F-4D97-AF65-F5344CB8AC3E}">
        <p14:creationId xmlns:p14="http://schemas.microsoft.com/office/powerpoint/2010/main" val="331647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693866"/>
          </a:xfrm>
          <a:prstGeom prst="rect">
            <a:avLst/>
          </a:prstGeom>
        </p:spPr>
        <p:txBody>
          <a:bodyPr wrap="square">
            <a:spAutoFit/>
          </a:bodyPr>
          <a:lstStyle/>
          <a:p>
            <a:r>
              <a:rPr lang="en-US" sz="2800" b="1" dirty="0"/>
              <a:t>Herbivores and their predators-Contin---</a:t>
            </a:r>
          </a:p>
          <a:p>
            <a:pPr algn="just"/>
            <a:endParaRPr lang="en-US" sz="2400" dirty="0"/>
          </a:p>
          <a:p>
            <a:pPr marL="342900" indent="-342900" algn="just">
              <a:buFont typeface="Wingdings" panose="05000000000000000000" pitchFamily="2" charset="2"/>
              <a:buChar char="ü"/>
            </a:pPr>
            <a:r>
              <a:rPr lang="en-US" sz="2400" dirty="0"/>
              <a:t>Migratory locust (</a:t>
            </a:r>
            <a:r>
              <a:rPr lang="en-US" sz="2400" i="1" dirty="0" err="1"/>
              <a:t>Locusta</a:t>
            </a:r>
            <a:r>
              <a:rPr lang="en-US" sz="2400" i="1" dirty="0"/>
              <a:t> </a:t>
            </a:r>
            <a:r>
              <a:rPr lang="en-US" sz="2400" i="1" dirty="0" err="1"/>
              <a:t>migratoria</a:t>
            </a:r>
            <a:r>
              <a:rPr lang="en-US" sz="2400" dirty="0"/>
              <a:t>) belongs to </a:t>
            </a:r>
          </a:p>
          <a:p>
            <a:pPr algn="just"/>
            <a:r>
              <a:rPr lang="en-US" sz="2400" dirty="0"/>
              <a:t>	the most voracious pests and at the same time</a:t>
            </a:r>
          </a:p>
          <a:p>
            <a:pPr algn="just"/>
            <a:r>
              <a:rPr lang="en-US" sz="2400" dirty="0"/>
              <a:t> 	the most difficult pests to control.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Locust swarms have been observed with an estimated number of 70 billion individuals, ten times as many individuals as the total human world population. </a:t>
            </a:r>
          </a:p>
          <a:p>
            <a:pPr algn="just"/>
            <a:r>
              <a:rPr lang="en-US" sz="2400" dirty="0"/>
              <a:t>	</a:t>
            </a:r>
          </a:p>
          <a:p>
            <a:pPr algn="just"/>
            <a:endParaRPr lang="en-US" sz="2400" dirty="0"/>
          </a:p>
          <a:p>
            <a:pPr algn="just"/>
            <a:endParaRPr lang="en-US" sz="2400" dirty="0"/>
          </a:p>
          <a:p>
            <a:pPr algn="just"/>
            <a:endParaRPr lang="en-US" sz="24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4</a:t>
            </a:fld>
            <a:endParaRPr lang="en-US"/>
          </a:p>
        </p:txBody>
      </p:sp>
      <p:pic>
        <p:nvPicPr>
          <p:cNvPr id="6" name="Picture 5">
            <a:extLst>
              <a:ext uri="{FF2B5EF4-FFF2-40B4-BE49-F238E27FC236}">
                <a16:creationId xmlns:a16="http://schemas.microsoft.com/office/drawing/2014/main" id="{94957129-A800-4FE9-8E4D-704F4341AA64}"/>
              </a:ext>
            </a:extLst>
          </p:cNvPr>
          <p:cNvPicPr>
            <a:picLocks noChangeAspect="1"/>
          </p:cNvPicPr>
          <p:nvPr/>
        </p:nvPicPr>
        <p:blipFill>
          <a:blip r:embed="rId2"/>
          <a:stretch>
            <a:fillRect/>
          </a:stretch>
        </p:blipFill>
        <p:spPr>
          <a:xfrm>
            <a:off x="7858539" y="342527"/>
            <a:ext cx="4227443" cy="2816917"/>
          </a:xfrm>
          <a:prstGeom prst="rect">
            <a:avLst/>
          </a:prstGeom>
        </p:spPr>
      </p:pic>
      <p:sp>
        <p:nvSpPr>
          <p:cNvPr id="7" name="Rectangle 6">
            <a:extLst>
              <a:ext uri="{FF2B5EF4-FFF2-40B4-BE49-F238E27FC236}">
                <a16:creationId xmlns:a16="http://schemas.microsoft.com/office/drawing/2014/main" id="{71CDF39F-FE14-4340-ABA1-04798C2FE825}"/>
              </a:ext>
            </a:extLst>
          </p:cNvPr>
          <p:cNvSpPr/>
          <p:nvPr/>
        </p:nvSpPr>
        <p:spPr>
          <a:xfrm>
            <a:off x="7414590" y="3192957"/>
            <a:ext cx="4777410" cy="461665"/>
          </a:xfrm>
          <a:prstGeom prst="rect">
            <a:avLst/>
          </a:prstGeom>
        </p:spPr>
        <p:txBody>
          <a:bodyPr wrap="square">
            <a:spAutoFit/>
          </a:bodyPr>
          <a:lstStyle/>
          <a:p>
            <a:r>
              <a:rPr lang="en-US" sz="1200" b="1" dirty="0"/>
              <a:t>A swarm of locusts is landing, an insect pest develops. (Reproduced with permission by FAO (©FAO/Yasuyoshi </a:t>
            </a:r>
            <a:r>
              <a:rPr lang="en-US" sz="1200" b="1" dirty="0" err="1"/>
              <a:t>Chibam</a:t>
            </a:r>
            <a:r>
              <a:rPr lang="en-US" sz="1200" b="1" dirty="0"/>
              <a:t>))</a:t>
            </a:r>
          </a:p>
        </p:txBody>
      </p:sp>
      <p:sp>
        <p:nvSpPr>
          <p:cNvPr id="8" name="Rectangle 7">
            <a:extLst>
              <a:ext uri="{FF2B5EF4-FFF2-40B4-BE49-F238E27FC236}">
                <a16:creationId xmlns:a16="http://schemas.microsoft.com/office/drawing/2014/main" id="{B4C7EF04-98AC-4DDE-8C54-8787099328FC}"/>
              </a:ext>
            </a:extLst>
          </p:cNvPr>
          <p:cNvSpPr/>
          <p:nvPr/>
        </p:nvSpPr>
        <p:spPr>
          <a:xfrm>
            <a:off x="755374" y="6412123"/>
            <a:ext cx="2504661" cy="338554"/>
          </a:xfrm>
          <a:prstGeom prst="rect">
            <a:avLst/>
          </a:prstGeom>
        </p:spPr>
        <p:txBody>
          <a:bodyPr wrap="square">
            <a:spAutoFit/>
          </a:bodyPr>
          <a:lstStyle/>
          <a:p>
            <a:r>
              <a:rPr lang="en-US" sz="1600" dirty="0"/>
              <a:t>Van der </a:t>
            </a:r>
            <a:r>
              <a:rPr lang="en-US" sz="1600" dirty="0" err="1"/>
              <a:t>Meijden</a:t>
            </a:r>
            <a:r>
              <a:rPr lang="en-US" sz="1600" dirty="0"/>
              <a:t>, 2014</a:t>
            </a:r>
            <a:endParaRPr lang="en-US" sz="1600" b="1" dirty="0"/>
          </a:p>
        </p:txBody>
      </p:sp>
    </p:spTree>
    <p:extLst>
      <p:ext uri="{BB962C8B-B14F-4D97-AF65-F5344CB8AC3E}">
        <p14:creationId xmlns:p14="http://schemas.microsoft.com/office/powerpoint/2010/main" val="215109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955203"/>
          </a:xfrm>
          <a:prstGeom prst="rect">
            <a:avLst/>
          </a:prstGeom>
        </p:spPr>
        <p:txBody>
          <a:bodyPr wrap="square">
            <a:spAutoFit/>
          </a:bodyPr>
          <a:lstStyle/>
          <a:p>
            <a:r>
              <a:rPr lang="en-US" sz="2800" b="1" dirty="0"/>
              <a:t>Herbivores and their predators-Contin---</a:t>
            </a:r>
          </a:p>
          <a:p>
            <a:endParaRPr lang="en-US" sz="2400" b="1" dirty="0"/>
          </a:p>
          <a:p>
            <a:pPr marL="342900" indent="-342900" algn="just">
              <a:buFont typeface="Wingdings" panose="05000000000000000000" pitchFamily="2" charset="2"/>
              <a:buChar char="ü"/>
            </a:pPr>
            <a:r>
              <a:rPr lang="en-US" sz="2400" dirty="0"/>
              <a:t>Locusts feed on Sorghum, maize and wheat and other grass species. A recent 	outbreak led to 42 % reduction in farmland grass production of 36,000 ha in 	Northern China in 2003 (</a:t>
            </a:r>
            <a:r>
              <a:rPr lang="en-US" sz="2400" b="1" dirty="0"/>
              <a:t>Tanaka and Zhu 2005</a:t>
            </a:r>
            <a:r>
              <a:rPr lang="en-US" sz="2400" dirty="0"/>
              <a:t>). </a:t>
            </a:r>
          </a:p>
          <a:p>
            <a:pPr lvl="6" algn="just"/>
            <a:r>
              <a:rPr lang="en-US" sz="2400" dirty="0"/>
              <a:t>		</a:t>
            </a:r>
            <a:endParaRPr lang="en-US" sz="2000" dirty="0"/>
          </a:p>
          <a:p>
            <a:pPr algn="just"/>
            <a:endParaRPr lang="en-US" sz="2400" dirty="0"/>
          </a:p>
          <a:p>
            <a:pPr marL="342900" indent="-342900" algn="just">
              <a:buFont typeface="Wingdings" panose="05000000000000000000" pitchFamily="2" charset="2"/>
              <a:buChar char="ü"/>
            </a:pPr>
            <a:r>
              <a:rPr lang="en-US" sz="2400" dirty="0"/>
              <a:t>A total of 4,200 personnel were involved in insecticides spraying mission. As a result, further damage to crops and migration to other areas were prevented.</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Approximately, for each plant species probably several hundreds of insect herbivore species exist that may grow into effective pest species.</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5</a:t>
            </a:fld>
            <a:endParaRPr lang="en-US"/>
          </a:p>
        </p:txBody>
      </p:sp>
      <p:pic>
        <p:nvPicPr>
          <p:cNvPr id="7" name="Picture 2" descr="Smiley Thinking Emoji Vector Images ...">
            <a:extLst>
              <a:ext uri="{FF2B5EF4-FFF2-40B4-BE49-F238E27FC236}">
                <a16:creationId xmlns:a16="http://schemas.microsoft.com/office/drawing/2014/main" id="{359C9782-0372-4F50-BB5E-2760C6500F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33"/>
          <a:stretch/>
        </p:blipFill>
        <p:spPr bwMode="auto">
          <a:xfrm>
            <a:off x="4611768" y="3081366"/>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10E10813-90D3-4A28-9C49-4B9EAA3F3183}"/>
              </a:ext>
            </a:extLst>
          </p:cNvPr>
          <p:cNvSpPr/>
          <p:nvPr/>
        </p:nvSpPr>
        <p:spPr>
          <a:xfrm>
            <a:off x="755374" y="6412123"/>
            <a:ext cx="2504661" cy="338554"/>
          </a:xfrm>
          <a:prstGeom prst="rect">
            <a:avLst/>
          </a:prstGeom>
        </p:spPr>
        <p:txBody>
          <a:bodyPr wrap="square">
            <a:spAutoFit/>
          </a:bodyPr>
          <a:lstStyle/>
          <a:p>
            <a:r>
              <a:rPr lang="en-US" sz="1600" dirty="0"/>
              <a:t>Van der </a:t>
            </a:r>
            <a:r>
              <a:rPr lang="en-US" sz="1600" dirty="0" err="1"/>
              <a:t>Meijden</a:t>
            </a:r>
            <a:r>
              <a:rPr lang="en-US" sz="1600" dirty="0"/>
              <a:t>, 2014</a:t>
            </a:r>
            <a:endParaRPr lang="en-US" sz="1600" b="1" dirty="0"/>
          </a:p>
        </p:txBody>
      </p:sp>
      <p:sp>
        <p:nvSpPr>
          <p:cNvPr id="6" name="Rectangle 5">
            <a:extLst>
              <a:ext uri="{FF2B5EF4-FFF2-40B4-BE49-F238E27FC236}">
                <a16:creationId xmlns:a16="http://schemas.microsoft.com/office/drawing/2014/main" id="{50D1B1B0-0F8B-4C31-B94F-03D1CB4B4F60}"/>
              </a:ext>
            </a:extLst>
          </p:cNvPr>
          <p:cNvSpPr/>
          <p:nvPr/>
        </p:nvSpPr>
        <p:spPr>
          <a:xfrm>
            <a:off x="5102086" y="3174975"/>
            <a:ext cx="6811618" cy="338554"/>
          </a:xfrm>
          <a:prstGeom prst="rect">
            <a:avLst/>
          </a:prstGeom>
        </p:spPr>
        <p:txBody>
          <a:bodyPr wrap="square">
            <a:spAutoFit/>
          </a:bodyPr>
          <a:lstStyle/>
          <a:p>
            <a:r>
              <a:rPr lang="en-US" sz="1600" b="1" dirty="0"/>
              <a:t>Read above article to understand how China managed this outbreak?</a:t>
            </a:r>
          </a:p>
        </p:txBody>
      </p:sp>
    </p:spTree>
    <p:extLst>
      <p:ext uri="{BB962C8B-B14F-4D97-AF65-F5344CB8AC3E}">
        <p14:creationId xmlns:p14="http://schemas.microsoft.com/office/powerpoint/2010/main" val="2697922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601533"/>
          </a:xfrm>
          <a:prstGeom prst="rect">
            <a:avLst/>
          </a:prstGeom>
        </p:spPr>
        <p:txBody>
          <a:bodyPr wrap="square">
            <a:spAutoFit/>
          </a:bodyPr>
          <a:lstStyle/>
          <a:p>
            <a:r>
              <a:rPr lang="en-US" sz="2800" b="1" dirty="0"/>
              <a:t>Herbivores and their predators</a:t>
            </a:r>
          </a:p>
          <a:p>
            <a:endParaRPr lang="en-US" sz="2400" b="1" dirty="0"/>
          </a:p>
          <a:p>
            <a:pPr marL="342900" indent="-342900" algn="just">
              <a:buFont typeface="Wingdings" panose="05000000000000000000" pitchFamily="2" charset="2"/>
              <a:buChar char="ü"/>
            </a:pPr>
            <a:r>
              <a:rPr lang="en-US" sz="2400" b="1" dirty="0"/>
              <a:t>Herbivory</a:t>
            </a:r>
          </a:p>
          <a:p>
            <a:pPr algn="just"/>
            <a:r>
              <a:rPr lang="en-US" sz="2400" dirty="0"/>
              <a:t>		“The consumption of all or parts of living plants”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herbivorous” is usually applied to hooved mammals, such as cows, sheep and goats, whereas “phytophagous” almost exclusively is used for invertebrate organisms.</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They include species that attack roots, stems, leaves, flowers, and fruits, either as larvae or as adults or in both stages.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Leaf feeders may be external (exophytic) or they may mine the tissues, sometimes even specializing on a particular cell type.</a:t>
            </a:r>
            <a:endParaRPr lang="en-US" sz="1600" dirty="0"/>
          </a:p>
          <a:p>
            <a:pPr algn="just"/>
            <a:r>
              <a:rPr lang="en-US" dirty="0"/>
              <a:t>									The nectar and pollen feeders are not included.</a:t>
            </a:r>
            <a:endParaRPr lang="en-US" sz="24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6</a:t>
            </a:fld>
            <a:endParaRPr lang="en-US"/>
          </a:p>
        </p:txBody>
      </p:sp>
      <p:sp>
        <p:nvSpPr>
          <p:cNvPr id="6" name="Rectangle 5">
            <a:extLst>
              <a:ext uri="{FF2B5EF4-FFF2-40B4-BE49-F238E27FC236}">
                <a16:creationId xmlns:a16="http://schemas.microsoft.com/office/drawing/2014/main" id="{90C0EF82-0879-432D-B151-B5AA41E464F0}"/>
              </a:ext>
            </a:extLst>
          </p:cNvPr>
          <p:cNvSpPr/>
          <p:nvPr/>
        </p:nvSpPr>
        <p:spPr>
          <a:xfrm>
            <a:off x="755374" y="6412123"/>
            <a:ext cx="2504661" cy="338554"/>
          </a:xfrm>
          <a:prstGeom prst="rect">
            <a:avLst/>
          </a:prstGeom>
        </p:spPr>
        <p:txBody>
          <a:bodyPr wrap="square">
            <a:spAutoFit/>
          </a:bodyPr>
          <a:lstStyle/>
          <a:p>
            <a:r>
              <a:rPr lang="en-US" sz="1600" dirty="0"/>
              <a:t>Bernays 2009</a:t>
            </a:r>
            <a:endParaRPr lang="en-US" sz="1600" b="1" dirty="0"/>
          </a:p>
        </p:txBody>
      </p:sp>
    </p:spTree>
    <p:extLst>
      <p:ext uri="{BB962C8B-B14F-4D97-AF65-F5344CB8AC3E}">
        <p14:creationId xmlns:p14="http://schemas.microsoft.com/office/powerpoint/2010/main" val="2815034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955203"/>
          </a:xfrm>
          <a:prstGeom prst="rect">
            <a:avLst/>
          </a:prstGeom>
        </p:spPr>
        <p:txBody>
          <a:bodyPr wrap="square">
            <a:spAutoFit/>
          </a:bodyPr>
          <a:lstStyle/>
          <a:p>
            <a:r>
              <a:rPr lang="en-US" sz="2800" b="1" dirty="0"/>
              <a:t>Herbivores and their predators</a:t>
            </a:r>
          </a:p>
          <a:p>
            <a:endParaRPr lang="en-US" sz="2400" b="1" dirty="0"/>
          </a:p>
          <a:p>
            <a:pPr algn="just"/>
            <a:r>
              <a:rPr lang="en-US" sz="2400" dirty="0"/>
              <a:t>Phytophagous insects are highly diverse and the total species number is at least 500,000. about 25% of known multicellular animals. </a:t>
            </a:r>
          </a:p>
          <a:p>
            <a:pPr marL="342900" indent="-342900" algn="just">
              <a:buFont typeface="Wingdings" panose="05000000000000000000" pitchFamily="2" charset="2"/>
              <a:buChar char="ü"/>
            </a:pPr>
            <a:endParaRPr lang="en-US" sz="2400" b="1" dirty="0"/>
          </a:p>
          <a:p>
            <a:pPr marL="342900" indent="-342900" algn="just">
              <a:buFont typeface="Wingdings" panose="05000000000000000000" pitchFamily="2" charset="2"/>
              <a:buChar char="ü"/>
            </a:pPr>
            <a:r>
              <a:rPr lang="en-US" sz="2400" b="1" dirty="0"/>
              <a:t>Monophagous</a:t>
            </a:r>
          </a:p>
          <a:p>
            <a:pPr algn="just"/>
            <a:r>
              <a:rPr lang="en-US" sz="2400" dirty="0"/>
              <a:t>		“Species that use only one plant genus or species” </a:t>
            </a:r>
          </a:p>
          <a:p>
            <a:pPr marL="342900" indent="-342900" algn="just">
              <a:buFont typeface="Wingdings" panose="05000000000000000000" pitchFamily="2" charset="2"/>
              <a:buChar char="ü"/>
            </a:pPr>
            <a:endParaRPr lang="en-US" sz="2400" b="1" dirty="0"/>
          </a:p>
          <a:p>
            <a:pPr marL="342900" indent="-342900" algn="just">
              <a:buFont typeface="Wingdings" panose="05000000000000000000" pitchFamily="2" charset="2"/>
              <a:buChar char="ü"/>
            </a:pPr>
            <a:r>
              <a:rPr lang="en-US" sz="2400" b="1" dirty="0"/>
              <a:t>Oligophagous</a:t>
            </a:r>
            <a:r>
              <a:rPr lang="en-US" sz="2400" dirty="0"/>
              <a:t> </a:t>
            </a:r>
          </a:p>
          <a:p>
            <a:pPr algn="just"/>
            <a:r>
              <a:rPr lang="en-US" sz="2400" dirty="0"/>
              <a:t>			“Species that use plants within a tribe or family” </a:t>
            </a:r>
          </a:p>
          <a:p>
            <a:pPr marL="342900" indent="-342900" algn="just">
              <a:buFont typeface="Wingdings" panose="05000000000000000000" pitchFamily="2" charset="2"/>
              <a:buChar char="ü"/>
            </a:pPr>
            <a:endParaRPr lang="en-US" sz="2400" b="1" dirty="0"/>
          </a:p>
          <a:p>
            <a:pPr marL="342900" indent="-342900" algn="just">
              <a:buFont typeface="Wingdings" panose="05000000000000000000" pitchFamily="2" charset="2"/>
              <a:buChar char="ü"/>
            </a:pPr>
            <a:r>
              <a:rPr lang="en-US" sz="2400" b="1" dirty="0"/>
              <a:t>Polyphagous</a:t>
            </a:r>
          </a:p>
          <a:p>
            <a:r>
              <a:rPr lang="en-US" sz="2400" dirty="0"/>
              <a:t>			 Those species that use plants in several to many plant families.</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7</a:t>
            </a:fld>
            <a:endParaRPr lang="en-US"/>
          </a:p>
        </p:txBody>
      </p:sp>
      <p:pic>
        <p:nvPicPr>
          <p:cNvPr id="5" name="Picture 2" descr="Smiley Thinking Emoji Vector Images ...">
            <a:extLst>
              <a:ext uri="{FF2B5EF4-FFF2-40B4-BE49-F238E27FC236}">
                <a16:creationId xmlns:a16="http://schemas.microsoft.com/office/drawing/2014/main" id="{F4088FB8-6329-4252-8022-C65073A194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33"/>
          <a:stretch/>
        </p:blipFill>
        <p:spPr bwMode="auto">
          <a:xfrm>
            <a:off x="3823631" y="6257396"/>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ABD96AB9-2009-4DEB-979E-AE76A705B5F5}"/>
              </a:ext>
            </a:extLst>
          </p:cNvPr>
          <p:cNvSpPr/>
          <p:nvPr/>
        </p:nvSpPr>
        <p:spPr>
          <a:xfrm>
            <a:off x="755374" y="6412123"/>
            <a:ext cx="2504661" cy="338554"/>
          </a:xfrm>
          <a:prstGeom prst="rect">
            <a:avLst/>
          </a:prstGeom>
        </p:spPr>
        <p:txBody>
          <a:bodyPr wrap="square">
            <a:spAutoFit/>
          </a:bodyPr>
          <a:lstStyle/>
          <a:p>
            <a:pPr algn="just"/>
            <a:r>
              <a:rPr lang="en-US" sz="1600" dirty="0"/>
              <a:t>Bernays 2009 </a:t>
            </a:r>
          </a:p>
        </p:txBody>
      </p:sp>
      <p:sp>
        <p:nvSpPr>
          <p:cNvPr id="7" name="Rectangle 6">
            <a:extLst>
              <a:ext uri="{FF2B5EF4-FFF2-40B4-BE49-F238E27FC236}">
                <a16:creationId xmlns:a16="http://schemas.microsoft.com/office/drawing/2014/main" id="{CB905CF4-4C53-4CB8-836D-842B0BBCA636}"/>
              </a:ext>
            </a:extLst>
          </p:cNvPr>
          <p:cNvSpPr/>
          <p:nvPr/>
        </p:nvSpPr>
        <p:spPr>
          <a:xfrm>
            <a:off x="4048906" y="6328580"/>
            <a:ext cx="4883426" cy="338554"/>
          </a:xfrm>
          <a:prstGeom prst="rect">
            <a:avLst/>
          </a:prstGeom>
        </p:spPr>
        <p:txBody>
          <a:bodyPr wrap="square">
            <a:spAutoFit/>
          </a:bodyPr>
          <a:lstStyle/>
          <a:p>
            <a:pPr algn="just"/>
            <a:r>
              <a:rPr lang="en-US" sz="1600" b="1" dirty="0"/>
              <a:t>	What are “</a:t>
            </a:r>
            <a:r>
              <a:rPr lang="en-US" sz="1600" b="1" dirty="0" err="1"/>
              <a:t>Stenophagous</a:t>
            </a:r>
            <a:r>
              <a:rPr lang="en-US" sz="1600" b="1" dirty="0"/>
              <a:t>”?</a:t>
            </a:r>
          </a:p>
        </p:txBody>
      </p:sp>
    </p:spTree>
    <p:extLst>
      <p:ext uri="{BB962C8B-B14F-4D97-AF65-F5344CB8AC3E}">
        <p14:creationId xmlns:p14="http://schemas.microsoft.com/office/powerpoint/2010/main" val="2906408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585871"/>
          </a:xfrm>
          <a:prstGeom prst="rect">
            <a:avLst/>
          </a:prstGeom>
        </p:spPr>
        <p:txBody>
          <a:bodyPr wrap="square">
            <a:spAutoFit/>
          </a:bodyPr>
          <a:lstStyle/>
          <a:p>
            <a:r>
              <a:rPr lang="en-US" sz="2800" b="1" dirty="0"/>
              <a:t>Herbivores and their predators</a:t>
            </a:r>
          </a:p>
          <a:p>
            <a:endParaRPr lang="en-US" sz="2400" b="1"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8</a:t>
            </a:fld>
            <a:endParaRPr lang="en-US"/>
          </a:p>
        </p:txBody>
      </p:sp>
      <p:pic>
        <p:nvPicPr>
          <p:cNvPr id="7" name="Picture 6">
            <a:extLst>
              <a:ext uri="{FF2B5EF4-FFF2-40B4-BE49-F238E27FC236}">
                <a16:creationId xmlns:a16="http://schemas.microsoft.com/office/drawing/2014/main" id="{A95C59F6-E588-4E3D-BF8F-BEE4B8A79D47}"/>
              </a:ext>
            </a:extLst>
          </p:cNvPr>
          <p:cNvPicPr>
            <a:picLocks noChangeAspect="1"/>
          </p:cNvPicPr>
          <p:nvPr/>
        </p:nvPicPr>
        <p:blipFill>
          <a:blip r:embed="rId2"/>
          <a:stretch>
            <a:fillRect/>
          </a:stretch>
        </p:blipFill>
        <p:spPr>
          <a:xfrm>
            <a:off x="768625" y="1948690"/>
            <a:ext cx="9157253" cy="2296566"/>
          </a:xfrm>
          <a:prstGeom prst="rect">
            <a:avLst/>
          </a:prstGeom>
        </p:spPr>
      </p:pic>
      <p:sp>
        <p:nvSpPr>
          <p:cNvPr id="8" name="Rectangle 7">
            <a:extLst>
              <a:ext uri="{FF2B5EF4-FFF2-40B4-BE49-F238E27FC236}">
                <a16:creationId xmlns:a16="http://schemas.microsoft.com/office/drawing/2014/main" id="{6F0ED22D-CCC2-41B2-BE70-C45D57758BA6}"/>
              </a:ext>
            </a:extLst>
          </p:cNvPr>
          <p:cNvSpPr/>
          <p:nvPr/>
        </p:nvSpPr>
        <p:spPr>
          <a:xfrm>
            <a:off x="755374" y="6412123"/>
            <a:ext cx="2504661" cy="338554"/>
          </a:xfrm>
          <a:prstGeom prst="rect">
            <a:avLst/>
          </a:prstGeom>
        </p:spPr>
        <p:txBody>
          <a:bodyPr wrap="square">
            <a:spAutoFit/>
          </a:bodyPr>
          <a:lstStyle/>
          <a:p>
            <a:pPr algn="just"/>
            <a:r>
              <a:rPr lang="en-US" sz="1600" dirty="0"/>
              <a:t>Bernays 2009 </a:t>
            </a:r>
          </a:p>
        </p:txBody>
      </p:sp>
    </p:spTree>
    <p:extLst>
      <p:ext uri="{BB962C8B-B14F-4D97-AF65-F5344CB8AC3E}">
        <p14:creationId xmlns:p14="http://schemas.microsoft.com/office/powerpoint/2010/main" val="64662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324535"/>
          </a:xfrm>
          <a:prstGeom prst="rect">
            <a:avLst/>
          </a:prstGeom>
        </p:spPr>
        <p:txBody>
          <a:bodyPr wrap="square">
            <a:spAutoFit/>
          </a:bodyPr>
          <a:lstStyle/>
          <a:p>
            <a:r>
              <a:rPr lang="en-US" sz="2800" b="1" dirty="0"/>
              <a:t>Herbivores and their predators-Contin---</a:t>
            </a:r>
          </a:p>
          <a:p>
            <a:endParaRPr lang="en-US" sz="2400" b="1" dirty="0"/>
          </a:p>
          <a:p>
            <a:pPr algn="just"/>
            <a:r>
              <a:rPr lang="en-US" sz="2400" b="1" dirty="0"/>
              <a:t>Which Characteristics Make Insects Dangerous?</a:t>
            </a:r>
          </a:p>
          <a:p>
            <a:pPr algn="just"/>
            <a:endParaRPr lang="en-US" sz="2400" dirty="0"/>
          </a:p>
          <a:p>
            <a:pPr marL="342900" indent="-342900" algn="just">
              <a:buFont typeface="Wingdings" panose="05000000000000000000" pitchFamily="2" charset="2"/>
              <a:buChar char="ü"/>
            </a:pPr>
            <a:r>
              <a:rPr lang="en-US" sz="2400" dirty="0"/>
              <a:t>Plant, immune system provides protection against majority of potential herbivore species.</a:t>
            </a:r>
          </a:p>
          <a:p>
            <a:pPr algn="just"/>
            <a:endParaRPr lang="en-US" sz="2400" dirty="0"/>
          </a:p>
          <a:p>
            <a:pPr marL="342900" indent="-342900" algn="just">
              <a:buFont typeface="Wingdings" panose="05000000000000000000" pitchFamily="2" charset="2"/>
              <a:buChar char="ü"/>
            </a:pPr>
            <a:r>
              <a:rPr lang="en-US" sz="2400" dirty="0"/>
              <a:t>However, they are quite vulnerable to a much smaller group, the so-called specialists. </a:t>
            </a:r>
          </a:p>
          <a:p>
            <a:pPr marL="342900" indent="-342900" algn="just">
              <a:buFont typeface="Wingdings" panose="05000000000000000000" pitchFamily="2" charset="2"/>
              <a:buChar char="ü"/>
            </a:pPr>
            <a:r>
              <a:rPr lang="en-US" sz="2400" dirty="0"/>
              <a:t>Specialists have ability to penetrate the plant’s immune system.</a:t>
            </a:r>
          </a:p>
          <a:p>
            <a:pPr algn="just"/>
            <a:endParaRPr lang="en-US" sz="2400" dirty="0"/>
          </a:p>
          <a:p>
            <a:pPr marL="342900" indent="-342900" algn="just">
              <a:buFont typeface="Wingdings" panose="05000000000000000000" pitchFamily="2" charset="2"/>
              <a:buChar char="ü"/>
            </a:pPr>
            <a:r>
              <a:rPr lang="en-US" sz="2400" dirty="0"/>
              <a:t>These particular plants have become their specific food plants. Specialist insects often use the defense substances of their food plants to recognize and locate these plants.</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9</a:t>
            </a:fld>
            <a:endParaRPr lang="en-US"/>
          </a:p>
        </p:txBody>
      </p:sp>
      <p:sp>
        <p:nvSpPr>
          <p:cNvPr id="5" name="Rectangle 4">
            <a:extLst>
              <a:ext uri="{FF2B5EF4-FFF2-40B4-BE49-F238E27FC236}">
                <a16:creationId xmlns:a16="http://schemas.microsoft.com/office/drawing/2014/main" id="{BE5513F1-951B-4755-B8BC-60F5AE7763B5}"/>
              </a:ext>
            </a:extLst>
          </p:cNvPr>
          <p:cNvSpPr/>
          <p:nvPr/>
        </p:nvSpPr>
        <p:spPr>
          <a:xfrm>
            <a:off x="755374" y="6412123"/>
            <a:ext cx="2504661" cy="338554"/>
          </a:xfrm>
          <a:prstGeom prst="rect">
            <a:avLst/>
          </a:prstGeom>
        </p:spPr>
        <p:txBody>
          <a:bodyPr wrap="square">
            <a:spAutoFit/>
          </a:bodyPr>
          <a:lstStyle/>
          <a:p>
            <a:pPr algn="just"/>
            <a:r>
              <a:rPr lang="en-US" sz="1600" dirty="0"/>
              <a:t>Van der </a:t>
            </a:r>
            <a:r>
              <a:rPr lang="en-US" sz="1600" dirty="0" err="1"/>
              <a:t>Meijden</a:t>
            </a:r>
            <a:r>
              <a:rPr lang="en-US" sz="1600" dirty="0"/>
              <a:t>, 2014</a:t>
            </a:r>
          </a:p>
        </p:txBody>
      </p:sp>
    </p:spTree>
    <p:extLst>
      <p:ext uri="{BB962C8B-B14F-4D97-AF65-F5344CB8AC3E}">
        <p14:creationId xmlns:p14="http://schemas.microsoft.com/office/powerpoint/2010/main" val="164202173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8354</TotalTime>
  <Words>1728</Words>
  <Application>Microsoft Office PowerPoint</Application>
  <PresentationFormat>شاشة عريضة</PresentationFormat>
  <Paragraphs>246</Paragraphs>
  <Slides>22</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22</vt:i4>
      </vt:variant>
    </vt:vector>
  </HeadingPairs>
  <TitlesOfParts>
    <vt:vector size="30" baseType="lpstr">
      <vt:lpstr>Arial</vt:lpstr>
      <vt:lpstr>Calibri</vt:lpstr>
      <vt:lpstr>Garamond</vt:lpstr>
      <vt:lpstr>Times New Roman</vt:lpstr>
      <vt:lpstr>Trebuchet MS</vt:lpstr>
      <vt:lpstr>Wingdings</vt:lpstr>
      <vt:lpstr>Wingdings 3</vt: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PLPT 609   Title: Inter-Relationships Between Insects and Plants</dc:title>
  <dc:creator>Mureed</dc:creator>
  <cp:lastModifiedBy>Abdulrahman Aldawood</cp:lastModifiedBy>
  <cp:revision>129</cp:revision>
  <dcterms:created xsi:type="dcterms:W3CDTF">2025-01-12T06:28:56Z</dcterms:created>
  <dcterms:modified xsi:type="dcterms:W3CDTF">2025-04-08T07:03:56Z</dcterms:modified>
</cp:coreProperties>
</file>