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2" r:id="rId1"/>
  </p:sldMasterIdLst>
  <p:notesMasterIdLst>
    <p:notesMasterId r:id="rId21"/>
  </p:notesMasterIdLst>
  <p:sldIdLst>
    <p:sldId id="257" r:id="rId2"/>
    <p:sldId id="300" r:id="rId3"/>
    <p:sldId id="268" r:id="rId4"/>
    <p:sldId id="322" r:id="rId5"/>
    <p:sldId id="323" r:id="rId6"/>
    <p:sldId id="325" r:id="rId7"/>
    <p:sldId id="326" r:id="rId8"/>
    <p:sldId id="327" r:id="rId9"/>
    <p:sldId id="330" r:id="rId10"/>
    <p:sldId id="328" r:id="rId11"/>
    <p:sldId id="329" r:id="rId12"/>
    <p:sldId id="332" r:id="rId13"/>
    <p:sldId id="335" r:id="rId14"/>
    <p:sldId id="334" r:id="rId15"/>
    <p:sldId id="333" r:id="rId16"/>
    <p:sldId id="336" r:id="rId17"/>
    <p:sldId id="279" r:id="rId18"/>
    <p:sldId id="302" r:id="rId19"/>
    <p:sldId id="331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A1BB8-0146-4202-B541-A70A44EDD119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C4AC7-CFE1-4CBB-9559-F964B2F35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493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CBA8-0AF8-4D02-8739-8075219959AF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136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C715-DFEF-4B17-B49A-ECA04655532B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473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F7A2-8106-4C79-98A8-5D2FBA37AB72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88732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BC11B-B259-4E19-ABED-E43AE5AF1CBF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193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C87FC-E181-4BFF-A06A-0E1A8F6BE229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5550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7772-ABFC-4A13-AC58-9D3A9EDE13AE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956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2E80-21E5-4593-87D7-3490A6F134BC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7239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328F-316B-4A92-BF28-AA59B5CD3EF7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248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78808-8F6C-46D8-9836-90AA40B032F6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25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4223E-D2C2-46C7-852A-A5DFF076F2C5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239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D22F-FF42-47FE-A820-DCCE16674396}" type="datetime1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76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B17E-95D9-4975-A073-45EDEF0C02FA}" type="datetime1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976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A82F-19C6-4173-9362-3888F9DFA0F7}" type="datetime1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13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8022-D73F-4228-9FD7-B95480A65CE2}" type="datetime1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134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9BDF-7482-4DCA-94C5-995627702A6B}" type="datetime1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63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8765-590E-4BC3-A8E7-F79BC67515BE}" type="datetime1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41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624B7-13C5-4994-999B-B9A581EF22C7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B76E2C0-7A2D-4254-B81A-8E735F356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40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  <p:sldLayoutId id="2147483954" r:id="rId12"/>
    <p:sldLayoutId id="2147483955" r:id="rId13"/>
    <p:sldLayoutId id="2147483956" r:id="rId14"/>
    <p:sldLayoutId id="2147483957" r:id="rId15"/>
    <p:sldLayoutId id="2147483958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792B5CD-E47D-44EA-8538-A0ED45DB491F}"/>
              </a:ext>
            </a:extLst>
          </p:cNvPr>
          <p:cNvSpPr/>
          <p:nvPr/>
        </p:nvSpPr>
        <p:spPr>
          <a:xfrm>
            <a:off x="755374" y="1115465"/>
            <a:ext cx="1066800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PLPT 609</a:t>
            </a:r>
            <a:br>
              <a:rPr lang="en-US" sz="2400" b="1" dirty="0"/>
            </a:br>
            <a:br>
              <a:rPr lang="en-US" sz="2400" b="1" dirty="0"/>
            </a:br>
            <a:r>
              <a:rPr lang="en-US" sz="3200" b="1" dirty="0"/>
              <a:t>Title: Inter-Relationships Between Insects and Plants </a:t>
            </a:r>
          </a:p>
          <a:p>
            <a:endParaRPr lang="en-US" sz="3200" b="1" dirty="0"/>
          </a:p>
          <a:p>
            <a:pPr algn="ctr"/>
            <a:r>
              <a:rPr lang="en-US" sz="2400" b="1" dirty="0"/>
              <a:t>Credit hours= 3 (2+1)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/>
              <a:t>Instructor: Prof. Abdulrahman Saad </a:t>
            </a:r>
            <a:r>
              <a:rPr lang="en-US" sz="3200" b="1" dirty="0" err="1"/>
              <a:t>Aldawood</a:t>
            </a:r>
            <a:endParaRPr lang="en-US" sz="3200" b="1" dirty="0"/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Department of Plant Protection, college of Food and Agriculture Sciences, King Saud University, Riyadh, Saudi Arabia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781232-7C8E-4EBC-9F14-68505F038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09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792B5CD-E47D-44EA-8538-A0ED45DB491F}"/>
              </a:ext>
            </a:extLst>
          </p:cNvPr>
          <p:cNvSpPr/>
          <p:nvPr/>
        </p:nvSpPr>
        <p:spPr>
          <a:xfrm>
            <a:off x="755374" y="1115465"/>
            <a:ext cx="10668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/>
              <a:t>Phytochemicals as Feeding Attractants and Stimulants-</a:t>
            </a:r>
            <a:r>
              <a:rPr lang="en-US" sz="1600" b="1" dirty="0" err="1"/>
              <a:t>conti</a:t>
            </a:r>
            <a:r>
              <a:rPr lang="en-US" sz="1600" b="1" dirty="0"/>
              <a:t>---</a:t>
            </a:r>
          </a:p>
          <a:p>
            <a:pPr algn="just"/>
            <a:endParaRPr lang="en-US" sz="2400" b="1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Plant volatiles also act synergistically with aggregation pheromones.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Aggregation of the American palm weevil, </a:t>
            </a:r>
            <a:r>
              <a:rPr lang="en-US" sz="2400" i="1" dirty="0" err="1"/>
              <a:t>Rhynchophorus</a:t>
            </a:r>
            <a:r>
              <a:rPr lang="en-US" sz="2400" i="1" dirty="0"/>
              <a:t> </a:t>
            </a:r>
            <a:r>
              <a:rPr lang="en-US" sz="2400" i="1" dirty="0" err="1"/>
              <a:t>palmarum</a:t>
            </a:r>
            <a:r>
              <a:rPr lang="en-US" sz="2400" i="1" dirty="0"/>
              <a:t> </a:t>
            </a:r>
            <a:r>
              <a:rPr lang="en-US" sz="2400" dirty="0"/>
              <a:t>(Curculionidae), on host plants is mediated by host-plant volatiles and a male pheromone (</a:t>
            </a:r>
            <a:r>
              <a:rPr lang="en-US" sz="2400" dirty="0" err="1"/>
              <a:t>rhynchophorol</a:t>
            </a:r>
            <a:r>
              <a:rPr lang="en-US" sz="2400" dirty="0"/>
              <a:t>).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Acetoin, one of the major volatile components of the host plants </a:t>
            </a:r>
            <a:r>
              <a:rPr lang="en-US" sz="2400" i="1" dirty="0"/>
              <a:t>Cocos</a:t>
            </a:r>
            <a:r>
              <a:rPr lang="en-US" sz="2400" dirty="0"/>
              <a:t> </a:t>
            </a:r>
            <a:r>
              <a:rPr lang="en-US" sz="2400" i="1" dirty="0"/>
              <a:t>nucifera</a:t>
            </a:r>
            <a:r>
              <a:rPr lang="en-US" sz="2400" dirty="0"/>
              <a:t> (</a:t>
            </a:r>
            <a:r>
              <a:rPr lang="en-US" sz="2400" dirty="0" err="1"/>
              <a:t>Arecaceae</a:t>
            </a:r>
            <a:r>
              <a:rPr lang="en-US" sz="2400" dirty="0"/>
              <a:t>), </a:t>
            </a:r>
            <a:r>
              <a:rPr lang="en-US" sz="2400" i="1" dirty="0"/>
              <a:t>Saccharum</a:t>
            </a:r>
            <a:r>
              <a:rPr lang="en-US" sz="2400" dirty="0"/>
              <a:t> </a:t>
            </a:r>
            <a:r>
              <a:rPr lang="en-US" sz="2400" i="1" dirty="0" err="1"/>
              <a:t>officinarum</a:t>
            </a:r>
            <a:r>
              <a:rPr lang="en-US" sz="2400" dirty="0"/>
              <a:t> (</a:t>
            </a:r>
            <a:r>
              <a:rPr lang="en-US" sz="2400" dirty="0" err="1"/>
              <a:t>Poaceae</a:t>
            </a:r>
            <a:r>
              <a:rPr lang="en-US" sz="2400" dirty="0"/>
              <a:t>), </a:t>
            </a:r>
            <a:r>
              <a:rPr lang="en-US" sz="2400" i="1" dirty="0" err="1"/>
              <a:t>Jacaratia</a:t>
            </a:r>
            <a:r>
              <a:rPr lang="en-US" sz="2400" i="1" dirty="0"/>
              <a:t> spp</a:t>
            </a:r>
            <a:r>
              <a:rPr lang="en-US" sz="2400" dirty="0"/>
              <a:t>. (</a:t>
            </a:r>
            <a:r>
              <a:rPr lang="en-US" sz="2400" dirty="0" err="1"/>
              <a:t>Caricaceae</a:t>
            </a:r>
            <a:r>
              <a:rPr lang="en-US" sz="2400" dirty="0"/>
              <a:t>), and </a:t>
            </a:r>
            <a:r>
              <a:rPr lang="en-US" sz="2400" i="1" dirty="0" err="1"/>
              <a:t>Elaeis</a:t>
            </a:r>
            <a:r>
              <a:rPr lang="en-US" sz="2400" i="1" dirty="0"/>
              <a:t> spp. </a:t>
            </a:r>
            <a:r>
              <a:rPr lang="en-US" sz="2400" dirty="0"/>
              <a:t>(</a:t>
            </a:r>
            <a:r>
              <a:rPr lang="en-US" sz="2400" dirty="0" err="1"/>
              <a:t>Arecaceae</a:t>
            </a:r>
            <a:r>
              <a:rPr lang="en-US" sz="2400" dirty="0"/>
              <a:t>), plays an important role in the aggregation of weevils on these plants.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8E3004-8972-459F-AF64-59480A647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10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AA996A-E503-4D92-B485-E84E09CB3121}"/>
              </a:ext>
            </a:extLst>
          </p:cNvPr>
          <p:cNvSpPr/>
          <p:nvPr/>
        </p:nvSpPr>
        <p:spPr>
          <a:xfrm>
            <a:off x="755374" y="6412123"/>
            <a:ext cx="25046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/>
              <a:t> Saïd et al., 2005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A1E2AF-7C9D-4E3D-97F5-F77CA010A916}"/>
              </a:ext>
            </a:extLst>
          </p:cNvPr>
          <p:cNvSpPr/>
          <p:nvPr/>
        </p:nvSpPr>
        <p:spPr>
          <a:xfrm>
            <a:off x="437321" y="404678"/>
            <a:ext cx="94753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Allelochemicals reflecting interactions between plants and pests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3516723-5B0A-4BA4-B024-D5A7A078970C}"/>
              </a:ext>
            </a:extLst>
          </p:cNvPr>
          <p:cNvSpPr/>
          <p:nvPr/>
        </p:nvSpPr>
        <p:spPr>
          <a:xfrm>
            <a:off x="3942640" y="6381789"/>
            <a:ext cx="76265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Find more examples of allelochemicals which act as a feeding attractants ?</a:t>
            </a:r>
          </a:p>
        </p:txBody>
      </p:sp>
      <p:pic>
        <p:nvPicPr>
          <p:cNvPr id="10" name="Picture 2" descr="Smiley Thinking Emoji Vector Images ...">
            <a:extLst>
              <a:ext uri="{FF2B5EF4-FFF2-40B4-BE49-F238E27FC236}">
                <a16:creationId xmlns:a16="http://schemas.microsoft.com/office/drawing/2014/main" id="{74EE497D-9A8F-4581-8DE7-677BDA68BB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33"/>
          <a:stretch/>
        </p:blipFill>
        <p:spPr bwMode="auto">
          <a:xfrm>
            <a:off x="3376063" y="6310605"/>
            <a:ext cx="450549" cy="4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0070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792B5CD-E47D-44EA-8538-A0ED45DB491F}"/>
              </a:ext>
            </a:extLst>
          </p:cNvPr>
          <p:cNvSpPr/>
          <p:nvPr/>
        </p:nvSpPr>
        <p:spPr>
          <a:xfrm>
            <a:off x="755374" y="1115465"/>
            <a:ext cx="10668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/>
              <a:t>Phytochemicals as Feeding Attractants and Stimulants-</a:t>
            </a:r>
            <a:r>
              <a:rPr lang="en-US" sz="1600" b="1" dirty="0" err="1"/>
              <a:t>conti</a:t>
            </a:r>
            <a:r>
              <a:rPr lang="en-US" sz="1600" b="1" dirty="0"/>
              <a:t>---</a:t>
            </a:r>
          </a:p>
          <a:p>
            <a:pPr algn="just"/>
            <a:endParaRPr lang="en-US" sz="2400" b="1" dirty="0"/>
          </a:p>
          <a:p>
            <a:pPr algn="just"/>
            <a:r>
              <a:rPr lang="en-US" sz="2400" b="1" dirty="0"/>
              <a:t>Floral Volatiles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Many species of insects visit flowers to </a:t>
            </a:r>
            <a:r>
              <a:rPr lang="en-US" sz="2400" b="1" dirty="0"/>
              <a:t>acquire nutrition </a:t>
            </a:r>
            <a:r>
              <a:rPr lang="en-US" sz="2400" dirty="0"/>
              <a:t>and </a:t>
            </a:r>
            <a:r>
              <a:rPr lang="en-US" sz="2400" b="1" dirty="0"/>
              <a:t>coincidentally contribute to pollination</a:t>
            </a:r>
            <a:r>
              <a:rPr lang="en-US" sz="2400" dirty="0"/>
              <a:t>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The </a:t>
            </a:r>
            <a:r>
              <a:rPr lang="en-US" sz="2400" b="1" dirty="0"/>
              <a:t>scents</a:t>
            </a:r>
            <a:r>
              <a:rPr lang="en-US" sz="2400" dirty="0"/>
              <a:t>, as well as the </a:t>
            </a:r>
            <a:r>
              <a:rPr lang="en-US" sz="2400" b="1" dirty="0"/>
              <a:t>colors</a:t>
            </a:r>
            <a:r>
              <a:rPr lang="en-US" sz="2400" dirty="0"/>
              <a:t>, of flowers serve as primary cues for mediating the </a:t>
            </a:r>
            <a:r>
              <a:rPr lang="en-US" sz="2400" b="1" dirty="0"/>
              <a:t>long-range attraction </a:t>
            </a:r>
            <a:r>
              <a:rPr lang="en-US" sz="2400" dirty="0"/>
              <a:t>of insects.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More than </a:t>
            </a:r>
            <a:r>
              <a:rPr lang="en-US" sz="2400" b="1" dirty="0"/>
              <a:t>1700 compounds </a:t>
            </a:r>
            <a:r>
              <a:rPr lang="en-US" sz="2400" dirty="0"/>
              <a:t>from around 1000 plant species have been identified as </a:t>
            </a:r>
            <a:r>
              <a:rPr lang="en-US" sz="2400" b="1" dirty="0"/>
              <a:t>floral volatiles</a:t>
            </a:r>
            <a:r>
              <a:rPr lang="en-US" sz="2400" dirty="0"/>
              <a:t>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b="1" dirty="0"/>
              <a:t>Honeybees, butterflies, and moths </a:t>
            </a:r>
            <a:r>
              <a:rPr lang="en-US" sz="2400" dirty="0"/>
              <a:t>preferentially respond to </a:t>
            </a:r>
            <a:r>
              <a:rPr lang="en-US" sz="2400" b="1" dirty="0"/>
              <a:t>linalool, benzaldehyde, and/or phenylacetaldehyde</a:t>
            </a:r>
            <a:r>
              <a:rPr lang="en-US" sz="2400" dirty="0"/>
              <a:t> contained in the floral scents of various plants.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8E3004-8972-459F-AF64-59480A647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11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AA996A-E503-4D92-B485-E84E09CB3121}"/>
              </a:ext>
            </a:extLst>
          </p:cNvPr>
          <p:cNvSpPr/>
          <p:nvPr/>
        </p:nvSpPr>
        <p:spPr>
          <a:xfrm>
            <a:off x="755374" y="6412123"/>
            <a:ext cx="645380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/>
              <a:t> Wright et al., 2005; Knudsen et al., 2006; </a:t>
            </a:r>
            <a:r>
              <a:rPr lang="en-US" sz="1600" dirty="0" err="1"/>
              <a:t>Raguso</a:t>
            </a:r>
            <a:r>
              <a:rPr lang="en-US" sz="1600" dirty="0"/>
              <a:t> et al., 2006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A1E2AF-7C9D-4E3D-97F5-F77CA010A916}"/>
              </a:ext>
            </a:extLst>
          </p:cNvPr>
          <p:cNvSpPr/>
          <p:nvPr/>
        </p:nvSpPr>
        <p:spPr>
          <a:xfrm>
            <a:off x="437321" y="404678"/>
            <a:ext cx="94753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Allelochemicals reflecting interactions between plants and pests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8170760-A00C-487D-9F26-0B8FFE6B285B}"/>
              </a:ext>
            </a:extLst>
          </p:cNvPr>
          <p:cNvSpPr/>
          <p:nvPr/>
        </p:nvSpPr>
        <p:spPr>
          <a:xfrm>
            <a:off x="4923301" y="5981655"/>
            <a:ext cx="76265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Find more examples of floral scents which act as a feeding attractants ?</a:t>
            </a:r>
          </a:p>
        </p:txBody>
      </p:sp>
      <p:pic>
        <p:nvPicPr>
          <p:cNvPr id="10" name="Picture 2" descr="Smiley Thinking Emoji Vector Images ...">
            <a:extLst>
              <a:ext uri="{FF2B5EF4-FFF2-40B4-BE49-F238E27FC236}">
                <a16:creationId xmlns:a16="http://schemas.microsoft.com/office/drawing/2014/main" id="{232293F3-0FAC-492E-A96E-DF573CF86A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33"/>
          <a:stretch/>
        </p:blipFill>
        <p:spPr bwMode="auto">
          <a:xfrm>
            <a:off x="4506013" y="5897522"/>
            <a:ext cx="450549" cy="4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9574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792B5CD-E47D-44EA-8538-A0ED45DB491F}"/>
              </a:ext>
            </a:extLst>
          </p:cNvPr>
          <p:cNvSpPr/>
          <p:nvPr/>
        </p:nvSpPr>
        <p:spPr>
          <a:xfrm>
            <a:off x="755374" y="1115465"/>
            <a:ext cx="10668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/>
              <a:t>Phytochemicals role as Insect-Plant Interface in Multitrophic Interactions</a:t>
            </a:r>
          </a:p>
          <a:p>
            <a:pPr algn="just"/>
            <a:endParaRPr lang="en-US" sz="2400" b="1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As a </a:t>
            </a:r>
            <a:r>
              <a:rPr lang="en-US" sz="2400" b="1" dirty="0"/>
              <a:t>response to feeding damage by insect </a:t>
            </a:r>
            <a:r>
              <a:rPr lang="en-US" sz="2400" dirty="0"/>
              <a:t>herbivores plants emit various volatiles called </a:t>
            </a:r>
            <a:r>
              <a:rPr lang="en-US" sz="2400" b="1" dirty="0"/>
              <a:t>herbivore-induced plant volatiles (HIPVs).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Natural enemies of these herbivores, (</a:t>
            </a:r>
            <a:r>
              <a:rPr lang="en-US" sz="2400" b="1" dirty="0"/>
              <a:t>parasitoids and predators</a:t>
            </a:r>
            <a:r>
              <a:rPr lang="en-US" sz="2400" dirty="0"/>
              <a:t>), use these HIPVs to locate the plant on which the hosts or prey are feeding.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Release of </a:t>
            </a:r>
            <a:r>
              <a:rPr lang="en-US" sz="2400" b="1" dirty="0"/>
              <a:t>HIPVs occurs a few hours after the initial damage </a:t>
            </a:r>
            <a:r>
              <a:rPr lang="en-US" sz="2400" dirty="0"/>
              <a:t>and is not limited to the feeding site but can systemically occur from the whole plant, so even undamaged leaves of a damaged plant release volatiles.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In this way, plants indirectly </a:t>
            </a:r>
            <a:r>
              <a:rPr lang="en-US" sz="2400" b="1" dirty="0"/>
              <a:t>attract natural enemies </a:t>
            </a:r>
            <a:r>
              <a:rPr lang="en-US" sz="2400" dirty="0"/>
              <a:t>to defend themselves.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8E3004-8972-459F-AF64-59480A647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12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AA996A-E503-4D92-B485-E84E09CB3121}"/>
              </a:ext>
            </a:extLst>
          </p:cNvPr>
          <p:cNvSpPr/>
          <p:nvPr/>
        </p:nvSpPr>
        <p:spPr>
          <a:xfrm>
            <a:off x="755374" y="6412123"/>
            <a:ext cx="53406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/>
              <a:t> </a:t>
            </a:r>
            <a:r>
              <a:rPr lang="en-US" sz="1600" dirty="0" err="1"/>
              <a:t>Turlings</a:t>
            </a:r>
            <a:r>
              <a:rPr lang="en-US" sz="1600" dirty="0"/>
              <a:t> et al., 1992; </a:t>
            </a:r>
            <a:r>
              <a:rPr lang="en-US" sz="1600" dirty="0" err="1"/>
              <a:t>Hilker</a:t>
            </a:r>
            <a:r>
              <a:rPr lang="en-US" sz="1600" dirty="0"/>
              <a:t> &amp; Meiners, 2006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A1E2AF-7C9D-4E3D-97F5-F77CA010A916}"/>
              </a:ext>
            </a:extLst>
          </p:cNvPr>
          <p:cNvSpPr/>
          <p:nvPr/>
        </p:nvSpPr>
        <p:spPr>
          <a:xfrm>
            <a:off x="437321" y="404678"/>
            <a:ext cx="94753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Allelochemicals reflecting interactions between plants and pests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3516723-5B0A-4BA4-B024-D5A7A078970C}"/>
              </a:ext>
            </a:extLst>
          </p:cNvPr>
          <p:cNvSpPr/>
          <p:nvPr/>
        </p:nvSpPr>
        <p:spPr>
          <a:xfrm>
            <a:off x="4565492" y="5259092"/>
            <a:ext cx="76265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Find more examples of allelochemicals which act as a feeding attractants ?</a:t>
            </a:r>
          </a:p>
        </p:txBody>
      </p:sp>
    </p:spTree>
    <p:extLst>
      <p:ext uri="{BB962C8B-B14F-4D97-AF65-F5344CB8AC3E}">
        <p14:creationId xmlns:p14="http://schemas.microsoft.com/office/powerpoint/2010/main" val="678759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792B5CD-E47D-44EA-8538-A0ED45DB491F}"/>
              </a:ext>
            </a:extLst>
          </p:cNvPr>
          <p:cNvSpPr/>
          <p:nvPr/>
        </p:nvSpPr>
        <p:spPr>
          <a:xfrm>
            <a:off x="755374" y="1115465"/>
            <a:ext cx="10668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/>
              <a:t>HIPVs role as Insect-Plant Interface in Multitrophic Interactions-</a:t>
            </a:r>
            <a:r>
              <a:rPr lang="en-US" sz="1600" b="1" dirty="0"/>
              <a:t>Conti---</a:t>
            </a:r>
          </a:p>
          <a:p>
            <a:pPr algn="just"/>
            <a:endParaRPr lang="en-US" dirty="0"/>
          </a:p>
          <a:p>
            <a:pPr algn="just"/>
            <a:r>
              <a:rPr lang="en-US" sz="2400" b="1" dirty="0"/>
              <a:t>Predators</a:t>
            </a:r>
          </a:p>
          <a:p>
            <a:pPr algn="just"/>
            <a:endParaRPr lang="en-US" sz="2400" b="1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Few studies have been reported on the attraction of predators to prey-infested plants.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b="1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The predatory mite </a:t>
            </a:r>
            <a:r>
              <a:rPr lang="en-US" sz="2400" i="1" dirty="0"/>
              <a:t>Phytoseiulus </a:t>
            </a:r>
            <a:r>
              <a:rPr lang="en-US" sz="2400" i="1" dirty="0" err="1"/>
              <a:t>persimilis</a:t>
            </a:r>
            <a:r>
              <a:rPr lang="en-US" sz="2400" i="1" dirty="0"/>
              <a:t> </a:t>
            </a:r>
            <a:r>
              <a:rPr lang="en-US" sz="2400" dirty="0"/>
              <a:t>was first reported to be attracted to volatiles from lima bean leaves infested with the two-spotted spider mite </a:t>
            </a:r>
            <a:r>
              <a:rPr lang="en-US" sz="2400" i="1" dirty="0" err="1"/>
              <a:t>Tetranychus</a:t>
            </a:r>
            <a:r>
              <a:rPr lang="en-US" sz="2400" i="1" dirty="0"/>
              <a:t> </a:t>
            </a:r>
            <a:r>
              <a:rPr lang="en-US" sz="2400" i="1" dirty="0" err="1"/>
              <a:t>urticae</a:t>
            </a:r>
            <a:r>
              <a:rPr lang="en-US" sz="2400" i="1" dirty="0"/>
              <a:t>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i="1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i="1" dirty="0"/>
              <a:t>Those prey-induced volatiles were identified as linalool, methyl salicylate (53), (E)-ß-ocimene and DMNT, all were attractive to P. </a:t>
            </a:r>
            <a:r>
              <a:rPr lang="en-US" sz="2400" i="1" dirty="0" err="1"/>
              <a:t>persimilis</a:t>
            </a:r>
            <a:r>
              <a:rPr lang="en-US" sz="2400" i="1" dirty="0"/>
              <a:t>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8E3004-8972-459F-AF64-59480A647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13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AA996A-E503-4D92-B485-E84E09CB3121}"/>
              </a:ext>
            </a:extLst>
          </p:cNvPr>
          <p:cNvSpPr/>
          <p:nvPr/>
        </p:nvSpPr>
        <p:spPr>
          <a:xfrm>
            <a:off x="755374" y="6412123"/>
            <a:ext cx="53406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/>
              <a:t> </a:t>
            </a:r>
            <a:r>
              <a:rPr lang="en-US" sz="1600" dirty="0" err="1"/>
              <a:t>Sabelis</a:t>
            </a:r>
            <a:r>
              <a:rPr lang="en-US" sz="1600" dirty="0"/>
              <a:t> et al., 1983; </a:t>
            </a:r>
            <a:r>
              <a:rPr lang="en-US" sz="1600" dirty="0" err="1"/>
              <a:t>Dicke</a:t>
            </a:r>
            <a:r>
              <a:rPr lang="en-US" sz="1600" dirty="0"/>
              <a:t> et al., 1990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A1E2AF-7C9D-4E3D-97F5-F77CA010A916}"/>
              </a:ext>
            </a:extLst>
          </p:cNvPr>
          <p:cNvSpPr/>
          <p:nvPr/>
        </p:nvSpPr>
        <p:spPr>
          <a:xfrm>
            <a:off x="437321" y="404678"/>
            <a:ext cx="94753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Allelochemicals reflecting interactions between plants and pests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38BBB6E-41F6-4F77-B72B-8899A1916870}"/>
              </a:ext>
            </a:extLst>
          </p:cNvPr>
          <p:cNvSpPr/>
          <p:nvPr/>
        </p:nvSpPr>
        <p:spPr>
          <a:xfrm>
            <a:off x="4923301" y="5981655"/>
            <a:ext cx="65133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Find more examples of HIPVs which attracts p</a:t>
            </a:r>
            <a:r>
              <a:rPr lang="en-US" dirty="0"/>
              <a:t>redators</a:t>
            </a:r>
            <a:r>
              <a:rPr lang="en-US" sz="1600" b="1" dirty="0"/>
              <a:t>?</a:t>
            </a:r>
          </a:p>
        </p:txBody>
      </p:sp>
      <p:pic>
        <p:nvPicPr>
          <p:cNvPr id="11" name="Picture 2" descr="Smiley Thinking Emoji Vector Images ...">
            <a:extLst>
              <a:ext uri="{FF2B5EF4-FFF2-40B4-BE49-F238E27FC236}">
                <a16:creationId xmlns:a16="http://schemas.microsoft.com/office/drawing/2014/main" id="{622212F2-8EBA-45B3-876A-D654B2E6A0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33"/>
          <a:stretch/>
        </p:blipFill>
        <p:spPr bwMode="auto">
          <a:xfrm>
            <a:off x="4506013" y="5897522"/>
            <a:ext cx="450549" cy="4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3221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792B5CD-E47D-44EA-8538-A0ED45DB491F}"/>
              </a:ext>
            </a:extLst>
          </p:cNvPr>
          <p:cNvSpPr/>
          <p:nvPr/>
        </p:nvSpPr>
        <p:spPr>
          <a:xfrm>
            <a:off x="755374" y="1115465"/>
            <a:ext cx="10668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/>
              <a:t>HIPVs role as Insect-Plant Interface in Multitrophic Interactions-</a:t>
            </a:r>
            <a:r>
              <a:rPr lang="en-US" sz="1600" b="1" dirty="0"/>
              <a:t>Conti---</a:t>
            </a:r>
          </a:p>
          <a:p>
            <a:pPr algn="just"/>
            <a:endParaRPr lang="en-US" dirty="0"/>
          </a:p>
          <a:p>
            <a:pPr algn="just"/>
            <a:r>
              <a:rPr lang="en-US" sz="2400" b="1" dirty="0"/>
              <a:t>Parasitic Wasps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A number of hymenopteran parasitoids are attracted to herbivore-infested plants that emit HIPVs</a:t>
            </a:r>
            <a:r>
              <a:rPr lang="en-US" sz="2400" b="1" dirty="0"/>
              <a:t>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b="1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i="1" dirty="0" err="1"/>
              <a:t>Cotesia</a:t>
            </a:r>
            <a:r>
              <a:rPr lang="en-US" sz="2400" i="1" dirty="0"/>
              <a:t> </a:t>
            </a:r>
            <a:r>
              <a:rPr lang="en-US" sz="2400" i="1" dirty="0" err="1"/>
              <a:t>marginiventris</a:t>
            </a:r>
            <a:r>
              <a:rPr lang="en-US" sz="2400" i="1" dirty="0"/>
              <a:t> (Hymenoptera: </a:t>
            </a:r>
            <a:r>
              <a:rPr lang="en-US" sz="2400" i="1" dirty="0" err="1"/>
              <a:t>Braconidae</a:t>
            </a:r>
            <a:r>
              <a:rPr lang="en-US" sz="2400" i="1" dirty="0"/>
              <a:t>) </a:t>
            </a:r>
            <a:r>
              <a:rPr lang="en-US" sz="2400" dirty="0"/>
              <a:t>is responsive to HIPVs from corn seedlings damaged by </a:t>
            </a:r>
            <a:r>
              <a:rPr lang="en-US" sz="2400" i="1" dirty="0" err="1"/>
              <a:t>Spodoptera</a:t>
            </a:r>
            <a:r>
              <a:rPr lang="en-US" sz="2400" i="1" dirty="0"/>
              <a:t> </a:t>
            </a:r>
            <a:r>
              <a:rPr lang="en-US" sz="2400" i="1" dirty="0" err="1"/>
              <a:t>exigua</a:t>
            </a:r>
            <a:r>
              <a:rPr lang="en-US" sz="2400" i="1" dirty="0"/>
              <a:t>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i="1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i="1" dirty="0" err="1"/>
              <a:t>Cotesia</a:t>
            </a:r>
            <a:r>
              <a:rPr lang="en-US" sz="2400" i="1" dirty="0"/>
              <a:t> </a:t>
            </a:r>
            <a:r>
              <a:rPr lang="en-US" sz="2400" i="1" dirty="0" err="1"/>
              <a:t>kariyai</a:t>
            </a:r>
            <a:r>
              <a:rPr lang="en-US" sz="2400" i="1" dirty="0"/>
              <a:t>, </a:t>
            </a:r>
            <a:r>
              <a:rPr lang="en-US" sz="2400" dirty="0"/>
              <a:t>braconid parasitoid of the common armyworm </a:t>
            </a:r>
            <a:r>
              <a:rPr lang="en-US" sz="2400" i="1" dirty="0" err="1"/>
              <a:t>Mythimna</a:t>
            </a:r>
            <a:r>
              <a:rPr lang="en-US" sz="2400" i="1" dirty="0"/>
              <a:t> </a:t>
            </a:r>
            <a:r>
              <a:rPr lang="en-US" sz="2400" i="1" dirty="0" err="1"/>
              <a:t>separata</a:t>
            </a:r>
            <a:r>
              <a:rPr lang="en-US" sz="2400" i="1" dirty="0"/>
              <a:t> </a:t>
            </a:r>
            <a:r>
              <a:rPr lang="en-US" sz="2400" dirty="0"/>
              <a:t>(Lepidoptera: </a:t>
            </a:r>
            <a:r>
              <a:rPr lang="en-US" sz="2400" dirty="0" err="1"/>
              <a:t>Noctuidae</a:t>
            </a:r>
            <a:r>
              <a:rPr lang="en-US" sz="2400" dirty="0"/>
              <a:t>). The female wasp uses chemical cues from the host and host-plant complex to find their hosts.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8E3004-8972-459F-AF64-59480A647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14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AA996A-E503-4D92-B485-E84E09CB3121}"/>
              </a:ext>
            </a:extLst>
          </p:cNvPr>
          <p:cNvSpPr/>
          <p:nvPr/>
        </p:nvSpPr>
        <p:spPr>
          <a:xfrm>
            <a:off x="755374" y="6412123"/>
            <a:ext cx="53406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/>
              <a:t> </a:t>
            </a:r>
            <a:r>
              <a:rPr lang="en-US" sz="1600" dirty="0" err="1"/>
              <a:t>Turlings</a:t>
            </a:r>
            <a:r>
              <a:rPr lang="en-US" sz="1600" dirty="0"/>
              <a:t> et al., 1990; </a:t>
            </a:r>
            <a:r>
              <a:rPr lang="en-US" sz="1600" dirty="0" err="1"/>
              <a:t>Takabayashi</a:t>
            </a:r>
            <a:r>
              <a:rPr lang="en-US" sz="1600" dirty="0"/>
              <a:t> et al., 1995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A1E2AF-7C9D-4E3D-97F5-F77CA010A916}"/>
              </a:ext>
            </a:extLst>
          </p:cNvPr>
          <p:cNvSpPr/>
          <p:nvPr/>
        </p:nvSpPr>
        <p:spPr>
          <a:xfrm>
            <a:off x="437321" y="404678"/>
            <a:ext cx="94753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Allelochemicals reflecting interactions between plants and pests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38BBB6E-41F6-4F77-B72B-8899A1916870}"/>
              </a:ext>
            </a:extLst>
          </p:cNvPr>
          <p:cNvSpPr/>
          <p:nvPr/>
        </p:nvSpPr>
        <p:spPr>
          <a:xfrm>
            <a:off x="4923301" y="5981655"/>
            <a:ext cx="65133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Find more examples of HIPVs which attracts parasitic wasps?</a:t>
            </a:r>
          </a:p>
        </p:txBody>
      </p:sp>
      <p:pic>
        <p:nvPicPr>
          <p:cNvPr id="11" name="Picture 2" descr="Smiley Thinking Emoji Vector Images ...">
            <a:extLst>
              <a:ext uri="{FF2B5EF4-FFF2-40B4-BE49-F238E27FC236}">
                <a16:creationId xmlns:a16="http://schemas.microsoft.com/office/drawing/2014/main" id="{622212F2-8EBA-45B3-876A-D654B2E6A0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33"/>
          <a:stretch/>
        </p:blipFill>
        <p:spPr bwMode="auto">
          <a:xfrm>
            <a:off x="4506013" y="5897522"/>
            <a:ext cx="450549" cy="4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5855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792B5CD-E47D-44EA-8538-A0ED45DB491F}"/>
              </a:ext>
            </a:extLst>
          </p:cNvPr>
          <p:cNvSpPr/>
          <p:nvPr/>
        </p:nvSpPr>
        <p:spPr>
          <a:xfrm>
            <a:off x="755374" y="1115465"/>
            <a:ext cx="10668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/>
              <a:t>HIPVs role as Insect-Plant Interface in Multitrophic Interactions-</a:t>
            </a:r>
            <a:r>
              <a:rPr lang="en-US" sz="1600" b="1" dirty="0"/>
              <a:t>Conti---</a:t>
            </a:r>
          </a:p>
          <a:p>
            <a:pPr algn="just"/>
            <a:endParaRPr lang="en-US" dirty="0"/>
          </a:p>
          <a:p>
            <a:pPr algn="just"/>
            <a:r>
              <a:rPr lang="en-US" sz="2400" b="1" dirty="0"/>
              <a:t>Parasitic Flies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The parasitic fly, </a:t>
            </a:r>
            <a:r>
              <a:rPr lang="en-US" sz="2400" i="1" dirty="0" err="1"/>
              <a:t>Exorista</a:t>
            </a:r>
            <a:r>
              <a:rPr lang="en-US" sz="2400" i="1" dirty="0"/>
              <a:t> japonica </a:t>
            </a:r>
            <a:r>
              <a:rPr lang="en-US" sz="2400" dirty="0"/>
              <a:t>(</a:t>
            </a:r>
            <a:r>
              <a:rPr lang="en-US" sz="2400" dirty="0" err="1"/>
              <a:t>Diptera</a:t>
            </a:r>
            <a:r>
              <a:rPr lang="en-US" sz="2400" dirty="0"/>
              <a:t>: </a:t>
            </a:r>
            <a:r>
              <a:rPr lang="en-US" sz="2400" dirty="0" err="1"/>
              <a:t>Tachinidae</a:t>
            </a:r>
            <a:r>
              <a:rPr lang="en-US" sz="2400" dirty="0"/>
              <a:t>), is a gregarious and polyphagous parasitoid that attacks a number of lepidopteran pests, particularly noctuid larvae</a:t>
            </a:r>
            <a:r>
              <a:rPr lang="en-US" sz="2400" b="1" dirty="0"/>
              <a:t>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b="1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When corn plants infested with final instar larvae of common armyworm </a:t>
            </a:r>
            <a:r>
              <a:rPr lang="en-US" sz="2400" i="1" dirty="0" err="1"/>
              <a:t>Mythimna</a:t>
            </a:r>
            <a:r>
              <a:rPr lang="en-US" sz="2400" i="1" dirty="0"/>
              <a:t> </a:t>
            </a:r>
            <a:r>
              <a:rPr lang="en-US" sz="2400" i="1" dirty="0" err="1"/>
              <a:t>separata</a:t>
            </a:r>
            <a:r>
              <a:rPr lang="en-US" sz="2400" dirty="0"/>
              <a:t>, the plants release a blend of HIPVs.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The odors of HIPVs attract </a:t>
            </a:r>
            <a:r>
              <a:rPr lang="en-US" sz="2400" i="1" dirty="0"/>
              <a:t>E. japonica females that </a:t>
            </a:r>
            <a:r>
              <a:rPr lang="en-US" sz="2400" dirty="0"/>
              <a:t>lay eggs on last instar host larvae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b="1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8E3004-8972-459F-AF64-59480A647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15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AA996A-E503-4D92-B485-E84E09CB3121}"/>
              </a:ext>
            </a:extLst>
          </p:cNvPr>
          <p:cNvSpPr/>
          <p:nvPr/>
        </p:nvSpPr>
        <p:spPr>
          <a:xfrm>
            <a:off x="755374" y="6412123"/>
            <a:ext cx="53406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err="1"/>
              <a:t>Ichiki</a:t>
            </a:r>
            <a:r>
              <a:rPr lang="en-US" sz="1600" dirty="0"/>
              <a:t> et al., 2011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A1E2AF-7C9D-4E3D-97F5-F77CA010A916}"/>
              </a:ext>
            </a:extLst>
          </p:cNvPr>
          <p:cNvSpPr/>
          <p:nvPr/>
        </p:nvSpPr>
        <p:spPr>
          <a:xfrm>
            <a:off x="437321" y="404678"/>
            <a:ext cx="94753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Allelochemicals reflecting interactions between plants and pests</a:t>
            </a:r>
          </a:p>
        </p:txBody>
      </p:sp>
      <p:pic>
        <p:nvPicPr>
          <p:cNvPr id="11" name="Picture 2" descr="Smiley Thinking Emoji Vector Images ...">
            <a:extLst>
              <a:ext uri="{FF2B5EF4-FFF2-40B4-BE49-F238E27FC236}">
                <a16:creationId xmlns:a16="http://schemas.microsoft.com/office/drawing/2014/main" id="{622212F2-8EBA-45B3-876A-D654B2E6A0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33"/>
          <a:stretch/>
        </p:blipFill>
        <p:spPr bwMode="auto">
          <a:xfrm>
            <a:off x="4506013" y="5897522"/>
            <a:ext cx="450549" cy="4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28FFC73-B9C0-47B0-A19F-467191DC3F2B}"/>
              </a:ext>
            </a:extLst>
          </p:cNvPr>
          <p:cNvSpPr/>
          <p:nvPr/>
        </p:nvSpPr>
        <p:spPr>
          <a:xfrm>
            <a:off x="4923301" y="5981655"/>
            <a:ext cx="65133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Find more examples of HIPVs which attracts parasitic flies?</a:t>
            </a:r>
          </a:p>
        </p:txBody>
      </p:sp>
    </p:spTree>
    <p:extLst>
      <p:ext uri="{BB962C8B-B14F-4D97-AF65-F5344CB8AC3E}">
        <p14:creationId xmlns:p14="http://schemas.microsoft.com/office/powerpoint/2010/main" val="2973456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792B5CD-E47D-44EA-8538-A0ED45DB491F}"/>
              </a:ext>
            </a:extLst>
          </p:cNvPr>
          <p:cNvSpPr/>
          <p:nvPr/>
        </p:nvSpPr>
        <p:spPr>
          <a:xfrm>
            <a:off x="755374" y="1115465"/>
            <a:ext cx="10668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/>
              <a:t>HIPVs role as Insect-Plant Interface in Multitrophic Interactions-</a:t>
            </a:r>
            <a:r>
              <a:rPr lang="en-US" sz="1600" b="1" dirty="0"/>
              <a:t>Conti---</a:t>
            </a:r>
          </a:p>
          <a:p>
            <a:pPr algn="just"/>
            <a:endParaRPr lang="en-US" dirty="0"/>
          </a:p>
          <a:p>
            <a:pPr algn="just"/>
            <a:r>
              <a:rPr lang="en-US" sz="2400" b="1" dirty="0"/>
              <a:t>Elicitors</a:t>
            </a:r>
            <a:r>
              <a:rPr lang="en-US" sz="2400" dirty="0"/>
              <a:t> </a:t>
            </a:r>
          </a:p>
          <a:p>
            <a:pPr algn="just"/>
            <a:r>
              <a:rPr lang="en-US" sz="2400" dirty="0"/>
              <a:t>Elicitors are compounds stimulating any type of plant defense</a:t>
            </a:r>
            <a:r>
              <a:rPr lang="en-US" sz="2400" b="1" dirty="0"/>
              <a:t>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b="1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Feeding by herbivorous insects results in mechanical damage and adhesion of regurgitant to the wounded leaves, which cause the emission of HIPVs from the plant. 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The regurgitant contains an elicitor that induces plant defenses.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ß-glucosidase was isolated and identified as an elicitor from </a:t>
            </a:r>
            <a:r>
              <a:rPr lang="en-US" sz="2400" i="1" dirty="0"/>
              <a:t>Pieris </a:t>
            </a:r>
            <a:r>
              <a:rPr lang="en-US" sz="2400" i="1" dirty="0" err="1"/>
              <a:t>braccicae</a:t>
            </a:r>
            <a:r>
              <a:rPr lang="en-US" sz="2400" dirty="0"/>
              <a:t> larvae that causes the release of volatiles from </a:t>
            </a:r>
            <a:r>
              <a:rPr lang="en-US" sz="2400" i="1" dirty="0"/>
              <a:t>Brassica</a:t>
            </a:r>
            <a:r>
              <a:rPr lang="en-US" sz="2400" dirty="0"/>
              <a:t> plants.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8E3004-8972-459F-AF64-59480A647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16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AA996A-E503-4D92-B485-E84E09CB3121}"/>
              </a:ext>
            </a:extLst>
          </p:cNvPr>
          <p:cNvSpPr/>
          <p:nvPr/>
        </p:nvSpPr>
        <p:spPr>
          <a:xfrm>
            <a:off x="755374" y="6412123"/>
            <a:ext cx="53406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err="1"/>
              <a:t>Mattiacci</a:t>
            </a:r>
            <a:r>
              <a:rPr lang="en-US" sz="1600" dirty="0"/>
              <a:t> et al., 1995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A1E2AF-7C9D-4E3D-97F5-F77CA010A916}"/>
              </a:ext>
            </a:extLst>
          </p:cNvPr>
          <p:cNvSpPr/>
          <p:nvPr/>
        </p:nvSpPr>
        <p:spPr>
          <a:xfrm>
            <a:off x="437321" y="404678"/>
            <a:ext cx="94753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Allelochemicals reflecting interactions between plants and pests</a:t>
            </a:r>
          </a:p>
        </p:txBody>
      </p:sp>
    </p:spTree>
    <p:extLst>
      <p:ext uri="{BB962C8B-B14F-4D97-AF65-F5344CB8AC3E}">
        <p14:creationId xmlns:p14="http://schemas.microsoft.com/office/powerpoint/2010/main" val="19527886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792B5CD-E47D-44EA-8538-A0ED45DB491F}"/>
              </a:ext>
            </a:extLst>
          </p:cNvPr>
          <p:cNvSpPr/>
          <p:nvPr/>
        </p:nvSpPr>
        <p:spPr>
          <a:xfrm>
            <a:off x="755374" y="1115465"/>
            <a:ext cx="10668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The chemicals produced by plants and insects can have significant effects on their lives.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Phytochemicals, particularly secondary metabolites, play important and often crucial roles in many types of insect behaviors, and can even regulate their growth and reproduction.</a:t>
            </a:r>
          </a:p>
          <a:p>
            <a:pPr algn="just"/>
            <a:endParaRPr lang="en-US" sz="2400" b="1" dirty="0"/>
          </a:p>
          <a:p>
            <a:pPr algn="just"/>
            <a:r>
              <a:rPr lang="en-US" sz="2400" dirty="0"/>
              <a:t>The abilities of insects to counteract the plants’ chemical barriers, allow them to make use of certain phytochemicals as cues to locate and recognize suitable food or host plants.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b="1" dirty="0"/>
              <a:t>HIPVs  </a:t>
            </a:r>
            <a:r>
              <a:rPr lang="en-US" sz="2400" dirty="0"/>
              <a:t>are</a:t>
            </a:r>
            <a:r>
              <a:rPr lang="en-US" sz="2400" b="1" dirty="0"/>
              <a:t> </a:t>
            </a:r>
            <a:r>
              <a:rPr lang="en-US" sz="2400" dirty="0"/>
              <a:t>of great importance from the perspective of future agriculture as the need to develop environmentally benign pest control.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C3ADCF-D527-4ABC-9377-8A521D3CF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17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398DA3-C6F7-41C5-B478-750A89C6EE69}"/>
              </a:ext>
            </a:extLst>
          </p:cNvPr>
          <p:cNvSpPr/>
          <p:nvPr/>
        </p:nvSpPr>
        <p:spPr>
          <a:xfrm>
            <a:off x="437321" y="404678"/>
            <a:ext cx="94753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39602643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792B5CD-E47D-44EA-8538-A0ED45DB491F}"/>
              </a:ext>
            </a:extLst>
          </p:cNvPr>
          <p:cNvSpPr/>
          <p:nvPr/>
        </p:nvSpPr>
        <p:spPr>
          <a:xfrm>
            <a:off x="755374" y="1115465"/>
            <a:ext cx="106680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dirty="0"/>
              <a:t>Hori, M., &amp; </a:t>
            </a:r>
            <a:r>
              <a:rPr lang="en-US" sz="1600" dirty="0" err="1"/>
              <a:t>Kainoh</a:t>
            </a:r>
            <a:r>
              <a:rPr lang="en-US" sz="1600" dirty="0"/>
              <a:t>, Y. 2013. Allelochemicals in Plant–Insect Interactions.</a:t>
            </a:r>
          </a:p>
          <a:p>
            <a:pPr algn="just"/>
            <a:r>
              <a:rPr lang="en-US" sz="1600" dirty="0"/>
              <a:t>Carter, M., Sachdev-Gupta, K., &amp; </a:t>
            </a:r>
            <a:r>
              <a:rPr lang="en-US" sz="1600" dirty="0" err="1"/>
              <a:t>Feeny</a:t>
            </a:r>
            <a:r>
              <a:rPr lang="en-US" sz="1600" dirty="0"/>
              <a:t>, P. (1998). Tyramine isolated from parsnip leaves: A stimulant and synergist for oviposition of the black swallowtail. Physiol. </a:t>
            </a:r>
            <a:r>
              <a:rPr lang="en-US" sz="1600" dirty="0" err="1"/>
              <a:t>Entomol</a:t>
            </a:r>
            <a:r>
              <a:rPr lang="en-US" sz="1600" dirty="0"/>
              <a:t>., 23, 303-312.</a:t>
            </a:r>
          </a:p>
          <a:p>
            <a:pPr algn="just"/>
            <a:r>
              <a:rPr lang="en-US" sz="1600" dirty="0"/>
              <a:t>Sun, J. Y., </a:t>
            </a:r>
            <a:r>
              <a:rPr lang="en-US" sz="1600" dirty="0" err="1"/>
              <a:t>Sønderby</a:t>
            </a:r>
            <a:r>
              <a:rPr lang="en-US" sz="1600" dirty="0"/>
              <a:t>, I. E., </a:t>
            </a:r>
            <a:r>
              <a:rPr lang="en-US" sz="1600" dirty="0" err="1"/>
              <a:t>Halkier</a:t>
            </a:r>
            <a:r>
              <a:rPr lang="en-US" sz="1600" dirty="0"/>
              <a:t>, B. A., </a:t>
            </a:r>
            <a:r>
              <a:rPr lang="en-US" sz="1600" dirty="0" err="1"/>
              <a:t>Jander</a:t>
            </a:r>
            <a:r>
              <a:rPr lang="en-US" sz="1600" dirty="0"/>
              <a:t>, G., &amp; de Vos, M. (2009). Non-volatile intact indole </a:t>
            </a:r>
            <a:r>
              <a:rPr lang="en-US" sz="1600" dirty="0" err="1"/>
              <a:t>glucosinolates</a:t>
            </a:r>
            <a:r>
              <a:rPr lang="en-US" sz="1600" dirty="0"/>
              <a:t> are host recognition cues for </a:t>
            </a:r>
            <a:r>
              <a:rPr lang="en-US" sz="1600" dirty="0" err="1"/>
              <a:t>ovipositing</a:t>
            </a:r>
            <a:r>
              <a:rPr lang="en-US" sz="1600" dirty="0"/>
              <a:t> </a:t>
            </a:r>
            <a:r>
              <a:rPr lang="en-US" sz="1600" i="1" dirty="0" err="1"/>
              <a:t>Plutella</a:t>
            </a:r>
            <a:r>
              <a:rPr lang="en-US" sz="1600" i="1" dirty="0"/>
              <a:t> </a:t>
            </a:r>
            <a:r>
              <a:rPr lang="en-US" sz="1600" i="1" dirty="0" err="1"/>
              <a:t>xylostella</a:t>
            </a:r>
            <a:r>
              <a:rPr lang="en-US" sz="1600" dirty="0"/>
              <a:t>. Journal of chemical ecology, 35, 1427-1436.</a:t>
            </a:r>
          </a:p>
          <a:p>
            <a:pPr algn="just"/>
            <a:r>
              <a:rPr lang="en-US" sz="1600" dirty="0" err="1"/>
              <a:t>Udayagiri</a:t>
            </a:r>
            <a:r>
              <a:rPr lang="en-US" sz="1600" dirty="0"/>
              <a:t>, S., &amp; Mason, C. E. (1997). Epicuticular wax chemicals in </a:t>
            </a:r>
            <a:r>
              <a:rPr lang="en-US" sz="1600" i="1" dirty="0" err="1"/>
              <a:t>Zea</a:t>
            </a:r>
            <a:r>
              <a:rPr lang="en-US" sz="1600" i="1" dirty="0"/>
              <a:t> mays</a:t>
            </a:r>
            <a:r>
              <a:rPr lang="en-US" sz="1600" dirty="0"/>
              <a:t> influence oviposition in </a:t>
            </a:r>
            <a:r>
              <a:rPr lang="en-US" sz="1600" i="1" dirty="0" err="1"/>
              <a:t>Ostrinia</a:t>
            </a:r>
            <a:r>
              <a:rPr lang="en-US" sz="1600" i="1" dirty="0"/>
              <a:t> </a:t>
            </a:r>
            <a:r>
              <a:rPr lang="en-US" sz="1600" i="1" dirty="0" err="1"/>
              <a:t>nubilalis</a:t>
            </a:r>
            <a:r>
              <a:rPr lang="en-US" sz="1600" dirty="0"/>
              <a:t>. Journal of Chemical Ecology, 23, 1675-1687.</a:t>
            </a:r>
          </a:p>
          <a:p>
            <a:pPr algn="just"/>
            <a:r>
              <a:rPr lang="en-US" sz="1600" dirty="0"/>
              <a:t>Hori, M., Ohuchi, K., &amp; Matsuda, K. (2006). Role of host plant volatile in the host-finding behavior of the strawberry leaf beetle, </a:t>
            </a:r>
            <a:r>
              <a:rPr lang="en-US" sz="1600" i="1" dirty="0" err="1"/>
              <a:t>Galerucella</a:t>
            </a:r>
            <a:r>
              <a:rPr lang="en-US" sz="1600" i="1" dirty="0"/>
              <a:t> </a:t>
            </a:r>
            <a:r>
              <a:rPr lang="en-US" sz="1600" i="1" dirty="0" err="1"/>
              <a:t>vittaticollis</a:t>
            </a:r>
            <a:r>
              <a:rPr lang="en-US" sz="1600" dirty="0"/>
              <a:t> </a:t>
            </a:r>
            <a:r>
              <a:rPr lang="en-US" sz="1600" dirty="0" err="1"/>
              <a:t>Baly</a:t>
            </a:r>
            <a:r>
              <a:rPr lang="en-US" sz="1600" dirty="0"/>
              <a:t> (Coleoptera: </a:t>
            </a:r>
            <a:r>
              <a:rPr lang="en-US" sz="1600" dirty="0" err="1"/>
              <a:t>Chrysomelidae</a:t>
            </a:r>
            <a:r>
              <a:rPr lang="en-US" sz="1600" dirty="0"/>
              <a:t>). Applied entomology and zoology, 41(2), 357-363.</a:t>
            </a:r>
          </a:p>
          <a:p>
            <a:pPr algn="just"/>
            <a:r>
              <a:rPr lang="en-US" sz="1600" dirty="0" err="1"/>
              <a:t>Loughrin</a:t>
            </a:r>
            <a:r>
              <a:rPr lang="en-US" sz="1600" dirty="0"/>
              <a:t>, J. H., Potter, D. A., &amp; Hamilton-Kemp, T. R. (1998). Attraction of Japanese beetles (Coleoptera: </a:t>
            </a:r>
            <a:r>
              <a:rPr lang="en-US" sz="1600" dirty="0" err="1"/>
              <a:t>Scarabaeidae</a:t>
            </a:r>
            <a:r>
              <a:rPr lang="en-US" sz="1600" dirty="0"/>
              <a:t>) to host plant volatiles in field trapping experiments. Environmental entomology, 27(2), 395-400.</a:t>
            </a:r>
          </a:p>
          <a:p>
            <a:pPr algn="just"/>
            <a:r>
              <a:rPr lang="en-US" sz="1600" dirty="0"/>
              <a:t>Saïd, I., </a:t>
            </a:r>
            <a:r>
              <a:rPr lang="en-US" sz="1600" dirty="0" err="1"/>
              <a:t>Renou</a:t>
            </a:r>
            <a:r>
              <a:rPr lang="en-US" sz="1600" dirty="0"/>
              <a:t>, M., Morin, J. P., Ferreira, J. M., &amp; </a:t>
            </a:r>
            <a:r>
              <a:rPr lang="en-US" sz="1600" dirty="0" err="1"/>
              <a:t>Rochat</a:t>
            </a:r>
            <a:r>
              <a:rPr lang="en-US" sz="1600" dirty="0"/>
              <a:t>, D. (2005). Interactions between acetoin, a plant volatile, and pheromone in </a:t>
            </a:r>
            <a:r>
              <a:rPr lang="en-US" sz="1600" dirty="0" err="1"/>
              <a:t>Rhynchophorus</a:t>
            </a:r>
            <a:r>
              <a:rPr lang="en-US" sz="1600" dirty="0"/>
              <a:t> </a:t>
            </a:r>
            <a:r>
              <a:rPr lang="en-US" sz="1600" dirty="0" err="1"/>
              <a:t>palmarum</a:t>
            </a:r>
            <a:r>
              <a:rPr lang="en-US" sz="1600" dirty="0"/>
              <a:t>: Behavioral and olfactory neuron responses. Journal of Chemical Ecology, 31, 1789-1805.</a:t>
            </a:r>
          </a:p>
          <a:p>
            <a:pPr algn="just"/>
            <a:r>
              <a:rPr lang="en-US" sz="1600" dirty="0" err="1"/>
              <a:t>Raguso</a:t>
            </a:r>
            <a:r>
              <a:rPr lang="en-US" sz="1600" dirty="0"/>
              <a:t>, R. A. Behavioral Responses to Floral Scent: Experimental Manipulations and the Interplay of Sensory Modalities. In Biology of Floral Scent; </a:t>
            </a:r>
            <a:r>
              <a:rPr lang="en-US" sz="1600" dirty="0" err="1"/>
              <a:t>Dudareva</a:t>
            </a:r>
            <a:r>
              <a:rPr lang="en-US" sz="1600" dirty="0"/>
              <a:t>, N.; </a:t>
            </a:r>
            <a:r>
              <a:rPr lang="en-US" sz="1600" dirty="0" err="1"/>
              <a:t>Pichersky</a:t>
            </a:r>
            <a:r>
              <a:rPr lang="en-US" sz="1600" dirty="0"/>
              <a:t>, E., Eds.; CRC Press: Boca Raton, 2006; pp 297–318, Chapter 13.</a:t>
            </a:r>
          </a:p>
          <a:p>
            <a:pPr algn="just"/>
            <a:r>
              <a:rPr lang="en-US" sz="1600" dirty="0"/>
              <a:t>Knudsen, J. T., Eriksson, R., </a:t>
            </a:r>
            <a:r>
              <a:rPr lang="en-US" sz="1600" dirty="0" err="1"/>
              <a:t>Gershenzon</a:t>
            </a:r>
            <a:r>
              <a:rPr lang="en-US" sz="1600" dirty="0"/>
              <a:t>, J., &amp; </a:t>
            </a:r>
            <a:r>
              <a:rPr lang="en-US" sz="1600" dirty="0" err="1"/>
              <a:t>Ståhl</a:t>
            </a:r>
            <a:r>
              <a:rPr lang="en-US" sz="1600" dirty="0"/>
              <a:t>, B. (2006). Diversity and distribution of floral scent. The botanical review, 72(1), 1-120.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C3ADCF-D527-4ABC-9377-8A521D3CF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18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0B0F87-E694-4E87-A6CB-46C8B5C824AC}"/>
              </a:ext>
            </a:extLst>
          </p:cNvPr>
          <p:cNvSpPr/>
          <p:nvPr/>
        </p:nvSpPr>
        <p:spPr>
          <a:xfrm>
            <a:off x="503582" y="653800"/>
            <a:ext cx="94753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172725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792B5CD-E47D-44EA-8538-A0ED45DB491F}"/>
              </a:ext>
            </a:extLst>
          </p:cNvPr>
          <p:cNvSpPr/>
          <p:nvPr/>
        </p:nvSpPr>
        <p:spPr>
          <a:xfrm>
            <a:off x="755374" y="1115465"/>
            <a:ext cx="10668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/>
              <a:t>Wright, G. A., </a:t>
            </a:r>
            <a:r>
              <a:rPr lang="en-US" sz="1600" dirty="0" err="1"/>
              <a:t>Lutmerding</a:t>
            </a:r>
            <a:r>
              <a:rPr lang="en-US" sz="1600" dirty="0"/>
              <a:t>, A., </a:t>
            </a:r>
            <a:r>
              <a:rPr lang="en-US" sz="1600" dirty="0" err="1"/>
              <a:t>Dudareva</a:t>
            </a:r>
            <a:r>
              <a:rPr lang="en-US" sz="1600" dirty="0"/>
              <a:t>, N., &amp; Smith, B. H. (2005). Intensity and the ratios of compounds in the scent of snapdragon flowers affect scent discrimination by honeybees (</a:t>
            </a:r>
            <a:r>
              <a:rPr lang="en-US" sz="1600" dirty="0" err="1"/>
              <a:t>Apis</a:t>
            </a:r>
            <a:r>
              <a:rPr lang="en-US" sz="1600" dirty="0"/>
              <a:t> mellifera). Journal of Comparative Physiology A, 191, 105-114.</a:t>
            </a:r>
          </a:p>
          <a:p>
            <a:pPr algn="just"/>
            <a:r>
              <a:rPr lang="en-US" sz="1600" dirty="0" err="1"/>
              <a:t>Hilker</a:t>
            </a:r>
            <a:r>
              <a:rPr lang="en-US" sz="1600" dirty="0"/>
              <a:t>, M., &amp; Meiners, T. (2006). Early herbivore alert: insect eggs induce plant defense. Journal of chemical ecology, 32, 1379-1397.</a:t>
            </a:r>
          </a:p>
          <a:p>
            <a:pPr algn="just"/>
            <a:r>
              <a:rPr lang="en-US" sz="1600" dirty="0" err="1"/>
              <a:t>Turlings</a:t>
            </a:r>
            <a:r>
              <a:rPr lang="en-US" sz="1600" dirty="0"/>
              <a:t>, T. C., &amp; </a:t>
            </a:r>
            <a:r>
              <a:rPr lang="en-US" sz="1600" dirty="0" err="1"/>
              <a:t>Tumlinson</a:t>
            </a:r>
            <a:r>
              <a:rPr lang="en-US" sz="1600" dirty="0"/>
              <a:t>, J. H. (1992). Systemic release of chemical signals by herbivore-injured corn. Proceedings of the National Academy of Sciences, 89(17), 8399-8402.</a:t>
            </a:r>
          </a:p>
          <a:p>
            <a:pPr algn="just"/>
            <a:r>
              <a:rPr lang="en-US" sz="1600" dirty="0" err="1"/>
              <a:t>Turlings</a:t>
            </a:r>
            <a:r>
              <a:rPr lang="en-US" sz="1600" dirty="0"/>
              <a:t>, T. C., </a:t>
            </a:r>
            <a:r>
              <a:rPr lang="en-US" sz="1600" dirty="0" err="1"/>
              <a:t>Tumlinson</a:t>
            </a:r>
            <a:r>
              <a:rPr lang="en-US" sz="1600" dirty="0"/>
              <a:t>, J. H., &amp; Lewis, W. J. (1990). Exploitation of herbivore-induced plant odors by host-seeking parasitic wasps. Science, 250(4985), 1251-1253.</a:t>
            </a:r>
          </a:p>
          <a:p>
            <a:pPr algn="just"/>
            <a:r>
              <a:rPr lang="en-US" sz="1600" dirty="0" err="1"/>
              <a:t>Takabayashi</a:t>
            </a:r>
            <a:r>
              <a:rPr lang="en-US" sz="1600" dirty="0"/>
              <a:t>, J., Takahashi, S., </a:t>
            </a:r>
            <a:r>
              <a:rPr lang="en-US" sz="1600" dirty="0" err="1"/>
              <a:t>Dicke</a:t>
            </a:r>
            <a:r>
              <a:rPr lang="en-US" sz="1600" dirty="0"/>
              <a:t>, M., &amp; </a:t>
            </a:r>
            <a:r>
              <a:rPr lang="en-US" sz="1600" dirty="0" err="1"/>
              <a:t>Posthumus</a:t>
            </a:r>
            <a:r>
              <a:rPr lang="en-US" sz="1600" dirty="0"/>
              <a:t>, M. A. (1995). Developmental stage of herbivore </a:t>
            </a:r>
            <a:r>
              <a:rPr lang="en-US" sz="1600" dirty="0" err="1"/>
              <a:t>Pseudaletia</a:t>
            </a:r>
            <a:r>
              <a:rPr lang="en-US" sz="1600" dirty="0"/>
              <a:t> </a:t>
            </a:r>
            <a:r>
              <a:rPr lang="en-US" sz="1600" dirty="0" err="1"/>
              <a:t>separata</a:t>
            </a:r>
            <a:r>
              <a:rPr lang="en-US" sz="1600" dirty="0"/>
              <a:t> affects production of herbivore-induced </a:t>
            </a:r>
            <a:r>
              <a:rPr lang="en-US" sz="1600" dirty="0" err="1"/>
              <a:t>synomone</a:t>
            </a:r>
            <a:r>
              <a:rPr lang="en-US" sz="1600" dirty="0"/>
              <a:t> by corn plants. Journal of Chemical Ecology, 21, 273-287.</a:t>
            </a:r>
          </a:p>
          <a:p>
            <a:pPr algn="just"/>
            <a:r>
              <a:rPr lang="en-US" sz="1600" dirty="0" err="1"/>
              <a:t>Ichiki</a:t>
            </a:r>
            <a:r>
              <a:rPr lang="en-US" sz="1600" dirty="0"/>
              <a:t>, R. T., </a:t>
            </a:r>
            <a:r>
              <a:rPr lang="en-US" sz="1600" dirty="0" err="1"/>
              <a:t>Kainoh</a:t>
            </a:r>
            <a:r>
              <a:rPr lang="en-US" sz="1600" dirty="0"/>
              <a:t>, Y., </a:t>
            </a:r>
            <a:r>
              <a:rPr lang="en-US" sz="1600" dirty="0" err="1"/>
              <a:t>Yamawaki</a:t>
            </a:r>
            <a:r>
              <a:rPr lang="en-US" sz="1600" dirty="0"/>
              <a:t>, Y., &amp; Nakamura, S. (2011). The parasitoid fly </a:t>
            </a:r>
            <a:r>
              <a:rPr lang="en-US" sz="1600" dirty="0" err="1"/>
              <a:t>Exorista</a:t>
            </a:r>
            <a:r>
              <a:rPr lang="en-US" sz="1600" dirty="0"/>
              <a:t> japonica uses visual and olfactory cues to locate herbivore‐infested plants. </a:t>
            </a:r>
            <a:r>
              <a:rPr lang="en-US" sz="1600" dirty="0" err="1"/>
              <a:t>Entomologia</a:t>
            </a:r>
            <a:r>
              <a:rPr lang="en-US" sz="1600" dirty="0"/>
              <a:t> </a:t>
            </a:r>
            <a:r>
              <a:rPr lang="en-US" sz="1600" dirty="0" err="1"/>
              <a:t>Experimentalis</a:t>
            </a:r>
            <a:r>
              <a:rPr lang="en-US" sz="1600" dirty="0"/>
              <a:t> et </a:t>
            </a:r>
            <a:r>
              <a:rPr lang="en-US" sz="1600" dirty="0" err="1"/>
              <a:t>Applicata</a:t>
            </a:r>
            <a:r>
              <a:rPr lang="en-US" sz="1600" dirty="0"/>
              <a:t>, 138(3), 175-183.</a:t>
            </a:r>
          </a:p>
          <a:p>
            <a:pPr algn="just"/>
            <a:r>
              <a:rPr lang="en-US" sz="1600" dirty="0" err="1"/>
              <a:t>Sabelis</a:t>
            </a:r>
            <a:r>
              <a:rPr lang="en-US" sz="1600" dirty="0"/>
              <a:t>, M. W., &amp; Van de Baan, H. E. (1983). Location of distant spider mite colonies by </a:t>
            </a:r>
            <a:r>
              <a:rPr lang="en-US" sz="1600" dirty="0" err="1"/>
              <a:t>phytoseiid</a:t>
            </a:r>
            <a:r>
              <a:rPr lang="en-US" sz="1600" dirty="0"/>
              <a:t> predators: demonstration of specific kairomones emitted by </a:t>
            </a:r>
            <a:r>
              <a:rPr lang="en-US" sz="1600" dirty="0" err="1"/>
              <a:t>Tetranychus</a:t>
            </a:r>
            <a:r>
              <a:rPr lang="en-US" sz="1600" dirty="0"/>
              <a:t> </a:t>
            </a:r>
            <a:r>
              <a:rPr lang="en-US" sz="1600" dirty="0" err="1"/>
              <a:t>urticae</a:t>
            </a:r>
            <a:r>
              <a:rPr lang="en-US" sz="1600" dirty="0"/>
              <a:t> and </a:t>
            </a:r>
            <a:r>
              <a:rPr lang="en-US" sz="1600" dirty="0" err="1"/>
              <a:t>Panonychus</a:t>
            </a:r>
            <a:r>
              <a:rPr lang="en-US" sz="1600" dirty="0"/>
              <a:t> </a:t>
            </a:r>
            <a:r>
              <a:rPr lang="en-US" sz="1600" dirty="0" err="1"/>
              <a:t>ulmi</a:t>
            </a:r>
            <a:r>
              <a:rPr lang="en-US" sz="1600" dirty="0"/>
              <a:t>. </a:t>
            </a:r>
            <a:r>
              <a:rPr lang="en-US" sz="1600" dirty="0" err="1"/>
              <a:t>Entomologia</a:t>
            </a:r>
            <a:r>
              <a:rPr lang="en-US" sz="1600" dirty="0"/>
              <a:t> </a:t>
            </a:r>
            <a:r>
              <a:rPr lang="en-US" sz="1600" dirty="0" err="1"/>
              <a:t>experimentalis</a:t>
            </a:r>
            <a:r>
              <a:rPr lang="en-US" sz="1600" dirty="0"/>
              <a:t> et </a:t>
            </a:r>
            <a:r>
              <a:rPr lang="en-US" sz="1600" dirty="0" err="1"/>
              <a:t>applicata</a:t>
            </a:r>
            <a:r>
              <a:rPr lang="en-US" sz="1600" dirty="0"/>
              <a:t>, 33(3), 303-314.</a:t>
            </a:r>
          </a:p>
          <a:p>
            <a:pPr algn="just"/>
            <a:r>
              <a:rPr lang="en-US" sz="1600" dirty="0" err="1"/>
              <a:t>Dicke</a:t>
            </a:r>
            <a:r>
              <a:rPr lang="en-US" sz="1600" dirty="0"/>
              <a:t>, M., Van </a:t>
            </a:r>
            <a:r>
              <a:rPr lang="en-US" sz="1600" dirty="0" err="1"/>
              <a:t>Beek</a:t>
            </a:r>
            <a:r>
              <a:rPr lang="en-US" sz="1600" dirty="0"/>
              <a:t>, T. A., </a:t>
            </a:r>
            <a:r>
              <a:rPr lang="en-US" sz="1600" dirty="0" err="1"/>
              <a:t>Posthumus</a:t>
            </a:r>
            <a:r>
              <a:rPr lang="en-US" sz="1600" dirty="0"/>
              <a:t>, M. A., Ben Dom, N., Van </a:t>
            </a:r>
            <a:r>
              <a:rPr lang="en-US" sz="1600" dirty="0" err="1"/>
              <a:t>Bokhoven</a:t>
            </a:r>
            <a:r>
              <a:rPr lang="en-US" sz="1600" dirty="0"/>
              <a:t>, H., &amp; De Groot, A. E. (1990). Isolation and identification of volatile kairomone that affects acarine </a:t>
            </a:r>
            <a:r>
              <a:rPr lang="en-US" sz="1600" dirty="0" err="1"/>
              <a:t>predatorprey</a:t>
            </a:r>
            <a:r>
              <a:rPr lang="en-US" sz="1600" dirty="0"/>
              <a:t> interactions Involvement of host plant in its production. Journal of chemical ecology, 16, 381-396.</a:t>
            </a:r>
          </a:p>
          <a:p>
            <a:pPr algn="just"/>
            <a:r>
              <a:rPr lang="en-US" sz="1600" dirty="0" err="1"/>
              <a:t>Mattiacci</a:t>
            </a:r>
            <a:r>
              <a:rPr lang="en-US" sz="1600" dirty="0"/>
              <a:t>, L., </a:t>
            </a:r>
            <a:r>
              <a:rPr lang="en-US" sz="1600" dirty="0" err="1"/>
              <a:t>Dicke</a:t>
            </a:r>
            <a:r>
              <a:rPr lang="en-US" sz="1600" dirty="0"/>
              <a:t>, M., &amp; </a:t>
            </a:r>
            <a:r>
              <a:rPr lang="en-US" sz="1600" dirty="0" err="1"/>
              <a:t>Posthumus</a:t>
            </a:r>
            <a:r>
              <a:rPr lang="en-US" sz="1600" dirty="0"/>
              <a:t>, M. A. (1995). beta-Glucosidase: an elicitor of herbivore-induced plant odor that attracts host-searching parasitic wasps. Proceedings of the National Academy of Sciences, 92(6), 2036-2040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C3ADCF-D527-4ABC-9377-8A521D3CF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19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170A3F-B96C-4252-ACAE-D2E310632865}"/>
              </a:ext>
            </a:extLst>
          </p:cNvPr>
          <p:cNvSpPr/>
          <p:nvPr/>
        </p:nvSpPr>
        <p:spPr>
          <a:xfrm>
            <a:off x="503582" y="653800"/>
            <a:ext cx="94753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References-</a:t>
            </a:r>
            <a:r>
              <a:rPr lang="en-US" sz="1600" b="1" dirty="0" err="1"/>
              <a:t>conti</a:t>
            </a:r>
            <a:r>
              <a:rPr lang="en-US" sz="1600" b="1" dirty="0"/>
              <a:t>-</a:t>
            </a:r>
            <a:r>
              <a:rPr lang="en-US" sz="2400" b="1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303220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792B5CD-E47D-44EA-8538-A0ED45DB491F}"/>
              </a:ext>
            </a:extLst>
          </p:cNvPr>
          <p:cNvSpPr/>
          <p:nvPr/>
        </p:nvSpPr>
        <p:spPr>
          <a:xfrm>
            <a:off x="755374" y="1115465"/>
            <a:ext cx="106680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Contents</a:t>
            </a:r>
          </a:p>
          <a:p>
            <a:pPr marL="342900" indent="-342900">
              <a:buFont typeface="Garamond" panose="02020404030301010803" pitchFamily="18" charset="0"/>
              <a:buChar char="♣"/>
            </a:pPr>
            <a:r>
              <a:rPr lang="en-US" sz="2400" dirty="0">
                <a:highlight>
                  <a:srgbClr val="00FFFF"/>
                </a:highlight>
              </a:rPr>
              <a:t>Allelochemicals interactions among plants</a:t>
            </a:r>
          </a:p>
          <a:p>
            <a:endParaRPr lang="en-US" sz="2400" dirty="0"/>
          </a:p>
          <a:p>
            <a:pPr marL="342900" indent="-342900">
              <a:buFont typeface="Garamond" panose="02020404030301010803" pitchFamily="18" charset="0"/>
              <a:buChar char="♣"/>
            </a:pPr>
            <a:r>
              <a:rPr lang="en-US" sz="2400" dirty="0">
                <a:highlight>
                  <a:srgbClr val="00FFFF"/>
                </a:highlight>
              </a:rPr>
              <a:t>Herbivores and their predators</a:t>
            </a:r>
          </a:p>
          <a:p>
            <a:pPr marL="342900" indent="-342900">
              <a:buFont typeface="Garamond" panose="02020404030301010803" pitchFamily="18" charset="0"/>
              <a:buChar char="♣"/>
            </a:pPr>
            <a:endParaRPr lang="en-US" sz="2400" dirty="0"/>
          </a:p>
          <a:p>
            <a:pPr marL="342900" indent="-342900">
              <a:buFont typeface="Garamond" panose="02020404030301010803" pitchFamily="18" charset="0"/>
              <a:buChar char="♣"/>
            </a:pPr>
            <a:r>
              <a:rPr lang="en-US" sz="2400" dirty="0">
                <a:highlight>
                  <a:srgbClr val="00FFFF"/>
                </a:highlight>
              </a:rPr>
              <a:t>Allelochemicals reflecting interactions between plants and pests</a:t>
            </a:r>
          </a:p>
          <a:p>
            <a:pPr marL="342900" indent="-342900">
              <a:buFont typeface="Garamond" panose="02020404030301010803" pitchFamily="18" charset="0"/>
              <a:buChar char="♣"/>
            </a:pPr>
            <a:endParaRPr lang="en-US" sz="2400" dirty="0">
              <a:highlight>
                <a:srgbClr val="00FFFF"/>
              </a:highlight>
            </a:endParaRPr>
          </a:p>
          <a:p>
            <a:pPr marL="342900" indent="-342900">
              <a:buFont typeface="Garamond" panose="02020404030301010803" pitchFamily="18" charset="0"/>
              <a:buChar char="♣"/>
            </a:pPr>
            <a:r>
              <a:rPr lang="en-US" sz="2400" dirty="0"/>
              <a:t>Role of plant allelochemicals in the survival strategy of herbivores</a:t>
            </a:r>
          </a:p>
          <a:p>
            <a:pPr marL="342900" indent="-342900">
              <a:buFont typeface="Garamond" panose="02020404030301010803" pitchFamily="18" charset="0"/>
              <a:buChar char="♣"/>
            </a:pPr>
            <a:endParaRPr lang="en-US" sz="2400" dirty="0"/>
          </a:p>
          <a:p>
            <a:pPr marL="342900" indent="-342900">
              <a:buFont typeface="Garamond" panose="02020404030301010803" pitchFamily="18" charset="0"/>
              <a:buChar char="♣"/>
            </a:pPr>
            <a:r>
              <a:rPr lang="en-US" sz="2400" dirty="0"/>
              <a:t>Rare plant-insect relationships</a:t>
            </a:r>
          </a:p>
          <a:p>
            <a:pPr marL="342900" indent="-342900">
              <a:buFont typeface="Garamond" panose="02020404030301010803" pitchFamily="18" charset="0"/>
              <a:buChar char="♣"/>
            </a:pPr>
            <a:endParaRPr lang="en-US" sz="2400" dirty="0"/>
          </a:p>
          <a:p>
            <a:pPr marL="342900" indent="-342900">
              <a:buFont typeface="Garamond" panose="02020404030301010803" pitchFamily="18" charset="0"/>
              <a:buChar char="♣"/>
            </a:pPr>
            <a:r>
              <a:rPr lang="en-US" sz="2400" dirty="0"/>
              <a:t>Plant stress and Insect interactions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8E3004-8972-459F-AF64-59480A647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689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792B5CD-E47D-44EA-8538-A0ED45DB491F}"/>
              </a:ext>
            </a:extLst>
          </p:cNvPr>
          <p:cNvSpPr/>
          <p:nvPr/>
        </p:nvSpPr>
        <p:spPr>
          <a:xfrm>
            <a:off x="755374" y="1115465"/>
            <a:ext cx="10668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Majority of insects are herbivores which depends on plants for their nutrients.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b="1" dirty="0"/>
              <a:t>Allelochemicals have </a:t>
            </a:r>
            <a:r>
              <a:rPr lang="en-US" sz="2400" dirty="0"/>
              <a:t>significant effects on insect–plant interactions.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b="1" dirty="0"/>
              <a:t>Secondary metabolites</a:t>
            </a:r>
            <a:r>
              <a:rPr lang="en-US" sz="2400" dirty="0"/>
              <a:t>, play important roles in many types of insect behaviors and can even regulate their growth and reproduction.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The abilities of insects to counteract the plants allow them to make use of certain phytochemicals as cues to locate and recognize suitable food or host plants.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Various attractants, stimulants, repellents, and deterrents are usually involved in this process.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400" dirty="0"/>
          </a:p>
          <a:p>
            <a:pPr algn="just"/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8E3004-8972-459F-AF64-59480A647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AA996A-E503-4D92-B485-E84E09CB3121}"/>
              </a:ext>
            </a:extLst>
          </p:cNvPr>
          <p:cNvSpPr/>
          <p:nvPr/>
        </p:nvSpPr>
        <p:spPr>
          <a:xfrm>
            <a:off x="755374" y="6412123"/>
            <a:ext cx="25046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/>
              <a:t> Hori and </a:t>
            </a:r>
            <a:r>
              <a:rPr lang="en-US" sz="1600" dirty="0" err="1"/>
              <a:t>Kainoh</a:t>
            </a:r>
            <a:r>
              <a:rPr lang="en-US" sz="1600" dirty="0"/>
              <a:t> 2013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A1E2AF-7C9D-4E3D-97F5-F77CA010A916}"/>
              </a:ext>
            </a:extLst>
          </p:cNvPr>
          <p:cNvSpPr/>
          <p:nvPr/>
        </p:nvSpPr>
        <p:spPr>
          <a:xfrm>
            <a:off x="437321" y="404678"/>
            <a:ext cx="94753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Allelochemicals reflecting interactions between plants and pests</a:t>
            </a:r>
          </a:p>
        </p:txBody>
      </p:sp>
    </p:spTree>
    <p:extLst>
      <p:ext uri="{BB962C8B-B14F-4D97-AF65-F5344CB8AC3E}">
        <p14:creationId xmlns:p14="http://schemas.microsoft.com/office/powerpoint/2010/main" val="3316475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792B5CD-E47D-44EA-8538-A0ED45DB491F}"/>
              </a:ext>
            </a:extLst>
          </p:cNvPr>
          <p:cNvSpPr/>
          <p:nvPr/>
        </p:nvSpPr>
        <p:spPr>
          <a:xfrm>
            <a:off x="755374" y="1115465"/>
            <a:ext cx="10668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/>
              <a:t>Phytochemicals Involved in Oviposition</a:t>
            </a:r>
          </a:p>
          <a:p>
            <a:pPr algn="just"/>
            <a:endParaRPr lang="en-US" sz="2400" b="1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Host selection by insects are influenced by the chemical constituents present in the plants.  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Plant chemicals serve as oviposition stimulants or deterrents for many lepidopterans and other insects. 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The North American black </a:t>
            </a:r>
            <a:r>
              <a:rPr lang="en-US" sz="2400" b="1" dirty="0"/>
              <a:t>swallowtail butterfly, </a:t>
            </a:r>
            <a:r>
              <a:rPr lang="en-US" sz="2400" b="1" i="1" dirty="0" err="1"/>
              <a:t>Papilio</a:t>
            </a:r>
            <a:r>
              <a:rPr lang="en-US" sz="2400" b="1" i="1" dirty="0"/>
              <a:t> </a:t>
            </a:r>
            <a:r>
              <a:rPr lang="en-US" sz="2400" b="1" i="1" dirty="0" err="1"/>
              <a:t>polyxenes</a:t>
            </a:r>
            <a:r>
              <a:rPr lang="en-US" sz="2400" dirty="0"/>
              <a:t>, a specialist on members of carrot family (</a:t>
            </a:r>
            <a:r>
              <a:rPr lang="en-US" sz="2400" dirty="0" err="1"/>
              <a:t>Apiaceae</a:t>
            </a:r>
            <a:r>
              <a:rPr lang="en-US" sz="2400" dirty="0"/>
              <a:t>), lay eggs in response to a mixture of two </a:t>
            </a:r>
            <a:r>
              <a:rPr lang="en-US" sz="2400" dirty="0" err="1"/>
              <a:t>chemotactile</a:t>
            </a:r>
            <a:r>
              <a:rPr lang="en-US" sz="2400" dirty="0"/>
              <a:t> stimulants, </a:t>
            </a:r>
            <a:r>
              <a:rPr lang="en-US" sz="2400" b="1" dirty="0"/>
              <a:t>luteolin 7-O-(600-O-malonyl)-b-D-glucoside and trans-chlorogenic acid</a:t>
            </a:r>
            <a:r>
              <a:rPr lang="en-US" sz="2400" dirty="0"/>
              <a:t>, identified from one of its major </a:t>
            </a:r>
            <a:r>
              <a:rPr lang="en-US" sz="2400" b="1" dirty="0"/>
              <a:t>host plants, </a:t>
            </a:r>
            <a:r>
              <a:rPr lang="en-US" sz="2400" b="1" i="1" dirty="0"/>
              <a:t>Daucus </a:t>
            </a:r>
            <a:r>
              <a:rPr lang="en-US" sz="2400" b="1" i="1" dirty="0" err="1"/>
              <a:t>carota</a:t>
            </a:r>
            <a:r>
              <a:rPr lang="en-US" sz="2400" i="1" dirty="0"/>
              <a:t> </a:t>
            </a:r>
            <a:r>
              <a:rPr lang="en-US" sz="2400" dirty="0"/>
              <a:t>(wild carrot).</a:t>
            </a:r>
          </a:p>
          <a:p>
            <a:pPr algn="just"/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8E3004-8972-459F-AF64-59480A647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4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AA996A-E503-4D92-B485-E84E09CB3121}"/>
              </a:ext>
            </a:extLst>
          </p:cNvPr>
          <p:cNvSpPr/>
          <p:nvPr/>
        </p:nvSpPr>
        <p:spPr>
          <a:xfrm>
            <a:off x="755374" y="6412123"/>
            <a:ext cx="25046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/>
              <a:t> Carter et al 1998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A1E2AF-7C9D-4E3D-97F5-F77CA010A916}"/>
              </a:ext>
            </a:extLst>
          </p:cNvPr>
          <p:cNvSpPr/>
          <p:nvPr/>
        </p:nvSpPr>
        <p:spPr>
          <a:xfrm>
            <a:off x="437321" y="404678"/>
            <a:ext cx="94753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Allelochemicals reflecting interactions between plants and pests</a:t>
            </a:r>
          </a:p>
        </p:txBody>
      </p:sp>
    </p:spTree>
    <p:extLst>
      <p:ext uri="{BB962C8B-B14F-4D97-AF65-F5344CB8AC3E}">
        <p14:creationId xmlns:p14="http://schemas.microsoft.com/office/powerpoint/2010/main" val="2096182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792B5CD-E47D-44EA-8538-A0ED45DB491F}"/>
              </a:ext>
            </a:extLst>
          </p:cNvPr>
          <p:cNvSpPr/>
          <p:nvPr/>
        </p:nvSpPr>
        <p:spPr>
          <a:xfrm>
            <a:off x="755374" y="1115465"/>
            <a:ext cx="10668000" cy="4641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/>
              <a:t>Phytochemicals Involved in Oviposition-</a:t>
            </a:r>
            <a:r>
              <a:rPr lang="en-US" sz="1600" b="1" dirty="0" err="1"/>
              <a:t>conti</a:t>
            </a:r>
            <a:r>
              <a:rPr lang="en-US" sz="1600" b="1" dirty="0"/>
              <a:t>---</a:t>
            </a:r>
          </a:p>
          <a:p>
            <a:pPr algn="just"/>
            <a:endParaRPr lang="en-US" sz="2400" b="1" dirty="0"/>
          </a:p>
          <a:p>
            <a:pPr marL="34290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The </a:t>
            </a:r>
            <a:r>
              <a:rPr lang="en-US" sz="2400" b="1" dirty="0"/>
              <a:t>diamondback moth, </a:t>
            </a:r>
            <a:r>
              <a:rPr lang="en-US" sz="2400" b="1" i="1" dirty="0" err="1"/>
              <a:t>Plutella</a:t>
            </a:r>
            <a:r>
              <a:rPr lang="en-US" sz="2400" b="1" i="1" dirty="0"/>
              <a:t> </a:t>
            </a:r>
            <a:r>
              <a:rPr lang="en-US" sz="2400" b="1" i="1" dirty="0" err="1"/>
              <a:t>xylostella</a:t>
            </a:r>
            <a:r>
              <a:rPr lang="en-US" sz="2400" b="1" i="1" dirty="0"/>
              <a:t> </a:t>
            </a:r>
            <a:r>
              <a:rPr lang="en-US" sz="2400" dirty="0"/>
              <a:t>(</a:t>
            </a:r>
            <a:r>
              <a:rPr lang="en-US" sz="2400" dirty="0" err="1"/>
              <a:t>Plutellidae</a:t>
            </a:r>
            <a:r>
              <a:rPr lang="en-US" sz="2400" dirty="0"/>
              <a:t>), has previously been shown to lay eggs in response to diverse </a:t>
            </a:r>
            <a:r>
              <a:rPr lang="en-US" sz="2400" b="1" dirty="0" err="1"/>
              <a:t>glucosinolates</a:t>
            </a:r>
            <a:r>
              <a:rPr lang="en-US" sz="2400" dirty="0"/>
              <a:t> (sinigrin, etc.) present in crucifers, synergized by leaf epicuticular waxes.</a:t>
            </a:r>
          </a:p>
          <a:p>
            <a:pPr marL="34290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34290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More recently, </a:t>
            </a:r>
            <a:r>
              <a:rPr lang="en-US" sz="2400" b="1" dirty="0"/>
              <a:t>4-methoxyglucobrassicin (4-methoxy-indol-3-ylmethylglucosinolate</a:t>
            </a:r>
            <a:r>
              <a:rPr lang="en-US" sz="2400" dirty="0"/>
              <a:t>), present in </a:t>
            </a:r>
            <a:r>
              <a:rPr lang="en-US" sz="2400" b="1" i="1" dirty="0"/>
              <a:t>Arabidopsis thaliana</a:t>
            </a:r>
            <a:r>
              <a:rPr lang="en-US" sz="2400" dirty="0"/>
              <a:t>, has been identified as a </a:t>
            </a:r>
            <a:r>
              <a:rPr lang="en-US" sz="2400" b="1" dirty="0"/>
              <a:t>strong oviposition stimulant for the moth</a:t>
            </a:r>
            <a:r>
              <a:rPr lang="en-US" sz="2400" dirty="0"/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8E3004-8972-459F-AF64-59480A647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5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AA996A-E503-4D92-B485-E84E09CB3121}"/>
              </a:ext>
            </a:extLst>
          </p:cNvPr>
          <p:cNvSpPr/>
          <p:nvPr/>
        </p:nvSpPr>
        <p:spPr>
          <a:xfrm>
            <a:off x="755374" y="6412123"/>
            <a:ext cx="25046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/>
              <a:t> Sun et al., 2009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A1E2AF-7C9D-4E3D-97F5-F77CA010A916}"/>
              </a:ext>
            </a:extLst>
          </p:cNvPr>
          <p:cNvSpPr/>
          <p:nvPr/>
        </p:nvSpPr>
        <p:spPr>
          <a:xfrm>
            <a:off x="437321" y="404678"/>
            <a:ext cx="94753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Allelochemicals reflecting interactions between plants and pests</a:t>
            </a:r>
          </a:p>
        </p:txBody>
      </p:sp>
    </p:spTree>
    <p:extLst>
      <p:ext uri="{BB962C8B-B14F-4D97-AF65-F5344CB8AC3E}">
        <p14:creationId xmlns:p14="http://schemas.microsoft.com/office/powerpoint/2010/main" val="3904788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792B5CD-E47D-44EA-8538-A0ED45DB491F}"/>
              </a:ext>
            </a:extLst>
          </p:cNvPr>
          <p:cNvSpPr/>
          <p:nvPr/>
        </p:nvSpPr>
        <p:spPr>
          <a:xfrm>
            <a:off x="755374" y="1115465"/>
            <a:ext cx="10668000" cy="5195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/>
              <a:t>Phytochemicals Involved in Oviposition-</a:t>
            </a:r>
            <a:r>
              <a:rPr lang="en-US" sz="1600" b="1" dirty="0" err="1"/>
              <a:t>conti</a:t>
            </a:r>
            <a:r>
              <a:rPr lang="en-US" sz="1600" b="1" dirty="0"/>
              <a:t>---</a:t>
            </a:r>
          </a:p>
          <a:p>
            <a:pPr algn="just"/>
            <a:endParaRPr lang="en-US" sz="2400" b="1" dirty="0"/>
          </a:p>
          <a:p>
            <a:pPr marL="34290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The European corn borer, </a:t>
            </a:r>
            <a:r>
              <a:rPr lang="en-US" sz="2400" i="1" dirty="0" err="1"/>
              <a:t>Ostrinia</a:t>
            </a:r>
            <a:r>
              <a:rPr lang="en-US" sz="2400" i="1" dirty="0"/>
              <a:t> </a:t>
            </a:r>
            <a:r>
              <a:rPr lang="en-US" sz="2400" i="1" dirty="0" err="1"/>
              <a:t>nubilalis</a:t>
            </a:r>
            <a:r>
              <a:rPr lang="en-US" sz="2400" i="1" dirty="0"/>
              <a:t> </a:t>
            </a:r>
            <a:r>
              <a:rPr lang="en-US" sz="2400" dirty="0"/>
              <a:t>(</a:t>
            </a:r>
            <a:r>
              <a:rPr lang="en-US" sz="2400" dirty="0" err="1"/>
              <a:t>Crambidae</a:t>
            </a:r>
            <a:r>
              <a:rPr lang="en-US" sz="2400" dirty="0"/>
              <a:t>), is a highly polyphagous moth, which attacks several major crops including maize, tomato, and cotton. </a:t>
            </a:r>
          </a:p>
          <a:p>
            <a:pPr marL="34290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34290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Each of the </a:t>
            </a:r>
            <a:r>
              <a:rPr lang="en-US" sz="2400" b="1" dirty="0"/>
              <a:t>n-alkanes (C26–C29)</a:t>
            </a:r>
            <a:r>
              <a:rPr lang="en-US" sz="2400" dirty="0"/>
              <a:t> and </a:t>
            </a:r>
            <a:r>
              <a:rPr lang="en-US" sz="2400" b="1" dirty="0"/>
              <a:t>tritriacontane (C33)</a:t>
            </a:r>
            <a:r>
              <a:rPr lang="en-US" sz="2400" dirty="0"/>
              <a:t> present in the leaf epicuticular wax of corn, </a:t>
            </a:r>
            <a:r>
              <a:rPr lang="en-US" sz="2400" b="1" i="1" dirty="0" err="1"/>
              <a:t>Zea</a:t>
            </a:r>
            <a:r>
              <a:rPr lang="en-US" sz="2400" b="1" i="1" dirty="0"/>
              <a:t> mays</a:t>
            </a:r>
            <a:r>
              <a:rPr lang="en-US" sz="2400" dirty="0"/>
              <a:t>, was shown to be responsible for eliciting oviposition on the plant.</a:t>
            </a:r>
          </a:p>
          <a:p>
            <a:pPr marL="34290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8E3004-8972-459F-AF64-59480A647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6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AA996A-E503-4D92-B485-E84E09CB3121}"/>
              </a:ext>
            </a:extLst>
          </p:cNvPr>
          <p:cNvSpPr/>
          <p:nvPr/>
        </p:nvSpPr>
        <p:spPr>
          <a:xfrm>
            <a:off x="755374" y="6412123"/>
            <a:ext cx="25046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/>
              <a:t> </a:t>
            </a:r>
            <a:r>
              <a:rPr lang="en-US" sz="1600" dirty="0" err="1"/>
              <a:t>Udayagiri</a:t>
            </a:r>
            <a:r>
              <a:rPr lang="en-US" sz="1600" dirty="0"/>
              <a:t> et al., 1997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A1E2AF-7C9D-4E3D-97F5-F77CA010A916}"/>
              </a:ext>
            </a:extLst>
          </p:cNvPr>
          <p:cNvSpPr/>
          <p:nvPr/>
        </p:nvSpPr>
        <p:spPr>
          <a:xfrm>
            <a:off x="437321" y="404678"/>
            <a:ext cx="94753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Allelochemicals reflecting interactions between plants and pests</a:t>
            </a:r>
          </a:p>
        </p:txBody>
      </p:sp>
      <p:pic>
        <p:nvPicPr>
          <p:cNvPr id="7" name="Picture 2" descr="Smiley Thinking Emoji Vector Images ...">
            <a:extLst>
              <a:ext uri="{FF2B5EF4-FFF2-40B4-BE49-F238E27FC236}">
                <a16:creationId xmlns:a16="http://schemas.microsoft.com/office/drawing/2014/main" id="{BED54468-8BD8-4094-B9F2-71FE87B4AA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33"/>
          <a:stretch/>
        </p:blipFill>
        <p:spPr bwMode="auto">
          <a:xfrm>
            <a:off x="3376063" y="6310605"/>
            <a:ext cx="450549" cy="4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F84E88F-D1B1-47E7-9BFD-A162A9CF6C08}"/>
              </a:ext>
            </a:extLst>
          </p:cNvPr>
          <p:cNvSpPr/>
          <p:nvPr/>
        </p:nvSpPr>
        <p:spPr>
          <a:xfrm>
            <a:off x="3942640" y="6381789"/>
            <a:ext cx="76265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Find more examples of allelochemicals which are involved in oviposition?</a:t>
            </a:r>
          </a:p>
        </p:txBody>
      </p:sp>
    </p:spTree>
    <p:extLst>
      <p:ext uri="{BB962C8B-B14F-4D97-AF65-F5344CB8AC3E}">
        <p14:creationId xmlns:p14="http://schemas.microsoft.com/office/powerpoint/2010/main" val="236540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792B5CD-E47D-44EA-8538-A0ED45DB491F}"/>
              </a:ext>
            </a:extLst>
          </p:cNvPr>
          <p:cNvSpPr/>
          <p:nvPr/>
        </p:nvSpPr>
        <p:spPr>
          <a:xfrm>
            <a:off x="755374" y="1115465"/>
            <a:ext cx="10668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/>
              <a:t>Phytochemicals as Feeding Attractants and Stimulants</a:t>
            </a:r>
            <a:endParaRPr lang="en-US" sz="1600" b="1" dirty="0"/>
          </a:p>
          <a:p>
            <a:pPr algn="just"/>
            <a:endParaRPr lang="en-US" sz="2400" b="1" dirty="0"/>
          </a:p>
          <a:p>
            <a:pPr marL="34290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Many coleopteran beetles use host-plant volatiles for host location. </a:t>
            </a:r>
          </a:p>
          <a:p>
            <a:pPr marL="34290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Strawberry leaf beetle, </a:t>
            </a:r>
            <a:r>
              <a:rPr lang="en-US" sz="2400" b="1" i="1" dirty="0" err="1"/>
              <a:t>Galerucella</a:t>
            </a:r>
            <a:r>
              <a:rPr lang="en-US" sz="2400" b="1" i="1" dirty="0"/>
              <a:t> </a:t>
            </a:r>
            <a:r>
              <a:rPr lang="en-US" sz="2400" b="1" i="1" dirty="0" err="1"/>
              <a:t>vittaticollis</a:t>
            </a:r>
            <a:r>
              <a:rPr lang="en-US" sz="2400" b="1" i="1" dirty="0"/>
              <a:t> </a:t>
            </a:r>
            <a:r>
              <a:rPr lang="en-US" sz="2400" dirty="0"/>
              <a:t>(</a:t>
            </a:r>
            <a:r>
              <a:rPr lang="en-US" sz="2400" dirty="0" err="1"/>
              <a:t>Crysomelidae</a:t>
            </a:r>
            <a:r>
              <a:rPr lang="en-US" sz="2400" dirty="0"/>
              <a:t>),feeds on </a:t>
            </a:r>
            <a:r>
              <a:rPr lang="en-US" sz="2400" dirty="0" err="1"/>
              <a:t>polygonaceous</a:t>
            </a:r>
            <a:r>
              <a:rPr lang="en-US" sz="2400" dirty="0"/>
              <a:t> plant leaves and also on </a:t>
            </a:r>
            <a:r>
              <a:rPr lang="en-US" sz="2400" b="1" dirty="0"/>
              <a:t>strawberry leaves, </a:t>
            </a:r>
            <a:r>
              <a:rPr lang="en-US" sz="2400" b="1" i="1" dirty="0"/>
              <a:t>Fragaria </a:t>
            </a:r>
            <a:r>
              <a:rPr lang="en-US" sz="2400" b="1" i="1" dirty="0" err="1"/>
              <a:t>ananassa</a:t>
            </a:r>
            <a:r>
              <a:rPr lang="en-US" sz="2400" dirty="0"/>
              <a:t> (</a:t>
            </a:r>
            <a:r>
              <a:rPr lang="en-US" sz="2400" dirty="0" err="1"/>
              <a:t>Rosaceae</a:t>
            </a:r>
            <a:r>
              <a:rPr lang="en-US" sz="2400" dirty="0"/>
              <a:t>). 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The main component of both </a:t>
            </a:r>
            <a:r>
              <a:rPr lang="en-US" sz="2400" dirty="0" err="1"/>
              <a:t>polygonaceous</a:t>
            </a:r>
            <a:r>
              <a:rPr lang="en-US" sz="2400" dirty="0"/>
              <a:t> plant and strawberry leaf volatiles is the compound, </a:t>
            </a:r>
            <a:r>
              <a:rPr lang="en-US" sz="2400" b="1" dirty="0"/>
              <a:t>(Z)-3-hexenyl acetate</a:t>
            </a:r>
            <a:r>
              <a:rPr lang="en-US" sz="2400" dirty="0"/>
              <a:t>. (Z)-3-Hexenyl acetate attracts </a:t>
            </a:r>
            <a:r>
              <a:rPr lang="en-US" sz="2400" i="1" dirty="0"/>
              <a:t>G. </a:t>
            </a:r>
            <a:r>
              <a:rPr lang="en-US" sz="2400" i="1" dirty="0" err="1"/>
              <a:t>vittaticollis</a:t>
            </a:r>
            <a:r>
              <a:rPr lang="en-US" sz="2400" i="1" dirty="0"/>
              <a:t> </a:t>
            </a:r>
            <a:r>
              <a:rPr lang="en-US" sz="2400" dirty="0"/>
              <a:t>at concentrations of 0.01–0.05%.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8E3004-8972-459F-AF64-59480A647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7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AA996A-E503-4D92-B485-E84E09CB3121}"/>
              </a:ext>
            </a:extLst>
          </p:cNvPr>
          <p:cNvSpPr/>
          <p:nvPr/>
        </p:nvSpPr>
        <p:spPr>
          <a:xfrm>
            <a:off x="755374" y="6412123"/>
            <a:ext cx="25046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/>
              <a:t> Hori et al., 2006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A1E2AF-7C9D-4E3D-97F5-F77CA010A916}"/>
              </a:ext>
            </a:extLst>
          </p:cNvPr>
          <p:cNvSpPr/>
          <p:nvPr/>
        </p:nvSpPr>
        <p:spPr>
          <a:xfrm>
            <a:off x="437321" y="404678"/>
            <a:ext cx="94753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Allelochemicals reflecting interactions between plants and pests</a:t>
            </a:r>
          </a:p>
        </p:txBody>
      </p:sp>
    </p:spTree>
    <p:extLst>
      <p:ext uri="{BB962C8B-B14F-4D97-AF65-F5344CB8AC3E}">
        <p14:creationId xmlns:p14="http://schemas.microsoft.com/office/powerpoint/2010/main" val="1634208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792B5CD-E47D-44EA-8538-A0ED45DB491F}"/>
              </a:ext>
            </a:extLst>
          </p:cNvPr>
          <p:cNvSpPr/>
          <p:nvPr/>
        </p:nvSpPr>
        <p:spPr>
          <a:xfrm>
            <a:off x="755374" y="1115465"/>
            <a:ext cx="10668000" cy="4825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/>
              <a:t>Phytochemicals as Feeding Attractants and Stimulants-</a:t>
            </a:r>
            <a:r>
              <a:rPr lang="en-US" sz="1600" b="1" dirty="0" err="1"/>
              <a:t>conti</a:t>
            </a:r>
            <a:r>
              <a:rPr lang="en-US" sz="1600" b="1" dirty="0"/>
              <a:t>---</a:t>
            </a:r>
          </a:p>
          <a:p>
            <a:pPr algn="just"/>
            <a:endParaRPr lang="en-US" sz="2400" b="1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The Japanese beetle, </a:t>
            </a:r>
            <a:r>
              <a:rPr lang="en-US" sz="2400" i="1" dirty="0" err="1"/>
              <a:t>Popillia</a:t>
            </a:r>
            <a:r>
              <a:rPr lang="en-US" sz="2400" i="1" dirty="0"/>
              <a:t> japonica</a:t>
            </a:r>
            <a:r>
              <a:rPr lang="en-US" sz="2400" dirty="0"/>
              <a:t> (</a:t>
            </a:r>
            <a:r>
              <a:rPr lang="en-US" sz="2400" dirty="0" err="1"/>
              <a:t>Scarabaeidae</a:t>
            </a:r>
            <a:r>
              <a:rPr lang="en-US" sz="2400" dirty="0"/>
              <a:t>), is a polyphagous insect feeding on the fruit, flowers, or foliage of about 300 species of plants. 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It is attracted to many naturally occurring plant volatiles, including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		</a:t>
            </a:r>
            <a:r>
              <a:rPr lang="en-US" sz="2400" dirty="0" err="1"/>
              <a:t>phenylacetonitrile</a:t>
            </a:r>
            <a:r>
              <a:rPr lang="en-US" sz="2400" dirty="0"/>
              <a:t>, (Z)-3-hexenyl benzoate, 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		nerolidol, (Z)-3-hexenyl hexanoate, 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		(Z)-3-hexenyl 2-methylbutyrate, (þ)-limonene,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		and (þ)-a-pinene,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8E3004-8972-459F-AF64-59480A647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AA996A-E503-4D92-B485-E84E09CB3121}"/>
              </a:ext>
            </a:extLst>
          </p:cNvPr>
          <p:cNvSpPr/>
          <p:nvPr/>
        </p:nvSpPr>
        <p:spPr>
          <a:xfrm>
            <a:off x="755374" y="6412123"/>
            <a:ext cx="25046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/>
              <a:t> </a:t>
            </a:r>
            <a:r>
              <a:rPr lang="en-US" sz="1600" dirty="0" err="1"/>
              <a:t>Loughrin</a:t>
            </a:r>
            <a:r>
              <a:rPr lang="en-US" sz="1600" dirty="0"/>
              <a:t> et al., 1998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A1E2AF-7C9D-4E3D-97F5-F77CA010A916}"/>
              </a:ext>
            </a:extLst>
          </p:cNvPr>
          <p:cNvSpPr/>
          <p:nvPr/>
        </p:nvSpPr>
        <p:spPr>
          <a:xfrm>
            <a:off x="437321" y="404678"/>
            <a:ext cx="94753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Allelochemicals reflecting interactions between plants and pests</a:t>
            </a:r>
          </a:p>
        </p:txBody>
      </p:sp>
    </p:spTree>
    <p:extLst>
      <p:ext uri="{BB962C8B-B14F-4D97-AF65-F5344CB8AC3E}">
        <p14:creationId xmlns:p14="http://schemas.microsoft.com/office/powerpoint/2010/main" val="886326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792B5CD-E47D-44EA-8538-A0ED45DB491F}"/>
              </a:ext>
            </a:extLst>
          </p:cNvPr>
          <p:cNvSpPr/>
          <p:nvPr/>
        </p:nvSpPr>
        <p:spPr>
          <a:xfrm>
            <a:off x="755374" y="1115465"/>
            <a:ext cx="10668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/>
              <a:t>Phytochemicals as Feeding Attractants and Stimulants-</a:t>
            </a:r>
            <a:r>
              <a:rPr lang="en-US" sz="1600" b="1" dirty="0" err="1"/>
              <a:t>conti</a:t>
            </a:r>
            <a:r>
              <a:rPr lang="en-US" sz="1600" b="1" dirty="0"/>
              <a:t>---</a:t>
            </a:r>
          </a:p>
          <a:p>
            <a:pPr algn="just"/>
            <a:endParaRPr lang="en-US" sz="2400" b="1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The </a:t>
            </a:r>
            <a:r>
              <a:rPr lang="en-US" sz="2400" b="1" dirty="0"/>
              <a:t>strawberry sap beetle, </a:t>
            </a:r>
            <a:r>
              <a:rPr lang="en-US" sz="2400" b="1" i="1" dirty="0" err="1"/>
              <a:t>Stelidota</a:t>
            </a:r>
            <a:r>
              <a:rPr lang="en-US" sz="2400" b="1" i="1" dirty="0"/>
              <a:t> </a:t>
            </a:r>
            <a:r>
              <a:rPr lang="en-US" sz="2400" b="1" i="1" dirty="0" err="1"/>
              <a:t>geminata</a:t>
            </a:r>
            <a:r>
              <a:rPr lang="en-US" sz="2400" b="1" i="1" dirty="0"/>
              <a:t> </a:t>
            </a:r>
          </a:p>
          <a:p>
            <a:pPr algn="just"/>
            <a:r>
              <a:rPr lang="en-US" sz="2400" dirty="0"/>
              <a:t>	(</a:t>
            </a:r>
            <a:r>
              <a:rPr lang="en-US" sz="2400" dirty="0" err="1"/>
              <a:t>Nitidulidae</a:t>
            </a:r>
            <a:r>
              <a:rPr lang="en-US" sz="2400" dirty="0"/>
              <a:t>), is also a pest of berries. 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Both </a:t>
            </a:r>
            <a:r>
              <a:rPr lang="en-US" sz="2400" b="1" dirty="0"/>
              <a:t>adults and larvae feed on ripe and overripe </a:t>
            </a:r>
          </a:p>
          <a:p>
            <a:pPr algn="just"/>
            <a:r>
              <a:rPr lang="en-US" sz="2400" b="1" dirty="0"/>
              <a:t>	fruits</a:t>
            </a:r>
            <a:r>
              <a:rPr lang="en-US" sz="2400" dirty="0"/>
              <a:t> of strawberry, blueberry, raspberry, cherry, </a:t>
            </a:r>
          </a:p>
          <a:p>
            <a:pPr algn="just"/>
            <a:r>
              <a:rPr lang="en-US" sz="2400" dirty="0"/>
              <a:t>	peach, melon, etc. 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Strawberry headspace contained </a:t>
            </a:r>
            <a:r>
              <a:rPr lang="en-US" sz="2400" b="1" dirty="0"/>
              <a:t>sixteen ester </a:t>
            </a:r>
          </a:p>
          <a:p>
            <a:pPr algn="just"/>
            <a:r>
              <a:rPr lang="en-US" sz="2400" b="1" dirty="0"/>
              <a:t>	compounds</a:t>
            </a:r>
            <a:r>
              <a:rPr lang="en-US" sz="2400" dirty="0"/>
              <a:t> which </a:t>
            </a:r>
            <a:r>
              <a:rPr lang="en-US" sz="2400" b="1" dirty="0"/>
              <a:t>evoke antennal responses</a:t>
            </a:r>
            <a:r>
              <a:rPr lang="en-US" sz="2400" dirty="0"/>
              <a:t> in </a:t>
            </a:r>
          </a:p>
          <a:p>
            <a:pPr algn="just"/>
            <a:r>
              <a:rPr lang="en-US" sz="2400" dirty="0"/>
              <a:t>	adult female beetles. 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/>
              <a:t>The beetles are strongly attracted to strawberry odor.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8E3004-8972-459F-AF64-59480A647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E2C0-7A2D-4254-B81A-8E735F356D99}" type="slidenum">
              <a:rPr lang="en-US" smtClean="0"/>
              <a:t>9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AA996A-E503-4D92-B485-E84E09CB3121}"/>
              </a:ext>
            </a:extLst>
          </p:cNvPr>
          <p:cNvSpPr/>
          <p:nvPr/>
        </p:nvSpPr>
        <p:spPr>
          <a:xfrm>
            <a:off x="755374" y="6412123"/>
            <a:ext cx="25046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/>
              <a:t> </a:t>
            </a:r>
            <a:r>
              <a:rPr lang="en-US" sz="1600" dirty="0" err="1"/>
              <a:t>Loughrin</a:t>
            </a:r>
            <a:r>
              <a:rPr lang="en-US" sz="1600" dirty="0"/>
              <a:t> et al., 1998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A1E2AF-7C9D-4E3D-97F5-F77CA010A916}"/>
              </a:ext>
            </a:extLst>
          </p:cNvPr>
          <p:cNvSpPr/>
          <p:nvPr/>
        </p:nvSpPr>
        <p:spPr>
          <a:xfrm>
            <a:off x="437321" y="404678"/>
            <a:ext cx="94753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Allelochemicals reflecting interactions between plants and pests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9D48DE-9EDC-4A41-8688-CA34E35B41AA}"/>
              </a:ext>
            </a:extLst>
          </p:cNvPr>
          <p:cNvSpPr/>
          <p:nvPr/>
        </p:nvSpPr>
        <p:spPr>
          <a:xfrm>
            <a:off x="8643789" y="1821922"/>
            <a:ext cx="2819341" cy="3970318"/>
          </a:xfrm>
          <a:prstGeom prst="rect">
            <a:avLst/>
          </a:prstGeom>
          <a:solidFill>
            <a:schemeClr val="bg1"/>
          </a:solidFill>
          <a:ln w="571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dirty="0"/>
              <a:t>Sixteen ester compounds </a:t>
            </a:r>
          </a:p>
          <a:p>
            <a:pPr algn="just"/>
            <a:r>
              <a:rPr lang="fr-FR" dirty="0" err="1">
                <a:latin typeface="AdvP8C43"/>
              </a:rPr>
              <a:t>ethyl</a:t>
            </a:r>
            <a:r>
              <a:rPr lang="fr-FR" dirty="0">
                <a:latin typeface="AdvP8C43"/>
              </a:rPr>
              <a:t> </a:t>
            </a:r>
            <a:r>
              <a:rPr lang="fr-FR" dirty="0" err="1">
                <a:latin typeface="AdvP8C43"/>
              </a:rPr>
              <a:t>acetate</a:t>
            </a:r>
            <a:r>
              <a:rPr lang="fr-FR" dirty="0">
                <a:latin typeface="AdvP8C43"/>
              </a:rPr>
              <a:t>, </a:t>
            </a:r>
            <a:r>
              <a:rPr lang="fr-FR" dirty="0" err="1">
                <a:latin typeface="AdvP8C43"/>
              </a:rPr>
              <a:t>ethyl</a:t>
            </a:r>
            <a:r>
              <a:rPr lang="fr-FR" dirty="0">
                <a:latin typeface="AdvP8C43"/>
              </a:rPr>
              <a:t> propionate, </a:t>
            </a:r>
            <a:r>
              <a:rPr lang="fr-FR" dirty="0" err="1">
                <a:latin typeface="AdvP8C43"/>
              </a:rPr>
              <a:t>propyl</a:t>
            </a:r>
            <a:r>
              <a:rPr lang="fr-FR" dirty="0">
                <a:latin typeface="AdvP8C43"/>
              </a:rPr>
              <a:t> </a:t>
            </a:r>
            <a:r>
              <a:rPr lang="fr-FR" dirty="0" err="1">
                <a:latin typeface="AdvP8C43"/>
              </a:rPr>
              <a:t>acetate</a:t>
            </a:r>
            <a:r>
              <a:rPr lang="fr-FR" dirty="0">
                <a:latin typeface="AdvP8C43"/>
              </a:rPr>
              <a:t>, </a:t>
            </a:r>
            <a:r>
              <a:rPr lang="fr-FR" dirty="0" err="1">
                <a:latin typeface="AdvP8C43"/>
              </a:rPr>
              <a:t>methyl</a:t>
            </a:r>
            <a:r>
              <a:rPr lang="fr-FR" dirty="0">
                <a:latin typeface="AdvP8C43"/>
              </a:rPr>
              <a:t> butyrate, </a:t>
            </a:r>
            <a:r>
              <a:rPr lang="fr-FR" dirty="0" err="1">
                <a:latin typeface="AdvP8C43"/>
              </a:rPr>
              <a:t>ethyl</a:t>
            </a:r>
            <a:r>
              <a:rPr lang="fr-FR" dirty="0">
                <a:latin typeface="AdvP8C43"/>
              </a:rPr>
              <a:t> </a:t>
            </a:r>
            <a:r>
              <a:rPr lang="en-US" dirty="0" err="1">
                <a:latin typeface="AdvP8C43"/>
              </a:rPr>
              <a:t>isobutyrate</a:t>
            </a:r>
            <a:r>
              <a:rPr lang="en-US" dirty="0">
                <a:latin typeface="AdvP8C43"/>
              </a:rPr>
              <a:t>, 2-methyl propyl acetate, methyl isovalerate, ethyl butyrate, butyl acetate, ethyl 2 </a:t>
            </a:r>
            <a:r>
              <a:rPr lang="en-US" dirty="0" err="1">
                <a:latin typeface="AdvP8C43"/>
              </a:rPr>
              <a:t>methylbutyrate</a:t>
            </a:r>
            <a:r>
              <a:rPr lang="en-US" dirty="0">
                <a:latin typeface="AdvP8C43"/>
              </a:rPr>
              <a:t>, ethyl isovalerate, isoamyl acetate, 2-methylbutyl acetate, propyl butyrate, butyl propionate and hexyl butyrate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6441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12580</TotalTime>
  <Words>2501</Words>
  <Application>Microsoft Office PowerPoint</Application>
  <PresentationFormat>شاشة عريضة</PresentationFormat>
  <Paragraphs>219</Paragraphs>
  <Slides>19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8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8" baseType="lpstr">
      <vt:lpstr>AdvP8C43</vt:lpstr>
      <vt:lpstr>Arial</vt:lpstr>
      <vt:lpstr>Calibri</vt:lpstr>
      <vt:lpstr>Courier New</vt:lpstr>
      <vt:lpstr>Garamond</vt:lpstr>
      <vt:lpstr>Trebuchet MS</vt:lpstr>
      <vt:lpstr>Wingdings</vt:lpstr>
      <vt:lpstr>Wingdings 3</vt:lpstr>
      <vt:lpstr>Facet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PLPT 609   Title: Inter-Relationships Between Insects and Plants</dc:title>
  <dc:creator>Mureed</dc:creator>
  <cp:lastModifiedBy>Abdulrahman Aldawood</cp:lastModifiedBy>
  <cp:revision>172</cp:revision>
  <dcterms:created xsi:type="dcterms:W3CDTF">2025-01-12T06:28:56Z</dcterms:created>
  <dcterms:modified xsi:type="dcterms:W3CDTF">2025-02-18T08:03:23Z</dcterms:modified>
</cp:coreProperties>
</file>