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4"/>
  </p:notesMasterIdLst>
  <p:sldIdLst>
    <p:sldId id="257" r:id="rId2"/>
    <p:sldId id="300" r:id="rId3"/>
    <p:sldId id="268" r:id="rId4"/>
    <p:sldId id="301" r:id="rId5"/>
    <p:sldId id="304" r:id="rId6"/>
    <p:sldId id="281" r:id="rId7"/>
    <p:sldId id="283" r:id="rId8"/>
    <p:sldId id="290" r:id="rId9"/>
    <p:sldId id="284" r:id="rId10"/>
    <p:sldId id="291" r:id="rId11"/>
    <p:sldId id="292" r:id="rId12"/>
    <p:sldId id="293" r:id="rId13"/>
    <p:sldId id="303" r:id="rId14"/>
    <p:sldId id="285" r:id="rId15"/>
    <p:sldId id="294" r:id="rId16"/>
    <p:sldId id="296" r:id="rId17"/>
    <p:sldId id="299" r:id="rId18"/>
    <p:sldId id="286" r:id="rId19"/>
    <p:sldId id="288" r:id="rId20"/>
    <p:sldId id="289" r:id="rId21"/>
    <p:sldId id="279" r:id="rId22"/>
    <p:sldId id="30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A1BB8-0146-4202-B541-A70A44EDD119}"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C4AC7-CFE1-4CBB-9559-F964B2F35B97}" type="slidenum">
              <a:rPr lang="en-US" smtClean="0"/>
              <a:t>‹#›</a:t>
            </a:fld>
            <a:endParaRPr lang="en-US"/>
          </a:p>
        </p:txBody>
      </p:sp>
    </p:spTree>
    <p:extLst>
      <p:ext uri="{BB962C8B-B14F-4D97-AF65-F5344CB8AC3E}">
        <p14:creationId xmlns:p14="http://schemas.microsoft.com/office/powerpoint/2010/main" val="3738493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9F6CBA8-0AF8-4D02-8739-8075219959AF}" type="datetime1">
              <a:rPr lang="en-US" smtClean="0"/>
              <a:t>1/21/2025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B76E2C0-7A2D-4254-B81A-8E735F356D9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47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08DA17F-6355-4BBA-BDD5-139D3BDCA706}" type="datetime1">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3750193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32C715-DFEF-4B17-B49A-ECA04655532B}"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32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05F7A2-8106-4C79-98A8-5D2FBA37AB72}"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3205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5BC11B-B259-4E19-ABED-E43AE5AF1CBF}"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1181743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5C87FC-E181-4BFF-A06A-0E1A8F6BE229}"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1666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527772-ABFC-4A13-AC58-9D3A9EDE13AE}"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849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A92E80-21E5-4593-87D7-3490A6F134BC}"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78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C328F-316B-4A92-BF28-AA59B5CD3EF7}"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43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578808-8F6C-46D8-9836-90AA40B032F6}"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334525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D4223E-D2C2-46C7-852A-A5DFF076F2C5}"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97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51D22F-FF42-47FE-A820-DCCE16674396}" type="datetime1">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581465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FDB17E-95D9-4975-A073-45EDEF0C02FA}" type="datetime1">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6E2C0-7A2D-4254-B81A-8E735F356D9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3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54A82F-19C6-4173-9362-3888F9DFA0F7}" type="datetime1">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6E2C0-7A2D-4254-B81A-8E735F356D9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493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8022-D73F-4228-9FD7-B95480A65CE2}" type="datetime1">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157645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CD99BDF-7482-4DCA-94C5-995627702A6B}" type="datetime1">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6E2C0-7A2D-4254-B81A-8E735F356D9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11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80B8765-590E-4BC3-A8E7-F79BC67515BE}" type="datetime1">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417841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7624B7-13C5-4994-999B-B9A581EF22C7}" type="datetime1">
              <a:rPr lang="en-US" smtClean="0"/>
              <a:t>1/21/2025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76E2C0-7A2D-4254-B81A-8E735F356D99}" type="slidenum">
              <a:rPr lang="en-US" smtClean="0"/>
              <a:t>‹#›</a:t>
            </a:fld>
            <a:endParaRPr lang="en-US"/>
          </a:p>
        </p:txBody>
      </p:sp>
    </p:spTree>
    <p:extLst>
      <p:ext uri="{BB962C8B-B14F-4D97-AF65-F5344CB8AC3E}">
        <p14:creationId xmlns:p14="http://schemas.microsoft.com/office/powerpoint/2010/main" val="360454833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555093"/>
          </a:xfrm>
          <a:prstGeom prst="rect">
            <a:avLst/>
          </a:prstGeom>
        </p:spPr>
        <p:txBody>
          <a:bodyPr wrap="square">
            <a:spAutoFit/>
          </a:bodyPr>
          <a:lstStyle/>
          <a:p>
            <a:pPr algn="ctr"/>
            <a:r>
              <a:rPr lang="en-US" sz="3200" b="1" dirty="0"/>
              <a:t>PLPT 609</a:t>
            </a:r>
            <a:br>
              <a:rPr lang="en-US" sz="2400" b="1" dirty="0"/>
            </a:br>
            <a:br>
              <a:rPr lang="en-US" sz="2400" b="1" dirty="0"/>
            </a:br>
            <a:r>
              <a:rPr lang="en-US" sz="3200" b="1" dirty="0"/>
              <a:t>Title: Inter-Relationships Between Insects and Plants </a:t>
            </a:r>
          </a:p>
          <a:p>
            <a:endParaRPr lang="en-US" sz="3200" b="1" dirty="0"/>
          </a:p>
          <a:p>
            <a:pPr algn="ctr"/>
            <a:r>
              <a:rPr lang="en-US" sz="2400" b="1" dirty="0"/>
              <a:t>Credit hours= 3 (2+1)</a:t>
            </a:r>
          </a:p>
          <a:p>
            <a:pPr algn="ctr"/>
            <a:endParaRPr lang="en-US" sz="2400" b="1" dirty="0"/>
          </a:p>
          <a:p>
            <a:pPr algn="ctr"/>
            <a:r>
              <a:rPr lang="en-US" sz="3200" b="1" dirty="0"/>
              <a:t>Instructor: Prof. Abdulrahman Saad </a:t>
            </a:r>
            <a:r>
              <a:rPr lang="en-US" sz="3200" b="1" dirty="0" err="1"/>
              <a:t>Aldawood</a:t>
            </a:r>
            <a:endParaRPr lang="en-US" sz="3200" b="1" dirty="0"/>
          </a:p>
          <a:p>
            <a:pPr algn="ctr"/>
            <a:endParaRPr lang="en-US" sz="2400" b="1" dirty="0"/>
          </a:p>
          <a:p>
            <a:pPr algn="ctr"/>
            <a:r>
              <a:rPr lang="en-US" sz="2400" b="1" dirty="0"/>
              <a:t>Department of Plant Protection, college of Food and Agriculture Sciences, King Saud University, Riyadh, Saudi Arabia</a:t>
            </a:r>
          </a:p>
          <a:p>
            <a:endParaRPr lang="en-US" dirty="0"/>
          </a:p>
        </p:txBody>
      </p:sp>
      <p:sp>
        <p:nvSpPr>
          <p:cNvPr id="3" name="Slide Number Placeholder 2">
            <a:extLst>
              <a:ext uri="{FF2B5EF4-FFF2-40B4-BE49-F238E27FC236}">
                <a16:creationId xmlns:a16="http://schemas.microsoft.com/office/drawing/2014/main" id="{ED781232-7C8E-4EBC-9F14-68505F0381A8}"/>
              </a:ext>
            </a:extLst>
          </p:cNvPr>
          <p:cNvSpPr>
            <a:spLocks noGrp="1"/>
          </p:cNvSpPr>
          <p:nvPr>
            <p:ph type="sldNum" sz="quarter" idx="12"/>
          </p:nvPr>
        </p:nvSpPr>
        <p:spPr/>
        <p:txBody>
          <a:bodyPr/>
          <a:lstStyle/>
          <a:p>
            <a:fld id="{EB76E2C0-7A2D-4254-B81A-8E735F356D99}" type="slidenum">
              <a:rPr lang="en-US" smtClean="0"/>
              <a:t>1</a:t>
            </a:fld>
            <a:endParaRPr lang="en-US"/>
          </a:p>
        </p:txBody>
      </p:sp>
    </p:spTree>
    <p:extLst>
      <p:ext uri="{BB962C8B-B14F-4D97-AF65-F5344CB8AC3E}">
        <p14:creationId xmlns:p14="http://schemas.microsoft.com/office/powerpoint/2010/main" val="87690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524315"/>
          </a:xfrm>
          <a:prstGeom prst="rect">
            <a:avLst/>
          </a:prstGeom>
        </p:spPr>
        <p:txBody>
          <a:bodyPr wrap="square">
            <a:spAutoFit/>
          </a:bodyPr>
          <a:lstStyle/>
          <a:p>
            <a:r>
              <a:rPr lang="en-US" sz="2400" b="1" dirty="0"/>
              <a:t>Common Types of Terpenoids</a:t>
            </a:r>
          </a:p>
          <a:p>
            <a:endParaRPr lang="en-US" sz="2400" b="1" dirty="0"/>
          </a:p>
          <a:p>
            <a:r>
              <a:rPr lang="en-US" sz="2400" b="1" dirty="0"/>
              <a:t>1. Monoterpenes</a:t>
            </a:r>
            <a:endParaRPr lang="en-US" sz="2400" dirty="0"/>
          </a:p>
          <a:p>
            <a:pPr lvl="1"/>
            <a:r>
              <a:rPr lang="en-US" sz="2400" b="1" dirty="0"/>
              <a:t>Examples</a:t>
            </a:r>
            <a:r>
              <a:rPr lang="en-US" sz="2400" dirty="0"/>
              <a:t>: Limonene (found in citrus fruits), menthol (from mint), and pinene (from pine trees)</a:t>
            </a:r>
          </a:p>
          <a:p>
            <a:pPr lvl="1"/>
            <a:r>
              <a:rPr lang="en-US" sz="2400" b="1" dirty="0"/>
              <a:t>Functions</a:t>
            </a:r>
            <a:r>
              <a:rPr lang="en-US" sz="2400" dirty="0"/>
              <a:t>: Often contribute to the aroma of plants, serve as insect repellents, and possess antimicrobial properties</a:t>
            </a:r>
          </a:p>
          <a:p>
            <a:pPr lvl="1"/>
            <a:endParaRPr lang="en-US" sz="2400" b="1" dirty="0"/>
          </a:p>
          <a:p>
            <a:r>
              <a:rPr lang="en-US" sz="2400" b="1" dirty="0"/>
              <a:t>2. Sesquiterpenes</a:t>
            </a:r>
            <a:endParaRPr lang="en-US" sz="2400" dirty="0"/>
          </a:p>
          <a:p>
            <a:pPr lvl="1"/>
            <a:r>
              <a:rPr lang="en-US" sz="2400" b="1" dirty="0"/>
              <a:t>Examples</a:t>
            </a:r>
            <a:r>
              <a:rPr lang="en-US" sz="2400" dirty="0"/>
              <a:t>: </a:t>
            </a:r>
            <a:r>
              <a:rPr lang="en-US" sz="2400" dirty="0" err="1"/>
              <a:t>Farnesene</a:t>
            </a:r>
            <a:r>
              <a:rPr lang="en-US" sz="2400" dirty="0"/>
              <a:t> (found in apples)</a:t>
            </a:r>
          </a:p>
          <a:p>
            <a:pPr lvl="1"/>
            <a:r>
              <a:rPr lang="en-US" sz="2400" b="1" dirty="0"/>
              <a:t>Functions</a:t>
            </a:r>
            <a:r>
              <a:rPr lang="en-US" sz="2400" dirty="0"/>
              <a:t>: These compounds can deter herbivores and attract pollinators or predators of herbivores</a:t>
            </a:r>
          </a:p>
        </p:txBody>
      </p:sp>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10</a:t>
            </a:fld>
            <a:endParaRPr lang="en-US"/>
          </a:p>
        </p:txBody>
      </p:sp>
    </p:spTree>
    <p:extLst>
      <p:ext uri="{BB962C8B-B14F-4D97-AF65-F5344CB8AC3E}">
        <p14:creationId xmlns:p14="http://schemas.microsoft.com/office/powerpoint/2010/main" val="371718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893647"/>
          </a:xfrm>
          <a:prstGeom prst="rect">
            <a:avLst/>
          </a:prstGeom>
        </p:spPr>
        <p:txBody>
          <a:bodyPr wrap="square">
            <a:spAutoFit/>
          </a:bodyPr>
          <a:lstStyle/>
          <a:p>
            <a:pPr algn="just"/>
            <a:r>
              <a:rPr lang="en-US" sz="2400" b="1" dirty="0"/>
              <a:t>3. Diterpenes </a:t>
            </a:r>
          </a:p>
          <a:p>
            <a:pPr algn="just"/>
            <a:r>
              <a:rPr lang="en-US" sz="2400" dirty="0"/>
              <a:t>	</a:t>
            </a:r>
            <a:r>
              <a:rPr lang="en-US" sz="2400" b="1" dirty="0"/>
              <a:t>Examples:</a:t>
            </a:r>
            <a:r>
              <a:rPr lang="en-US" sz="2400" dirty="0"/>
              <a:t> Phytoene (precursor to carotenoids), and gibberellins (plant hormones).</a:t>
            </a:r>
          </a:p>
          <a:p>
            <a:pPr algn="just"/>
            <a:r>
              <a:rPr lang="en-US" sz="2400" dirty="0"/>
              <a:t>	</a:t>
            </a:r>
            <a:r>
              <a:rPr lang="en-US" sz="2400" b="1" dirty="0"/>
              <a:t>Functions:</a:t>
            </a:r>
            <a:r>
              <a:rPr lang="en-US" sz="2400" dirty="0"/>
              <a:t> Involved in growth regulation and can have protective roles against 	pathogens.</a:t>
            </a:r>
          </a:p>
          <a:p>
            <a:pPr algn="just"/>
            <a:endParaRPr lang="en-US" sz="2400" dirty="0"/>
          </a:p>
          <a:p>
            <a:pPr algn="just"/>
            <a:r>
              <a:rPr lang="en-US" sz="2400" b="1" dirty="0"/>
              <a:t>4. Triterpenes </a:t>
            </a:r>
          </a:p>
          <a:p>
            <a:pPr algn="just"/>
            <a:r>
              <a:rPr lang="en-US" sz="2400" dirty="0"/>
              <a:t>	</a:t>
            </a:r>
            <a:r>
              <a:rPr lang="en-US" sz="2400" b="1" dirty="0"/>
              <a:t>Examples:</a:t>
            </a:r>
            <a:r>
              <a:rPr lang="en-US" sz="2400" dirty="0"/>
              <a:t> Squalene (precursor to sterols) and </a:t>
            </a:r>
            <a:r>
              <a:rPr lang="en-US" sz="2400" dirty="0" err="1"/>
              <a:t>betulinic</a:t>
            </a:r>
            <a:r>
              <a:rPr lang="en-US" sz="2400" dirty="0"/>
              <a:t> acid.</a:t>
            </a:r>
          </a:p>
          <a:p>
            <a:pPr algn="just"/>
            <a:r>
              <a:rPr lang="en-US" sz="2400" dirty="0"/>
              <a:t>	</a:t>
            </a:r>
            <a:r>
              <a:rPr lang="en-US" sz="2400" b="1" dirty="0"/>
              <a:t>Functions:</a:t>
            </a:r>
            <a:r>
              <a:rPr lang="en-US" sz="2400" dirty="0"/>
              <a:t> Have roles in plant defense and can exhibit medicinal properties.</a:t>
            </a:r>
          </a:p>
          <a:p>
            <a:pPr algn="just"/>
            <a:endParaRPr lang="en-US" sz="2400" dirty="0"/>
          </a:p>
          <a:p>
            <a:pPr algn="just"/>
            <a:r>
              <a:rPr lang="en-US" sz="2400" b="1" dirty="0"/>
              <a:t>5. Tetraterpenes</a:t>
            </a:r>
          </a:p>
          <a:p>
            <a:pPr algn="just"/>
            <a:r>
              <a:rPr lang="en-US" sz="2400" dirty="0"/>
              <a:t>	</a:t>
            </a:r>
            <a:r>
              <a:rPr lang="en-US" sz="2400" b="1" dirty="0"/>
              <a:t>Examples:</a:t>
            </a:r>
            <a:r>
              <a:rPr lang="en-US" sz="2400" dirty="0"/>
              <a:t> Carotenoids (like </a:t>
            </a:r>
            <a:r>
              <a:rPr lang="el-GR" sz="2400" dirty="0"/>
              <a:t>β-</a:t>
            </a:r>
            <a:r>
              <a:rPr lang="en-US" sz="2400" dirty="0"/>
              <a:t>carotene and lutein).</a:t>
            </a:r>
          </a:p>
          <a:p>
            <a:pPr algn="just"/>
            <a:r>
              <a:rPr lang="en-US" sz="2400" dirty="0"/>
              <a:t>	</a:t>
            </a:r>
            <a:r>
              <a:rPr lang="en-US" sz="2400" b="1" dirty="0"/>
              <a:t>Functions:</a:t>
            </a:r>
            <a:r>
              <a:rPr lang="en-US" sz="2400" dirty="0"/>
              <a:t> Important for photosynthesis and provide coloration in fruits and 	flowers, attracting pollinators.</a:t>
            </a:r>
          </a:p>
        </p:txBody>
      </p:sp>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11</a:t>
            </a:fld>
            <a:endParaRPr lang="en-US"/>
          </a:p>
        </p:txBody>
      </p:sp>
    </p:spTree>
    <p:extLst>
      <p:ext uri="{BB962C8B-B14F-4D97-AF65-F5344CB8AC3E}">
        <p14:creationId xmlns:p14="http://schemas.microsoft.com/office/powerpoint/2010/main" val="23042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893647"/>
          </a:xfrm>
          <a:prstGeom prst="rect">
            <a:avLst/>
          </a:prstGeom>
        </p:spPr>
        <p:txBody>
          <a:bodyPr wrap="square">
            <a:spAutoFit/>
          </a:bodyPr>
          <a:lstStyle/>
          <a:p>
            <a:r>
              <a:rPr lang="en-US" sz="2400" b="1" dirty="0"/>
              <a:t>Ecological and Agricultural Significance</a:t>
            </a:r>
          </a:p>
          <a:p>
            <a:r>
              <a:rPr lang="en-US" sz="2400" b="1" dirty="0"/>
              <a:t>Pest Management</a:t>
            </a:r>
            <a:r>
              <a:rPr lang="en-US" sz="2400" dirty="0"/>
              <a:t>: Due to their natural insecticidal properties, terpenoids are being researched for use in organic pest management strategies. For instance, essential oils containing terpenoids can repel or kill pests without harming beneficial insects.</a:t>
            </a:r>
          </a:p>
          <a:p>
            <a:endParaRPr lang="en-US" sz="2400" b="1" dirty="0"/>
          </a:p>
          <a:p>
            <a:r>
              <a:rPr lang="en-US" sz="2400" b="1" dirty="0"/>
              <a:t>Defense Mechanisms</a:t>
            </a:r>
            <a:r>
              <a:rPr lang="en-US" sz="2400" dirty="0"/>
              <a:t>: Terpenoids serve as chemical defenses against herbivores, pathogens, and competitors. They can deter feeding or even be toxic to certain pests.</a:t>
            </a:r>
          </a:p>
          <a:p>
            <a:endParaRPr lang="en-US" sz="2400" b="1" dirty="0"/>
          </a:p>
          <a:p>
            <a:r>
              <a:rPr lang="en-US" sz="2400" b="1" dirty="0"/>
              <a:t>Attracting Beneficial Organisms</a:t>
            </a:r>
            <a:r>
              <a:rPr lang="en-US" sz="2400" dirty="0"/>
              <a:t>: Some terpenoids attract pollinators and natural enemies of pests, contributing to ecological balance.</a:t>
            </a:r>
          </a:p>
          <a:p>
            <a:endParaRPr lang="en-US" sz="2400" b="1" dirty="0"/>
          </a:p>
          <a:p>
            <a:r>
              <a:rPr lang="en-US" sz="2400" b="1" dirty="0"/>
              <a:t>Allelopathic Effects</a:t>
            </a:r>
            <a:r>
              <a:rPr lang="en-US" sz="2400" dirty="0"/>
              <a:t>: Certain terpenoids can inhibit the growth of neighboring plants, reducing competition for resources.</a:t>
            </a:r>
          </a:p>
        </p:txBody>
      </p:sp>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12</a:t>
            </a:fld>
            <a:endParaRPr lang="en-US"/>
          </a:p>
        </p:txBody>
      </p:sp>
    </p:spTree>
    <p:extLst>
      <p:ext uri="{BB962C8B-B14F-4D97-AF65-F5344CB8AC3E}">
        <p14:creationId xmlns:p14="http://schemas.microsoft.com/office/powerpoint/2010/main" val="320039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13</a:t>
            </a:fld>
            <a:endParaRPr lang="en-US"/>
          </a:p>
        </p:txBody>
      </p:sp>
      <p:pic>
        <p:nvPicPr>
          <p:cNvPr id="4" name="Picture 3">
            <a:extLst>
              <a:ext uri="{FF2B5EF4-FFF2-40B4-BE49-F238E27FC236}">
                <a16:creationId xmlns:a16="http://schemas.microsoft.com/office/drawing/2014/main" id="{4DCE32EA-B483-4947-97D0-76BEDB9F9D64}"/>
              </a:ext>
            </a:extLst>
          </p:cNvPr>
          <p:cNvPicPr>
            <a:picLocks noChangeAspect="1"/>
          </p:cNvPicPr>
          <p:nvPr/>
        </p:nvPicPr>
        <p:blipFill>
          <a:blip r:embed="rId2"/>
          <a:stretch>
            <a:fillRect/>
          </a:stretch>
        </p:blipFill>
        <p:spPr>
          <a:xfrm>
            <a:off x="934495" y="1674880"/>
            <a:ext cx="10309757" cy="4294120"/>
          </a:xfrm>
          <a:prstGeom prst="rect">
            <a:avLst/>
          </a:prstGeom>
        </p:spPr>
      </p:pic>
      <p:sp>
        <p:nvSpPr>
          <p:cNvPr id="5" name="Rectangle 4">
            <a:extLst>
              <a:ext uri="{FF2B5EF4-FFF2-40B4-BE49-F238E27FC236}">
                <a16:creationId xmlns:a16="http://schemas.microsoft.com/office/drawing/2014/main" id="{41C042D2-4513-4AB5-BD40-F6D6110C6BCC}"/>
              </a:ext>
            </a:extLst>
          </p:cNvPr>
          <p:cNvSpPr/>
          <p:nvPr/>
        </p:nvSpPr>
        <p:spPr>
          <a:xfrm>
            <a:off x="1086678" y="930799"/>
            <a:ext cx="10018644" cy="461665"/>
          </a:xfrm>
          <a:prstGeom prst="rect">
            <a:avLst/>
          </a:prstGeom>
        </p:spPr>
        <p:txBody>
          <a:bodyPr wrap="square">
            <a:spAutoFit/>
          </a:bodyPr>
          <a:lstStyle/>
          <a:p>
            <a:r>
              <a:rPr lang="en-US" sz="2400" b="1" dirty="0"/>
              <a:t>Some terpenoids in plants and their activities in insect–plant interactions</a:t>
            </a:r>
          </a:p>
        </p:txBody>
      </p:sp>
      <p:sp>
        <p:nvSpPr>
          <p:cNvPr id="6" name="Rectangle 5">
            <a:extLst>
              <a:ext uri="{FF2B5EF4-FFF2-40B4-BE49-F238E27FC236}">
                <a16:creationId xmlns:a16="http://schemas.microsoft.com/office/drawing/2014/main" id="{A9DBA583-8390-40CC-9667-2DDCE2324D87}"/>
              </a:ext>
            </a:extLst>
          </p:cNvPr>
          <p:cNvSpPr/>
          <p:nvPr/>
        </p:nvSpPr>
        <p:spPr>
          <a:xfrm>
            <a:off x="8592320" y="5879068"/>
            <a:ext cx="1821332" cy="338554"/>
          </a:xfrm>
          <a:prstGeom prst="rect">
            <a:avLst/>
          </a:prstGeom>
        </p:spPr>
        <p:txBody>
          <a:bodyPr wrap="none">
            <a:spAutoFit/>
          </a:bodyPr>
          <a:lstStyle/>
          <a:p>
            <a:r>
              <a:rPr lang="en-US" sz="1600" dirty="0"/>
              <a:t>Senthil-Nathan 2013</a:t>
            </a:r>
          </a:p>
        </p:txBody>
      </p:sp>
    </p:spTree>
    <p:extLst>
      <p:ext uri="{BB962C8B-B14F-4D97-AF65-F5344CB8AC3E}">
        <p14:creationId xmlns:p14="http://schemas.microsoft.com/office/powerpoint/2010/main" val="234948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154984"/>
          </a:xfrm>
          <a:prstGeom prst="rect">
            <a:avLst/>
          </a:prstGeom>
        </p:spPr>
        <p:txBody>
          <a:bodyPr wrap="square">
            <a:spAutoFit/>
          </a:bodyPr>
          <a:lstStyle/>
          <a:p>
            <a:r>
              <a:rPr lang="en-US" sz="2400" b="1" dirty="0"/>
              <a:t>3. Alkaloids</a:t>
            </a:r>
          </a:p>
          <a:p>
            <a:pPr algn="just"/>
            <a:r>
              <a:rPr lang="en-US" sz="2400" dirty="0"/>
              <a:t>	</a:t>
            </a:r>
          </a:p>
          <a:p>
            <a:pPr algn="just"/>
            <a:r>
              <a:rPr lang="en-US" sz="2400" b="1" dirty="0"/>
              <a:t>Alkaloids</a:t>
            </a:r>
            <a:r>
              <a:rPr lang="en-US" sz="2400" dirty="0"/>
              <a:t> are produced by various plants and are known for their significant 	pharmacological effects on humans and other organisms </a:t>
            </a:r>
          </a:p>
          <a:p>
            <a:pPr algn="just"/>
            <a:r>
              <a:rPr lang="en-US" sz="2400" dirty="0"/>
              <a:t>	</a:t>
            </a:r>
          </a:p>
          <a:p>
            <a:pPr algn="just"/>
            <a:r>
              <a:rPr lang="en-US" sz="2400" b="1" dirty="0"/>
              <a:t>Alkaloids </a:t>
            </a:r>
            <a:r>
              <a:rPr lang="en-US" sz="2400" dirty="0"/>
              <a:t>can affect nerve transmission in insects, disturbing the cell membrane and 	cytoskeletal structure, causing the collapse and leakage of cells</a:t>
            </a:r>
          </a:p>
          <a:p>
            <a:pPr algn="just"/>
            <a:endParaRPr lang="en-US" sz="2400" dirty="0"/>
          </a:p>
          <a:p>
            <a:pPr algn="just"/>
            <a:r>
              <a:rPr lang="en-US" sz="2400" dirty="0"/>
              <a:t>There are numerous </a:t>
            </a:r>
            <a:r>
              <a:rPr lang="en-US" sz="2400" b="1" dirty="0"/>
              <a:t>plant alkaloids</a:t>
            </a:r>
            <a:r>
              <a:rPr lang="en-US" sz="2400" dirty="0"/>
              <a:t>, such as </a:t>
            </a:r>
            <a:r>
              <a:rPr lang="en-US" sz="2400" b="1" dirty="0"/>
              <a:t>nicotine, caffeine, morphine, 	colchicine, ergolines, strychnine, scopolamine and quinine</a:t>
            </a:r>
            <a:r>
              <a:rPr lang="en-US" sz="2400" dirty="0"/>
              <a:t> 	</a:t>
            </a:r>
          </a:p>
          <a:p>
            <a:pPr algn="just"/>
            <a:r>
              <a:rPr lang="en-US" sz="2400" dirty="0"/>
              <a:t>	</a:t>
            </a:r>
          </a:p>
        </p:txBody>
      </p:sp>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14</a:t>
            </a:fld>
            <a:endParaRPr lang="en-US"/>
          </a:p>
        </p:txBody>
      </p:sp>
    </p:spTree>
    <p:extLst>
      <p:ext uri="{BB962C8B-B14F-4D97-AF65-F5344CB8AC3E}">
        <p14:creationId xmlns:p14="http://schemas.microsoft.com/office/powerpoint/2010/main" val="286653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5262979"/>
          </a:xfrm>
          <a:prstGeom prst="rect">
            <a:avLst/>
          </a:prstGeom>
        </p:spPr>
        <p:txBody>
          <a:bodyPr wrap="square">
            <a:spAutoFit/>
          </a:bodyPr>
          <a:lstStyle/>
          <a:p>
            <a:r>
              <a:rPr lang="en-US" sz="2400" b="1" dirty="0"/>
              <a:t>Types of Alkaloids</a:t>
            </a:r>
          </a:p>
          <a:p>
            <a:pPr algn="just"/>
            <a:r>
              <a:rPr lang="en-US" sz="2400" dirty="0"/>
              <a:t>	</a:t>
            </a:r>
          </a:p>
          <a:p>
            <a:pPr algn="just"/>
            <a:r>
              <a:rPr lang="en-US" sz="2400" b="1" dirty="0"/>
              <a:t>1. Pyridine Alkaloids</a:t>
            </a:r>
          </a:p>
          <a:p>
            <a:pPr algn="just"/>
            <a:r>
              <a:rPr lang="en-US" sz="2400" dirty="0"/>
              <a:t>	</a:t>
            </a:r>
          </a:p>
          <a:p>
            <a:pPr algn="just"/>
            <a:r>
              <a:rPr lang="en-US" sz="2400" b="1" dirty="0"/>
              <a:t>Properties:</a:t>
            </a:r>
            <a:r>
              <a:rPr lang="en-US" sz="2400" dirty="0"/>
              <a:t> Often have stimulant effects and can be toxic to pests belonging to the 	</a:t>
            </a:r>
            <a:r>
              <a:rPr lang="en-US" sz="2400" dirty="0" err="1"/>
              <a:t>senecionine</a:t>
            </a:r>
            <a:r>
              <a:rPr lang="en-US" sz="2400" dirty="0"/>
              <a:t> type, contain the compound </a:t>
            </a:r>
            <a:r>
              <a:rPr lang="en-US" sz="2400" dirty="0" err="1"/>
              <a:t>senecionine</a:t>
            </a:r>
            <a:r>
              <a:rPr lang="en-US" sz="2400" dirty="0"/>
              <a:t> N-oxide, which elicits a toxic 	effect against </a:t>
            </a:r>
            <a:r>
              <a:rPr lang="en-US" sz="2400" i="1" dirty="0" err="1"/>
              <a:t>Spodoptera</a:t>
            </a:r>
            <a:r>
              <a:rPr lang="en-US" sz="2400" i="1" dirty="0"/>
              <a:t> </a:t>
            </a:r>
            <a:r>
              <a:rPr lang="en-US" sz="2400" i="1" dirty="0" err="1"/>
              <a:t>exigua</a:t>
            </a:r>
            <a:r>
              <a:rPr lang="en-US" sz="2400" dirty="0"/>
              <a:t>.</a:t>
            </a:r>
            <a:r>
              <a:rPr lang="en-US" sz="2400" b="1" dirty="0"/>
              <a:t> </a:t>
            </a:r>
          </a:p>
          <a:p>
            <a:pPr algn="just"/>
            <a:r>
              <a:rPr lang="en-US" sz="2400" b="1" dirty="0"/>
              <a:t>Examples:</a:t>
            </a:r>
            <a:r>
              <a:rPr lang="en-US" sz="2400" dirty="0"/>
              <a:t> Nicotine (from tobacco), ) mediate plant defense in the form of feeding 	repellents.</a:t>
            </a:r>
          </a:p>
          <a:p>
            <a:pPr algn="just"/>
            <a:endParaRPr lang="en-US" sz="2400" dirty="0"/>
          </a:p>
          <a:p>
            <a:pPr algn="just"/>
            <a:r>
              <a:rPr lang="en-US" sz="2400" b="1" dirty="0"/>
              <a:t>2. Indole Alkaloids</a:t>
            </a:r>
          </a:p>
          <a:p>
            <a:pPr algn="just"/>
            <a:r>
              <a:rPr lang="en-US" sz="2400" dirty="0"/>
              <a:t>	</a:t>
            </a:r>
            <a:r>
              <a:rPr lang="en-US" sz="2400" b="1" dirty="0"/>
              <a:t>Examples:</a:t>
            </a:r>
            <a:r>
              <a:rPr lang="en-US" sz="2400" dirty="0"/>
              <a:t> Morphine (from opium poppy), vincristine (from periwinkle).</a:t>
            </a:r>
          </a:p>
          <a:p>
            <a:pPr algn="just"/>
            <a:r>
              <a:rPr lang="en-US" sz="2400" dirty="0"/>
              <a:t>	</a:t>
            </a:r>
            <a:r>
              <a:rPr lang="en-US" sz="2400" b="1" dirty="0"/>
              <a:t>Properties:</a:t>
            </a:r>
            <a:r>
              <a:rPr lang="en-US" sz="2400" dirty="0"/>
              <a:t> Known for their medicinal properties, but also exhibit toxic effects on 	herbivores.</a:t>
            </a:r>
          </a:p>
        </p:txBody>
      </p:sp>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15</a:t>
            </a:fld>
            <a:endParaRPr lang="en-US"/>
          </a:p>
        </p:txBody>
      </p:sp>
    </p:spTree>
    <p:extLst>
      <p:ext uri="{BB962C8B-B14F-4D97-AF65-F5344CB8AC3E}">
        <p14:creationId xmlns:p14="http://schemas.microsoft.com/office/powerpoint/2010/main" val="444425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154984"/>
          </a:xfrm>
          <a:prstGeom prst="rect">
            <a:avLst/>
          </a:prstGeom>
        </p:spPr>
        <p:txBody>
          <a:bodyPr wrap="square">
            <a:spAutoFit/>
          </a:bodyPr>
          <a:lstStyle/>
          <a:p>
            <a:pPr algn="just"/>
            <a:r>
              <a:rPr lang="en-US" sz="2400" b="1" dirty="0"/>
              <a:t>Inter-Relationship with Pest Management</a:t>
            </a:r>
          </a:p>
          <a:p>
            <a:pPr algn="just"/>
            <a:endParaRPr lang="en-US" sz="2400" b="1" dirty="0"/>
          </a:p>
          <a:p>
            <a:pPr algn="just"/>
            <a:r>
              <a:rPr lang="en-US" sz="2400" b="1" dirty="0"/>
              <a:t>Natural Insecticides</a:t>
            </a:r>
            <a:endParaRPr lang="en-US" sz="2400" dirty="0"/>
          </a:p>
          <a:p>
            <a:pPr lvl="1" algn="just"/>
            <a:r>
              <a:rPr lang="en-US" sz="2400" b="1" dirty="0"/>
              <a:t>Toxicity to Pests</a:t>
            </a:r>
            <a:r>
              <a:rPr lang="en-US" sz="2400" dirty="0"/>
              <a:t>: Alkaloids such as nicotine and caffeine have been used as natural insecticides. They can </a:t>
            </a:r>
            <a:r>
              <a:rPr lang="en-US" sz="2400" b="1" dirty="0"/>
              <a:t>disrupt the nervous system of pests</a:t>
            </a:r>
            <a:r>
              <a:rPr lang="en-US" sz="2400" dirty="0"/>
              <a:t>, leading to paralysis and death.</a:t>
            </a:r>
          </a:p>
          <a:p>
            <a:pPr lvl="1" algn="just"/>
            <a:endParaRPr lang="en-US" sz="2400" b="1" dirty="0"/>
          </a:p>
          <a:p>
            <a:pPr lvl="1" algn="just"/>
            <a:r>
              <a:rPr lang="en-US" sz="2400" b="1" dirty="0"/>
              <a:t>Sustainable Pest Control</a:t>
            </a:r>
            <a:r>
              <a:rPr lang="en-US" sz="2400" dirty="0"/>
              <a:t>: The use of alkaloids in organic farming practices can help </a:t>
            </a:r>
            <a:r>
              <a:rPr lang="en-US" sz="2400" b="1" dirty="0"/>
              <a:t>reduce reliance on synthetic pesticides</a:t>
            </a:r>
            <a:r>
              <a:rPr lang="en-US" sz="2400" dirty="0"/>
              <a:t>, promoting environmental sustainability.</a:t>
            </a:r>
          </a:p>
          <a:p>
            <a:pPr algn="just"/>
            <a:endParaRPr lang="en-US" sz="2400" b="1" dirty="0"/>
          </a:p>
        </p:txBody>
      </p:sp>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16</a:t>
            </a:fld>
            <a:endParaRPr lang="en-US"/>
          </a:p>
        </p:txBody>
      </p:sp>
    </p:spTree>
    <p:extLst>
      <p:ext uri="{BB962C8B-B14F-4D97-AF65-F5344CB8AC3E}">
        <p14:creationId xmlns:p14="http://schemas.microsoft.com/office/powerpoint/2010/main" val="467806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893647"/>
          </a:xfrm>
          <a:prstGeom prst="rect">
            <a:avLst/>
          </a:prstGeom>
        </p:spPr>
        <p:txBody>
          <a:bodyPr wrap="square">
            <a:spAutoFit/>
          </a:bodyPr>
          <a:lstStyle/>
          <a:p>
            <a:pPr algn="just"/>
            <a:r>
              <a:rPr lang="en-US" sz="2400" b="1" dirty="0"/>
              <a:t>Plant Breeding and Genetic Engineering</a:t>
            </a:r>
          </a:p>
          <a:p>
            <a:pPr algn="just"/>
            <a:r>
              <a:rPr lang="en-US" sz="2400" dirty="0"/>
              <a:t>	Enhanced Alkaloid Production:</a:t>
            </a:r>
            <a:r>
              <a:rPr lang="en-US" sz="2400" b="1" dirty="0"/>
              <a:t> </a:t>
            </a:r>
            <a:r>
              <a:rPr lang="en-US" sz="2400" dirty="0"/>
              <a:t>Breeding programs can focus on </a:t>
            </a:r>
            <a:r>
              <a:rPr lang="en-US" sz="2400" b="1" dirty="0"/>
              <a:t>enhancing alkaloid 	production in crops,</a:t>
            </a:r>
            <a:r>
              <a:rPr lang="en-US" sz="2400" dirty="0"/>
              <a:t> making </a:t>
            </a:r>
            <a:r>
              <a:rPr lang="en-US" sz="2400" b="1" dirty="0"/>
              <a:t>them more resistant to pests</a:t>
            </a:r>
            <a:r>
              <a:rPr lang="en-US" sz="2400" dirty="0"/>
              <a:t>. Genetic engineering can 	also be employed to introduce specific alkaloid pathways into crops.</a:t>
            </a:r>
          </a:p>
          <a:p>
            <a:pPr algn="just"/>
            <a:endParaRPr lang="en-US" sz="2400" b="1" dirty="0"/>
          </a:p>
          <a:p>
            <a:pPr algn="just"/>
            <a:r>
              <a:rPr lang="en-US" sz="2400" b="1" dirty="0"/>
              <a:t>Integrated Pest Management (IPM)</a:t>
            </a:r>
          </a:p>
          <a:p>
            <a:pPr algn="just"/>
            <a:r>
              <a:rPr lang="en-US" sz="2400" dirty="0"/>
              <a:t>	Complementary Strategies: Alkaloids </a:t>
            </a:r>
            <a:r>
              <a:rPr lang="en-US" sz="2400" b="1" dirty="0"/>
              <a:t>can be integrated into IPM strategies alongside 	biological control agents and cultural practices</a:t>
            </a:r>
            <a:r>
              <a:rPr lang="en-US" sz="2400" dirty="0"/>
              <a:t>. Their use can enhance the overall 	efficacy of pest management efforts.</a:t>
            </a:r>
          </a:p>
          <a:p>
            <a:pPr algn="just"/>
            <a:endParaRPr lang="en-US" sz="2400" b="1" dirty="0"/>
          </a:p>
          <a:p>
            <a:pPr algn="just"/>
            <a:r>
              <a:rPr lang="en-US" sz="2400" b="1" dirty="0"/>
              <a:t>Attracting Beneficial Insects</a:t>
            </a:r>
          </a:p>
          <a:p>
            <a:pPr algn="just"/>
            <a:r>
              <a:rPr lang="en-US" sz="2400" dirty="0"/>
              <a:t>	Natural Enemies: Some alkaloids can signal beneficial insects to locate and prey on 	pest populations, enhancing biological control methods.</a:t>
            </a:r>
          </a:p>
        </p:txBody>
      </p:sp>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17</a:t>
            </a:fld>
            <a:endParaRPr lang="en-US"/>
          </a:p>
        </p:txBody>
      </p:sp>
    </p:spTree>
    <p:extLst>
      <p:ext uri="{BB962C8B-B14F-4D97-AF65-F5344CB8AC3E}">
        <p14:creationId xmlns:p14="http://schemas.microsoft.com/office/powerpoint/2010/main" val="43716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3785652"/>
          </a:xfrm>
          <a:prstGeom prst="rect">
            <a:avLst/>
          </a:prstGeom>
        </p:spPr>
        <p:txBody>
          <a:bodyPr wrap="square">
            <a:spAutoFit/>
          </a:bodyPr>
          <a:lstStyle/>
          <a:p>
            <a:r>
              <a:rPr lang="en-US" sz="2400" b="1" dirty="0"/>
              <a:t>4. Fatty Acids and Lipids</a:t>
            </a:r>
          </a:p>
          <a:p>
            <a:endParaRPr lang="en-US" sz="2400" b="1" dirty="0"/>
          </a:p>
          <a:p>
            <a:r>
              <a:rPr lang="en-US" sz="2400" b="1" dirty="0"/>
              <a:t>Role in Pest Management</a:t>
            </a:r>
            <a:r>
              <a:rPr lang="en-US" sz="2400" dirty="0"/>
              <a:t>: </a:t>
            </a:r>
          </a:p>
          <a:p>
            <a:pPr lvl="1"/>
            <a:endParaRPr lang="en-US" sz="2400" b="1" dirty="0"/>
          </a:p>
          <a:p>
            <a:pPr lvl="1"/>
            <a:r>
              <a:rPr lang="en-US" sz="2400" b="1" dirty="0"/>
              <a:t>Growth Inhibition</a:t>
            </a:r>
            <a:r>
              <a:rPr lang="en-US" sz="2400" dirty="0"/>
              <a:t>: Certain fatty acids can inhibit the growth and development of competing plants and pests. This can be particularly useful in controlling weeds that harbor pests.</a:t>
            </a:r>
          </a:p>
          <a:p>
            <a:pPr lvl="1"/>
            <a:endParaRPr lang="en-US" sz="2400" b="1" dirty="0"/>
          </a:p>
          <a:p>
            <a:pPr lvl="1"/>
            <a:r>
              <a:rPr lang="en-US" sz="2400" b="1" dirty="0"/>
              <a:t>Enhancing Plant Defense</a:t>
            </a:r>
            <a:r>
              <a:rPr lang="en-US" sz="2400" dirty="0"/>
              <a:t>: Fatty acids can stimulate plant defense mechanisms, making crops more resilient to pest attacks.</a:t>
            </a:r>
          </a:p>
        </p:txBody>
      </p:sp>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18</a:t>
            </a:fld>
            <a:endParaRPr lang="en-US"/>
          </a:p>
        </p:txBody>
      </p:sp>
    </p:spTree>
    <p:extLst>
      <p:ext uri="{BB962C8B-B14F-4D97-AF65-F5344CB8AC3E}">
        <p14:creationId xmlns:p14="http://schemas.microsoft.com/office/powerpoint/2010/main" val="442235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770537"/>
          </a:xfrm>
          <a:prstGeom prst="rect">
            <a:avLst/>
          </a:prstGeom>
        </p:spPr>
        <p:txBody>
          <a:bodyPr wrap="square">
            <a:spAutoFit/>
          </a:bodyPr>
          <a:lstStyle/>
          <a:p>
            <a:r>
              <a:rPr lang="en-US" sz="2400" b="1" dirty="0"/>
              <a:t>5. Glycosides</a:t>
            </a:r>
          </a:p>
          <a:p>
            <a:endParaRPr lang="en-US" sz="2400" b="1" dirty="0"/>
          </a:p>
          <a:p>
            <a:pPr algn="just"/>
            <a:r>
              <a:rPr lang="en-US" sz="2400" dirty="0"/>
              <a:t>	Enzymes, such as glycosidases and hydroxyl nitrile lyases, convert cyanogenic 	glycosides into hydrogen cyanide (</a:t>
            </a:r>
            <a:r>
              <a:rPr lang="el-GR" sz="2400" dirty="0"/>
              <a:t>α-</a:t>
            </a:r>
            <a:r>
              <a:rPr lang="en-US" sz="2400" dirty="0" err="1"/>
              <a:t>hydroxynitriles</a:t>
            </a:r>
            <a:r>
              <a:rPr lang="en-US" sz="2400" dirty="0"/>
              <a:t>). Hydrogen cyanide is stored in 	various compartments of tissues within the plant and cause toxicity to generalist 	insect herbivores </a:t>
            </a:r>
            <a:r>
              <a:rPr lang="en-US" sz="1600" dirty="0"/>
              <a:t>(</a:t>
            </a:r>
            <a:r>
              <a:rPr lang="en-US" sz="1600" dirty="0" err="1"/>
              <a:t>Gleadow</a:t>
            </a:r>
            <a:r>
              <a:rPr lang="en-US" sz="1600" dirty="0"/>
              <a:t> et al., 2014)</a:t>
            </a:r>
            <a:endParaRPr lang="en-US" sz="1600" b="1" dirty="0"/>
          </a:p>
          <a:p>
            <a:pPr algn="just"/>
            <a:endParaRPr lang="en-US" sz="1600" b="1" dirty="0"/>
          </a:p>
          <a:p>
            <a:pPr lvl="1"/>
            <a:endParaRPr lang="en-US" sz="2400" dirty="0"/>
          </a:p>
          <a:p>
            <a:pPr lvl="1"/>
            <a:r>
              <a:rPr lang="en-US" sz="2400" dirty="0" err="1"/>
              <a:t>Glucosinolates</a:t>
            </a:r>
            <a:r>
              <a:rPr lang="en-US" sz="2400" dirty="0"/>
              <a:t> are sulfur-containing compounds that serve as repellents for various insect pests (Vetter, 2000) </a:t>
            </a:r>
          </a:p>
          <a:p>
            <a:pPr lvl="1"/>
            <a:endParaRPr lang="en-US" sz="2400" dirty="0"/>
          </a:p>
          <a:p>
            <a:pPr lvl="1"/>
            <a:r>
              <a:rPr lang="en-US" sz="2400" dirty="0"/>
              <a:t>Certain glycosides can also attract beneficial insects that prey on pests, thus enhancing natural pest control.</a:t>
            </a:r>
          </a:p>
        </p:txBody>
      </p:sp>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19</a:t>
            </a:fld>
            <a:endParaRPr lang="en-US"/>
          </a:p>
        </p:txBody>
      </p:sp>
    </p:spTree>
    <p:extLst>
      <p:ext uri="{BB962C8B-B14F-4D97-AF65-F5344CB8AC3E}">
        <p14:creationId xmlns:p14="http://schemas.microsoft.com/office/powerpoint/2010/main" val="63970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524315"/>
          </a:xfrm>
          <a:prstGeom prst="rect">
            <a:avLst/>
          </a:prstGeom>
        </p:spPr>
        <p:txBody>
          <a:bodyPr wrap="square">
            <a:spAutoFit/>
          </a:bodyPr>
          <a:lstStyle/>
          <a:p>
            <a:r>
              <a:rPr lang="en-US" sz="2400" b="1" dirty="0"/>
              <a:t>Contents</a:t>
            </a:r>
          </a:p>
          <a:p>
            <a:pPr marL="342900" indent="-342900">
              <a:buFont typeface="Garamond" panose="02020404030301010803" pitchFamily="18" charset="0"/>
              <a:buChar char="♣"/>
            </a:pPr>
            <a:r>
              <a:rPr lang="en-US" sz="2400" dirty="0">
                <a:highlight>
                  <a:srgbClr val="00FFFF"/>
                </a:highlight>
              </a:rPr>
              <a:t>Allelochemicals interactions among plants</a:t>
            </a:r>
          </a:p>
          <a:p>
            <a:endParaRPr lang="en-US" sz="2400" dirty="0"/>
          </a:p>
          <a:p>
            <a:pPr marL="342900" indent="-342900">
              <a:buFont typeface="Garamond" panose="02020404030301010803" pitchFamily="18" charset="0"/>
              <a:buChar char="♣"/>
            </a:pPr>
            <a:r>
              <a:rPr lang="en-US" sz="2400" dirty="0"/>
              <a:t>Herbivores and their predators</a:t>
            </a:r>
          </a:p>
          <a:p>
            <a:pPr marL="342900" indent="-342900">
              <a:buFont typeface="Garamond" panose="02020404030301010803" pitchFamily="18" charset="0"/>
              <a:buChar char="♣"/>
            </a:pPr>
            <a:endParaRPr lang="en-US" sz="2400" dirty="0"/>
          </a:p>
          <a:p>
            <a:pPr marL="342900" indent="-342900">
              <a:buFont typeface="Garamond" panose="02020404030301010803" pitchFamily="18" charset="0"/>
              <a:buChar char="♣"/>
            </a:pPr>
            <a:r>
              <a:rPr lang="en-US" sz="2400" dirty="0"/>
              <a:t>Allelochemicals reflecting interactions between plants and pests</a:t>
            </a:r>
          </a:p>
          <a:p>
            <a:pPr marL="342900" indent="-342900">
              <a:buFont typeface="Garamond" panose="02020404030301010803" pitchFamily="18" charset="0"/>
              <a:buChar char="♣"/>
            </a:pPr>
            <a:endParaRPr lang="en-US" sz="2400" dirty="0"/>
          </a:p>
          <a:p>
            <a:pPr marL="342900" indent="-342900">
              <a:buFont typeface="Garamond" panose="02020404030301010803" pitchFamily="18" charset="0"/>
              <a:buChar char="♣"/>
            </a:pPr>
            <a:r>
              <a:rPr lang="en-US" sz="2400" dirty="0"/>
              <a:t>Role of plant allelochemicals in the survival strategy of herbivores</a:t>
            </a:r>
          </a:p>
          <a:p>
            <a:pPr marL="342900" indent="-342900">
              <a:buFont typeface="Garamond" panose="02020404030301010803" pitchFamily="18" charset="0"/>
              <a:buChar char="♣"/>
            </a:pPr>
            <a:endParaRPr lang="en-US" sz="2400" dirty="0"/>
          </a:p>
          <a:p>
            <a:pPr marL="342900" indent="-342900">
              <a:buFont typeface="Garamond" panose="02020404030301010803" pitchFamily="18" charset="0"/>
              <a:buChar char="♣"/>
            </a:pPr>
            <a:r>
              <a:rPr lang="en-US" sz="2400" dirty="0"/>
              <a:t>Rare plant-insect relationships</a:t>
            </a:r>
          </a:p>
          <a:p>
            <a:pPr marL="342900" indent="-342900">
              <a:buFont typeface="Garamond" panose="02020404030301010803" pitchFamily="18" charset="0"/>
              <a:buChar char="♣"/>
            </a:pPr>
            <a:endParaRPr lang="en-US" sz="2400" dirty="0"/>
          </a:p>
          <a:p>
            <a:pPr marL="342900" indent="-342900">
              <a:buFont typeface="Garamond" panose="02020404030301010803" pitchFamily="18" charset="0"/>
              <a:buChar char="♣"/>
            </a:pPr>
            <a:r>
              <a:rPr lang="en-US" sz="2400" dirty="0"/>
              <a:t>Plant stress and Insect interactions</a:t>
            </a:r>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2</a:t>
            </a:fld>
            <a:endParaRPr lang="en-US"/>
          </a:p>
        </p:txBody>
      </p:sp>
    </p:spTree>
    <p:extLst>
      <p:ext uri="{BB962C8B-B14F-4D97-AF65-F5344CB8AC3E}">
        <p14:creationId xmlns:p14="http://schemas.microsoft.com/office/powerpoint/2010/main" val="412268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3785652"/>
          </a:xfrm>
          <a:prstGeom prst="rect">
            <a:avLst/>
          </a:prstGeom>
        </p:spPr>
        <p:txBody>
          <a:bodyPr wrap="square">
            <a:spAutoFit/>
          </a:bodyPr>
          <a:lstStyle/>
          <a:p>
            <a:r>
              <a:rPr lang="en-US" sz="2400" b="1" dirty="0"/>
              <a:t>6</a:t>
            </a:r>
            <a:r>
              <a:rPr lang="en-US" sz="2400" b="1"/>
              <a:t>. </a:t>
            </a:r>
            <a:r>
              <a:rPr lang="en-US" sz="2400" b="1" dirty="0"/>
              <a:t>Volatile Organic Compounds (VOCs)</a:t>
            </a:r>
          </a:p>
          <a:p>
            <a:endParaRPr lang="en-US" sz="2400" b="1" dirty="0"/>
          </a:p>
          <a:p>
            <a:r>
              <a:rPr lang="en-US" sz="2400" b="1" dirty="0"/>
              <a:t>Role in Pest Management</a:t>
            </a:r>
            <a:r>
              <a:rPr lang="en-US" sz="2400" dirty="0"/>
              <a:t>: </a:t>
            </a:r>
          </a:p>
          <a:p>
            <a:pPr lvl="1"/>
            <a:endParaRPr lang="en-US" sz="2400" b="1" dirty="0"/>
          </a:p>
          <a:p>
            <a:pPr lvl="1"/>
            <a:r>
              <a:rPr lang="en-US" sz="2400" b="1" dirty="0"/>
              <a:t>Communication with Other Plants</a:t>
            </a:r>
            <a:r>
              <a:rPr lang="en-US" sz="2400" dirty="0"/>
              <a:t>: VOCs can signal neighboring plants to activate their defense mechanisms, effectively priming them against potential pest attacks.</a:t>
            </a:r>
          </a:p>
          <a:p>
            <a:pPr lvl="1"/>
            <a:endParaRPr lang="en-US" sz="2400" b="1" dirty="0"/>
          </a:p>
          <a:p>
            <a:pPr lvl="1"/>
            <a:r>
              <a:rPr lang="en-US" sz="2400" b="1" dirty="0"/>
              <a:t>Attracting Predators</a:t>
            </a:r>
            <a:r>
              <a:rPr lang="en-US" sz="2400" dirty="0"/>
              <a:t>: Some VOCs attract natural enemies of pests, such as predatory insects, thus helping to manage pest populations naturally.</a:t>
            </a:r>
          </a:p>
        </p:txBody>
      </p:sp>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20</a:t>
            </a:fld>
            <a:endParaRPr lang="en-US"/>
          </a:p>
        </p:txBody>
      </p:sp>
    </p:spTree>
    <p:extLst>
      <p:ext uri="{BB962C8B-B14F-4D97-AF65-F5344CB8AC3E}">
        <p14:creationId xmlns:p14="http://schemas.microsoft.com/office/powerpoint/2010/main" val="33200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3785652"/>
          </a:xfrm>
          <a:prstGeom prst="rect">
            <a:avLst/>
          </a:prstGeom>
        </p:spPr>
        <p:txBody>
          <a:bodyPr wrap="square">
            <a:spAutoFit/>
          </a:bodyPr>
          <a:lstStyle/>
          <a:p>
            <a:r>
              <a:rPr lang="en-US" sz="2400" b="1" dirty="0"/>
              <a:t>Conclusion</a:t>
            </a:r>
          </a:p>
          <a:p>
            <a:r>
              <a:rPr lang="en-US" sz="2400" dirty="0"/>
              <a:t>	</a:t>
            </a:r>
          </a:p>
          <a:p>
            <a:r>
              <a:rPr lang="en-US" sz="2400" dirty="0"/>
              <a:t>Understanding the types of allelochemicals and their roles in pest management can 	empower farmers to adopt more sustainable agricultural practices. </a:t>
            </a:r>
          </a:p>
          <a:p>
            <a:endParaRPr lang="en-US" sz="2400" dirty="0"/>
          </a:p>
          <a:p>
            <a:r>
              <a:rPr lang="en-US" sz="2400" dirty="0"/>
              <a:t>	By leveraging the natural defenses of plants, it is possible to reduce reliance on 	synthetic pesticides and enhance the resilience of crops against pests. </a:t>
            </a:r>
          </a:p>
          <a:p>
            <a:endParaRPr lang="en-US" sz="2400" dirty="0"/>
          </a:p>
          <a:p>
            <a:r>
              <a:rPr lang="en-US" sz="2400" dirty="0"/>
              <a:t>	Current intensive farming demands new, effective and ecofriendly insect pest 	management.</a:t>
            </a:r>
            <a:endParaRPr lang="en-US" dirty="0"/>
          </a:p>
        </p:txBody>
      </p:sp>
      <p:sp>
        <p:nvSpPr>
          <p:cNvPr id="3" name="Slide Number Placeholder 2">
            <a:extLst>
              <a:ext uri="{FF2B5EF4-FFF2-40B4-BE49-F238E27FC236}">
                <a16:creationId xmlns:a16="http://schemas.microsoft.com/office/drawing/2014/main" id="{FCC3ADCF-D527-4ABC-9377-8A521D3CF6EB}"/>
              </a:ext>
            </a:extLst>
          </p:cNvPr>
          <p:cNvSpPr>
            <a:spLocks noGrp="1"/>
          </p:cNvSpPr>
          <p:nvPr>
            <p:ph type="sldNum" sz="quarter" idx="12"/>
          </p:nvPr>
        </p:nvSpPr>
        <p:spPr/>
        <p:txBody>
          <a:bodyPr/>
          <a:lstStyle/>
          <a:p>
            <a:fld id="{EB76E2C0-7A2D-4254-B81A-8E735F356D99}" type="slidenum">
              <a:rPr lang="en-US" smtClean="0"/>
              <a:t>21</a:t>
            </a:fld>
            <a:endParaRPr lang="en-US"/>
          </a:p>
        </p:txBody>
      </p:sp>
    </p:spTree>
    <p:extLst>
      <p:ext uri="{BB962C8B-B14F-4D97-AF65-F5344CB8AC3E}">
        <p14:creationId xmlns:p14="http://schemas.microsoft.com/office/powerpoint/2010/main" val="3960264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5201424"/>
          </a:xfrm>
          <a:prstGeom prst="rect">
            <a:avLst/>
          </a:prstGeom>
        </p:spPr>
        <p:txBody>
          <a:bodyPr wrap="square">
            <a:spAutoFit/>
          </a:bodyPr>
          <a:lstStyle/>
          <a:p>
            <a:r>
              <a:rPr lang="en-US" sz="2400" b="1" dirty="0"/>
              <a:t>References</a:t>
            </a:r>
          </a:p>
          <a:p>
            <a:pPr algn="just"/>
            <a:r>
              <a:rPr lang="en-US" sz="1600" dirty="0"/>
              <a:t>Hickman, D. T., Rasmussen, A., Ritz, K., Birkett, M. A., &amp; Neve, P. (2021). Allelochemicals as multi‐kingdom plant </a:t>
            </a:r>
            <a:r>
              <a:rPr lang="en-US" sz="1600" dirty="0" err="1"/>
              <a:t>defence</a:t>
            </a:r>
            <a:r>
              <a:rPr lang="en-US" sz="1600" dirty="0"/>
              <a:t> compounds: towards an integrated approach. </a:t>
            </a:r>
            <a:r>
              <a:rPr lang="en-US" sz="1600" i="1" dirty="0"/>
              <a:t>Pest Management Science</a:t>
            </a:r>
            <a:r>
              <a:rPr lang="en-US" sz="1600" dirty="0"/>
              <a:t>, </a:t>
            </a:r>
            <a:r>
              <a:rPr lang="en-US" sz="1600" i="1" dirty="0"/>
              <a:t>77</a:t>
            </a:r>
            <a:r>
              <a:rPr lang="en-US" sz="1600" dirty="0"/>
              <a:t>(3), 1121-1131.</a:t>
            </a:r>
          </a:p>
          <a:p>
            <a:pPr algn="just"/>
            <a:r>
              <a:rPr lang="en-US" sz="1600" dirty="0" err="1"/>
              <a:t>Tlak</a:t>
            </a:r>
            <a:r>
              <a:rPr lang="en-US" sz="1600" dirty="0"/>
              <a:t> </a:t>
            </a:r>
            <a:r>
              <a:rPr lang="en-US" sz="1600" dirty="0" err="1"/>
              <a:t>Gajger</a:t>
            </a:r>
            <a:r>
              <a:rPr lang="en-US" sz="1600" dirty="0"/>
              <a:t>, I., &amp; Dar, S. A. (2021). Plant allelochemicals as sources of insecticides. </a:t>
            </a:r>
            <a:r>
              <a:rPr lang="en-US" sz="1600" i="1" dirty="0"/>
              <a:t>Insects</a:t>
            </a:r>
            <a:r>
              <a:rPr lang="en-US" sz="1600" dirty="0"/>
              <a:t>, </a:t>
            </a:r>
            <a:r>
              <a:rPr lang="en-US" sz="1600" i="1" dirty="0"/>
              <a:t>12</a:t>
            </a:r>
            <a:r>
              <a:rPr lang="en-US" sz="1600" dirty="0"/>
              <a:t>(3), 189.</a:t>
            </a:r>
          </a:p>
          <a:p>
            <a:pPr algn="just"/>
            <a:r>
              <a:rPr lang="en-US" sz="1600" dirty="0"/>
              <a:t>Senthil-Nathan, S. Physiological and biochemical effect of neem and other </a:t>
            </a:r>
            <a:r>
              <a:rPr lang="en-US" sz="1600" dirty="0" err="1"/>
              <a:t>Meliaceae</a:t>
            </a:r>
            <a:r>
              <a:rPr lang="en-US" sz="1600" dirty="0"/>
              <a:t> plants secondary metabolites against Lepidopteran insects. Front. Physiol. 2013, 4, 359</a:t>
            </a:r>
          </a:p>
          <a:p>
            <a:pPr algn="just"/>
            <a:r>
              <a:rPr lang="en-US" sz="1600" dirty="0" err="1"/>
              <a:t>Pelden</a:t>
            </a:r>
            <a:r>
              <a:rPr lang="en-US" sz="1600" dirty="0"/>
              <a:t>, D., &amp; </a:t>
            </a:r>
            <a:r>
              <a:rPr lang="en-US" sz="1600" dirty="0" err="1"/>
              <a:t>Meesawat</a:t>
            </a:r>
            <a:r>
              <a:rPr lang="en-US" sz="1600" dirty="0"/>
              <a:t>, U. (2019). Foliar </a:t>
            </a:r>
            <a:r>
              <a:rPr lang="en-US" sz="1600" dirty="0" err="1"/>
              <a:t>idioblasts</a:t>
            </a:r>
            <a:r>
              <a:rPr lang="en-US" sz="1600" dirty="0"/>
              <a:t> in different-aged leaves of a medicinal plant (Annona </a:t>
            </a:r>
            <a:r>
              <a:rPr lang="en-US" sz="1600" dirty="0" err="1"/>
              <a:t>muricata</a:t>
            </a:r>
            <a:r>
              <a:rPr lang="en-US" sz="1600" dirty="0"/>
              <a:t> L.). </a:t>
            </a:r>
            <a:r>
              <a:rPr lang="en-US" sz="1600" i="1" dirty="0" err="1"/>
              <a:t>Songklanakarin</a:t>
            </a:r>
            <a:r>
              <a:rPr lang="en-US" sz="1600" i="1" dirty="0"/>
              <a:t> Journal of Science &amp; Technology</a:t>
            </a:r>
            <a:r>
              <a:rPr lang="en-US" sz="1600" dirty="0"/>
              <a:t>, </a:t>
            </a:r>
            <a:r>
              <a:rPr lang="en-US" sz="1600" i="1" dirty="0"/>
              <a:t>41</a:t>
            </a:r>
            <a:r>
              <a:rPr lang="en-US" sz="1600" dirty="0"/>
              <a:t>(2).</a:t>
            </a:r>
          </a:p>
          <a:p>
            <a:pPr algn="just"/>
            <a:r>
              <a:rPr lang="en-US" sz="1600" dirty="0"/>
              <a:t>Chen, S.; Zhang, L.; Cai, X.; Li, X.; </a:t>
            </a:r>
            <a:r>
              <a:rPr lang="en-US" sz="1600" dirty="0" err="1"/>
              <a:t>Bian</a:t>
            </a:r>
            <a:r>
              <a:rPr lang="en-US" sz="1600" dirty="0"/>
              <a:t>, L.; Luo, Z.; Li, Z.; Chen, Z.; Xin, Z. (E)-Nerolidol is a volatile signal that induces defenses against insects and pathogens in tea plants. </a:t>
            </a:r>
            <a:r>
              <a:rPr lang="en-US" sz="1600" dirty="0" err="1"/>
              <a:t>Hortic</a:t>
            </a:r>
            <a:r>
              <a:rPr lang="en-US" sz="1600" dirty="0"/>
              <a:t>. Res. 2020, 7, 1–15</a:t>
            </a:r>
          </a:p>
          <a:p>
            <a:pPr algn="just"/>
            <a:r>
              <a:rPr lang="en-US" sz="1600" dirty="0" err="1"/>
              <a:t>Rostás</a:t>
            </a:r>
            <a:r>
              <a:rPr lang="en-US" sz="1600" dirty="0"/>
              <a:t>, M.; </a:t>
            </a:r>
            <a:r>
              <a:rPr lang="en-US" sz="1600" dirty="0" err="1"/>
              <a:t>Maag</a:t>
            </a:r>
            <a:r>
              <a:rPr lang="en-US" sz="1600" dirty="0"/>
              <a:t>, D.; Ikegami, M.; Inbar, M. Gall volatiles defend aphids against a browsing mammal. BMC </a:t>
            </a:r>
            <a:r>
              <a:rPr lang="en-US" sz="1600" dirty="0" err="1"/>
              <a:t>Evol</a:t>
            </a:r>
            <a:r>
              <a:rPr lang="en-US" sz="1600" dirty="0"/>
              <a:t>. Biol. 2013, 13, 193.</a:t>
            </a:r>
          </a:p>
          <a:p>
            <a:pPr algn="just"/>
            <a:r>
              <a:rPr lang="en-US" sz="1600" dirty="0" err="1"/>
              <a:t>Sufang</a:t>
            </a:r>
            <a:r>
              <a:rPr lang="en-US" sz="1600" dirty="0"/>
              <a:t>, Z.; </a:t>
            </a:r>
            <a:r>
              <a:rPr lang="en-US" sz="1600" dirty="0" err="1"/>
              <a:t>Jianing</a:t>
            </a:r>
            <a:r>
              <a:rPr lang="en-US" sz="1600" dirty="0"/>
              <a:t>, W.; Zhen, Z.; Le, K. Rhythms of volatiles release from healthy and insect-damaged Phaseolus vulgaris. Plant Signal. </a:t>
            </a:r>
            <a:r>
              <a:rPr lang="en-US" sz="1600" dirty="0" err="1"/>
              <a:t>Behav</a:t>
            </a:r>
            <a:r>
              <a:rPr lang="en-US" sz="1600" dirty="0"/>
              <a:t>. 2013, 8, e25759. </a:t>
            </a:r>
          </a:p>
          <a:p>
            <a:pPr algn="just"/>
            <a:r>
              <a:rPr lang="en-US" sz="1600" dirty="0"/>
              <a:t>Grote, R.; Monson, R.K.; </a:t>
            </a:r>
            <a:r>
              <a:rPr lang="en-US" sz="1600" dirty="0" err="1"/>
              <a:t>Niinemets</a:t>
            </a:r>
            <a:r>
              <a:rPr lang="en-US" sz="1600" dirty="0"/>
              <a:t>, Ü. Leaf-Level Models of Constitutive and Stress-Driven Volatile Organic Compound Emissions. In Tree Physiology; Springer International Publishing: Berlin/Heidelberg, Germany, 2013; Volume 5, pp. 315–355.</a:t>
            </a:r>
          </a:p>
          <a:p>
            <a:pPr algn="just"/>
            <a:r>
              <a:rPr lang="en-US" sz="1600" dirty="0" err="1"/>
              <a:t>Eniinemets</a:t>
            </a:r>
            <a:r>
              <a:rPr lang="en-US" sz="1600" dirty="0"/>
              <a:t>, Ü.; </a:t>
            </a:r>
            <a:r>
              <a:rPr lang="en-US" sz="1600" dirty="0" err="1"/>
              <a:t>Ekännaste</a:t>
            </a:r>
            <a:r>
              <a:rPr lang="en-US" sz="1600" dirty="0"/>
              <a:t>, A.; </a:t>
            </a:r>
            <a:r>
              <a:rPr lang="en-US" sz="1600" dirty="0" err="1"/>
              <a:t>Copolovici</a:t>
            </a:r>
            <a:r>
              <a:rPr lang="en-US" sz="1600" dirty="0"/>
              <a:t>, L. Quantitative patterns between plant volatile emissions induced by biotic stresses and the degree of damage. Front. Plant Sci. 2013, 4, 262</a:t>
            </a:r>
          </a:p>
          <a:p>
            <a:pPr algn="just"/>
            <a:r>
              <a:rPr lang="en-US" sz="1600" dirty="0"/>
              <a:t>Vetter, J. Plant cyanogenic glycosides. </a:t>
            </a:r>
            <a:r>
              <a:rPr lang="en-US" sz="1600" dirty="0" err="1"/>
              <a:t>Toxicon</a:t>
            </a:r>
            <a:r>
              <a:rPr lang="en-US" sz="1600" dirty="0"/>
              <a:t> 2000, 38, 11–36</a:t>
            </a:r>
          </a:p>
          <a:p>
            <a:pPr algn="just"/>
            <a:r>
              <a:rPr lang="en-US" sz="1600" dirty="0" err="1"/>
              <a:t>Gleadow</a:t>
            </a:r>
            <a:r>
              <a:rPr lang="en-US" sz="1600" dirty="0"/>
              <a:t>, R.M.; </a:t>
            </a:r>
            <a:r>
              <a:rPr lang="en-US" sz="1600" dirty="0" err="1"/>
              <a:t>Møller</a:t>
            </a:r>
            <a:r>
              <a:rPr lang="en-US" sz="1600" dirty="0"/>
              <a:t>, B.L. Cyanogenic Glycosides: Synthesis, Physiology, and Phenotypic Plasticity. </a:t>
            </a:r>
            <a:r>
              <a:rPr lang="en-US" sz="1600" dirty="0" err="1"/>
              <a:t>Annu</a:t>
            </a:r>
            <a:r>
              <a:rPr lang="en-US" sz="1600" dirty="0"/>
              <a:t>. Rev. Plant Biol. 2014, 65, 155–185.</a:t>
            </a:r>
          </a:p>
        </p:txBody>
      </p:sp>
      <p:sp>
        <p:nvSpPr>
          <p:cNvPr id="3" name="Slide Number Placeholder 2">
            <a:extLst>
              <a:ext uri="{FF2B5EF4-FFF2-40B4-BE49-F238E27FC236}">
                <a16:creationId xmlns:a16="http://schemas.microsoft.com/office/drawing/2014/main" id="{FCC3ADCF-D527-4ABC-9377-8A521D3CF6EB}"/>
              </a:ext>
            </a:extLst>
          </p:cNvPr>
          <p:cNvSpPr>
            <a:spLocks noGrp="1"/>
          </p:cNvSpPr>
          <p:nvPr>
            <p:ph type="sldNum" sz="quarter" idx="12"/>
          </p:nvPr>
        </p:nvSpPr>
        <p:spPr/>
        <p:txBody>
          <a:bodyPr/>
          <a:lstStyle/>
          <a:p>
            <a:fld id="{EB76E2C0-7A2D-4254-B81A-8E735F356D99}" type="slidenum">
              <a:rPr lang="en-US" smtClean="0"/>
              <a:t>22</a:t>
            </a:fld>
            <a:endParaRPr lang="en-US"/>
          </a:p>
        </p:txBody>
      </p:sp>
    </p:spTree>
    <p:extLst>
      <p:ext uri="{BB962C8B-B14F-4D97-AF65-F5344CB8AC3E}">
        <p14:creationId xmlns:p14="http://schemas.microsoft.com/office/powerpoint/2010/main" val="21727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801314"/>
          </a:xfrm>
          <a:prstGeom prst="rect">
            <a:avLst/>
          </a:prstGeom>
        </p:spPr>
        <p:txBody>
          <a:bodyPr wrap="square">
            <a:spAutoFit/>
          </a:bodyPr>
          <a:lstStyle/>
          <a:p>
            <a:r>
              <a:rPr lang="en-US" sz="2400" b="1" dirty="0"/>
              <a:t>Allelochemicals</a:t>
            </a:r>
          </a:p>
          <a:p>
            <a:pPr algn="just"/>
            <a:r>
              <a:rPr lang="en-US" sz="2400" dirty="0"/>
              <a:t>	</a:t>
            </a:r>
          </a:p>
          <a:p>
            <a:pPr algn="just"/>
            <a:r>
              <a:rPr lang="en-US" sz="2400" dirty="0"/>
              <a:t>Allelochemicals are </a:t>
            </a:r>
            <a:r>
              <a:rPr lang="en-US" sz="2400" b="1" dirty="0"/>
              <a:t>plant secondary metabolites, compounds </a:t>
            </a:r>
            <a:r>
              <a:rPr lang="en-US" sz="2400" dirty="0"/>
              <a:t>considered 	nonessential for 	the direct development of cells, released into the environment via 	</a:t>
            </a:r>
            <a:r>
              <a:rPr lang="en-US" sz="2400" b="1" dirty="0"/>
              <a:t>root exudation</a:t>
            </a:r>
            <a:r>
              <a:rPr lang="en-US" sz="2400" dirty="0"/>
              <a:t>, 	</a:t>
            </a:r>
            <a:r>
              <a:rPr lang="en-US" sz="2400" b="1" dirty="0"/>
              <a:t>leaching by precipitation</a:t>
            </a:r>
            <a:r>
              <a:rPr lang="en-US" sz="2400" dirty="0"/>
              <a:t>, </a:t>
            </a:r>
            <a:r>
              <a:rPr lang="en-US" sz="2400" b="1" dirty="0"/>
              <a:t>volatilization, or decomposition 	</a:t>
            </a:r>
            <a:r>
              <a:rPr lang="en-US" sz="2400" dirty="0"/>
              <a:t>of 	plant tissues</a:t>
            </a:r>
          </a:p>
          <a:p>
            <a:endParaRPr lang="en-US" sz="2400" b="1" dirty="0"/>
          </a:p>
          <a:p>
            <a:pPr algn="just"/>
            <a:r>
              <a:rPr lang="en-US" sz="2400" dirty="0"/>
              <a:t>Understanding these </a:t>
            </a:r>
            <a:r>
              <a:rPr lang="en-US" sz="2400" b="1" dirty="0"/>
              <a:t>allelochemicals </a:t>
            </a:r>
            <a:r>
              <a:rPr lang="en-US" sz="2400" dirty="0"/>
              <a:t>interactions is crucial for ecosystem health, 	agriculture, </a:t>
            </a:r>
            <a:r>
              <a:rPr lang="en-US" sz="2400" b="1" dirty="0"/>
              <a:t>pest management</a:t>
            </a:r>
            <a:r>
              <a:rPr lang="en-US" sz="2400" dirty="0"/>
              <a:t>, and biodiversity. </a:t>
            </a:r>
          </a:p>
          <a:p>
            <a:pPr algn="just"/>
            <a:r>
              <a:rPr lang="en-US" sz="2400" dirty="0"/>
              <a:t>	 </a:t>
            </a:r>
          </a:p>
          <a:p>
            <a:pPr algn="just"/>
            <a:r>
              <a:rPr lang="en-US" sz="2400" dirty="0"/>
              <a:t>The terms ‘</a:t>
            </a:r>
            <a:r>
              <a:rPr lang="en-US" sz="2400" b="1" dirty="0" err="1"/>
              <a:t>phytoallelopathy</a:t>
            </a:r>
            <a:r>
              <a:rPr lang="en-US" sz="2400" dirty="0"/>
              <a:t>’, ‘</a:t>
            </a:r>
            <a:r>
              <a:rPr lang="en-US" sz="2400" b="1" dirty="0" err="1"/>
              <a:t>zooallelopathy</a:t>
            </a:r>
            <a:r>
              <a:rPr lang="en-US" sz="2400" dirty="0"/>
              <a:t>’ and ‘</a:t>
            </a:r>
            <a:r>
              <a:rPr lang="en-US" sz="2400" b="1" dirty="0"/>
              <a:t>microbial allelopathy</a:t>
            </a:r>
            <a:r>
              <a:rPr lang="en-US" sz="2400" dirty="0"/>
              <a:t>’ are used 	to describe specific interactions with plants, animals and microbes</a:t>
            </a:r>
          </a:p>
          <a:p>
            <a:pPr algn="just"/>
            <a:endParaRPr lang="en-US" dirty="0"/>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3</a:t>
            </a:fld>
            <a:endParaRPr lang="en-US"/>
          </a:p>
        </p:txBody>
      </p:sp>
    </p:spTree>
    <p:extLst>
      <p:ext uri="{BB962C8B-B14F-4D97-AF65-F5344CB8AC3E}">
        <p14:creationId xmlns:p14="http://schemas.microsoft.com/office/powerpoint/2010/main" val="350946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1938992"/>
          </a:xfrm>
          <a:prstGeom prst="rect">
            <a:avLst/>
          </a:prstGeom>
        </p:spPr>
        <p:txBody>
          <a:bodyPr wrap="square">
            <a:spAutoFit/>
          </a:bodyPr>
          <a:lstStyle/>
          <a:p>
            <a:r>
              <a:rPr lang="en-US" sz="2400" b="1" dirty="0"/>
              <a:t>Allelochemicals</a:t>
            </a:r>
          </a:p>
          <a:p>
            <a:pPr algn="just"/>
            <a:r>
              <a:rPr lang="en-US" sz="2400" dirty="0"/>
              <a:t>	</a:t>
            </a:r>
          </a:p>
          <a:p>
            <a:pPr algn="just"/>
            <a:r>
              <a:rPr lang="en-US" sz="2400" dirty="0"/>
              <a:t>A single allelochemical compound can </a:t>
            </a:r>
          </a:p>
          <a:p>
            <a:pPr algn="just"/>
            <a:r>
              <a:rPr lang="en-US" sz="2400" dirty="0"/>
              <a:t>confer resistance to multiple species, </a:t>
            </a:r>
          </a:p>
          <a:p>
            <a:pPr algn="just"/>
            <a:r>
              <a:rPr lang="en-US" sz="2400" dirty="0"/>
              <a:t>potentially of multiple kingdoms. How?</a:t>
            </a:r>
            <a:endParaRPr lang="en-US" dirty="0"/>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4</a:t>
            </a:fld>
            <a:endParaRPr lang="en-US"/>
          </a:p>
        </p:txBody>
      </p:sp>
      <p:pic>
        <p:nvPicPr>
          <p:cNvPr id="4" name="Picture 3">
            <a:extLst>
              <a:ext uri="{FF2B5EF4-FFF2-40B4-BE49-F238E27FC236}">
                <a16:creationId xmlns:a16="http://schemas.microsoft.com/office/drawing/2014/main" id="{79092714-375A-4DEE-AFBD-394DD4ECCB4E}"/>
              </a:ext>
            </a:extLst>
          </p:cNvPr>
          <p:cNvPicPr>
            <a:picLocks noChangeAspect="1"/>
          </p:cNvPicPr>
          <p:nvPr/>
        </p:nvPicPr>
        <p:blipFill>
          <a:blip r:embed="rId2"/>
          <a:stretch>
            <a:fillRect/>
          </a:stretch>
        </p:blipFill>
        <p:spPr>
          <a:xfrm>
            <a:off x="6096000" y="686903"/>
            <a:ext cx="5340626" cy="4945271"/>
          </a:xfrm>
          <a:prstGeom prst="rect">
            <a:avLst/>
          </a:prstGeom>
          <a:noFill/>
        </p:spPr>
      </p:pic>
      <p:sp>
        <p:nvSpPr>
          <p:cNvPr id="5" name="Rectangle 4">
            <a:extLst>
              <a:ext uri="{FF2B5EF4-FFF2-40B4-BE49-F238E27FC236}">
                <a16:creationId xmlns:a16="http://schemas.microsoft.com/office/drawing/2014/main" id="{424858A5-526C-4FCA-9388-0D7C6C6173BF}"/>
              </a:ext>
            </a:extLst>
          </p:cNvPr>
          <p:cNvSpPr/>
          <p:nvPr/>
        </p:nvSpPr>
        <p:spPr>
          <a:xfrm>
            <a:off x="6096000" y="5668309"/>
            <a:ext cx="5399363" cy="338554"/>
          </a:xfrm>
          <a:prstGeom prst="rect">
            <a:avLst/>
          </a:prstGeom>
        </p:spPr>
        <p:txBody>
          <a:bodyPr wrap="none">
            <a:spAutoFit/>
          </a:bodyPr>
          <a:lstStyle/>
          <a:p>
            <a:r>
              <a:rPr lang="en-US" sz="1600" b="1" dirty="0"/>
              <a:t>Antagonistic interactions between a plant and other species.</a:t>
            </a:r>
          </a:p>
        </p:txBody>
      </p:sp>
      <p:sp>
        <p:nvSpPr>
          <p:cNvPr id="6" name="Rectangle 5">
            <a:extLst>
              <a:ext uri="{FF2B5EF4-FFF2-40B4-BE49-F238E27FC236}">
                <a16:creationId xmlns:a16="http://schemas.microsoft.com/office/drawing/2014/main" id="{1D74084A-8050-4B94-B566-2FAEE98963C7}"/>
              </a:ext>
            </a:extLst>
          </p:cNvPr>
          <p:cNvSpPr/>
          <p:nvPr/>
        </p:nvSpPr>
        <p:spPr>
          <a:xfrm>
            <a:off x="8962960" y="5909846"/>
            <a:ext cx="1621791" cy="307777"/>
          </a:xfrm>
          <a:prstGeom prst="rect">
            <a:avLst/>
          </a:prstGeom>
        </p:spPr>
        <p:txBody>
          <a:bodyPr wrap="none">
            <a:spAutoFit/>
          </a:bodyPr>
          <a:lstStyle/>
          <a:p>
            <a:r>
              <a:rPr lang="en-US" sz="1400" dirty="0"/>
              <a:t>Hickman et al., 2021</a:t>
            </a:r>
          </a:p>
        </p:txBody>
      </p:sp>
    </p:spTree>
    <p:extLst>
      <p:ext uri="{BB962C8B-B14F-4D97-AF65-F5344CB8AC3E}">
        <p14:creationId xmlns:p14="http://schemas.microsoft.com/office/powerpoint/2010/main" val="305976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5</a:t>
            </a:fld>
            <a:endParaRPr lang="en-US"/>
          </a:p>
        </p:txBody>
      </p:sp>
      <p:sp>
        <p:nvSpPr>
          <p:cNvPr id="6" name="Rectangle 5">
            <a:extLst>
              <a:ext uri="{FF2B5EF4-FFF2-40B4-BE49-F238E27FC236}">
                <a16:creationId xmlns:a16="http://schemas.microsoft.com/office/drawing/2014/main" id="{41E16BDA-C58A-43A4-AD1F-42C10EF560B3}"/>
              </a:ext>
            </a:extLst>
          </p:cNvPr>
          <p:cNvSpPr/>
          <p:nvPr/>
        </p:nvSpPr>
        <p:spPr>
          <a:xfrm>
            <a:off x="861389" y="851137"/>
            <a:ext cx="10363201" cy="830997"/>
          </a:xfrm>
          <a:prstGeom prst="rect">
            <a:avLst/>
          </a:prstGeom>
        </p:spPr>
        <p:txBody>
          <a:bodyPr wrap="square">
            <a:spAutoFit/>
          </a:bodyPr>
          <a:lstStyle/>
          <a:p>
            <a:r>
              <a:rPr lang="en-US" sz="2400" b="1" dirty="0"/>
              <a:t>Examples of some secondary metabolites of plants and their effects on target insect pests</a:t>
            </a:r>
          </a:p>
        </p:txBody>
      </p:sp>
      <p:pic>
        <p:nvPicPr>
          <p:cNvPr id="7" name="Picture 6">
            <a:extLst>
              <a:ext uri="{FF2B5EF4-FFF2-40B4-BE49-F238E27FC236}">
                <a16:creationId xmlns:a16="http://schemas.microsoft.com/office/drawing/2014/main" id="{FE51CF5F-5490-404D-9C19-5A6D6852144F}"/>
              </a:ext>
            </a:extLst>
          </p:cNvPr>
          <p:cNvPicPr>
            <a:picLocks noChangeAspect="1"/>
          </p:cNvPicPr>
          <p:nvPr/>
        </p:nvPicPr>
        <p:blipFill rotWithShape="1">
          <a:blip r:embed="rId2"/>
          <a:srcRect b="28583"/>
          <a:stretch/>
        </p:blipFill>
        <p:spPr>
          <a:xfrm>
            <a:off x="818688" y="1667597"/>
            <a:ext cx="7892262" cy="4286866"/>
          </a:xfrm>
          <a:prstGeom prst="rect">
            <a:avLst/>
          </a:prstGeom>
        </p:spPr>
      </p:pic>
      <p:sp>
        <p:nvSpPr>
          <p:cNvPr id="8" name="Rectangle 7">
            <a:extLst>
              <a:ext uri="{FF2B5EF4-FFF2-40B4-BE49-F238E27FC236}">
                <a16:creationId xmlns:a16="http://schemas.microsoft.com/office/drawing/2014/main" id="{83B48AA6-656F-4CEA-8ACB-E381284D4DC4}"/>
              </a:ext>
            </a:extLst>
          </p:cNvPr>
          <p:cNvSpPr/>
          <p:nvPr/>
        </p:nvSpPr>
        <p:spPr>
          <a:xfrm>
            <a:off x="8710950" y="2210664"/>
            <a:ext cx="2025876" cy="307777"/>
          </a:xfrm>
          <a:prstGeom prst="rect">
            <a:avLst/>
          </a:prstGeom>
        </p:spPr>
        <p:txBody>
          <a:bodyPr wrap="none">
            <a:spAutoFit/>
          </a:bodyPr>
          <a:lstStyle/>
          <a:p>
            <a:r>
              <a:rPr lang="en-US" sz="1400" dirty="0" err="1"/>
              <a:t>Pelden</a:t>
            </a:r>
            <a:r>
              <a:rPr lang="en-US" sz="1400" dirty="0"/>
              <a:t> &amp; </a:t>
            </a:r>
            <a:r>
              <a:rPr lang="en-US" sz="1400" dirty="0" err="1"/>
              <a:t>Meesawat</a:t>
            </a:r>
            <a:r>
              <a:rPr lang="en-US" sz="1400" dirty="0"/>
              <a:t>, 2019 </a:t>
            </a:r>
          </a:p>
        </p:txBody>
      </p:sp>
      <p:sp>
        <p:nvSpPr>
          <p:cNvPr id="9" name="Rectangle 8">
            <a:extLst>
              <a:ext uri="{FF2B5EF4-FFF2-40B4-BE49-F238E27FC236}">
                <a16:creationId xmlns:a16="http://schemas.microsoft.com/office/drawing/2014/main" id="{3A3956B6-0A26-4C23-B3CA-D503DA68402C}"/>
              </a:ext>
            </a:extLst>
          </p:cNvPr>
          <p:cNvSpPr/>
          <p:nvPr/>
        </p:nvSpPr>
        <p:spPr>
          <a:xfrm>
            <a:off x="8710950" y="2739194"/>
            <a:ext cx="1354858" cy="307777"/>
          </a:xfrm>
          <a:prstGeom prst="rect">
            <a:avLst/>
          </a:prstGeom>
        </p:spPr>
        <p:txBody>
          <a:bodyPr wrap="none">
            <a:spAutoFit/>
          </a:bodyPr>
          <a:lstStyle/>
          <a:p>
            <a:r>
              <a:rPr lang="en-US" sz="1400" dirty="0"/>
              <a:t>Chen et al., 2020</a:t>
            </a:r>
          </a:p>
        </p:txBody>
      </p:sp>
      <p:sp>
        <p:nvSpPr>
          <p:cNvPr id="10" name="Rectangle 9">
            <a:extLst>
              <a:ext uri="{FF2B5EF4-FFF2-40B4-BE49-F238E27FC236}">
                <a16:creationId xmlns:a16="http://schemas.microsoft.com/office/drawing/2014/main" id="{F532C23E-0DAD-45F3-98A4-51026D4B083D}"/>
              </a:ext>
            </a:extLst>
          </p:cNvPr>
          <p:cNvSpPr/>
          <p:nvPr/>
        </p:nvSpPr>
        <p:spPr>
          <a:xfrm>
            <a:off x="8710950" y="3363901"/>
            <a:ext cx="1354858" cy="307777"/>
          </a:xfrm>
          <a:prstGeom prst="rect">
            <a:avLst/>
          </a:prstGeom>
        </p:spPr>
        <p:txBody>
          <a:bodyPr wrap="none">
            <a:spAutoFit/>
          </a:bodyPr>
          <a:lstStyle/>
          <a:p>
            <a:r>
              <a:rPr lang="en-US" sz="1400" dirty="0"/>
              <a:t>Chen et al., 2020</a:t>
            </a:r>
          </a:p>
        </p:txBody>
      </p:sp>
      <p:sp>
        <p:nvSpPr>
          <p:cNvPr id="11" name="Rectangle 10">
            <a:extLst>
              <a:ext uri="{FF2B5EF4-FFF2-40B4-BE49-F238E27FC236}">
                <a16:creationId xmlns:a16="http://schemas.microsoft.com/office/drawing/2014/main" id="{73910425-5207-4E30-AE41-78E35E718779}"/>
              </a:ext>
            </a:extLst>
          </p:cNvPr>
          <p:cNvSpPr/>
          <p:nvPr/>
        </p:nvSpPr>
        <p:spPr>
          <a:xfrm>
            <a:off x="8710950" y="4003697"/>
            <a:ext cx="1440138" cy="307777"/>
          </a:xfrm>
          <a:prstGeom prst="rect">
            <a:avLst/>
          </a:prstGeom>
        </p:spPr>
        <p:txBody>
          <a:bodyPr wrap="none">
            <a:spAutoFit/>
          </a:bodyPr>
          <a:lstStyle/>
          <a:p>
            <a:r>
              <a:rPr lang="en-US" sz="1400" dirty="0" err="1"/>
              <a:t>Rostas</a:t>
            </a:r>
            <a:r>
              <a:rPr lang="en-US" sz="1400" dirty="0"/>
              <a:t> et al., 2013</a:t>
            </a:r>
          </a:p>
        </p:txBody>
      </p:sp>
      <p:sp>
        <p:nvSpPr>
          <p:cNvPr id="12" name="Rectangle 11">
            <a:extLst>
              <a:ext uri="{FF2B5EF4-FFF2-40B4-BE49-F238E27FC236}">
                <a16:creationId xmlns:a16="http://schemas.microsoft.com/office/drawing/2014/main" id="{23F78D7D-6F02-4041-8AF9-C8206A962785}"/>
              </a:ext>
            </a:extLst>
          </p:cNvPr>
          <p:cNvSpPr/>
          <p:nvPr/>
        </p:nvSpPr>
        <p:spPr>
          <a:xfrm>
            <a:off x="8710950" y="4628404"/>
            <a:ext cx="1460656" cy="307777"/>
          </a:xfrm>
          <a:prstGeom prst="rect">
            <a:avLst/>
          </a:prstGeom>
        </p:spPr>
        <p:txBody>
          <a:bodyPr wrap="none">
            <a:spAutoFit/>
          </a:bodyPr>
          <a:lstStyle/>
          <a:p>
            <a:r>
              <a:rPr lang="en-US" sz="1400" dirty="0" err="1"/>
              <a:t>Sufang</a:t>
            </a:r>
            <a:r>
              <a:rPr lang="en-US" sz="1400" dirty="0"/>
              <a:t> et al., 2013</a:t>
            </a:r>
          </a:p>
        </p:txBody>
      </p:sp>
      <p:sp>
        <p:nvSpPr>
          <p:cNvPr id="13" name="Rectangle 12">
            <a:extLst>
              <a:ext uri="{FF2B5EF4-FFF2-40B4-BE49-F238E27FC236}">
                <a16:creationId xmlns:a16="http://schemas.microsoft.com/office/drawing/2014/main" id="{C1B641BF-7374-4841-B1F9-04D8B2A9FB7E}"/>
              </a:ext>
            </a:extLst>
          </p:cNvPr>
          <p:cNvSpPr/>
          <p:nvPr/>
        </p:nvSpPr>
        <p:spPr>
          <a:xfrm>
            <a:off x="8715648" y="5003045"/>
            <a:ext cx="1399742" cy="307777"/>
          </a:xfrm>
          <a:prstGeom prst="rect">
            <a:avLst/>
          </a:prstGeom>
        </p:spPr>
        <p:txBody>
          <a:bodyPr wrap="none">
            <a:spAutoFit/>
          </a:bodyPr>
          <a:lstStyle/>
          <a:p>
            <a:r>
              <a:rPr lang="en-US" sz="1400" dirty="0"/>
              <a:t>Grote et al., 2013</a:t>
            </a:r>
          </a:p>
        </p:txBody>
      </p:sp>
      <p:sp>
        <p:nvSpPr>
          <p:cNvPr id="14" name="Rectangle 13">
            <a:extLst>
              <a:ext uri="{FF2B5EF4-FFF2-40B4-BE49-F238E27FC236}">
                <a16:creationId xmlns:a16="http://schemas.microsoft.com/office/drawing/2014/main" id="{B1883D04-A1F0-4CCE-85A3-858798DD47DC}"/>
              </a:ext>
            </a:extLst>
          </p:cNvPr>
          <p:cNvSpPr/>
          <p:nvPr/>
        </p:nvSpPr>
        <p:spPr>
          <a:xfrm>
            <a:off x="8710950" y="5433897"/>
            <a:ext cx="1774845" cy="307777"/>
          </a:xfrm>
          <a:prstGeom prst="rect">
            <a:avLst/>
          </a:prstGeom>
        </p:spPr>
        <p:txBody>
          <a:bodyPr wrap="none">
            <a:spAutoFit/>
          </a:bodyPr>
          <a:lstStyle/>
          <a:p>
            <a:r>
              <a:rPr lang="en-US" sz="1400" dirty="0" err="1"/>
              <a:t>Eniinemets</a:t>
            </a:r>
            <a:r>
              <a:rPr lang="en-US" sz="1400" dirty="0"/>
              <a:t> et al., 2013</a:t>
            </a:r>
          </a:p>
        </p:txBody>
      </p:sp>
    </p:spTree>
    <p:extLst>
      <p:ext uri="{BB962C8B-B14F-4D97-AF65-F5344CB8AC3E}">
        <p14:creationId xmlns:p14="http://schemas.microsoft.com/office/powerpoint/2010/main" val="404055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102854"/>
          </a:xfrm>
          <a:prstGeom prst="rect">
            <a:avLst/>
          </a:prstGeom>
        </p:spPr>
        <p:txBody>
          <a:bodyPr wrap="square">
            <a:spAutoFit/>
          </a:bodyPr>
          <a:lstStyle/>
          <a:p>
            <a:r>
              <a:rPr lang="en-US" sz="2400" b="1" dirty="0"/>
              <a:t>Types of Allelochemicals</a:t>
            </a:r>
          </a:p>
          <a:p>
            <a:endParaRPr lang="en-US" sz="2400" dirty="0"/>
          </a:p>
          <a:p>
            <a:pPr algn="just">
              <a:lnSpc>
                <a:spcPct val="150000"/>
              </a:lnSpc>
            </a:pPr>
            <a:r>
              <a:rPr lang="en-US" sz="2400" b="1" dirty="0"/>
              <a:t>	1. Phenolic Compounds</a:t>
            </a:r>
          </a:p>
          <a:p>
            <a:pPr algn="just">
              <a:lnSpc>
                <a:spcPct val="150000"/>
              </a:lnSpc>
            </a:pPr>
            <a:r>
              <a:rPr lang="en-US" sz="2400" b="1" dirty="0"/>
              <a:t>	2. Terpenoids (Isoprenoids)</a:t>
            </a:r>
          </a:p>
          <a:p>
            <a:pPr algn="just">
              <a:lnSpc>
                <a:spcPct val="150000"/>
              </a:lnSpc>
            </a:pPr>
            <a:r>
              <a:rPr lang="en-US" sz="2400" b="1" dirty="0"/>
              <a:t>	3. Alkaloids</a:t>
            </a:r>
          </a:p>
          <a:p>
            <a:pPr algn="just">
              <a:lnSpc>
                <a:spcPct val="150000"/>
              </a:lnSpc>
            </a:pPr>
            <a:r>
              <a:rPr lang="en-US" sz="2400" b="1" dirty="0"/>
              <a:t>	4. Fatty Acids and Lipids</a:t>
            </a:r>
          </a:p>
          <a:p>
            <a:pPr algn="just">
              <a:lnSpc>
                <a:spcPct val="150000"/>
              </a:lnSpc>
            </a:pPr>
            <a:r>
              <a:rPr lang="en-US" sz="2400" b="1" dirty="0"/>
              <a:t>	5. Glycosides</a:t>
            </a:r>
          </a:p>
          <a:p>
            <a:pPr algn="just">
              <a:lnSpc>
                <a:spcPct val="150000"/>
              </a:lnSpc>
            </a:pPr>
            <a:r>
              <a:rPr lang="en-US" sz="2400" b="1" dirty="0"/>
              <a:t>	6. Volatile Organic Compounds (VOCs)</a:t>
            </a:r>
          </a:p>
        </p:txBody>
      </p:sp>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6</a:t>
            </a:fld>
            <a:endParaRPr lang="en-US"/>
          </a:p>
        </p:txBody>
      </p:sp>
    </p:spTree>
    <p:extLst>
      <p:ext uri="{BB962C8B-B14F-4D97-AF65-F5344CB8AC3E}">
        <p14:creationId xmlns:p14="http://schemas.microsoft.com/office/powerpoint/2010/main" val="322804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524315"/>
          </a:xfrm>
          <a:prstGeom prst="rect">
            <a:avLst/>
          </a:prstGeom>
        </p:spPr>
        <p:txBody>
          <a:bodyPr wrap="square">
            <a:spAutoFit/>
          </a:bodyPr>
          <a:lstStyle/>
          <a:p>
            <a:r>
              <a:rPr lang="en-US" sz="2400" b="1" dirty="0"/>
              <a:t>1. Phenolic Compounds </a:t>
            </a:r>
          </a:p>
          <a:p>
            <a:endParaRPr lang="en-US" sz="2400" b="1" dirty="0"/>
          </a:p>
          <a:p>
            <a:pPr algn="just"/>
            <a:r>
              <a:rPr lang="en-US" sz="2400" dirty="0"/>
              <a:t>Plants require phenolic compounds particularly for resistance to insects and pathogens. 	Plants, unlike animals, cannot rely on physical mobility to escape their predators, 	thus, synthesis of many phenolic compounds is a useful defense mechanism against 	the crop pests </a:t>
            </a:r>
          </a:p>
          <a:p>
            <a:pPr lvl="1"/>
            <a:endParaRPr lang="en-US" sz="2400" dirty="0"/>
          </a:p>
          <a:p>
            <a:pPr lvl="1"/>
            <a:r>
              <a:rPr lang="en-US" sz="2400" dirty="0"/>
              <a:t>Phenolic compounds can inhibit the growth of various pests and pathogens. For example, tannins can deter herbivores by making the plant less palatable</a:t>
            </a:r>
            <a:endParaRPr lang="en-US" sz="2400" b="1" dirty="0"/>
          </a:p>
          <a:p>
            <a:pPr lvl="1"/>
            <a:endParaRPr lang="en-US" sz="2400" dirty="0"/>
          </a:p>
          <a:p>
            <a:pPr lvl="1"/>
            <a:r>
              <a:rPr lang="en-US" sz="2400" dirty="0"/>
              <a:t>Phenolic compounds have antifeedant, toxic and regulatory activity affecting insect physiological processes or repel the phytophagous insects</a:t>
            </a:r>
          </a:p>
        </p:txBody>
      </p:sp>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7</a:t>
            </a:fld>
            <a:endParaRPr lang="en-US"/>
          </a:p>
        </p:txBody>
      </p:sp>
    </p:spTree>
    <p:extLst>
      <p:ext uri="{BB962C8B-B14F-4D97-AF65-F5344CB8AC3E}">
        <p14:creationId xmlns:p14="http://schemas.microsoft.com/office/powerpoint/2010/main" val="361285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708981"/>
          </a:xfrm>
          <a:prstGeom prst="rect">
            <a:avLst/>
          </a:prstGeom>
        </p:spPr>
        <p:txBody>
          <a:bodyPr wrap="square">
            <a:spAutoFit/>
          </a:bodyPr>
          <a:lstStyle/>
          <a:p>
            <a:r>
              <a:rPr lang="en-US" sz="2400" b="1" dirty="0"/>
              <a:t>Common Phenolic Compounds</a:t>
            </a:r>
          </a:p>
          <a:p>
            <a:pPr>
              <a:lnSpc>
                <a:spcPct val="200000"/>
              </a:lnSpc>
            </a:pPr>
            <a:r>
              <a:rPr lang="en-US" sz="2400" dirty="0"/>
              <a:t>	1.	Phenol: </a:t>
            </a:r>
          </a:p>
          <a:p>
            <a:pPr>
              <a:lnSpc>
                <a:spcPct val="200000"/>
              </a:lnSpc>
            </a:pPr>
            <a:r>
              <a:rPr lang="en-US" sz="2400" dirty="0"/>
              <a:t>	2.	Catechol (1,2-dihydroxybenzene) </a:t>
            </a:r>
          </a:p>
          <a:p>
            <a:pPr>
              <a:lnSpc>
                <a:spcPct val="200000"/>
              </a:lnSpc>
            </a:pPr>
            <a:r>
              <a:rPr lang="en-US" sz="2400" dirty="0"/>
              <a:t>	3.	Resorcinol (1,3-dihydroxybenzene) </a:t>
            </a:r>
          </a:p>
          <a:p>
            <a:pPr>
              <a:lnSpc>
                <a:spcPct val="200000"/>
              </a:lnSpc>
            </a:pPr>
            <a:r>
              <a:rPr lang="en-US" sz="2400" dirty="0"/>
              <a:t>	4.	Hydroquinone (1,4-dihydroxybenzene)</a:t>
            </a:r>
          </a:p>
          <a:p>
            <a:pPr>
              <a:lnSpc>
                <a:spcPct val="200000"/>
              </a:lnSpc>
            </a:pPr>
            <a:r>
              <a:rPr lang="en-US" sz="2400" dirty="0"/>
              <a:t>	5.	Tannins</a:t>
            </a:r>
          </a:p>
          <a:p>
            <a:endParaRPr lang="en-US" dirty="0"/>
          </a:p>
          <a:p>
            <a:endParaRPr lang="en-US" dirty="0"/>
          </a:p>
        </p:txBody>
      </p:sp>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8</a:t>
            </a:fld>
            <a:endParaRPr lang="en-US"/>
          </a:p>
        </p:txBody>
      </p:sp>
    </p:spTree>
    <p:extLst>
      <p:ext uri="{BB962C8B-B14F-4D97-AF65-F5344CB8AC3E}">
        <p14:creationId xmlns:p14="http://schemas.microsoft.com/office/powerpoint/2010/main" val="129802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3046988"/>
          </a:xfrm>
          <a:prstGeom prst="rect">
            <a:avLst/>
          </a:prstGeom>
        </p:spPr>
        <p:txBody>
          <a:bodyPr wrap="square">
            <a:spAutoFit/>
          </a:bodyPr>
          <a:lstStyle/>
          <a:p>
            <a:r>
              <a:rPr lang="en-US" sz="2400" b="1" dirty="0"/>
              <a:t>2. Terpenoids (Isoprenoids)</a:t>
            </a:r>
          </a:p>
          <a:p>
            <a:endParaRPr lang="en-US" sz="2400" dirty="0"/>
          </a:p>
          <a:p>
            <a:r>
              <a:rPr lang="en-US" sz="2400" dirty="0"/>
              <a:t>	Terpenoids, also known as isoprenoids, are a large and diverse class of organic 	compounds derived from five-carbon isoprene units. </a:t>
            </a:r>
          </a:p>
          <a:p>
            <a:endParaRPr lang="en-US" sz="2400" dirty="0"/>
          </a:p>
          <a:p>
            <a:r>
              <a:rPr lang="en-US" sz="2400" dirty="0"/>
              <a:t>	They are produced by many plants and play critical roles in plant defense, signaling, 	and ecological interactions. </a:t>
            </a:r>
          </a:p>
          <a:p>
            <a:endParaRPr lang="en-US" sz="2400" dirty="0"/>
          </a:p>
        </p:txBody>
      </p:sp>
      <p:sp>
        <p:nvSpPr>
          <p:cNvPr id="3" name="Slide Number Placeholder 2">
            <a:extLst>
              <a:ext uri="{FF2B5EF4-FFF2-40B4-BE49-F238E27FC236}">
                <a16:creationId xmlns:a16="http://schemas.microsoft.com/office/drawing/2014/main" id="{F293DFF0-9D14-4F49-A1EF-A6C999B4F3E4}"/>
              </a:ext>
            </a:extLst>
          </p:cNvPr>
          <p:cNvSpPr>
            <a:spLocks noGrp="1"/>
          </p:cNvSpPr>
          <p:nvPr>
            <p:ph type="sldNum" sz="quarter" idx="12"/>
          </p:nvPr>
        </p:nvSpPr>
        <p:spPr/>
        <p:txBody>
          <a:bodyPr/>
          <a:lstStyle/>
          <a:p>
            <a:fld id="{EB76E2C0-7A2D-4254-B81A-8E735F356D99}" type="slidenum">
              <a:rPr lang="en-US" smtClean="0"/>
              <a:t>9</a:t>
            </a:fld>
            <a:endParaRPr lang="en-US"/>
          </a:p>
        </p:txBody>
      </p:sp>
    </p:spTree>
    <p:extLst>
      <p:ext uri="{BB962C8B-B14F-4D97-AF65-F5344CB8AC3E}">
        <p14:creationId xmlns:p14="http://schemas.microsoft.com/office/powerpoint/2010/main" val="10550091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645</TotalTime>
  <Words>1832</Words>
  <Application>Microsoft Office PowerPoint</Application>
  <PresentationFormat>شاشة عريضة</PresentationFormat>
  <Paragraphs>192</Paragraphs>
  <Slides>22</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22</vt:i4>
      </vt:variant>
    </vt:vector>
  </HeadingPairs>
  <TitlesOfParts>
    <vt:vector size="26" baseType="lpstr">
      <vt:lpstr>Arial</vt:lpstr>
      <vt:lpstr>Calibri</vt:lpstr>
      <vt:lpstr>Garamond</vt:lpstr>
      <vt:lpstr>Organic</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PLPT 609   Title: Inter-Relationships Between Insects and Plants</dc:title>
  <dc:creator>Mureed</dc:creator>
  <cp:lastModifiedBy>Abdulrahman Aldawood</cp:lastModifiedBy>
  <cp:revision>59</cp:revision>
  <dcterms:created xsi:type="dcterms:W3CDTF">2025-01-12T06:28:56Z</dcterms:created>
  <dcterms:modified xsi:type="dcterms:W3CDTF">2025-01-21T07:38:04Z</dcterms:modified>
</cp:coreProperties>
</file>