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6"/>
  </p:notesMasterIdLst>
  <p:sldIdLst>
    <p:sldId id="257" r:id="rId2"/>
    <p:sldId id="268" r:id="rId3"/>
    <p:sldId id="280" r:id="rId4"/>
    <p:sldId id="281" r:id="rId5"/>
    <p:sldId id="282" r:id="rId6"/>
    <p:sldId id="276" r:id="rId7"/>
    <p:sldId id="270" r:id="rId8"/>
    <p:sldId id="283" r:id="rId9"/>
    <p:sldId id="271" r:id="rId10"/>
    <p:sldId id="284" r:id="rId11"/>
    <p:sldId id="285" r:id="rId12"/>
    <p:sldId id="286" r:id="rId13"/>
    <p:sldId id="273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A1BB8-0146-4202-B541-A70A44EDD11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C4AC7-CFE1-4CBB-9559-F964B2F35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9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F6CBA8-0AF8-4D02-8739-8075219959AF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7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A17F-6355-4BBA-BDD5-139D3BDCA706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9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715-DFEF-4B17-B49A-ECA04655532B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32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F7A2-8106-4C79-98A8-5D2FBA37AB72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0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C11B-B259-4E19-ABED-E43AE5AF1CBF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4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87FC-E181-4BFF-A06A-0E1A8F6BE229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666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7772-ABFC-4A13-AC58-9D3A9EDE13AE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9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2E80-21E5-4593-87D7-3490A6F134BC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87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328F-316B-4A92-BF28-AA59B5CD3EF7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43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8808-8F6C-46D8-9836-90AA40B032F6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5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223E-D2C2-46C7-852A-A5DFF076F2C5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97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1D22F-FF42-47FE-A820-DCCE16674396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6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B17E-95D9-4975-A073-45EDEF0C02FA}" type="datetime1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3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4A82F-19C6-4173-9362-3888F9DFA0F7}" type="datetime1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93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8022-D73F-4228-9FD7-B95480A65CE2}" type="datetime1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5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9BDF-7482-4DCA-94C5-995627702A6B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8765-590E-4BC3-A8E7-F79BC67515BE}" type="datetime1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1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7624B7-13C5-4994-999B-B9A581EF22C7}" type="datetime1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76E2C0-7A2D-4254-B81A-8E735F35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4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spot.org/gallery/gall-flies-gall-midges?page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PLPT 609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3200" b="1" dirty="0"/>
              <a:t>Title: Inter-Relationships Between Insects and Plants </a:t>
            </a:r>
          </a:p>
          <a:p>
            <a:endParaRPr lang="en-US" sz="3200" b="1" dirty="0"/>
          </a:p>
          <a:p>
            <a:pPr algn="ctr"/>
            <a:r>
              <a:rPr lang="en-US" sz="2400" b="1" dirty="0"/>
              <a:t>Credit hours= 3 (2+1)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Instructor: Prof. Abdulrahman Saad </a:t>
            </a:r>
            <a:r>
              <a:rPr lang="en-US" sz="3200" b="1" dirty="0" err="1"/>
              <a:t>Aldawood</a:t>
            </a:r>
            <a:endParaRPr lang="en-US" sz="32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Department of Plant Protection, college of Food and Agriculture Sciences, King Saud University, Riyadh, Saudi Arabia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781232-7C8E-4EBC-9F14-68505F03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Types of Parasitism</a:t>
            </a:r>
          </a:p>
          <a:p>
            <a:r>
              <a:rPr lang="en-US" sz="2400" b="1" dirty="0"/>
              <a:t>Ectoparasites</a:t>
            </a:r>
            <a:r>
              <a:rPr lang="en-US" sz="2400" dirty="0"/>
              <a:t>: Parasites live on the surface of the host. For example, some parasitic wasps lay their eggs on or in the bodies of herbivorous insects.</a:t>
            </a:r>
          </a:p>
          <a:p>
            <a:endParaRPr lang="en-US" sz="2400" b="1" dirty="0"/>
          </a:p>
          <a:p>
            <a:r>
              <a:rPr lang="en-US" sz="2400" b="1" dirty="0"/>
              <a:t>Endoparasites</a:t>
            </a:r>
            <a:r>
              <a:rPr lang="en-US" sz="2400" dirty="0"/>
              <a:t>: Parasites live inside the host. Examples include parasitic larvae that develop within a host insect, leading to the host's eventual death.</a:t>
            </a:r>
            <a:endParaRPr lang="en-US" sz="2400" b="1" dirty="0"/>
          </a:p>
          <a:p>
            <a:r>
              <a:rPr lang="en-US" sz="2400" b="1" dirty="0"/>
              <a:t>Examples</a:t>
            </a:r>
          </a:p>
          <a:p>
            <a:r>
              <a:rPr lang="en-US" sz="2000" b="1" dirty="0"/>
              <a:t>Parasitic Wasps</a:t>
            </a:r>
            <a:r>
              <a:rPr lang="en-US" sz="2000" dirty="0"/>
              <a:t>: Many species of parasitoid wasps lay their eggs inside or on aphids, ultimately leading to the death of the aphid.</a:t>
            </a:r>
          </a:p>
          <a:p>
            <a:r>
              <a:rPr lang="en-US" sz="2000" b="1" dirty="0"/>
              <a:t>Flies</a:t>
            </a:r>
            <a:r>
              <a:rPr lang="en-US" sz="2000" dirty="0"/>
              <a:t>: Certain flies, like the </a:t>
            </a:r>
            <a:r>
              <a:rPr lang="en-US" sz="2000" b="1" dirty="0"/>
              <a:t>tachinid fly</a:t>
            </a:r>
            <a:r>
              <a:rPr lang="en-US" sz="2000" dirty="0"/>
              <a:t>, are known to parasitize caterpillars and other insect pests, using them as hosts for their larvae.</a:t>
            </a:r>
          </a:p>
          <a:p>
            <a:r>
              <a:rPr lang="en-US" sz="2000" b="1" dirty="0"/>
              <a:t>Nematodes</a:t>
            </a:r>
            <a:r>
              <a:rPr lang="en-US" sz="2000" dirty="0"/>
              <a:t>: Some nematodes are parasitic on insects and can be used as biological control agents against pest populations. </a:t>
            </a:r>
          </a:p>
          <a:p>
            <a:r>
              <a:rPr lang="en-US" sz="2000" dirty="0"/>
              <a:t>(</a:t>
            </a:r>
            <a:r>
              <a:rPr lang="en-US" i="1" dirty="0" err="1"/>
              <a:t>Heterorhabditis</a:t>
            </a:r>
            <a:r>
              <a:rPr lang="en-US" i="1" dirty="0"/>
              <a:t> </a:t>
            </a:r>
            <a:r>
              <a:rPr lang="en-US" i="1" dirty="0" err="1"/>
              <a:t>indica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Steinernema</a:t>
            </a:r>
            <a:r>
              <a:rPr lang="en-US" i="1" dirty="0"/>
              <a:t> </a:t>
            </a:r>
            <a:r>
              <a:rPr lang="en-US" i="1" dirty="0" err="1"/>
              <a:t>carpocapsae</a:t>
            </a:r>
            <a:r>
              <a:rPr lang="en-US" i="1" dirty="0"/>
              <a:t> </a:t>
            </a:r>
            <a:r>
              <a:rPr lang="en-US" dirty="0"/>
              <a:t>species are used against red palm weevil management)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19D1C-CA9A-40F8-AD87-81025D0F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3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Parasitism Relationship with Pest Management</a:t>
            </a:r>
          </a:p>
          <a:p>
            <a:r>
              <a:rPr lang="en-US" sz="2400" b="1" dirty="0"/>
              <a:t>a. Biological Control</a:t>
            </a:r>
          </a:p>
          <a:p>
            <a:r>
              <a:rPr lang="en-US" sz="2400" b="1" dirty="0"/>
              <a:t>Natural Enemies</a:t>
            </a:r>
            <a:r>
              <a:rPr lang="en-US" sz="2400" dirty="0"/>
              <a:t>: </a:t>
            </a:r>
            <a:r>
              <a:rPr lang="en-US" sz="2000" dirty="0"/>
              <a:t>Parasitic insects are considered natural enemies of pest species. By introducing or conserving these parasites, farmers can manage pest populations without relying on chemical pesticides.</a:t>
            </a:r>
          </a:p>
          <a:p>
            <a:r>
              <a:rPr lang="en-US" sz="2400" b="1" dirty="0"/>
              <a:t>Integrated Pest Management (IPM)</a:t>
            </a:r>
            <a:r>
              <a:rPr lang="en-US" sz="2400" dirty="0"/>
              <a:t>: </a:t>
            </a:r>
            <a:r>
              <a:rPr lang="en-US" sz="2000" dirty="0"/>
              <a:t>Parasitism is a key component of IPM strategies. By understanding the life cycles and behaviors of parasitic insects, agricultural practices can be designed to enhance their effectiveness in controlling pests.</a:t>
            </a:r>
          </a:p>
          <a:p>
            <a:endParaRPr lang="en-US" sz="2400" b="1" dirty="0"/>
          </a:p>
          <a:p>
            <a:r>
              <a:rPr lang="en-US" sz="2400" b="1" dirty="0"/>
              <a:t>b. Enhancing Parasitism</a:t>
            </a:r>
          </a:p>
          <a:p>
            <a:r>
              <a:rPr lang="en-US" sz="2400" b="1" dirty="0"/>
              <a:t>Habitat Management</a:t>
            </a:r>
            <a:r>
              <a:rPr lang="en-US" sz="2400" dirty="0"/>
              <a:t>: </a:t>
            </a:r>
            <a:r>
              <a:rPr lang="en-US" sz="2000" dirty="0"/>
              <a:t>Creating habitats that support the survival and reproduction of parasitic insects can improve biological control outcomes. This may include planting cover crops or maintaining flowering plants that attract parasitoids.</a:t>
            </a:r>
          </a:p>
          <a:p>
            <a:r>
              <a:rPr lang="en-US" sz="2400" b="1" dirty="0"/>
              <a:t>Conservation Biological Control</a:t>
            </a:r>
            <a:r>
              <a:rPr lang="en-US" sz="2400" dirty="0"/>
              <a:t>: </a:t>
            </a:r>
            <a:r>
              <a:rPr lang="en-US" sz="2000" dirty="0"/>
              <a:t>Emphasizing the conservation of existing natural enemies in the ecosystem can lead to more sustainable pest management practices.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19D1C-CA9A-40F8-AD87-81025D0F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65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Challenges in Implementing Parasitism in Pest Management</a:t>
            </a:r>
          </a:p>
          <a:p>
            <a:endParaRPr lang="en-US" sz="2000" b="1" dirty="0"/>
          </a:p>
          <a:p>
            <a:r>
              <a:rPr lang="en-US" sz="2400" b="1" dirty="0"/>
              <a:t>Host Specificity</a:t>
            </a:r>
            <a:r>
              <a:rPr lang="en-US" sz="2400" dirty="0"/>
              <a:t>: </a:t>
            </a:r>
            <a:r>
              <a:rPr lang="en-US" sz="2000" dirty="0"/>
              <a:t>Many parasitic insects are highly specialized and may only target specific pest species. This specificity can limit their effectiveness in controlling a broad range of pests.</a:t>
            </a:r>
          </a:p>
          <a:p>
            <a:r>
              <a:rPr lang="en-US" sz="2400" b="1" dirty="0"/>
              <a:t>Environmental Factors</a:t>
            </a:r>
            <a:r>
              <a:rPr lang="en-US" sz="2400" dirty="0"/>
              <a:t>: </a:t>
            </a:r>
            <a:r>
              <a:rPr lang="en-US" sz="2000" dirty="0"/>
              <a:t>The success of parasitic insects can be influenced by environmental conditions, such as temperature and humidity, which may affect their life cycles and interactions with hosts.</a:t>
            </a:r>
            <a:endParaRPr lang="en-US" sz="2000" b="1" dirty="0"/>
          </a:p>
          <a:p>
            <a:r>
              <a:rPr lang="en-US" sz="2400" b="1" dirty="0"/>
              <a:t>Research and Future Directions</a:t>
            </a:r>
            <a:endParaRPr lang="en-US" sz="2000" b="1" dirty="0"/>
          </a:p>
          <a:p>
            <a:r>
              <a:rPr lang="en-US" sz="2400" b="1" dirty="0"/>
              <a:t>Molecular Studies</a:t>
            </a:r>
            <a:r>
              <a:rPr lang="en-US" sz="2400" dirty="0"/>
              <a:t>: </a:t>
            </a:r>
            <a:r>
              <a:rPr lang="en-US" sz="2000" dirty="0"/>
              <a:t>Research is increasingly focusing on the molecular interactions between parasites and their hosts, which can provide insights into developing new pest management strategies.</a:t>
            </a:r>
          </a:p>
          <a:p>
            <a:r>
              <a:rPr lang="en-US" sz="2400" b="1" dirty="0"/>
              <a:t>Climate Change Impacts</a:t>
            </a:r>
            <a:r>
              <a:rPr lang="en-US" sz="2400" dirty="0"/>
              <a:t>: </a:t>
            </a:r>
            <a:r>
              <a:rPr lang="en-US" sz="2000" dirty="0"/>
              <a:t>Understanding how climate change affects parasitic relationships and their effectiveness in biological control is crucial for future agricultural practices.</a:t>
            </a:r>
          </a:p>
          <a:p>
            <a:r>
              <a:rPr lang="en-US" sz="2400" b="1" dirty="0"/>
              <a:t>Genetic Approaches</a:t>
            </a:r>
            <a:r>
              <a:rPr lang="en-US" sz="2400" dirty="0"/>
              <a:t>: </a:t>
            </a:r>
            <a:r>
              <a:rPr lang="en-US" sz="2000" dirty="0"/>
              <a:t>Exploring genetic engineering techniques to enhance the efficacy of parasitic wasps and other biological control agents.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19D1C-CA9A-40F8-AD87-81025D0F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Competition</a:t>
            </a:r>
          </a:p>
          <a:p>
            <a:r>
              <a:rPr lang="en-US" sz="2400" dirty="0"/>
              <a:t>Insects and plants compete for resources in various ways, </a:t>
            </a:r>
          </a:p>
          <a:p>
            <a:r>
              <a:rPr lang="en-US" sz="2400" dirty="0"/>
              <a:t>impacting both the ecological balance and agricultural </a:t>
            </a:r>
          </a:p>
          <a:p>
            <a:r>
              <a:rPr lang="en-US" sz="2400" dirty="0"/>
              <a:t>productivity. </a:t>
            </a:r>
          </a:p>
          <a:p>
            <a:r>
              <a:rPr lang="en-US" sz="2400" dirty="0"/>
              <a:t>This competition primarily revolves around the availability </a:t>
            </a:r>
          </a:p>
          <a:p>
            <a:r>
              <a:rPr lang="en-US" sz="2400" dirty="0"/>
              <a:t>of essential resources such as nutrients, water, and space.</a:t>
            </a:r>
            <a:endParaRPr lang="en-US" sz="2400" b="1" dirty="0"/>
          </a:p>
          <a:p>
            <a:r>
              <a:rPr lang="en-US" sz="2400" b="1" dirty="0"/>
              <a:t>Types of Resources Competed For</a:t>
            </a:r>
          </a:p>
          <a:p>
            <a:pPr algn="just"/>
            <a:r>
              <a:rPr lang="en-US" sz="2000" b="1" dirty="0"/>
              <a:t>Nutrients</a:t>
            </a:r>
            <a:r>
              <a:rPr lang="en-US" sz="2000" dirty="0"/>
              <a:t>: Both plants and insects require nutrients for growth and reproduction. Insects, particularly herbivores, consume plant tissues, which can limit the nutrients available to the plant.</a:t>
            </a:r>
          </a:p>
          <a:p>
            <a:pPr algn="just"/>
            <a:r>
              <a:rPr lang="en-US" sz="2000" b="1" dirty="0"/>
              <a:t>Water</a:t>
            </a:r>
            <a:r>
              <a:rPr lang="en-US" sz="2000" dirty="0"/>
              <a:t>: In arid environments, competition for water can be intense. Insects may affect plant water uptake by feeding on roots or reducing leaf area through herbivory.</a:t>
            </a:r>
          </a:p>
          <a:p>
            <a:pPr algn="just"/>
            <a:r>
              <a:rPr lang="en-US" sz="2000" b="1" dirty="0"/>
              <a:t>Light</a:t>
            </a:r>
            <a:r>
              <a:rPr lang="en-US" sz="2000" dirty="0"/>
              <a:t>: Although primarily a competition among plants, some insects can influence light availability by causing defoliation or stunting plant growth, thus affecting neighboring plants’ access to sunlight.</a:t>
            </a:r>
          </a:p>
          <a:p>
            <a:pPr algn="just"/>
            <a:r>
              <a:rPr lang="en-US" sz="2000" b="1" dirty="0"/>
              <a:t>Space</a:t>
            </a:r>
            <a:r>
              <a:rPr lang="en-US" sz="2000" dirty="0"/>
              <a:t>: Insects may compete for physical space on a plant, such as leaves or stems, which can impact the plant’s ability to grow and reproduce.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874A99-25AD-446E-A073-4CB87837C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609" y="645007"/>
            <a:ext cx="3228765" cy="25222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894A5-2403-4DD8-B3CB-F335A093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Conclusion</a:t>
            </a:r>
          </a:p>
          <a:p>
            <a:pPr algn="just"/>
            <a:r>
              <a:rPr lang="en-US" sz="2400" dirty="0"/>
              <a:t>The inter-relationship between insects and plants plays a crucial role in shaping ecosystems and influencing agricultural practices.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Insects can act as pollinators, facilitating plant reproduction and contributing to biodiversity, while also serving as prey for other organisms, thus playing vital roles in food webs.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Conversely, herbivorous insects can pose challenges to plant health, leading to reduced growth and lower yields.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3ADCF-D527-4ABC-9377-8A521D3C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6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Contents</a:t>
            </a:r>
          </a:p>
          <a:p>
            <a:pPr marL="342900" indent="-342900">
              <a:buFont typeface="Garamond" panose="02020404030301010803" pitchFamily="18" charset="0"/>
              <a:buChar char="♣"/>
            </a:pPr>
            <a:r>
              <a:rPr lang="en-US" sz="2400" dirty="0"/>
              <a:t>Allelochemicals interactions among plants</a:t>
            </a:r>
          </a:p>
          <a:p>
            <a:endParaRPr lang="en-US" sz="2400" dirty="0"/>
          </a:p>
          <a:p>
            <a:pPr marL="342900" indent="-342900">
              <a:buFont typeface="Garamond" panose="02020404030301010803" pitchFamily="18" charset="0"/>
              <a:buChar char="♣"/>
            </a:pPr>
            <a:r>
              <a:rPr lang="en-US" sz="2400" dirty="0"/>
              <a:t>Herbivores and their predators</a:t>
            </a:r>
          </a:p>
          <a:p>
            <a:pPr marL="342900" indent="-342900">
              <a:buFont typeface="Garamond" panose="02020404030301010803" pitchFamily="18" charset="0"/>
              <a:buChar char="♣"/>
            </a:pPr>
            <a:endParaRPr lang="en-US" sz="2400" dirty="0"/>
          </a:p>
          <a:p>
            <a:pPr marL="342900" indent="-342900">
              <a:buFont typeface="Garamond" panose="02020404030301010803" pitchFamily="18" charset="0"/>
              <a:buChar char="♣"/>
            </a:pPr>
            <a:r>
              <a:rPr lang="en-US" sz="2400" dirty="0"/>
              <a:t>Allelochemicals reflecting interactions between plants and pests</a:t>
            </a:r>
          </a:p>
          <a:p>
            <a:pPr marL="342900" indent="-342900">
              <a:buFont typeface="Garamond" panose="02020404030301010803" pitchFamily="18" charset="0"/>
              <a:buChar char="♣"/>
            </a:pPr>
            <a:endParaRPr lang="en-US" sz="2400" dirty="0"/>
          </a:p>
          <a:p>
            <a:pPr marL="342900" indent="-342900">
              <a:buFont typeface="Garamond" panose="02020404030301010803" pitchFamily="18" charset="0"/>
              <a:buChar char="♣"/>
            </a:pPr>
            <a:r>
              <a:rPr lang="en-US" sz="2400" dirty="0"/>
              <a:t>Role of plant allelochemicals in the survival strategy of herbivores</a:t>
            </a:r>
          </a:p>
          <a:p>
            <a:pPr marL="342900" indent="-342900">
              <a:buFont typeface="Garamond" panose="02020404030301010803" pitchFamily="18" charset="0"/>
              <a:buChar char="♣"/>
            </a:pPr>
            <a:endParaRPr lang="en-US" sz="2400" dirty="0"/>
          </a:p>
          <a:p>
            <a:pPr marL="342900" indent="-342900">
              <a:buFont typeface="Garamond" panose="02020404030301010803" pitchFamily="18" charset="0"/>
              <a:buChar char="♣"/>
            </a:pPr>
            <a:r>
              <a:rPr lang="en-US" sz="2400" dirty="0"/>
              <a:t>Rare plant-insect relationships</a:t>
            </a:r>
          </a:p>
          <a:p>
            <a:pPr marL="342900" indent="-342900">
              <a:buFont typeface="Garamond" panose="02020404030301010803" pitchFamily="18" charset="0"/>
              <a:buChar char="♣"/>
            </a:pPr>
            <a:endParaRPr lang="en-US" sz="2400" dirty="0"/>
          </a:p>
          <a:p>
            <a:pPr marL="342900" indent="-342900">
              <a:buFont typeface="Garamond" panose="02020404030301010803" pitchFamily="18" charset="0"/>
              <a:buChar char="♣"/>
            </a:pPr>
            <a:r>
              <a:rPr lang="en-US" sz="2400" dirty="0"/>
              <a:t>Plant stress and Insect interactions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E3004-8972-459F-AF64-59480A64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6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516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Introduction to Inter-relationship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	</a:t>
            </a:r>
            <a:r>
              <a:rPr lang="en-US" sz="2400" dirty="0"/>
              <a:t>Inter-relationship refer to the various ways organisms interact within ecosystems.</a:t>
            </a:r>
          </a:p>
          <a:p>
            <a:pPr algn="just"/>
            <a:r>
              <a:rPr lang="en-US" sz="2400" dirty="0"/>
              <a:t>	</a:t>
            </a:r>
          </a:p>
          <a:p>
            <a:pPr algn="just"/>
            <a:r>
              <a:rPr lang="en-US" sz="2400" dirty="0"/>
              <a:t>	In this course we will specifically focus on how insects and plants influence each 	other?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	</a:t>
            </a:r>
            <a:r>
              <a:rPr lang="en-US" sz="2400" dirty="0"/>
              <a:t>Understanding these interactions is crucial for </a:t>
            </a:r>
          </a:p>
          <a:p>
            <a:pPr algn="just">
              <a:lnSpc>
                <a:spcPct val="200000"/>
              </a:lnSpc>
            </a:pPr>
            <a:r>
              <a:rPr lang="en-US" sz="2400" dirty="0"/>
              <a:t>		</a:t>
            </a:r>
            <a:r>
              <a:rPr lang="en-US" sz="2400" b="1" dirty="0"/>
              <a:t>Agriculture </a:t>
            </a:r>
          </a:p>
          <a:p>
            <a:pPr algn="just">
              <a:lnSpc>
                <a:spcPct val="200000"/>
              </a:lnSpc>
            </a:pPr>
            <a:r>
              <a:rPr lang="en-US" sz="2400" b="1" dirty="0"/>
              <a:t>		Pest management, and biodiversity</a:t>
            </a:r>
          </a:p>
          <a:p>
            <a:pPr algn="just">
              <a:lnSpc>
                <a:spcPct val="200000"/>
              </a:lnSpc>
            </a:pPr>
            <a:r>
              <a:rPr lang="en-US" sz="2400" b="1" dirty="0"/>
              <a:t>		Ecosystem health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83BC73-4936-4E85-9E6D-BEC71907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1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Types of Inter-relationships</a:t>
            </a:r>
          </a:p>
          <a:p>
            <a:endParaRPr lang="en-US" sz="2400" b="1" dirty="0"/>
          </a:p>
          <a:p>
            <a:r>
              <a:rPr lang="en-US" sz="2400" dirty="0"/>
              <a:t>Overview of key types of interactions between insects and plants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b="1" dirty="0"/>
              <a:t>Mutualism</a:t>
            </a:r>
          </a:p>
          <a:p>
            <a:endParaRPr lang="en-US" sz="2400" b="1" dirty="0"/>
          </a:p>
          <a:p>
            <a:r>
              <a:rPr lang="en-US" sz="2400" b="1" dirty="0"/>
              <a:t>	Herbivory (Phytophagy)</a:t>
            </a:r>
          </a:p>
          <a:p>
            <a:endParaRPr lang="en-US" sz="2400" b="1" dirty="0"/>
          </a:p>
          <a:p>
            <a:r>
              <a:rPr lang="en-US" sz="2400" b="1" dirty="0"/>
              <a:t>	Parasitism</a:t>
            </a:r>
          </a:p>
          <a:p>
            <a:endParaRPr lang="en-US" sz="2400" b="1" dirty="0"/>
          </a:p>
          <a:p>
            <a:r>
              <a:rPr lang="en-US" sz="2400" b="1" dirty="0"/>
              <a:t>	Competition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93DFF0-9D14-4F49-A1EF-A6C999B4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4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Mutualism</a:t>
            </a:r>
          </a:p>
          <a:p>
            <a:r>
              <a:rPr lang="en-US" sz="2400" b="1" dirty="0"/>
              <a:t>	Definition</a:t>
            </a:r>
            <a:r>
              <a:rPr lang="en-US" sz="2400" dirty="0"/>
              <a:t>: Both insects and plants benefit from their </a:t>
            </a:r>
          </a:p>
          <a:p>
            <a:r>
              <a:rPr lang="en-US" sz="2400" dirty="0"/>
              <a:t>	interactions</a:t>
            </a:r>
            <a:endParaRPr lang="en-US" sz="2400" b="1" dirty="0"/>
          </a:p>
          <a:p>
            <a:r>
              <a:rPr lang="en-US" sz="2400" b="1" dirty="0"/>
              <a:t>	Examples</a:t>
            </a:r>
            <a:r>
              <a:rPr lang="en-US" sz="2400" dirty="0"/>
              <a:t>: </a:t>
            </a:r>
            <a:endParaRPr lang="en-US" sz="2400" b="1" dirty="0"/>
          </a:p>
          <a:p>
            <a:pPr lvl="1"/>
            <a:r>
              <a:rPr lang="en-US" sz="2400" b="1" dirty="0"/>
              <a:t>Pollination</a:t>
            </a:r>
            <a:r>
              <a:rPr lang="en-US" sz="2400" dirty="0"/>
              <a:t>: </a:t>
            </a:r>
            <a:endParaRPr lang="en-US" sz="2400" b="1" dirty="0"/>
          </a:p>
          <a:p>
            <a:pPr lvl="2"/>
            <a:r>
              <a:rPr lang="en-US" sz="2400" b="1" dirty="0"/>
              <a:t>Bees</a:t>
            </a:r>
            <a:r>
              <a:rPr lang="en-US" sz="2400" dirty="0"/>
              <a:t>: Collect nectar and pollen, facilitating </a:t>
            </a:r>
          </a:p>
          <a:p>
            <a:pPr lvl="2"/>
            <a:r>
              <a:rPr lang="en-US" sz="2400" dirty="0"/>
              <a:t>plant reproduction</a:t>
            </a:r>
            <a:endParaRPr lang="en-US" sz="2400" b="1" dirty="0"/>
          </a:p>
          <a:p>
            <a:pPr lvl="2"/>
            <a:r>
              <a:rPr lang="en-US" sz="2400" b="1" dirty="0"/>
              <a:t>Butterflies</a:t>
            </a:r>
            <a:r>
              <a:rPr lang="en-US" sz="2400" dirty="0"/>
              <a:t>: Pollinate while seeking nectar </a:t>
            </a:r>
          </a:p>
          <a:p>
            <a:pPr lvl="2"/>
            <a:r>
              <a:rPr lang="en-US" sz="2400" dirty="0"/>
              <a:t>from flowers</a:t>
            </a:r>
            <a:endParaRPr lang="en-US" sz="2400" b="1" dirty="0"/>
          </a:p>
          <a:p>
            <a:pPr lvl="1"/>
            <a:r>
              <a:rPr lang="en-US" sz="2400" b="1" dirty="0"/>
              <a:t>Ant-Plant Mutualism</a:t>
            </a:r>
            <a:r>
              <a:rPr lang="en-US" sz="2400" dirty="0"/>
              <a:t>: </a:t>
            </a:r>
          </a:p>
          <a:p>
            <a:pPr lvl="2"/>
            <a:r>
              <a:rPr lang="en-US" sz="2400" dirty="0"/>
              <a:t>Ants protect plants (e.g., acacia trees) from </a:t>
            </a:r>
          </a:p>
          <a:p>
            <a:pPr lvl="2"/>
            <a:r>
              <a:rPr lang="en-US" sz="2400" dirty="0"/>
              <a:t>Herbivores in exchange for food (nectar) and shelter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18A7F-8A11-4EDF-9E31-7B2A0256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703" y="622851"/>
            <a:ext cx="3206923" cy="2531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B46D6B-775F-4E80-B99D-1D6E1F1F0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703" y="3601012"/>
            <a:ext cx="3206923" cy="25313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F7309-4625-4443-8A53-2A6AE9C7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Case Study: The Monarch Butterfly and Milkweed</a:t>
            </a:r>
          </a:p>
          <a:p>
            <a:endParaRPr lang="en-US" sz="2400" b="1" dirty="0"/>
          </a:p>
          <a:p>
            <a:r>
              <a:rPr lang="en-US" sz="2400" b="1" dirty="0"/>
              <a:t>Mutualistic Relationship</a:t>
            </a:r>
            <a:r>
              <a:rPr lang="en-US" sz="2400" dirty="0"/>
              <a:t>: Monarch butterflies rely on </a:t>
            </a:r>
          </a:p>
          <a:p>
            <a:r>
              <a:rPr lang="en-US" sz="2400" dirty="0"/>
              <a:t>milkweed for food during their larval stage.</a:t>
            </a:r>
          </a:p>
          <a:p>
            <a:endParaRPr lang="en-US" sz="2400" b="1" dirty="0"/>
          </a:p>
          <a:p>
            <a:r>
              <a:rPr lang="en-US" sz="2400" b="1" dirty="0"/>
              <a:t>Plant Defense</a:t>
            </a:r>
            <a:r>
              <a:rPr lang="en-US" sz="2400" dirty="0"/>
              <a:t>: Milkweed produces toxins that deter many </a:t>
            </a:r>
          </a:p>
          <a:p>
            <a:r>
              <a:rPr lang="en-US" sz="2400" dirty="0"/>
              <a:t>herbivores, but monarchs have adapted to feed on it.</a:t>
            </a:r>
          </a:p>
          <a:p>
            <a:endParaRPr lang="en-US" sz="2400" b="1" dirty="0"/>
          </a:p>
          <a:p>
            <a:r>
              <a:rPr lang="en-US" sz="2400" b="1" dirty="0"/>
              <a:t>Impact</a:t>
            </a:r>
            <a:r>
              <a:rPr lang="en-US" sz="2400" dirty="0"/>
              <a:t>: This relationship supports both the butterfly's life </a:t>
            </a:r>
          </a:p>
          <a:p>
            <a:r>
              <a:rPr lang="en-US" sz="2400" dirty="0"/>
              <a:t>cycle and the plant's evolutionary strategies.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EAF8-87CD-45B8-8F37-5CC8E6A7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852" y="649357"/>
            <a:ext cx="3193775" cy="2531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9C109-558D-4B57-AFA1-805E10D63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850" y="3353417"/>
            <a:ext cx="3193776" cy="25311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F27EE-0D66-455B-9EBE-4D4D9BD9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Herbivory (Phytophagy)</a:t>
            </a:r>
          </a:p>
          <a:p>
            <a:endParaRPr lang="en-US" sz="2400" dirty="0"/>
          </a:p>
          <a:p>
            <a:r>
              <a:rPr lang="en-US" sz="2400" dirty="0"/>
              <a:t>Herbivory, or phytophagy, refers to the consumption of </a:t>
            </a:r>
          </a:p>
          <a:p>
            <a:r>
              <a:rPr lang="en-US" sz="2400" dirty="0"/>
              <a:t>plant material by herbivores, primarily by insects. </a:t>
            </a:r>
          </a:p>
          <a:p>
            <a:r>
              <a:rPr lang="en-US" sz="2400" dirty="0"/>
              <a:t>This interaction has significant ecological, evolutionary, and </a:t>
            </a:r>
          </a:p>
          <a:p>
            <a:r>
              <a:rPr lang="en-US" sz="2400" dirty="0"/>
              <a:t>agricultural implications</a:t>
            </a:r>
            <a:r>
              <a:rPr lang="en-US" sz="2400" b="1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Insects feed on plants, which can lead to plant damage or </a:t>
            </a:r>
          </a:p>
          <a:p>
            <a:r>
              <a:rPr lang="en-US" sz="2400" dirty="0"/>
              <a:t>death.</a:t>
            </a:r>
            <a:endParaRPr lang="en-US" sz="2400" b="1" dirty="0"/>
          </a:p>
          <a:p>
            <a:pPr algn="just"/>
            <a:r>
              <a:rPr lang="en-US" sz="2400" b="1" dirty="0"/>
              <a:t>Examples</a:t>
            </a:r>
            <a:r>
              <a:rPr lang="en-US" sz="2400" dirty="0"/>
              <a:t>: </a:t>
            </a:r>
            <a:r>
              <a:rPr lang="en-US" sz="2000" b="1" dirty="0"/>
              <a:t>Caterpillars</a:t>
            </a:r>
            <a:r>
              <a:rPr lang="en-US" sz="2000" dirty="0"/>
              <a:t>: Feed on leaves, impacting plant growth and </a:t>
            </a:r>
          </a:p>
          <a:p>
            <a:pPr algn="just"/>
            <a:r>
              <a:rPr lang="en-US" sz="2000" dirty="0"/>
              <a:t>reproduction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Aphids</a:t>
            </a:r>
            <a:r>
              <a:rPr lang="en-US" sz="2000" dirty="0"/>
              <a:t>: Suck plant sap, weakening plants and potentially </a:t>
            </a:r>
          </a:p>
          <a:p>
            <a:pPr lvl="1" algn="just"/>
            <a:r>
              <a:rPr lang="en-US" sz="2000" dirty="0"/>
              <a:t>spreading diseases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389D0-33E8-4E52-89BC-ED4597387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830" y="652464"/>
            <a:ext cx="3209544" cy="2528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1BBBA2-AB08-4788-A1E8-BFF81F696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830" y="3528232"/>
            <a:ext cx="3209544" cy="25280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631DB-6EF4-40D3-AB54-A5B7711D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2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Herbivory (Phytophagy)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Understanding the </a:t>
            </a:r>
            <a:r>
              <a:rPr lang="en-US" sz="2400" b="1" dirty="0"/>
              <a:t>different forms of herbivory</a:t>
            </a:r>
            <a:r>
              <a:rPr lang="en-US" sz="2400" dirty="0"/>
              <a:t>, including</a:t>
            </a:r>
          </a:p>
          <a:p>
            <a:pPr algn="just"/>
            <a:r>
              <a:rPr lang="en-US" sz="2400" b="1" dirty="0"/>
              <a:t>leaf chewing, sap-sucking, and seed predation (</a:t>
            </a:r>
            <a:r>
              <a:rPr lang="en-US" sz="2400" b="1" dirty="0" err="1"/>
              <a:t>granivory</a:t>
            </a:r>
            <a:r>
              <a:rPr lang="en-US" sz="2400" b="1" dirty="0"/>
              <a:t>)</a:t>
            </a:r>
            <a:r>
              <a:rPr lang="en-US" sz="2400" dirty="0"/>
              <a:t>.</a:t>
            </a:r>
            <a:endParaRPr lang="en-US" sz="2400" b="1" dirty="0"/>
          </a:p>
          <a:p>
            <a:pPr algn="just"/>
            <a:r>
              <a:rPr lang="en-US" dirty="0">
                <a:highlight>
                  <a:srgbClr val="C0C0C0"/>
                </a:highlight>
              </a:rPr>
              <a:t>Seed predation, also referred to as “</a:t>
            </a:r>
            <a:r>
              <a:rPr lang="en-US" dirty="0" err="1">
                <a:highlight>
                  <a:srgbClr val="C0C0C0"/>
                </a:highlight>
              </a:rPr>
              <a:t>granivory</a:t>
            </a:r>
            <a:r>
              <a:rPr lang="en-US" dirty="0">
                <a:highlight>
                  <a:srgbClr val="C0C0C0"/>
                </a:highlight>
              </a:rPr>
              <a:t>”, represents a particular type of herbivory in which a mobile predator consumes a sessile prey (the seed) </a:t>
            </a:r>
          </a:p>
          <a:p>
            <a:pPr algn="just"/>
            <a:endParaRPr lang="en-US" dirty="0">
              <a:highlight>
                <a:srgbClr val="C0C0C0"/>
              </a:highlight>
            </a:endParaRPr>
          </a:p>
          <a:p>
            <a:pPr algn="just"/>
            <a:r>
              <a:rPr lang="en-US" sz="2400" b="1" dirty="0"/>
              <a:t>Plant Responses</a:t>
            </a:r>
            <a:r>
              <a:rPr lang="en-US" sz="2400" dirty="0"/>
              <a:t>: </a:t>
            </a:r>
          </a:p>
          <a:p>
            <a:r>
              <a:rPr lang="en-US" sz="2400" dirty="0"/>
              <a:t>Direct defenses like physical barriers or toxins derived from secondary plant metabolites prevent herbivores from feeding.</a:t>
            </a:r>
          </a:p>
          <a:p>
            <a:endParaRPr lang="en-US" sz="2400" dirty="0"/>
          </a:p>
          <a:p>
            <a:r>
              <a:rPr lang="en-US" sz="2400" dirty="0"/>
              <a:t>Indirect defense of plants works by using herbivore-induced volatile compounds or extrafloral nectar to attract their natural enemies. </a:t>
            </a:r>
          </a:p>
          <a:p>
            <a:r>
              <a:rPr lang="en-US" sz="1600" dirty="0"/>
              <a:t>(nearly 2000 volatile compounds have been identified in species from over 90 plant families).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631DB-6EF4-40D3-AB54-A5B7711D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92B5CD-E47D-44EA-8538-A0ED45DB491F}"/>
              </a:ext>
            </a:extLst>
          </p:cNvPr>
          <p:cNvSpPr/>
          <p:nvPr/>
        </p:nvSpPr>
        <p:spPr>
          <a:xfrm>
            <a:off x="755374" y="1115465"/>
            <a:ext cx="10668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Parasitism</a:t>
            </a:r>
          </a:p>
          <a:p>
            <a:r>
              <a:rPr lang="en-US" sz="2400" dirty="0"/>
              <a:t>Parasitism is a type of symbiotic relationship where one </a:t>
            </a:r>
          </a:p>
          <a:p>
            <a:r>
              <a:rPr lang="en-US" sz="2400" dirty="0"/>
              <a:t>organism (the parasite) benefits at the expense of another </a:t>
            </a:r>
          </a:p>
          <a:p>
            <a:r>
              <a:rPr lang="en-US" sz="2400" dirty="0"/>
              <a:t>organism (the host). </a:t>
            </a:r>
          </a:p>
          <a:p>
            <a:r>
              <a:rPr lang="en-US" sz="2400" dirty="0"/>
              <a:t>In the context of insect-plant interactions, parasitism often</a:t>
            </a:r>
          </a:p>
          <a:p>
            <a:r>
              <a:rPr lang="en-US" sz="2400" dirty="0"/>
              <a:t> involves parasitic insects that can affect plant health, pest </a:t>
            </a:r>
          </a:p>
          <a:p>
            <a:r>
              <a:rPr lang="en-US" sz="2400" dirty="0"/>
              <a:t>populations, and agricultural practices. </a:t>
            </a:r>
          </a:p>
          <a:p>
            <a:endParaRPr lang="en-US" sz="2400" b="1" dirty="0"/>
          </a:p>
          <a:p>
            <a:pPr algn="just"/>
            <a:r>
              <a:rPr lang="en-US" sz="2400" b="1" dirty="0"/>
              <a:t>Gall Midges</a:t>
            </a:r>
            <a:r>
              <a:rPr lang="en-US" sz="2400" dirty="0"/>
              <a:t>: Lay eggs in plant tissues, causing galls to form, which provide nutrition for the larvae but harm the plant. 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Scale Insects</a:t>
            </a:r>
            <a:r>
              <a:rPr lang="en-US" sz="2400" dirty="0"/>
              <a:t>: Feed on plant sap and can weaken or kill host plants.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73841-4C1C-4F94-A73A-CF43BC2E4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096" y="675861"/>
            <a:ext cx="3220279" cy="25278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D69D83-584B-4111-92D9-E55D3FFF52BB}"/>
              </a:ext>
            </a:extLst>
          </p:cNvPr>
          <p:cNvSpPr/>
          <p:nvPr/>
        </p:nvSpPr>
        <p:spPr>
          <a:xfrm>
            <a:off x="7725354" y="3181652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b="1" dirty="0"/>
              <a:t>Galls caused by midges</a:t>
            </a:r>
            <a:endParaRPr lang="en-US" sz="2400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19D1C-CA9A-40F8-AD87-81025D0F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E2C0-7A2D-4254-B81A-8E735F356D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23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405</TotalTime>
  <Words>1240</Words>
  <Application>Microsoft Office PowerPoint</Application>
  <PresentationFormat>شاشة عريضة</PresentationFormat>
  <Paragraphs>155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Organic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PLPT 609   Title: Inter-Relationships Between Insects and Plants</dc:title>
  <dc:creator>Mureed</dc:creator>
  <cp:lastModifiedBy>Abdulrahman Aldawood</cp:lastModifiedBy>
  <cp:revision>40</cp:revision>
  <dcterms:created xsi:type="dcterms:W3CDTF">2025-01-12T06:28:56Z</dcterms:created>
  <dcterms:modified xsi:type="dcterms:W3CDTF">2025-01-21T07:38:41Z</dcterms:modified>
</cp:coreProperties>
</file>