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94" r:id="rId6"/>
    <p:sldId id="295" r:id="rId7"/>
    <p:sldId id="293"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B5FCDD-1C37-4712-A5FC-4A36AAE6369E}" type="datetimeFigureOut">
              <a:rPr lang="en-US" smtClean="0"/>
              <a:t>1/19/2025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89366-9768-4E96-9AA7-C751A05D0D51}" type="slidenum">
              <a:rPr lang="en-US" smtClean="0"/>
              <a:t>‹#›</a:t>
            </a:fld>
            <a:endParaRPr lang="en-US"/>
          </a:p>
        </p:txBody>
      </p:sp>
    </p:spTree>
    <p:extLst>
      <p:ext uri="{BB962C8B-B14F-4D97-AF65-F5344CB8AC3E}">
        <p14:creationId xmlns:p14="http://schemas.microsoft.com/office/powerpoint/2010/main" val="2825825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a:t>
            </a:fld>
            <a:endParaRPr lang="en-US"/>
          </a:p>
        </p:txBody>
      </p:sp>
    </p:spTree>
    <p:extLst>
      <p:ext uri="{BB962C8B-B14F-4D97-AF65-F5344CB8AC3E}">
        <p14:creationId xmlns:p14="http://schemas.microsoft.com/office/powerpoint/2010/main" val="4229078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11</a:t>
            </a:fld>
            <a:endParaRPr lang="en-US"/>
          </a:p>
        </p:txBody>
      </p:sp>
    </p:spTree>
    <p:extLst>
      <p:ext uri="{BB962C8B-B14F-4D97-AF65-F5344CB8AC3E}">
        <p14:creationId xmlns:p14="http://schemas.microsoft.com/office/powerpoint/2010/main" val="1028431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12</a:t>
            </a:fld>
            <a:endParaRPr lang="en-US"/>
          </a:p>
        </p:txBody>
      </p:sp>
    </p:spTree>
    <p:extLst>
      <p:ext uri="{BB962C8B-B14F-4D97-AF65-F5344CB8AC3E}">
        <p14:creationId xmlns:p14="http://schemas.microsoft.com/office/powerpoint/2010/main" val="442228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13</a:t>
            </a:fld>
            <a:endParaRPr lang="en-US"/>
          </a:p>
        </p:txBody>
      </p:sp>
    </p:spTree>
    <p:extLst>
      <p:ext uri="{BB962C8B-B14F-4D97-AF65-F5344CB8AC3E}">
        <p14:creationId xmlns:p14="http://schemas.microsoft.com/office/powerpoint/2010/main" val="1570126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14</a:t>
            </a:fld>
            <a:endParaRPr lang="en-US"/>
          </a:p>
        </p:txBody>
      </p:sp>
    </p:spTree>
    <p:extLst>
      <p:ext uri="{BB962C8B-B14F-4D97-AF65-F5344CB8AC3E}">
        <p14:creationId xmlns:p14="http://schemas.microsoft.com/office/powerpoint/2010/main" val="3937565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15</a:t>
            </a:fld>
            <a:endParaRPr lang="en-US"/>
          </a:p>
        </p:txBody>
      </p:sp>
    </p:spTree>
    <p:extLst>
      <p:ext uri="{BB962C8B-B14F-4D97-AF65-F5344CB8AC3E}">
        <p14:creationId xmlns:p14="http://schemas.microsoft.com/office/powerpoint/2010/main" val="3239411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16</a:t>
            </a:fld>
            <a:endParaRPr lang="en-US"/>
          </a:p>
        </p:txBody>
      </p:sp>
    </p:spTree>
    <p:extLst>
      <p:ext uri="{BB962C8B-B14F-4D97-AF65-F5344CB8AC3E}">
        <p14:creationId xmlns:p14="http://schemas.microsoft.com/office/powerpoint/2010/main" val="2472654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17</a:t>
            </a:fld>
            <a:endParaRPr lang="en-US"/>
          </a:p>
        </p:txBody>
      </p:sp>
    </p:spTree>
    <p:extLst>
      <p:ext uri="{BB962C8B-B14F-4D97-AF65-F5344CB8AC3E}">
        <p14:creationId xmlns:p14="http://schemas.microsoft.com/office/powerpoint/2010/main" val="3171798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18</a:t>
            </a:fld>
            <a:endParaRPr lang="en-US"/>
          </a:p>
        </p:txBody>
      </p:sp>
    </p:spTree>
    <p:extLst>
      <p:ext uri="{BB962C8B-B14F-4D97-AF65-F5344CB8AC3E}">
        <p14:creationId xmlns:p14="http://schemas.microsoft.com/office/powerpoint/2010/main" val="1143480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19</a:t>
            </a:fld>
            <a:endParaRPr lang="en-US"/>
          </a:p>
        </p:txBody>
      </p:sp>
    </p:spTree>
    <p:extLst>
      <p:ext uri="{BB962C8B-B14F-4D97-AF65-F5344CB8AC3E}">
        <p14:creationId xmlns:p14="http://schemas.microsoft.com/office/powerpoint/2010/main" val="3528017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20</a:t>
            </a:fld>
            <a:endParaRPr lang="en-US"/>
          </a:p>
        </p:txBody>
      </p:sp>
    </p:spTree>
    <p:extLst>
      <p:ext uri="{BB962C8B-B14F-4D97-AF65-F5344CB8AC3E}">
        <p14:creationId xmlns:p14="http://schemas.microsoft.com/office/powerpoint/2010/main" val="2323249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a:t>
            </a:fld>
            <a:endParaRPr lang="en-US"/>
          </a:p>
        </p:txBody>
      </p:sp>
    </p:spTree>
    <p:extLst>
      <p:ext uri="{BB962C8B-B14F-4D97-AF65-F5344CB8AC3E}">
        <p14:creationId xmlns:p14="http://schemas.microsoft.com/office/powerpoint/2010/main" val="535103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21</a:t>
            </a:fld>
            <a:endParaRPr lang="en-US"/>
          </a:p>
        </p:txBody>
      </p:sp>
    </p:spTree>
    <p:extLst>
      <p:ext uri="{BB962C8B-B14F-4D97-AF65-F5344CB8AC3E}">
        <p14:creationId xmlns:p14="http://schemas.microsoft.com/office/powerpoint/2010/main" val="308211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22</a:t>
            </a:fld>
            <a:endParaRPr lang="en-US"/>
          </a:p>
        </p:txBody>
      </p:sp>
    </p:spTree>
    <p:extLst>
      <p:ext uri="{BB962C8B-B14F-4D97-AF65-F5344CB8AC3E}">
        <p14:creationId xmlns:p14="http://schemas.microsoft.com/office/powerpoint/2010/main" val="1466594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23</a:t>
            </a:fld>
            <a:endParaRPr lang="en-US"/>
          </a:p>
        </p:txBody>
      </p:sp>
    </p:spTree>
    <p:extLst>
      <p:ext uri="{BB962C8B-B14F-4D97-AF65-F5344CB8AC3E}">
        <p14:creationId xmlns:p14="http://schemas.microsoft.com/office/powerpoint/2010/main" val="36708154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24</a:t>
            </a:fld>
            <a:endParaRPr lang="en-US"/>
          </a:p>
        </p:txBody>
      </p:sp>
    </p:spTree>
    <p:extLst>
      <p:ext uri="{BB962C8B-B14F-4D97-AF65-F5344CB8AC3E}">
        <p14:creationId xmlns:p14="http://schemas.microsoft.com/office/powerpoint/2010/main" val="20992184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25</a:t>
            </a:fld>
            <a:endParaRPr lang="en-US"/>
          </a:p>
        </p:txBody>
      </p:sp>
    </p:spTree>
    <p:extLst>
      <p:ext uri="{BB962C8B-B14F-4D97-AF65-F5344CB8AC3E}">
        <p14:creationId xmlns:p14="http://schemas.microsoft.com/office/powerpoint/2010/main" val="4076604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26</a:t>
            </a:fld>
            <a:endParaRPr lang="en-US"/>
          </a:p>
        </p:txBody>
      </p:sp>
    </p:spTree>
    <p:extLst>
      <p:ext uri="{BB962C8B-B14F-4D97-AF65-F5344CB8AC3E}">
        <p14:creationId xmlns:p14="http://schemas.microsoft.com/office/powerpoint/2010/main" val="1855179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27</a:t>
            </a:fld>
            <a:endParaRPr lang="en-US"/>
          </a:p>
        </p:txBody>
      </p:sp>
    </p:spTree>
    <p:extLst>
      <p:ext uri="{BB962C8B-B14F-4D97-AF65-F5344CB8AC3E}">
        <p14:creationId xmlns:p14="http://schemas.microsoft.com/office/powerpoint/2010/main" val="442165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28</a:t>
            </a:fld>
            <a:endParaRPr lang="en-US"/>
          </a:p>
        </p:txBody>
      </p:sp>
    </p:spTree>
    <p:extLst>
      <p:ext uri="{BB962C8B-B14F-4D97-AF65-F5344CB8AC3E}">
        <p14:creationId xmlns:p14="http://schemas.microsoft.com/office/powerpoint/2010/main" val="14639515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29</a:t>
            </a:fld>
            <a:endParaRPr lang="en-US"/>
          </a:p>
        </p:txBody>
      </p:sp>
    </p:spTree>
    <p:extLst>
      <p:ext uri="{BB962C8B-B14F-4D97-AF65-F5344CB8AC3E}">
        <p14:creationId xmlns:p14="http://schemas.microsoft.com/office/powerpoint/2010/main" val="3314545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30</a:t>
            </a:fld>
            <a:endParaRPr lang="en-US"/>
          </a:p>
        </p:txBody>
      </p:sp>
    </p:spTree>
    <p:extLst>
      <p:ext uri="{BB962C8B-B14F-4D97-AF65-F5344CB8AC3E}">
        <p14:creationId xmlns:p14="http://schemas.microsoft.com/office/powerpoint/2010/main" val="4236550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4</a:t>
            </a:fld>
            <a:endParaRPr lang="en-US"/>
          </a:p>
        </p:txBody>
      </p:sp>
    </p:spTree>
    <p:extLst>
      <p:ext uri="{BB962C8B-B14F-4D97-AF65-F5344CB8AC3E}">
        <p14:creationId xmlns:p14="http://schemas.microsoft.com/office/powerpoint/2010/main" val="194515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31</a:t>
            </a:fld>
            <a:endParaRPr lang="en-US"/>
          </a:p>
        </p:txBody>
      </p:sp>
    </p:spTree>
    <p:extLst>
      <p:ext uri="{BB962C8B-B14F-4D97-AF65-F5344CB8AC3E}">
        <p14:creationId xmlns:p14="http://schemas.microsoft.com/office/powerpoint/2010/main" val="1222995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32</a:t>
            </a:fld>
            <a:endParaRPr lang="en-US"/>
          </a:p>
        </p:txBody>
      </p:sp>
    </p:spTree>
    <p:extLst>
      <p:ext uri="{BB962C8B-B14F-4D97-AF65-F5344CB8AC3E}">
        <p14:creationId xmlns:p14="http://schemas.microsoft.com/office/powerpoint/2010/main" val="23624518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33</a:t>
            </a:fld>
            <a:endParaRPr lang="en-US"/>
          </a:p>
        </p:txBody>
      </p:sp>
    </p:spTree>
    <p:extLst>
      <p:ext uri="{BB962C8B-B14F-4D97-AF65-F5344CB8AC3E}">
        <p14:creationId xmlns:p14="http://schemas.microsoft.com/office/powerpoint/2010/main" val="27233476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34</a:t>
            </a:fld>
            <a:endParaRPr lang="en-US"/>
          </a:p>
        </p:txBody>
      </p:sp>
    </p:spTree>
    <p:extLst>
      <p:ext uri="{BB962C8B-B14F-4D97-AF65-F5344CB8AC3E}">
        <p14:creationId xmlns:p14="http://schemas.microsoft.com/office/powerpoint/2010/main" val="1705618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35</a:t>
            </a:fld>
            <a:endParaRPr lang="en-US"/>
          </a:p>
        </p:txBody>
      </p:sp>
    </p:spTree>
    <p:extLst>
      <p:ext uri="{BB962C8B-B14F-4D97-AF65-F5344CB8AC3E}">
        <p14:creationId xmlns:p14="http://schemas.microsoft.com/office/powerpoint/2010/main" val="23867093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36</a:t>
            </a:fld>
            <a:endParaRPr lang="en-US"/>
          </a:p>
        </p:txBody>
      </p:sp>
    </p:spTree>
    <p:extLst>
      <p:ext uri="{BB962C8B-B14F-4D97-AF65-F5344CB8AC3E}">
        <p14:creationId xmlns:p14="http://schemas.microsoft.com/office/powerpoint/2010/main" val="37518043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37</a:t>
            </a:fld>
            <a:endParaRPr lang="en-US"/>
          </a:p>
        </p:txBody>
      </p:sp>
    </p:spTree>
    <p:extLst>
      <p:ext uri="{BB962C8B-B14F-4D97-AF65-F5344CB8AC3E}">
        <p14:creationId xmlns:p14="http://schemas.microsoft.com/office/powerpoint/2010/main" val="34226880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38</a:t>
            </a:fld>
            <a:endParaRPr lang="en-US"/>
          </a:p>
        </p:txBody>
      </p:sp>
    </p:spTree>
    <p:extLst>
      <p:ext uri="{BB962C8B-B14F-4D97-AF65-F5344CB8AC3E}">
        <p14:creationId xmlns:p14="http://schemas.microsoft.com/office/powerpoint/2010/main" val="22194062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39</a:t>
            </a:fld>
            <a:endParaRPr lang="en-US"/>
          </a:p>
        </p:txBody>
      </p:sp>
    </p:spTree>
    <p:extLst>
      <p:ext uri="{BB962C8B-B14F-4D97-AF65-F5344CB8AC3E}">
        <p14:creationId xmlns:p14="http://schemas.microsoft.com/office/powerpoint/2010/main" val="26962203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40</a:t>
            </a:fld>
            <a:endParaRPr lang="en-US"/>
          </a:p>
        </p:txBody>
      </p:sp>
    </p:spTree>
    <p:extLst>
      <p:ext uri="{BB962C8B-B14F-4D97-AF65-F5344CB8AC3E}">
        <p14:creationId xmlns:p14="http://schemas.microsoft.com/office/powerpoint/2010/main" val="3245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5</a:t>
            </a:fld>
            <a:endParaRPr lang="en-US"/>
          </a:p>
        </p:txBody>
      </p:sp>
    </p:spTree>
    <p:extLst>
      <p:ext uri="{BB962C8B-B14F-4D97-AF65-F5344CB8AC3E}">
        <p14:creationId xmlns:p14="http://schemas.microsoft.com/office/powerpoint/2010/main" val="19451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6</a:t>
            </a:fld>
            <a:endParaRPr lang="en-US"/>
          </a:p>
        </p:txBody>
      </p:sp>
    </p:spTree>
    <p:extLst>
      <p:ext uri="{BB962C8B-B14F-4D97-AF65-F5344CB8AC3E}">
        <p14:creationId xmlns:p14="http://schemas.microsoft.com/office/powerpoint/2010/main" val="194515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7</a:t>
            </a:fld>
            <a:endParaRPr lang="en-US"/>
          </a:p>
        </p:txBody>
      </p:sp>
    </p:spTree>
    <p:extLst>
      <p:ext uri="{BB962C8B-B14F-4D97-AF65-F5344CB8AC3E}">
        <p14:creationId xmlns:p14="http://schemas.microsoft.com/office/powerpoint/2010/main" val="194515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8</a:t>
            </a:fld>
            <a:endParaRPr lang="en-US"/>
          </a:p>
        </p:txBody>
      </p:sp>
    </p:spTree>
    <p:extLst>
      <p:ext uri="{BB962C8B-B14F-4D97-AF65-F5344CB8AC3E}">
        <p14:creationId xmlns:p14="http://schemas.microsoft.com/office/powerpoint/2010/main" val="3931449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9</a:t>
            </a:fld>
            <a:endParaRPr lang="en-US"/>
          </a:p>
        </p:txBody>
      </p:sp>
    </p:spTree>
    <p:extLst>
      <p:ext uri="{BB962C8B-B14F-4D97-AF65-F5344CB8AC3E}">
        <p14:creationId xmlns:p14="http://schemas.microsoft.com/office/powerpoint/2010/main" val="4017217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i</a:t>
            </a:r>
            <a:endParaRPr lang="en-US" dirty="0"/>
          </a:p>
        </p:txBody>
      </p:sp>
      <p:sp>
        <p:nvSpPr>
          <p:cNvPr id="4" name="Slide Number Placeholder 3"/>
          <p:cNvSpPr>
            <a:spLocks noGrp="1"/>
          </p:cNvSpPr>
          <p:nvPr>
            <p:ph type="sldNum" sz="quarter" idx="10"/>
          </p:nvPr>
        </p:nvSpPr>
        <p:spPr/>
        <p:txBody>
          <a:bodyPr/>
          <a:lstStyle/>
          <a:p>
            <a:fld id="{4A1E5CE8-ACCA-4C8A-9FC1-07EFCB81F004}" type="slidenum">
              <a:rPr lang="en-US" smtClean="0"/>
              <a:pPr/>
              <a:t>10</a:t>
            </a:fld>
            <a:endParaRPr lang="en-US"/>
          </a:p>
        </p:txBody>
      </p:sp>
    </p:spTree>
    <p:extLst>
      <p:ext uri="{BB962C8B-B14F-4D97-AF65-F5344CB8AC3E}">
        <p14:creationId xmlns:p14="http://schemas.microsoft.com/office/powerpoint/2010/main" val="1423252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70B77D-285F-4732-B8CC-A25C330E06F6}"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248671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70B77D-285F-4732-B8CC-A25C330E06F6}"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2077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70B77D-285F-4732-B8CC-A25C330E06F6}"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265401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70B77D-285F-4732-B8CC-A25C330E06F6}"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2413036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70B77D-285F-4732-B8CC-A25C330E06F6}"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153830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70B77D-285F-4732-B8CC-A25C330E06F6}"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561655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70B77D-285F-4732-B8CC-A25C330E06F6}"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378804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70B77D-285F-4732-B8CC-A25C330E06F6}" type="datetimeFigureOut">
              <a:rPr lang="en-US" smtClean="0"/>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425951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0B77D-285F-4732-B8CC-A25C330E06F6}" type="datetimeFigureOut">
              <a:rPr lang="en-US" smtClean="0"/>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178879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70B77D-285F-4732-B8CC-A25C330E06F6}"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330267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70B77D-285F-4732-B8CC-A25C330E06F6}"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5AB4F-F475-4673-81CA-647FC0BE20C1}" type="slidenum">
              <a:rPr lang="en-US" smtClean="0"/>
              <a:t>‹#›</a:t>
            </a:fld>
            <a:endParaRPr lang="en-US"/>
          </a:p>
        </p:txBody>
      </p:sp>
    </p:spTree>
    <p:extLst>
      <p:ext uri="{BB962C8B-B14F-4D97-AF65-F5344CB8AC3E}">
        <p14:creationId xmlns:p14="http://schemas.microsoft.com/office/powerpoint/2010/main" val="114616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0B77D-285F-4732-B8CC-A25C330E06F6}" type="datetimeFigureOut">
              <a:rPr lang="en-US" smtClean="0"/>
              <a:t>1/19/2025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5AB4F-F475-4673-81CA-647FC0BE20C1}" type="slidenum">
              <a:rPr lang="en-US" smtClean="0"/>
              <a:t>‹#›</a:t>
            </a:fld>
            <a:endParaRPr lang="en-US"/>
          </a:p>
        </p:txBody>
      </p:sp>
    </p:spTree>
    <p:extLst>
      <p:ext uri="{BB962C8B-B14F-4D97-AF65-F5344CB8AC3E}">
        <p14:creationId xmlns:p14="http://schemas.microsoft.com/office/powerpoint/2010/main" val="311504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aldawood@ksu.edu.s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Plant P logo"/>
          <p:cNvPicPr>
            <a:picLocks noChangeAspect="1" noChangeArrowheads="1"/>
          </p:cNvPicPr>
          <p:nvPr/>
        </p:nvPicPr>
        <p:blipFill>
          <a:blip r:embed="rId2">
            <a:clrChange>
              <a:clrFrom>
                <a:srgbClr val="FFFFFF"/>
              </a:clrFrom>
              <a:clrTo>
                <a:srgbClr val="FFFFFF">
                  <a:alpha val="0"/>
                </a:srgbClr>
              </a:clrTo>
            </a:clrChange>
            <a:lum bright="58000" contrast="-56000"/>
            <a:extLst>
              <a:ext uri="{28A0092B-C50C-407E-A947-70E740481C1C}">
                <a14:useLocalDpi xmlns:a14="http://schemas.microsoft.com/office/drawing/2010/main" val="0"/>
              </a:ext>
            </a:extLst>
          </a:blip>
          <a:srcRect/>
          <a:stretch>
            <a:fillRect/>
          </a:stretch>
        </p:blipFill>
        <p:spPr bwMode="auto">
          <a:xfrm>
            <a:off x="2667000" y="1981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981200" y="1398588"/>
            <a:ext cx="48768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FontTx/>
              <a:buNone/>
            </a:pPr>
            <a:r>
              <a:rPr lang="ar-SA" altLang="en-US" sz="1800" b="1" dirty="0">
                <a:solidFill>
                  <a:srgbClr val="0033CC"/>
                </a:solidFill>
              </a:rPr>
              <a:t>المملكة العربية السعودية</a:t>
            </a:r>
          </a:p>
          <a:p>
            <a:pPr algn="ctr" rtl="1" eaLnBrk="1" hangingPunct="1">
              <a:spcBef>
                <a:spcPct val="50000"/>
              </a:spcBef>
              <a:buFontTx/>
              <a:buNone/>
            </a:pPr>
            <a:r>
              <a:rPr lang="ar-SA" altLang="en-US" sz="1800" b="1" dirty="0">
                <a:solidFill>
                  <a:srgbClr val="0033CC"/>
                </a:solidFill>
              </a:rPr>
              <a:t>وزارة التعليم ـ جامعة الملك سعود</a:t>
            </a:r>
          </a:p>
          <a:p>
            <a:pPr algn="ctr" rtl="1" eaLnBrk="1" hangingPunct="1">
              <a:spcBef>
                <a:spcPct val="50000"/>
              </a:spcBef>
              <a:buFontTx/>
              <a:buNone/>
            </a:pPr>
            <a:r>
              <a:rPr lang="ar-SA" altLang="en-US" sz="1800" b="1" dirty="0">
                <a:solidFill>
                  <a:srgbClr val="0033CC"/>
                </a:solidFill>
              </a:rPr>
              <a:t>كلية علوم الأغذية والزراعة ـ قسم وقاية النبات</a:t>
            </a:r>
            <a:endParaRPr lang="en-US" altLang="en-US" sz="1800" b="1" dirty="0">
              <a:solidFill>
                <a:srgbClr val="0033CC"/>
              </a:solidFill>
            </a:endParaRPr>
          </a:p>
        </p:txBody>
      </p:sp>
      <p:sp>
        <p:nvSpPr>
          <p:cNvPr id="4102" name="Text Box 8"/>
          <p:cNvSpPr txBox="1">
            <a:spLocks noChangeArrowheads="1"/>
          </p:cNvSpPr>
          <p:nvPr/>
        </p:nvSpPr>
        <p:spPr bwMode="auto">
          <a:xfrm>
            <a:off x="1698770" y="2819400"/>
            <a:ext cx="5464029" cy="1300356"/>
          </a:xfrm>
          <a:prstGeom prst="rect">
            <a:avLst/>
          </a:prstGeom>
          <a:solidFill>
            <a:schemeClr val="accent1">
              <a:alpha val="43137"/>
            </a:schemeClr>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None/>
            </a:pPr>
            <a:r>
              <a:rPr lang="ar-SA" altLang="en-US" sz="2000" b="1" dirty="0"/>
              <a:t>المحاضرات النظرية لمقرر 510 وقن</a:t>
            </a:r>
          </a:p>
          <a:p>
            <a:pPr algn="ctr" rtl="1" eaLnBrk="1" hangingPunct="1">
              <a:spcBef>
                <a:spcPct val="50000"/>
              </a:spcBef>
              <a:buNone/>
            </a:pPr>
            <a:r>
              <a:rPr lang="ar-SA" altLang="en-US" sz="1100" b="1" dirty="0"/>
              <a:t> </a:t>
            </a:r>
            <a:endParaRPr lang="en-US" altLang="en-US" sz="800" b="1" dirty="0"/>
          </a:p>
          <a:p>
            <a:pPr algn="ctr" rtl="1" eaLnBrk="1" hangingPunct="1">
              <a:spcBef>
                <a:spcPct val="50000"/>
              </a:spcBef>
              <a:buFontTx/>
              <a:buNone/>
            </a:pPr>
            <a:r>
              <a:rPr lang="ar" sz="2800" b="1" dirty="0">
                <a:latin typeface="Times New Roman" panose="02020603050405020304" pitchFamily="18" charset="0"/>
                <a:cs typeface="Times New Roman" panose="02020603050405020304" pitchFamily="18" charset="0"/>
              </a:rPr>
              <a:t>الأساليب الحديثة في مكافحة الآفات الحشرية</a:t>
            </a:r>
            <a:endParaRPr lang="ar-SA" altLang="en-US" sz="2800" b="1" dirty="0"/>
          </a:p>
        </p:txBody>
      </p:sp>
      <p:sp>
        <p:nvSpPr>
          <p:cNvPr id="4104" name="Text Box 10" descr="Parchment"/>
          <p:cNvSpPr txBox="1">
            <a:spLocks noChangeArrowheads="1"/>
          </p:cNvSpPr>
          <p:nvPr/>
        </p:nvSpPr>
        <p:spPr bwMode="auto">
          <a:xfrm>
            <a:off x="1698771" y="4182576"/>
            <a:ext cx="5464029" cy="2215991"/>
          </a:xfrm>
          <a:prstGeom prst="rect">
            <a:avLst/>
          </a:prstGeom>
          <a:blipFill dpi="0" rotWithShape="1">
            <a:blip r:embed="rId3">
              <a:alphaModFix amt="32000"/>
            </a:blip>
            <a:srcRect/>
            <a:tile tx="0" ty="0" sx="100000" sy="100000" flip="none" algn="tl"/>
          </a:blip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50000"/>
              </a:spcBef>
              <a:defRPr/>
            </a:pPr>
            <a:r>
              <a:rPr lang="ar-SA" altLang="en-US" b="1" dirty="0"/>
              <a:t>أستاذ المادة </a:t>
            </a:r>
          </a:p>
          <a:p>
            <a:pPr algn="ctr" rtl="1" eaLnBrk="1" hangingPunct="1">
              <a:spcBef>
                <a:spcPct val="50000"/>
              </a:spcBef>
              <a:defRPr/>
            </a:pPr>
            <a:r>
              <a:rPr lang="ar-SA" altLang="en-US" sz="2400" b="1" dirty="0" err="1">
                <a:solidFill>
                  <a:srgbClr val="0033CC"/>
                </a:solidFill>
              </a:rPr>
              <a:t>أ.د</a:t>
            </a:r>
            <a:r>
              <a:rPr lang="ar-SA" altLang="en-US" sz="2400" b="1" dirty="0">
                <a:solidFill>
                  <a:srgbClr val="0033CC"/>
                </a:solidFill>
              </a:rPr>
              <a:t>. عبدالرحمن بن سعد الداود</a:t>
            </a:r>
          </a:p>
          <a:p>
            <a:pPr algn="ctr" eaLnBrk="1" hangingPunct="1">
              <a:spcBef>
                <a:spcPct val="50000"/>
              </a:spcBef>
              <a:defRPr/>
            </a:pPr>
            <a:r>
              <a:rPr lang="en-US" altLang="en-US" sz="1200" b="1" dirty="0">
                <a:solidFill>
                  <a:srgbClr val="0033CC"/>
                </a:solidFill>
                <a:latin typeface="Times New Roman" panose="02020603050405020304" pitchFamily="18" charset="0"/>
                <a:cs typeface="Times New Roman" panose="02020603050405020304" pitchFamily="18" charset="0"/>
              </a:rPr>
              <a:t>Email: 	</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hlinkClick r:id="rId4"/>
              </a:rPr>
              <a:t>aldawood@ksu.edu.sa</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1200" b="1" dirty="0">
                <a:solidFill>
                  <a:srgbClr val="0033CC"/>
                </a:solidFill>
                <a:latin typeface="Times New Roman" panose="02020603050405020304" pitchFamily="18" charset="0"/>
                <a:cs typeface="Times New Roman" panose="02020603050405020304" pitchFamily="18" charset="0"/>
              </a:rPr>
              <a:t>Tel: 467- 8246</a:t>
            </a:r>
          </a:p>
          <a:p>
            <a:pPr algn="ctr" rtl="1"/>
            <a:endParaRPr lang="ar-SA" sz="1200" b="1" dirty="0">
              <a:latin typeface="Times New Roman" panose="02020603050405020304" pitchFamily="18" charset="0"/>
              <a:cs typeface="Times New Roman" panose="02020603050405020304" pitchFamily="18" charset="0"/>
            </a:endParaRPr>
          </a:p>
          <a:p>
            <a:pPr algn="ctr" rtl="1"/>
            <a:r>
              <a:rPr lang="ar" b="1" dirty="0">
                <a:solidFill>
                  <a:srgbClr val="0033CC"/>
                </a:solidFill>
              </a:rPr>
              <a:t>وحدة أبحاث علم الحشرات الاقتصادية (EERU)</a:t>
            </a:r>
          </a:p>
          <a:p>
            <a:pPr algn="ctr" rtl="1"/>
            <a:r>
              <a:rPr lang="ar" b="1" dirty="0">
                <a:solidFill>
                  <a:srgbClr val="0033CC"/>
                </a:solidFill>
              </a:rPr>
              <a:t>قسم وقاية النبات، كلية علوم الأغذية والزراعة ، جامعة الملك سعود، الرياض، المملكة العربية السعودية</a:t>
            </a:r>
            <a:endParaRPr lang="ar-SA" altLang="en-US" b="1" dirty="0">
              <a:solidFill>
                <a:srgbClr val="0033CC"/>
              </a:solidFill>
            </a:endParaRPr>
          </a:p>
        </p:txBody>
      </p:sp>
      <p:pic>
        <p:nvPicPr>
          <p:cNvPr id="4105" name="Picture 14" descr="Basmalla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228600"/>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6">
            <a:extLst>
              <a:ext uri="{FF2B5EF4-FFF2-40B4-BE49-F238E27FC236}">
                <a16:creationId xmlns:a16="http://schemas.microsoft.com/office/drawing/2014/main" id="{CE8DCEC6-9474-4F22-9492-6A55F938FFDA}"/>
              </a:ext>
            </a:extLst>
          </p:cNvPr>
          <p:cNvGrpSpPr/>
          <p:nvPr/>
        </p:nvGrpSpPr>
        <p:grpSpPr>
          <a:xfrm>
            <a:off x="280256" y="228600"/>
            <a:ext cx="8583488" cy="942235"/>
            <a:chOff x="381000" y="0"/>
            <a:chExt cx="8583488" cy="942235"/>
          </a:xfrm>
        </p:grpSpPr>
        <p:pic>
          <p:nvPicPr>
            <p:cNvPr id="11" name="Picture 8">
              <a:extLst>
                <a:ext uri="{FF2B5EF4-FFF2-40B4-BE49-F238E27FC236}">
                  <a16:creationId xmlns:a16="http://schemas.microsoft.com/office/drawing/2014/main" id="{0D6FD7BC-7E0F-486C-A39F-FAFFCC671AF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2" name="Picture 6" descr="http://t0.gstatic.com/images?q=tbn:ANd9GcTh_SinKdwBK5K8nHIfaaRtmFMceXBYppdX5iKn61cBKOA24hddcg">
              <a:extLst>
                <a:ext uri="{FF2B5EF4-FFF2-40B4-BE49-F238E27FC236}">
                  <a16:creationId xmlns:a16="http://schemas.microsoft.com/office/drawing/2014/main" id="{D6495F29-3D1A-4BD3-B671-89EDA7B31369}"/>
                </a:ext>
              </a:extLst>
            </p:cNvPr>
            <p:cNvPicPr>
              <a:picLocks noChangeAspect="1" noChangeArrowheads="1"/>
            </p:cNvPicPr>
            <p:nvPr/>
          </p:nvPicPr>
          <p:blipFill>
            <a:blip r:embed="rId7" cstate="print"/>
            <a:srcRect/>
            <a:stretch>
              <a:fillRect/>
            </a:stretch>
          </p:blipFill>
          <p:spPr bwMode="auto">
            <a:xfrm>
              <a:off x="381000" y="0"/>
              <a:ext cx="861801" cy="88212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072705" cy="4524315"/>
          </a:xfrm>
          <a:prstGeom prst="rect">
            <a:avLst/>
          </a:prstGeom>
        </p:spPr>
        <p:txBody>
          <a:bodyPr wrap="square">
            <a:spAutoFit/>
          </a:bodyPr>
          <a:lstStyle/>
          <a:p>
            <a:pPr marL="280988" algn="just">
              <a:lnSpc>
                <a:spcPct val="150000"/>
              </a:lnSpc>
            </a:pPr>
            <a:r>
              <a:rPr lang="en-US" sz="2400" b="1" dirty="0">
                <a:latin typeface="Times New Roman" panose="02020603050405020304" pitchFamily="18" charset="0"/>
                <a:cs typeface="Times New Roman" panose="02020603050405020304" pitchFamily="18" charset="0"/>
              </a:rPr>
              <a:t>and chemical such as exciting chemoreceptors on tarsi, antennae and mouthparts.</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Accepting of the plant as a proper host</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After host finding insect may take a test bites in chewing insect while probing in sucking insect to confirm host recognition. Continues feeding seemingly is governed by the stimulation from various chemicals. </a:t>
            </a:r>
          </a:p>
          <a:p>
            <a:pPr marL="280988" algn="just">
              <a:lnSpc>
                <a:spcPct val="150000"/>
              </a:lnSpc>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54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072705"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Major physical factor involved in acceptance of a host may include the toughness of the leaf and stem, leaf surface wax and Pubescence (density and types of hairs).</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Sufficiency of the pant for requisites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Sufficiency of the pant as host is finally determined during feeding. If nutrients are adequate and no toxicity occurs, the insect complete development within a normal time period and become an adult. Also, longevity and fecundity of insect indicate the host sufficiency.</a:t>
            </a:r>
          </a:p>
        </p:txBody>
      </p:sp>
    </p:spTree>
    <p:extLst>
      <p:ext uri="{BB962C8B-B14F-4D97-AF65-F5344CB8AC3E}">
        <p14:creationId xmlns:p14="http://schemas.microsoft.com/office/powerpoint/2010/main" val="426452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1440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The plant aspects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response of the insect to host plant depends on the morphological and physiological characteristics of the plant.</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Morphological Characteristics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Morphological Characteristics of the plant my produce physical stimuli. Variation in foliage size, shape, </a:t>
            </a:r>
            <a:r>
              <a:rPr lang="en-US" sz="2400" b="1" dirty="0" err="1">
                <a:latin typeface="Times New Roman" panose="02020603050405020304" pitchFamily="18" charset="0"/>
                <a:cs typeface="Times New Roman" panose="02020603050405020304" pitchFamily="18" charset="0"/>
              </a:rPr>
              <a:t>colour</a:t>
            </a:r>
            <a:r>
              <a:rPr lang="en-US" sz="2400" b="1" dirty="0">
                <a:latin typeface="Times New Roman" panose="02020603050405020304" pitchFamily="18" charset="0"/>
                <a:cs typeface="Times New Roman" panose="02020603050405020304" pitchFamily="18" charset="0"/>
              </a:rPr>
              <a:t> and presence or absence of glandular secretions may determine the degree of acceptance or utilization by insects.  Moreover, presence of pubescence and tissue toughness effect insect feeding and mobility.</a:t>
            </a:r>
          </a:p>
        </p:txBody>
      </p:sp>
    </p:spTree>
    <p:extLst>
      <p:ext uri="{BB962C8B-B14F-4D97-AF65-F5344CB8AC3E}">
        <p14:creationId xmlns:p14="http://schemas.microsoft.com/office/powerpoint/2010/main" val="3784339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1440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Physiological Characteristics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Physiological Characteristics of the plant involve chemical that are the products of plant metabolism. Such chemicals are the results of primary and secondary metabolic processes.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relationship between plant chemical stimuli and insect response is a form of chemical communication between these organisms and such chemicals are called </a:t>
            </a:r>
            <a:r>
              <a:rPr lang="en-US" sz="2400" b="1" dirty="0" err="1">
                <a:solidFill>
                  <a:srgbClr val="FF0000"/>
                </a:solidFill>
                <a:latin typeface="Times New Roman" panose="02020603050405020304" pitchFamily="18" charset="0"/>
                <a:cs typeface="Times New Roman" panose="02020603050405020304" pitchFamily="18" charset="0"/>
              </a:rPr>
              <a:t>semiochemicals</a:t>
            </a:r>
            <a:r>
              <a:rPr lang="en-US" sz="2400" b="1" dirty="0">
                <a:solidFill>
                  <a:srgbClr val="FF0000"/>
                </a:solidFill>
                <a:latin typeface="Times New Roman" panose="02020603050405020304" pitchFamily="18" charset="0"/>
                <a:cs typeface="Times New Roman" panose="02020603050405020304" pitchFamily="18" charset="0"/>
              </a:rPr>
              <a:t>.</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Pheromones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Promote communication between members of the same species.</a:t>
            </a:r>
          </a:p>
        </p:txBody>
      </p:sp>
    </p:spTree>
    <p:extLst>
      <p:ext uri="{BB962C8B-B14F-4D97-AF65-F5344CB8AC3E}">
        <p14:creationId xmlns:p14="http://schemas.microsoft.com/office/powerpoint/2010/main" val="1632409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1440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err="1">
                <a:solidFill>
                  <a:srgbClr val="FF0000"/>
                </a:solidFill>
                <a:latin typeface="Times New Roman" panose="02020603050405020304" pitchFamily="18" charset="0"/>
                <a:cs typeface="Times New Roman" panose="02020603050405020304" pitchFamily="18" charset="0"/>
              </a:rPr>
              <a:t>Allelochemics</a:t>
            </a:r>
            <a:endParaRPr lang="en-US" sz="2400" b="1" dirty="0">
              <a:solidFill>
                <a:srgbClr val="FF0000"/>
              </a:solidFill>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Promote communication between members of the different species. Metabolites in the plants stimulate responses are kind of </a:t>
            </a:r>
            <a:r>
              <a:rPr lang="en-US" sz="2400" b="1" dirty="0" err="1">
                <a:latin typeface="Times New Roman" panose="02020603050405020304" pitchFamily="18" charset="0"/>
                <a:cs typeface="Times New Roman" panose="02020603050405020304" pitchFamily="18" charset="0"/>
              </a:rPr>
              <a:t>allelochemics</a:t>
            </a:r>
            <a:r>
              <a:rPr lang="en-US" sz="2400" b="1" dirty="0">
                <a:latin typeface="Times New Roman" panose="02020603050405020304" pitchFamily="18" charset="0"/>
                <a:cs typeface="Times New Roman" panose="02020603050405020304" pitchFamily="18" charset="0"/>
              </a:rPr>
              <a:t>.</a:t>
            </a:r>
          </a:p>
          <a:p>
            <a:pPr marL="280988" indent="-280988"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Allelochemics</a:t>
            </a:r>
            <a:r>
              <a:rPr lang="en-US" sz="2400" b="1" dirty="0">
                <a:latin typeface="Times New Roman" panose="02020603050405020304" pitchFamily="18" charset="0"/>
                <a:cs typeface="Times New Roman" panose="02020603050405020304" pitchFamily="18" charset="0"/>
              </a:rPr>
              <a:t> are further divided into </a:t>
            </a:r>
            <a:r>
              <a:rPr lang="en-US" sz="2400" b="1" dirty="0" err="1">
                <a:latin typeface="Times New Roman" panose="02020603050405020304" pitchFamily="18" charset="0"/>
                <a:cs typeface="Times New Roman" panose="02020603050405020304" pitchFamily="18" charset="0"/>
              </a:rPr>
              <a:t>Allomones</a:t>
            </a:r>
            <a:r>
              <a:rPr lang="en-US" sz="2400" b="1" dirty="0">
                <a:latin typeface="Times New Roman" panose="02020603050405020304" pitchFamily="18" charset="0"/>
                <a:cs typeface="Times New Roman" panose="02020603050405020304" pitchFamily="18" charset="0"/>
              </a:rPr>
              <a:t> and Kairomones</a:t>
            </a:r>
          </a:p>
          <a:p>
            <a:pPr marL="280988" indent="-280988" algn="just">
              <a:lnSpc>
                <a:spcPct val="150000"/>
              </a:lnSpc>
              <a:buFont typeface="Wingdings" panose="05000000000000000000" pitchFamily="2" charset="2"/>
              <a:buChar char="§"/>
            </a:pPr>
            <a:r>
              <a:rPr lang="en-US" sz="2400" b="1" dirty="0" err="1">
                <a:solidFill>
                  <a:srgbClr val="FF0000"/>
                </a:solidFill>
                <a:latin typeface="Times New Roman" panose="02020603050405020304" pitchFamily="18" charset="0"/>
                <a:cs typeface="Times New Roman" panose="02020603050405020304" pitchFamily="18" charset="0"/>
              </a:rPr>
              <a:t>Allomones</a:t>
            </a:r>
            <a:r>
              <a:rPr lang="en-US" sz="2400" b="1" dirty="0">
                <a:latin typeface="Times New Roman" panose="02020603050405020304" pitchFamily="18" charset="0"/>
                <a:cs typeface="Times New Roman" panose="02020603050405020304" pitchFamily="18" charset="0"/>
              </a:rPr>
              <a:t> are mostly defense chemicals producing negative response in insects and reducing the chance of contact and utilization e.g., replants, oviposition and feeding deterrents.</a:t>
            </a:r>
          </a:p>
        </p:txBody>
      </p:sp>
    </p:spTree>
    <p:extLst>
      <p:ext uri="{BB962C8B-B14F-4D97-AF65-F5344CB8AC3E}">
        <p14:creationId xmlns:p14="http://schemas.microsoft.com/office/powerpoint/2010/main" val="1645554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1440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Kairomones </a:t>
            </a:r>
            <a:r>
              <a:rPr lang="en-US" sz="2400" b="1" dirty="0">
                <a:latin typeface="Times New Roman" panose="02020603050405020304" pitchFamily="18" charset="0"/>
                <a:cs typeface="Times New Roman" panose="02020603050405020304" pitchFamily="18" charset="0"/>
              </a:rPr>
              <a:t>are advantageous to insect, promoting host finding, oviposition and feeding. E.g., attractants, arrestants, excitants and stimulants. </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Host Plant Selection</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Host plant selection by insect usually involves both primary and secondary metabolites. Taste and smell are analyzed by the insect to test whether it is a suitable host if so, interaction and association between the insect and host plant will continue.</a:t>
            </a:r>
          </a:p>
          <a:p>
            <a:pPr marL="280988" indent="-280988" algn="just">
              <a:lnSpc>
                <a:spcPct val="150000"/>
              </a:lnSpc>
              <a:buFont typeface="Wingdings" panose="05000000000000000000" pitchFamily="2" charset="2"/>
              <a:buChar char="§"/>
            </a:pP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329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152400" y="2403987"/>
            <a:ext cx="8711344" cy="3416320"/>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Therefore, the study of the association and relations between insect and host plant is very important in breeding programs to develop resistant plant varieties.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Good understanding of the association and relationships leads to the understanding of susceptibility/ immunity gradient and enhanced efficient development of resistant cultivars.</a:t>
            </a:r>
          </a:p>
        </p:txBody>
      </p:sp>
    </p:spTree>
    <p:extLst>
      <p:ext uri="{BB962C8B-B14F-4D97-AF65-F5344CB8AC3E}">
        <p14:creationId xmlns:p14="http://schemas.microsoft.com/office/powerpoint/2010/main" val="2935399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152400" y="2403987"/>
            <a:ext cx="8711344"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Mechanisms of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Resistant cultivars behave in many different ways to reduce the effects of insect attack.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For normal insect growth and development insect have some requisites in proper amounts and at specific time.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Resistant cultivars do not provide these requisites which interrupt the normal host selection process.</a:t>
            </a:r>
          </a:p>
          <a:p>
            <a:pPr marL="280988" indent="-280988"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891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11578"/>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mechanism of resistance involves new </a:t>
            </a:r>
            <a:r>
              <a:rPr lang="en-US" sz="2400" b="1" dirty="0" err="1">
                <a:latin typeface="Times New Roman" panose="02020603050405020304" pitchFamily="18" charset="0"/>
                <a:cs typeface="Times New Roman" panose="02020603050405020304" pitchFamily="18" charset="0"/>
              </a:rPr>
              <a:t>allomones</a:t>
            </a:r>
            <a:r>
              <a:rPr lang="en-US" sz="2400" b="1" dirty="0">
                <a:latin typeface="Times New Roman" panose="02020603050405020304" pitchFamily="18" charset="0"/>
                <a:cs typeface="Times New Roman" panose="02020603050405020304" pitchFamily="18" charset="0"/>
              </a:rPr>
              <a:t> or increased levels of existing ones and reduced levels of Kairomones.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mode or mechanisms of resistance include: </a:t>
            </a:r>
            <a:r>
              <a:rPr lang="en-US" sz="2400" b="1" dirty="0" err="1">
                <a:solidFill>
                  <a:srgbClr val="FF0000"/>
                </a:solidFill>
                <a:latin typeface="Times New Roman" panose="02020603050405020304" pitchFamily="18" charset="0"/>
                <a:cs typeface="Times New Roman" panose="02020603050405020304" pitchFamily="18" charset="0"/>
              </a:rPr>
              <a:t>nonpreference</a:t>
            </a:r>
            <a:r>
              <a:rPr lang="en-US" sz="2400" b="1" dirty="0">
                <a:solidFill>
                  <a:srgbClr val="FF0000"/>
                </a:solidFill>
                <a:latin typeface="Times New Roman" panose="02020603050405020304" pitchFamily="18" charset="0"/>
                <a:cs typeface="Times New Roman" panose="02020603050405020304" pitchFamily="18" charset="0"/>
              </a:rPr>
              <a:t>, antibiosis and tolerance.</a:t>
            </a:r>
          </a:p>
          <a:p>
            <a:pPr marL="280988" indent="-280988" algn="just">
              <a:lnSpc>
                <a:spcPct val="150000"/>
              </a:lnSpc>
              <a:buFont typeface="Wingdings" panose="05000000000000000000" pitchFamily="2" charset="2"/>
              <a:buChar char="§"/>
            </a:pPr>
            <a:r>
              <a:rPr lang="en-US" sz="2400" b="1" dirty="0" err="1">
                <a:solidFill>
                  <a:srgbClr val="FF0000"/>
                </a:solidFill>
                <a:latin typeface="Times New Roman" panose="02020603050405020304" pitchFamily="18" charset="0"/>
                <a:cs typeface="Times New Roman" panose="02020603050405020304" pitchFamily="18" charset="0"/>
              </a:rPr>
              <a:t>Nonpreference</a:t>
            </a:r>
            <a:endParaRPr lang="en-US" sz="2400" b="1" dirty="0">
              <a:solidFill>
                <a:srgbClr val="FF0000"/>
              </a:solidFill>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refers to plant characteristics that lead insects away from a particular host that include the activities of both plant and insect. It is also called </a:t>
            </a:r>
            <a:r>
              <a:rPr lang="en-US" sz="2400" b="1" dirty="0" err="1">
                <a:solidFill>
                  <a:srgbClr val="FF0000"/>
                </a:solidFill>
                <a:latin typeface="Times New Roman" panose="02020603050405020304" pitchFamily="18" charset="0"/>
                <a:cs typeface="Times New Roman" panose="02020603050405020304" pitchFamily="18" charset="0"/>
              </a:rPr>
              <a:t>Antixenosis</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means against or expelling the guests.</a:t>
            </a:r>
          </a:p>
        </p:txBody>
      </p:sp>
    </p:spTree>
    <p:extLst>
      <p:ext uri="{BB962C8B-B14F-4D97-AF65-F5344CB8AC3E}">
        <p14:creationId xmlns:p14="http://schemas.microsoft.com/office/powerpoint/2010/main" val="3238178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11578"/>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With </a:t>
            </a: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normal insect </a:t>
            </a:r>
            <a:r>
              <a:rPr lang="en-US" sz="2400" b="1" dirty="0" err="1">
                <a:latin typeface="Times New Roman" panose="02020603050405020304" pitchFamily="18" charset="0"/>
                <a:cs typeface="Times New Roman" panose="02020603050405020304" pitchFamily="18" charset="0"/>
              </a:rPr>
              <a:t>hehavior</a:t>
            </a:r>
            <a:r>
              <a:rPr lang="en-US" sz="2400" b="1" dirty="0">
                <a:latin typeface="Times New Roman" panose="02020603050405020304" pitchFamily="18" charset="0"/>
                <a:cs typeface="Times New Roman" panose="02020603050405020304" pitchFamily="18" charset="0"/>
              </a:rPr>
              <a:t> is impaired in such a way as to reduce chances of insect’s using plant for oviposition, food, or shelter.</a:t>
            </a:r>
          </a:p>
          <a:p>
            <a:pPr marL="280988" indent="-280988"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can be expressed in a cultivar through either </a:t>
            </a:r>
            <a:r>
              <a:rPr lang="en-US" sz="2400" b="1" dirty="0" err="1">
                <a:latin typeface="Times New Roman" panose="02020603050405020304" pitchFamily="18" charset="0"/>
                <a:cs typeface="Times New Roman" panose="02020603050405020304" pitchFamily="18" charset="0"/>
              </a:rPr>
              <a:t>allelochemic</a:t>
            </a:r>
            <a:r>
              <a:rPr lang="en-US" sz="2400" b="1" dirty="0">
                <a:latin typeface="Times New Roman" panose="02020603050405020304" pitchFamily="18" charset="0"/>
                <a:cs typeface="Times New Roman" panose="02020603050405020304" pitchFamily="18" charset="0"/>
              </a:rPr>
              <a:t> or morphological characteristics.</a:t>
            </a:r>
          </a:p>
          <a:p>
            <a:pPr marL="280988" indent="-280988" algn="just">
              <a:lnSpc>
                <a:spcPct val="150000"/>
              </a:lnSpc>
              <a:buFont typeface="Wingdings" panose="05000000000000000000" pitchFamily="2" charset="2"/>
              <a:buChar char="§"/>
            </a:pPr>
            <a:r>
              <a:rPr lang="en-US" sz="2400" b="1" dirty="0" err="1">
                <a:solidFill>
                  <a:srgbClr val="FF0000"/>
                </a:solidFill>
                <a:latin typeface="Times New Roman" panose="02020603050405020304" pitchFamily="18" charset="0"/>
                <a:cs typeface="Times New Roman" panose="02020603050405020304" pitchFamily="18" charset="0"/>
              </a:rPr>
              <a:t>Allelochemic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Nonpreference</a:t>
            </a:r>
            <a:endParaRPr lang="en-US" sz="2400" b="1" dirty="0">
              <a:solidFill>
                <a:srgbClr val="FF0000"/>
              </a:solidFill>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form is common among plants and sometimes causing them to be totally rejected by the insects, e.g., spotted cucumber beetle and other </a:t>
            </a:r>
            <a:r>
              <a:rPr lang="en-US" sz="2400" b="1" dirty="0" err="1">
                <a:latin typeface="Times New Roman" panose="02020603050405020304" pitchFamily="18" charset="0"/>
                <a:cs typeface="Times New Roman" panose="02020603050405020304" pitchFamily="18" charset="0"/>
              </a:rPr>
              <a:t>Diabrotica</a:t>
            </a:r>
            <a:r>
              <a:rPr lang="en-US" sz="2400" b="1" dirty="0">
                <a:latin typeface="Times New Roman" panose="02020603050405020304" pitchFamily="18" charset="0"/>
                <a:cs typeface="Times New Roman" panose="02020603050405020304" pitchFamily="18" charset="0"/>
              </a:rPr>
              <a:t> species on cucurbits.</a:t>
            </a:r>
          </a:p>
        </p:txBody>
      </p:sp>
    </p:spTree>
    <p:extLst>
      <p:ext uri="{BB962C8B-B14F-4D97-AF65-F5344CB8AC3E}">
        <p14:creationId xmlns:p14="http://schemas.microsoft.com/office/powerpoint/2010/main" val="116006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4524315"/>
          </a:xfrm>
          <a:prstGeom prst="rect">
            <a:avLst/>
          </a:prstGeom>
        </p:spPr>
        <p:txBody>
          <a:bodyPr wrap="square">
            <a:spAutoFit/>
          </a:bodyPr>
          <a:lstStyle/>
          <a:p>
            <a:pPr algn="just">
              <a:lnSpc>
                <a:spcPct val="150000"/>
              </a:lnSpc>
            </a:pPr>
            <a:r>
              <a:rPr lang="en-US" sz="2400" b="1" dirty="0">
                <a:solidFill>
                  <a:srgbClr val="FF0000"/>
                </a:solidFill>
                <a:latin typeface="Times New Roman" panose="02020603050405020304" pitchFamily="18" charset="0"/>
                <a:cs typeface="Times New Roman" panose="02020603050405020304" pitchFamily="18" charset="0"/>
              </a:rPr>
              <a:t>Introduction</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Pesticides reliance can be reduced by growing insect-resistant crops.</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Availability of resistance plant varieties is the most effective, economical and environmentally safe tactics.</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Some plant varieties are resistant while others are sensitive which is related to certain physiological, morphological characteristics inherited by plants to defend from attack.</a:t>
            </a:r>
          </a:p>
        </p:txBody>
      </p:sp>
    </p:spTree>
    <p:extLst>
      <p:ext uri="{BB962C8B-B14F-4D97-AF65-F5344CB8AC3E}">
        <p14:creationId xmlns:p14="http://schemas.microsoft.com/office/powerpoint/2010/main" val="86025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38100" y="1985250"/>
            <a:ext cx="90678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Morphological </a:t>
            </a:r>
            <a:r>
              <a:rPr lang="en-US" sz="2400" b="1" dirty="0" err="1">
                <a:solidFill>
                  <a:srgbClr val="FF0000"/>
                </a:solidFill>
                <a:latin typeface="Times New Roman" panose="02020603050405020304" pitchFamily="18" charset="0"/>
                <a:cs typeface="Times New Roman" panose="02020603050405020304" pitchFamily="18" charset="0"/>
              </a:rPr>
              <a:t>Nonpreference</a:t>
            </a:r>
            <a:endParaRPr lang="en-US" sz="2400" b="1" dirty="0">
              <a:solidFill>
                <a:srgbClr val="FF0000"/>
              </a:solidFill>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form of </a:t>
            </a: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results from plant structural characteristics which interrupt normal behavior by physical means, e.g., Corn earworm prefers to oviposit on pubescent surfaces.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Feeding activities are also effected by morphological characters including pubescence, tissues characteristics and gummy exudates.</a:t>
            </a:r>
          </a:p>
        </p:txBody>
      </p:sp>
    </p:spTree>
    <p:extLst>
      <p:ext uri="{BB962C8B-B14F-4D97-AF65-F5344CB8AC3E}">
        <p14:creationId xmlns:p14="http://schemas.microsoft.com/office/powerpoint/2010/main" val="2526012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11578"/>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more less diameter in alfalfa stem make it resistant against egg laying of alfalfa weevil</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more less diameter in wheat stem make it resistant against egg laying of wheat sawfly.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Toughness of cucurbit vines make it resistant to cucurbit vine borer.</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Use of </a:t>
            </a:r>
            <a:r>
              <a:rPr lang="en-US" sz="2400" b="1" dirty="0" err="1">
                <a:solidFill>
                  <a:srgbClr val="FF0000"/>
                </a:solidFill>
                <a:latin typeface="Times New Roman" panose="02020603050405020304" pitchFamily="18" charset="0"/>
                <a:cs typeface="Times New Roman" panose="02020603050405020304" pitchFamily="18" charset="0"/>
              </a:rPr>
              <a:t>Nonpresference</a:t>
            </a:r>
            <a:endParaRPr lang="en-US" sz="2400" b="1" dirty="0">
              <a:solidFill>
                <a:srgbClr val="FF0000"/>
              </a:solidFill>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resulting from the presence of </a:t>
            </a:r>
            <a:r>
              <a:rPr lang="en-US" sz="2400" b="1" dirty="0" err="1">
                <a:latin typeface="Times New Roman" panose="02020603050405020304" pitchFamily="18" charset="0"/>
                <a:cs typeface="Times New Roman" panose="02020603050405020304" pitchFamily="18" charset="0"/>
              </a:rPr>
              <a:t>allelochemicals</a:t>
            </a:r>
            <a:r>
              <a:rPr lang="en-US" sz="2400" b="1" dirty="0">
                <a:latin typeface="Times New Roman" panose="02020603050405020304" pitchFamily="18" charset="0"/>
                <a:cs typeface="Times New Roman" panose="02020603050405020304" pitchFamily="18" charset="0"/>
              </a:rPr>
              <a:t> may not be practical in the absence of other alternative host plants.</a:t>
            </a:r>
          </a:p>
        </p:txBody>
      </p:sp>
    </p:spTree>
    <p:extLst>
      <p:ext uri="{BB962C8B-B14F-4D97-AF65-F5344CB8AC3E}">
        <p14:creationId xmlns:p14="http://schemas.microsoft.com/office/powerpoint/2010/main" val="1276255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11578"/>
            <a:ext cx="9067800" cy="2862322"/>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type of resistance break down easily because insect has to feed on such cultivar if not find  any other susceptible host.</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Nonprefence resulted from nonprefered morphological characteristics is more practical and can not be easily break down.</a:t>
            </a:r>
          </a:p>
        </p:txBody>
      </p:sp>
    </p:spTree>
    <p:extLst>
      <p:ext uri="{BB962C8B-B14F-4D97-AF65-F5344CB8AC3E}">
        <p14:creationId xmlns:p14="http://schemas.microsoft.com/office/powerpoint/2010/main" val="880536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11578"/>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Antibiosis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Antibiosis is the most desired objective of the plant breeders.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Antibiosis impairs insect metabolism through the consumption of the plant metabolites. </a:t>
            </a:r>
            <a:r>
              <a:rPr lang="en-US" sz="2400" b="1" dirty="0" err="1">
                <a:latin typeface="Times New Roman" panose="02020603050405020304" pitchFamily="18" charset="0"/>
                <a:cs typeface="Times New Roman" panose="02020603050405020304" pitchFamily="18" charset="0"/>
              </a:rPr>
              <a:t>Allelochemicals</a:t>
            </a:r>
            <a:r>
              <a:rPr lang="en-US" sz="2400" b="1" dirty="0">
                <a:latin typeface="Times New Roman" panose="02020603050405020304" pitchFamily="18" charset="0"/>
                <a:cs typeface="Times New Roman" panose="02020603050405020304" pitchFamily="18" charset="0"/>
              </a:rPr>
              <a:t> are frequently associated with antibiosis. Examples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Cyclic </a:t>
            </a:r>
            <a:r>
              <a:rPr lang="en-US" sz="2400" b="1" dirty="0" err="1">
                <a:latin typeface="Times New Roman" panose="02020603050405020304" pitchFamily="18" charset="0"/>
                <a:cs typeface="Times New Roman" panose="02020603050405020304" pitchFamily="18" charset="0"/>
              </a:rPr>
              <a:t>hydorxamic</a:t>
            </a:r>
            <a:r>
              <a:rPr lang="en-US" sz="2400" b="1" dirty="0">
                <a:latin typeface="Times New Roman" panose="02020603050405020304" pitchFamily="18" charset="0"/>
                <a:cs typeface="Times New Roman" panose="02020603050405020304" pitchFamily="18" charset="0"/>
              </a:rPr>
              <a:t> acids in corn (DIMBOA)</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Gossypol and related compounds in  cotton.</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Steroidal glycosides  in potato</a:t>
            </a:r>
          </a:p>
          <a:p>
            <a:pPr marL="280988" indent="-280988"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Saponins</a:t>
            </a:r>
            <a:r>
              <a:rPr lang="en-US" sz="2400" b="1" dirty="0">
                <a:latin typeface="Times New Roman" panose="02020603050405020304" pitchFamily="18" charset="0"/>
                <a:cs typeface="Times New Roman" panose="02020603050405020304" pitchFamily="18" charset="0"/>
              </a:rPr>
              <a:t> in alfalfa</a:t>
            </a:r>
          </a:p>
        </p:txBody>
      </p:sp>
    </p:spTree>
    <p:extLst>
      <p:ext uri="{BB962C8B-B14F-4D97-AF65-F5344CB8AC3E}">
        <p14:creationId xmlns:p14="http://schemas.microsoft.com/office/powerpoint/2010/main" val="4258753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076199"/>
            <a:ext cx="90678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quantity and quality of the primary metabolites may be important in conferring antibiosis, e.g., imbalances of sugars and amino acids that result in nutritional deficiencies for insects feeding on plants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Pea cultivar with low amino acid levels and increased sugar contents show resistance to the pea aphid.</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Rice cultivars deficient in asparagine cause reduced fecundity in the brown plant hopper.  </a:t>
            </a:r>
          </a:p>
        </p:txBody>
      </p:sp>
    </p:spTree>
    <p:extLst>
      <p:ext uri="{BB962C8B-B14F-4D97-AF65-F5344CB8AC3E}">
        <p14:creationId xmlns:p14="http://schemas.microsoft.com/office/powerpoint/2010/main" val="259463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076199"/>
            <a:ext cx="90678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Symptoms of insects affected by antibiosis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Death of young  immatures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Reduced growth rate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Increased mortality in pupal stage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Small adults and reduced fecundity</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Shortened adult lifespan</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Morphological malformations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Restless and other abnormal behavior</a:t>
            </a:r>
          </a:p>
        </p:txBody>
      </p:sp>
    </p:spTree>
    <p:extLst>
      <p:ext uri="{BB962C8B-B14F-4D97-AF65-F5344CB8AC3E}">
        <p14:creationId xmlns:p14="http://schemas.microsoft.com/office/powerpoint/2010/main" val="2579014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877165"/>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Tolerance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Tolerant plants has the ability to give satisfactory yields in spite of injury levels that would debilitate nonresistant plants.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Mechanisms of tolerance are poorly understood.</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Known components of this kind of resistance include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General vigor</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Compensatory growth in individual plants/ plant population</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Wound healing</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Mechanical support in tissues and organs</a:t>
            </a:r>
          </a:p>
        </p:txBody>
      </p:sp>
    </p:spTree>
    <p:extLst>
      <p:ext uri="{BB962C8B-B14F-4D97-AF65-F5344CB8AC3E}">
        <p14:creationId xmlns:p14="http://schemas.microsoft.com/office/powerpoint/2010/main" val="3434055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877165"/>
            <a:ext cx="90678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Changes in </a:t>
            </a:r>
            <a:r>
              <a:rPr lang="en-US" sz="2400" b="1" dirty="0" err="1">
                <a:latin typeface="Times New Roman" panose="02020603050405020304" pitchFamily="18" charset="0"/>
                <a:cs typeface="Times New Roman" panose="02020603050405020304" pitchFamily="18" charset="0"/>
              </a:rPr>
              <a:t>photosynthate</a:t>
            </a:r>
            <a:r>
              <a:rPr lang="en-US" sz="2400" b="1" dirty="0">
                <a:latin typeface="Times New Roman" panose="02020603050405020304" pitchFamily="18" charset="0"/>
                <a:cs typeface="Times New Roman" panose="02020603050405020304" pitchFamily="18" charset="0"/>
              </a:rPr>
              <a:t> partitioning</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An important advantage of tolerance is that it places no selection pressure on insect populations as do  </a:t>
            </a:r>
            <a:r>
              <a:rPr lang="en-US" sz="2400" b="1" dirty="0" err="1">
                <a:latin typeface="Times New Roman" panose="02020603050405020304" pitchFamily="18" charset="0"/>
                <a:cs typeface="Times New Roman" panose="02020603050405020304" pitchFamily="18" charset="0"/>
              </a:rPr>
              <a:t>nonpreference</a:t>
            </a:r>
            <a:r>
              <a:rPr lang="en-US" sz="2400" b="1" dirty="0">
                <a:latin typeface="Times New Roman" panose="02020603050405020304" pitchFamily="18" charset="0"/>
                <a:cs typeface="Times New Roman" panose="02020603050405020304" pitchFamily="18" charset="0"/>
              </a:rPr>
              <a:t> and antibiosis mechanisms. Without selection pressure variants do not develop that can overcome the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Its disadvantage is that insect population built up in very large numbers and may cause epidemics in the area causing problems to the other crops. </a:t>
            </a:r>
          </a:p>
        </p:txBody>
      </p:sp>
    </p:spTree>
    <p:extLst>
      <p:ext uri="{BB962C8B-B14F-4D97-AF65-F5344CB8AC3E}">
        <p14:creationId xmlns:p14="http://schemas.microsoft.com/office/powerpoint/2010/main" val="1430546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877165"/>
            <a:ext cx="9067800" cy="3970318"/>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Examples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Some corn cultivars have the ability to repair and replace roots fed upon by corn cutworms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Such tolerance allows the plants adequate water and nutrient uptake and compensate damage despite heavy feeding. Moreover, tolerant genotypes developed greater root volume with rootworm feeding as compared to healthy ones.</a:t>
            </a:r>
          </a:p>
        </p:txBody>
      </p:sp>
    </p:spTree>
    <p:extLst>
      <p:ext uri="{BB962C8B-B14F-4D97-AF65-F5344CB8AC3E}">
        <p14:creationId xmlns:p14="http://schemas.microsoft.com/office/powerpoint/2010/main" val="2027545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1828800"/>
            <a:ext cx="9067800" cy="5156027"/>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Apparent Resistance</a:t>
            </a:r>
          </a:p>
          <a:p>
            <a:pPr marL="280988" indent="-280988" algn="just">
              <a:lnSpc>
                <a:spcPct val="150000"/>
              </a:lnSpc>
              <a:buFont typeface="Wingdings" panose="05000000000000000000" pitchFamily="2" charset="2"/>
              <a:buChar char="§"/>
            </a:pPr>
            <a:r>
              <a:rPr lang="en-US" sz="2200" b="1" dirty="0">
                <a:latin typeface="Times New Roman" panose="02020603050405020304" pitchFamily="18" charset="0"/>
                <a:cs typeface="Times New Roman" panose="02020603050405020304" pitchFamily="18" charset="0"/>
              </a:rPr>
              <a:t>It is not considered as true resistance and some time also called ecological resistance or pseudoresistance.</a:t>
            </a:r>
          </a:p>
          <a:p>
            <a:pPr marL="280988" indent="-280988" algn="just">
              <a:lnSpc>
                <a:spcPct val="150000"/>
              </a:lnSpc>
              <a:buFont typeface="Wingdings" panose="05000000000000000000" pitchFamily="2" charset="2"/>
              <a:buChar char="§"/>
            </a:pPr>
            <a:r>
              <a:rPr lang="en-US" sz="2200" b="1" dirty="0">
                <a:latin typeface="Times New Roman" panose="02020603050405020304" pitchFamily="18" charset="0"/>
                <a:cs typeface="Times New Roman" panose="02020603050405020304" pitchFamily="18" charset="0"/>
              </a:rPr>
              <a:t>Its expression is heavily based on environmental conditions than on genetics.</a:t>
            </a:r>
          </a:p>
          <a:p>
            <a:pPr marL="280988" indent="-280988" algn="just">
              <a:lnSpc>
                <a:spcPct val="150000"/>
              </a:lnSpc>
              <a:buFont typeface="Wingdings" panose="05000000000000000000" pitchFamily="2" charset="2"/>
              <a:buChar char="§"/>
            </a:pPr>
            <a:r>
              <a:rPr lang="en-US" sz="2200" b="1" dirty="0">
                <a:latin typeface="Times New Roman" panose="02020603050405020304" pitchFamily="18" charset="0"/>
                <a:cs typeface="Times New Roman" panose="02020603050405020304" pitchFamily="18" charset="0"/>
              </a:rPr>
              <a:t>The characteristics of this resistance are temporary and cultivars are potentially susceptible.</a:t>
            </a:r>
          </a:p>
          <a:p>
            <a:pPr marL="280988" indent="-280988" algn="just">
              <a:lnSpc>
                <a:spcPct val="150000"/>
              </a:lnSpc>
              <a:buFont typeface="Wingdings" panose="05000000000000000000" pitchFamily="2" charset="2"/>
              <a:buChar char="§"/>
            </a:pPr>
            <a:r>
              <a:rPr lang="en-US" sz="2200" b="1" dirty="0">
                <a:latin typeface="Times New Roman" panose="02020603050405020304" pitchFamily="18" charset="0"/>
                <a:cs typeface="Times New Roman" panose="02020603050405020304" pitchFamily="18" charset="0"/>
              </a:rPr>
              <a:t>Apparent resistance is important in insect pest management but its use must be carefully synchronized with prevailing environmental conditions. </a:t>
            </a:r>
          </a:p>
        </p:txBody>
      </p:sp>
    </p:spTree>
    <p:extLst>
      <p:ext uri="{BB962C8B-B14F-4D97-AF65-F5344CB8AC3E}">
        <p14:creationId xmlns:p14="http://schemas.microsoft.com/office/powerpoint/2010/main" val="92341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4524315"/>
          </a:xfrm>
          <a:prstGeom prst="rect">
            <a:avLst/>
          </a:prstGeom>
        </p:spPr>
        <p:txBody>
          <a:bodyPr wrap="square">
            <a:spAutoFit/>
          </a:bodyPr>
          <a:lstStyle/>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Resistance is a merit for a plant variety to persist and reproduce.</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Usually resistant varieties have favorable  characteristics such as yield quality and quantity and resistant to insect pests.</a:t>
            </a:r>
          </a:p>
          <a:p>
            <a:pPr algn="just">
              <a:lnSpc>
                <a:spcPct val="150000"/>
              </a:lnSpc>
            </a:pPr>
            <a:r>
              <a:rPr lang="en-US" sz="2400" b="1" dirty="0">
                <a:solidFill>
                  <a:srgbClr val="FF0000"/>
                </a:solidFill>
                <a:latin typeface="Times New Roman" panose="02020603050405020304" pitchFamily="18" charset="0"/>
                <a:cs typeface="Times New Roman" panose="02020603050405020304" pitchFamily="18" charset="0"/>
              </a:rPr>
              <a:t>    Brief History of Resistance </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earliest plant resistance to insect pests was recorded in the late eighteenth and early nineteenth centuries.</a:t>
            </a:r>
          </a:p>
          <a:p>
            <a:pPr marL="342900" indent="-342900" algn="just">
              <a:lnSpc>
                <a:spcPct val="150000"/>
              </a:lnSpc>
              <a:buFont typeface="Wingdings" panose="05000000000000000000" pitchFamily="2" charset="2"/>
              <a:buChar char="§"/>
            </a:pPr>
            <a:r>
              <a:rPr lang="en-US" sz="2400" b="1" dirty="0" err="1">
                <a:latin typeface="Times New Roman" panose="02020603050405020304" pitchFamily="18" charset="0"/>
                <a:cs typeface="Times New Roman" panose="02020603050405020304" pitchFamily="18" charset="0"/>
              </a:rPr>
              <a:t>Underhil</a:t>
            </a:r>
            <a:r>
              <a:rPr lang="en-US" sz="2400" b="1" dirty="0">
                <a:latin typeface="Times New Roman" panose="02020603050405020304" pitchFamily="18" charset="0"/>
                <a:cs typeface="Times New Roman" panose="02020603050405020304" pitchFamily="18" charset="0"/>
              </a:rPr>
              <a:t> wheat variety was the earliest documented insect resistant plant variety against </a:t>
            </a:r>
            <a:r>
              <a:rPr lang="en-US" sz="2400" b="1" dirty="0" err="1">
                <a:latin typeface="Times New Roman" panose="02020603050405020304" pitchFamily="18" charset="0"/>
                <a:cs typeface="Times New Roman" panose="02020603050405020304" pitchFamily="18" charset="0"/>
              </a:rPr>
              <a:t>Hessain</a:t>
            </a:r>
            <a:r>
              <a:rPr lang="en-US" sz="2400" b="1" dirty="0">
                <a:latin typeface="Times New Roman" panose="02020603050405020304" pitchFamily="18" charset="0"/>
                <a:cs typeface="Times New Roman" panose="02020603050405020304" pitchFamily="18" charset="0"/>
              </a:rPr>
              <a:t> Fly.</a:t>
            </a:r>
          </a:p>
        </p:txBody>
      </p:sp>
    </p:spTree>
    <p:extLst>
      <p:ext uri="{BB962C8B-B14F-4D97-AF65-F5344CB8AC3E}">
        <p14:creationId xmlns:p14="http://schemas.microsoft.com/office/powerpoint/2010/main" val="2381156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1828800"/>
            <a:ext cx="9067800" cy="4524315"/>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There are three types of apparent resistance including host evasion, induced resistance and host escape.</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Host Evasion</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Plant passes through susceptible stage quickly or at a time such that its exposure to potentially injurious insects is reduced. Host evasion is accomplished by growing early maturing varieties, e.g.,</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Planting fast maturing cultivars of cotton  protect them from  boll weevil, pink bollworm, corn earworm, tobacco budworm</a:t>
            </a:r>
          </a:p>
        </p:txBody>
      </p:sp>
    </p:spTree>
    <p:extLst>
      <p:ext uri="{BB962C8B-B14F-4D97-AF65-F5344CB8AC3E}">
        <p14:creationId xmlns:p14="http://schemas.microsoft.com/office/powerpoint/2010/main" val="1549723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1828800"/>
            <a:ext cx="9067800" cy="5632311"/>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Sometimes evasion with early maturing varieties is confused with true resistance. To test early varieties for resistance, they can be planted later than usual and inspected for late-season injury.</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Induced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It is a form of temporary resistance derived from plant condition or the environment.</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Factors like fertilization or changes in soil moisture levels may make plants more tolerant of insect than under other circumstances.</a:t>
            </a:r>
          </a:p>
          <a:p>
            <a:pPr marL="280988" indent="-280988"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782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1828800"/>
            <a:ext cx="9067800" cy="5632311"/>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Nitrogen and potassium levels are known to affect aphid populations on plants.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High nitrogen level usually allow increase in insect survival, but opposite may occur for high level of potassium. Therefore, a proper balance of these nutrients in fertilizers is recommended for inducing resistance in plant against aphids.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Recently attention has been given to the role of </a:t>
            </a:r>
            <a:r>
              <a:rPr lang="en-US" sz="2400" b="1" dirty="0" err="1">
                <a:solidFill>
                  <a:srgbClr val="FF0000"/>
                </a:solidFill>
                <a:latin typeface="Times New Roman" panose="02020603050405020304" pitchFamily="18" charset="0"/>
                <a:cs typeface="Times New Roman" panose="02020603050405020304" pitchFamily="18" charset="0"/>
              </a:rPr>
              <a:t>Phytoalexins</a:t>
            </a:r>
            <a:r>
              <a:rPr lang="en-US" sz="2400" b="1" dirty="0">
                <a:latin typeface="Times New Roman" panose="02020603050405020304" pitchFamily="18" charset="0"/>
                <a:cs typeface="Times New Roman" panose="02020603050405020304" pitchFamily="18" charset="0"/>
              </a:rPr>
              <a:t> which induce plant resistance to insects. </a:t>
            </a:r>
            <a:r>
              <a:rPr lang="en-US" sz="2400" b="1" dirty="0" err="1">
                <a:latin typeface="Times New Roman" panose="02020603050405020304" pitchFamily="18" charset="0"/>
                <a:cs typeface="Times New Roman" panose="02020603050405020304" pitchFamily="18" charset="0"/>
              </a:rPr>
              <a:t>Phytoalexins</a:t>
            </a:r>
            <a:r>
              <a:rPr lang="en-US" sz="2400" b="1" dirty="0">
                <a:latin typeface="Times New Roman" panose="02020603050405020304" pitchFamily="18" charset="0"/>
                <a:cs typeface="Times New Roman" panose="02020603050405020304" pitchFamily="18" charset="0"/>
              </a:rPr>
              <a:t> are phenolic compounds produced by the plants when attached by pathogens </a:t>
            </a:r>
          </a:p>
          <a:p>
            <a:pPr marL="280988" indent="-280988"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8032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1828800"/>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or insect pests.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mechanism involved is the accumulation of </a:t>
            </a:r>
            <a:r>
              <a:rPr lang="en-US" sz="2400" b="1" dirty="0" err="1">
                <a:latin typeface="Times New Roman" panose="02020603050405020304" pitchFamily="18" charset="0"/>
                <a:cs typeface="Times New Roman" panose="02020603050405020304" pitchFamily="18" charset="0"/>
              </a:rPr>
              <a:t>allomones</a:t>
            </a:r>
            <a:r>
              <a:rPr lang="en-US" sz="2400" b="1" dirty="0">
                <a:latin typeface="Times New Roman" panose="02020603050405020304" pitchFamily="18" charset="0"/>
                <a:cs typeface="Times New Roman" panose="02020603050405020304" pitchFamily="18" charset="0"/>
              </a:rPr>
              <a:t> which triggered by injury or other environmental conditions.</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Host Escape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category explains the lack of infestation of susceptible plants in a population of otherwise infested plants.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presence of an un-infested plant may not mean that it is resistant and emphasizes that escapes occur in most plant population even with heavy insect infestation. No reason found.</a:t>
            </a:r>
          </a:p>
        </p:txBody>
      </p:sp>
    </p:spTree>
    <p:extLst>
      <p:ext uri="{BB962C8B-B14F-4D97-AF65-F5344CB8AC3E}">
        <p14:creationId xmlns:p14="http://schemas.microsoft.com/office/powerpoint/2010/main" val="1016817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2017050"/>
            <a:ext cx="9067800" cy="3970318"/>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Genetic Nature of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Plant breeding activities aimed at developing resistance rely heavily on a knowledge of genetic background for the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Such knowledge provides a quantitative basis for  designs to recombine genes and select for proper characters.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It also allows the identification of stable resistance factors that will ensure to reduce pest population.</a:t>
            </a:r>
          </a:p>
        </p:txBody>
      </p:sp>
    </p:spTree>
    <p:extLst>
      <p:ext uri="{BB962C8B-B14F-4D97-AF65-F5344CB8AC3E}">
        <p14:creationId xmlns:p14="http://schemas.microsoft.com/office/powerpoint/2010/main" val="18407021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76200" y="2017050"/>
            <a:ext cx="9067800" cy="3970318"/>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The gene-for-gene relationship</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In pest populations there are individuals with virulent genes that allow a pest species to overcome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One or more virulent genes may be present that allows an individual pest to overcome the effect of one or more plant genes responsible for resistance. This principle is called </a:t>
            </a:r>
            <a:r>
              <a:rPr lang="en-US" sz="2400" b="1" dirty="0">
                <a:solidFill>
                  <a:srgbClr val="FF0000"/>
                </a:solidFill>
                <a:latin typeface="Times New Roman" panose="02020603050405020304" pitchFamily="18" charset="0"/>
                <a:cs typeface="Times New Roman" panose="02020603050405020304" pitchFamily="18" charset="0"/>
              </a:rPr>
              <a:t>gene for gene </a:t>
            </a:r>
            <a:r>
              <a:rPr lang="en-US" sz="2400" b="1" dirty="0">
                <a:latin typeface="Times New Roman" panose="02020603050405020304" pitchFamily="18" charset="0"/>
                <a:cs typeface="Times New Roman" panose="02020603050405020304" pitchFamily="18" charset="0"/>
              </a:rPr>
              <a:t>relationship.</a:t>
            </a:r>
          </a:p>
        </p:txBody>
      </p:sp>
    </p:spTree>
    <p:extLst>
      <p:ext uri="{BB962C8B-B14F-4D97-AF65-F5344CB8AC3E}">
        <p14:creationId xmlns:p14="http://schemas.microsoft.com/office/powerpoint/2010/main" val="4061947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49161" y="1927373"/>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In the gene for gene relationship plant cultivars are resistant because they have a resistant allele at a gene locus that corresponds to an avirulent  (susceptible) allele at a equivalent locus of an insect e.g.,</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resistant gene in the host may code for a protein toxic to the insect and a corresponding virulent gene in the insect may code for an enzyme that detoxifies the toxic protein of the plant.</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circumstance allows virulent individuals to attack the otherwise resistant plant, and over a period of time the virulent</a:t>
            </a:r>
          </a:p>
        </p:txBody>
      </p:sp>
    </p:spTree>
    <p:extLst>
      <p:ext uri="{BB962C8B-B14F-4D97-AF65-F5344CB8AC3E}">
        <p14:creationId xmlns:p14="http://schemas.microsoft.com/office/powerpoint/2010/main" val="2373114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49161" y="1927373"/>
            <a:ext cx="9067800" cy="4909036"/>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genotype can replace the avirulent genotype. Eventually, the effectiveness of the resistant cultivar would decrease.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Different populations of an insect species that vary in their virulence to a cultivar are called </a:t>
            </a:r>
            <a:r>
              <a:rPr lang="en-US" sz="2400" b="1" dirty="0">
                <a:solidFill>
                  <a:srgbClr val="FF0000"/>
                </a:solidFill>
                <a:latin typeface="Times New Roman" panose="02020603050405020304" pitchFamily="18" charset="0"/>
                <a:cs typeface="Times New Roman" panose="02020603050405020304" pitchFamily="18" charset="0"/>
              </a:rPr>
              <a:t>biotypes</a:t>
            </a:r>
            <a:r>
              <a:rPr lang="en-US" sz="2400" b="1" dirty="0">
                <a:latin typeface="Times New Roman" panose="02020603050405020304" pitchFamily="18" charset="0"/>
                <a:cs typeface="Times New Roman" panose="02020603050405020304" pitchFamily="18" charset="0"/>
              </a:rPr>
              <a:t>.</a:t>
            </a:r>
          </a:p>
          <a:p>
            <a:pPr marL="280988" indent="-280988" algn="just">
              <a:lnSpc>
                <a:spcPct val="150000"/>
              </a:lnSpc>
              <a:buFont typeface="Wingdings" panose="05000000000000000000" pitchFamily="2" charset="2"/>
              <a:buChar char="§"/>
            </a:pPr>
            <a:endParaRPr lang="en-US" sz="1000" b="1" dirty="0">
              <a:latin typeface="Times New Roman" panose="02020603050405020304" pitchFamily="18" charset="0"/>
              <a:cs typeface="Times New Roman" panose="02020603050405020304" pitchFamily="18" charset="0"/>
            </a:endParaRPr>
          </a:p>
          <a:p>
            <a:pPr marL="280988" indent="-280988" algn="just">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Vertical resistance</a:t>
            </a:r>
          </a:p>
          <a:p>
            <a:pPr marL="280988" indent="-280988" algn="just">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It refers to the cultivars with resistance limited to one or a few pest genotypes.</a:t>
            </a:r>
          </a:p>
          <a:p>
            <a:pPr marL="280988" indent="-280988" algn="just">
              <a:buFont typeface="Wingdings" panose="05000000000000000000" pitchFamily="2" charset="2"/>
              <a:buChar char="§"/>
            </a:pPr>
            <a:endParaRPr lang="en-US" sz="1000" b="1" dirty="0">
              <a:latin typeface="Times New Roman" panose="02020603050405020304" pitchFamily="18" charset="0"/>
              <a:cs typeface="Times New Roman" panose="02020603050405020304" pitchFamily="18" charset="0"/>
            </a:endParaRPr>
          </a:p>
          <a:p>
            <a:pPr marL="280988" indent="-280988" algn="just">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Horizontal resistance </a:t>
            </a:r>
          </a:p>
          <a:p>
            <a:pPr marL="280988" indent="-280988" algn="just">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It describes cultivars that express resistance against a broad range of pest genotypes.</a:t>
            </a:r>
          </a:p>
        </p:txBody>
      </p:sp>
    </p:spTree>
    <p:extLst>
      <p:ext uri="{BB962C8B-B14F-4D97-AF65-F5344CB8AC3E}">
        <p14:creationId xmlns:p14="http://schemas.microsoft.com/office/powerpoint/2010/main" val="11008620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49161" y="1927373"/>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Resistance classes based on mode of inheritance</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Oligo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Oligo resistance is also called major gene resistance and is conferred by one or only few genes. </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type usually produces vertical resistance against insects and may be inherited through dominant or recessive genes.</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Single gene dominant resistance has been incorporated into varieties of such crops as apple, cotton, raspberry, rye, rice and sweet clover.</a:t>
            </a:r>
          </a:p>
        </p:txBody>
      </p:sp>
    </p:spTree>
    <p:extLst>
      <p:ext uri="{BB962C8B-B14F-4D97-AF65-F5344CB8AC3E}">
        <p14:creationId xmlns:p14="http://schemas.microsoft.com/office/powerpoint/2010/main" val="1018799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49161" y="1927373"/>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Singe gene recessive resistance can be found in corn lines resistant to the western corn rootworm and wheat resistant to the </a:t>
            </a:r>
            <a:r>
              <a:rPr lang="en-US" sz="2400" b="1" dirty="0" err="1">
                <a:latin typeface="Times New Roman" panose="02020603050405020304" pitchFamily="18" charset="0"/>
                <a:cs typeface="Times New Roman" panose="02020603050405020304" pitchFamily="18" charset="0"/>
              </a:rPr>
              <a:t>greenbug</a:t>
            </a:r>
            <a:r>
              <a:rPr lang="en-US" sz="2400" b="1" dirty="0">
                <a:latin typeface="Times New Roman" panose="02020603050405020304" pitchFamily="18" charset="0"/>
                <a:cs typeface="Times New Roman" panose="02020603050405020304" pitchFamily="18" charset="0"/>
              </a:rPr>
              <a:t>.</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Polygenic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This kind of resistance is conferred by many genes each contributing to the resistance effect. Therefore, it is also called minor gene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Resistance inherited through polygenic mode is usually very complex and may be associated with such quantitative traits as </a:t>
            </a:r>
          </a:p>
        </p:txBody>
      </p:sp>
    </p:spTree>
    <p:extLst>
      <p:ext uri="{BB962C8B-B14F-4D97-AF65-F5344CB8AC3E}">
        <p14:creationId xmlns:p14="http://schemas.microsoft.com/office/powerpoint/2010/main" val="57470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2795958"/>
          </a:xfrm>
          <a:prstGeom prst="rect">
            <a:avLst/>
          </a:prstGeom>
        </p:spPr>
        <p:txBody>
          <a:bodyPr wrap="square">
            <a:spAutoFit/>
          </a:bodyPr>
          <a:lstStyle/>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example of using resistant variety of grapes to </a:t>
            </a:r>
            <a:r>
              <a:rPr lang="en-US" sz="2400" b="1" dirty="0" err="1">
                <a:latin typeface="Times New Roman" panose="02020603050405020304" pitchFamily="18" charset="0"/>
                <a:cs typeface="Times New Roman" panose="02020603050405020304" pitchFamily="18" charset="0"/>
              </a:rPr>
              <a:t>Phylloxera</a:t>
            </a:r>
            <a:r>
              <a:rPr lang="en-US" sz="2400" b="1" dirty="0">
                <a:latin typeface="Times New Roman" panose="02020603050405020304" pitchFamily="18" charset="0"/>
                <a:cs typeface="Times New Roman" panose="02020603050405020304" pitchFamily="18" charset="0"/>
              </a:rPr>
              <a:t> (Aphids species attacking roots). Susceptible European grapes grafted on American resistant grapes.</a:t>
            </a: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75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7931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49161" y="1927373"/>
            <a:ext cx="9067800" cy="5078313"/>
          </a:xfrm>
          <a:prstGeom prst="rect">
            <a:avLst/>
          </a:prstGeom>
        </p:spPr>
        <p:txBody>
          <a:bodyPr wrap="square">
            <a:spAutoFit/>
          </a:bodyPr>
          <a:lstStyle/>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Plant vigor and yield</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Horizontal resistance is usually polygenic.</a:t>
            </a:r>
          </a:p>
          <a:p>
            <a:pPr marL="280988" indent="-280988"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Cytoplasmic  Resistance</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Cytoplasmic  resistance is conferred by mutable (capable or liable to mutation) substances in the cell cytoplasm.</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Cytoplasmic inheritance is maternal because most cytoplasm of the zygote come from the ovum.</a:t>
            </a:r>
          </a:p>
          <a:p>
            <a:pPr marL="280988" indent="-280988"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Cytoplasmic inheritance is important in resistance to pathogenic microorganisms but not a factor in resistance to insects.</a:t>
            </a:r>
          </a:p>
        </p:txBody>
      </p:sp>
    </p:spTree>
    <p:extLst>
      <p:ext uri="{BB962C8B-B14F-4D97-AF65-F5344CB8AC3E}">
        <p14:creationId xmlns:p14="http://schemas.microsoft.com/office/powerpoint/2010/main" val="2309691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1133965"/>
          </a:xfrm>
          <a:prstGeom prst="rect">
            <a:avLst/>
          </a:prstGeom>
        </p:spPr>
        <p:txBody>
          <a:bodyPr wrap="square">
            <a:spAutoFit/>
          </a:bodyPr>
          <a:lstStyle/>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2284664"/>
            <a:ext cx="8991600" cy="3785652"/>
          </a:xfrm>
          <a:prstGeom prst="rect">
            <a:avLst/>
          </a:prstGeom>
        </p:spPr>
        <p:txBody>
          <a:bodyPr wrap="square">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Definition of Plant Resistance to Insects</a:t>
            </a:r>
          </a:p>
          <a:p>
            <a:pPr algn="just"/>
            <a:r>
              <a:rPr lang="en-US" sz="2400" b="1" dirty="0">
                <a:latin typeface="Times New Roman" panose="02020603050405020304" pitchFamily="18" charset="0"/>
                <a:cs typeface="Times New Roman" panose="02020603050405020304" pitchFamily="18" charset="0"/>
              </a:rPr>
              <a:t>Resistance of plants to insect is the property that enables a plant to avoid, tolerate or recover from injury by insect populations that cause greater damage to other plants of the same species, similar environmental conditions. </a:t>
            </a:r>
          </a:p>
          <a:p>
            <a:pPr algn="just"/>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This property generally derives from certain biochemical and morphological characteristics of plants which affects the behavior and/or the metabolism of insect as to influence the relative degree of damage caused by these insects.</a:t>
            </a:r>
          </a:p>
        </p:txBody>
      </p:sp>
    </p:spTree>
    <p:extLst>
      <p:ext uri="{BB962C8B-B14F-4D97-AF65-F5344CB8AC3E}">
        <p14:creationId xmlns:p14="http://schemas.microsoft.com/office/powerpoint/2010/main" val="175343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1133965"/>
          </a:xfrm>
          <a:prstGeom prst="rect">
            <a:avLst/>
          </a:prstGeom>
        </p:spPr>
        <p:txBody>
          <a:bodyPr wrap="square">
            <a:spAutoFit/>
          </a:bodyPr>
          <a:lstStyle/>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2284664"/>
            <a:ext cx="8991600" cy="3416320"/>
          </a:xfrm>
          <a:prstGeom prst="rect">
            <a:avLst/>
          </a:prstGeom>
        </p:spPr>
        <p:txBody>
          <a:bodyPr wrap="square">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Painter and Maxwell definitions of Plant Resistance to Insects</a:t>
            </a:r>
          </a:p>
          <a:p>
            <a:pPr algn="just"/>
            <a:endParaRPr lang="en-US" sz="2400" b="1" dirty="0">
              <a:solidFill>
                <a:srgbClr val="FF0000"/>
              </a:solidFill>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Those characters that enable a plant to avoid, tolerate or recover from attacks of insects under conditions that would cause greater injury to other plants of the same species” (Painter, R.H., 1951). </a:t>
            </a:r>
          </a:p>
          <a:p>
            <a:pPr algn="just"/>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Those heritable characteristics possessed by the plant which influence the ultimate degree of damage done by the insect” (Maxwell, F.G., 1972).</a:t>
            </a:r>
          </a:p>
        </p:txBody>
      </p:sp>
    </p:spTree>
    <p:extLst>
      <p:ext uri="{BB962C8B-B14F-4D97-AF65-F5344CB8AC3E}">
        <p14:creationId xmlns:p14="http://schemas.microsoft.com/office/powerpoint/2010/main" val="183814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1133965"/>
          </a:xfrm>
          <a:prstGeom prst="rect">
            <a:avLst/>
          </a:prstGeom>
        </p:spPr>
        <p:txBody>
          <a:bodyPr wrap="square">
            <a:spAutoFit/>
          </a:bodyPr>
          <a:lstStyle/>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pic>
        <p:nvPicPr>
          <p:cNvPr id="9" name="Picture 8"/>
          <p:cNvPicPr/>
          <p:nvPr/>
        </p:nvPicPr>
        <p:blipFill rotWithShape="1">
          <a:blip r:embed="rId5"/>
          <a:srcRect l="15666" t="33876" r="43933" b="24755"/>
          <a:stretch/>
        </p:blipFill>
        <p:spPr bwMode="auto">
          <a:xfrm>
            <a:off x="1759234" y="2286000"/>
            <a:ext cx="6241766" cy="3733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58374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2286000"/>
            <a:ext cx="9072705" cy="5078313"/>
          </a:xfrm>
          <a:prstGeom prst="rect">
            <a:avLst/>
          </a:prstGeom>
        </p:spPr>
        <p:txBody>
          <a:bodyPr wrap="square">
            <a:spAutoFit/>
          </a:bodyPr>
          <a:lstStyle/>
          <a:p>
            <a:pPr algn="just">
              <a:lnSpc>
                <a:spcPct val="150000"/>
              </a:lnSpc>
            </a:pPr>
            <a:r>
              <a:rPr lang="en-US" sz="2400" b="1" dirty="0">
                <a:solidFill>
                  <a:srgbClr val="FF0000"/>
                </a:solidFill>
                <a:latin typeface="Times New Roman" panose="02020603050405020304" pitchFamily="18" charset="0"/>
                <a:cs typeface="Times New Roman" panose="02020603050405020304" pitchFamily="18" charset="0"/>
              </a:rPr>
              <a:t>Insects and Host- Plant Relationship</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Mechanism of </a:t>
            </a:r>
            <a:r>
              <a:rPr lang="en-US" sz="2400" b="1" dirty="0">
                <a:solidFill>
                  <a:srgbClr val="FF0000"/>
                </a:solidFill>
                <a:latin typeface="Times New Roman" panose="02020603050405020304" pitchFamily="18" charset="0"/>
                <a:cs typeface="Times New Roman" panose="02020603050405020304" pitchFamily="18" charset="0"/>
              </a:rPr>
              <a:t>plant resistance to insect </a:t>
            </a:r>
            <a:r>
              <a:rPr lang="en-US" sz="2400" b="1" dirty="0">
                <a:latin typeface="Times New Roman" panose="02020603050405020304" pitchFamily="18" charset="0"/>
                <a:cs typeface="Times New Roman" panose="02020603050405020304" pitchFamily="18" charset="0"/>
              </a:rPr>
              <a:t>is important to understand</a:t>
            </a:r>
          </a:p>
          <a:p>
            <a:pPr marL="342900" indent="-342900"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Insect Aspects</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The insect aspects of the insect-plant interaction is often described as a series of steps, in time and space, that lead to suitability of a plant for the insect.  </a:t>
            </a: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20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fontScale="90000"/>
          </a:bodyPr>
          <a:lstStyle/>
          <a:p>
            <a:r>
              <a:rPr lang="en-US" sz="3200" b="1" dirty="0">
                <a:solidFill>
                  <a:srgbClr val="FF0000"/>
                </a:solidFill>
                <a:latin typeface="Times New Roman" panose="02020603050405020304" pitchFamily="18" charset="0"/>
                <a:cs typeface="Times New Roman" panose="02020603050405020304" pitchFamily="18" charset="0"/>
              </a:rPr>
              <a:t>Managing Insect Pests with Resistant Plant Varieties </a:t>
            </a: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6" name="Group 15"/>
          <p:cNvGrpSpPr/>
          <p:nvPr/>
        </p:nvGrpSpPr>
        <p:grpSpPr>
          <a:xfrm>
            <a:off x="280256" y="228600"/>
            <a:ext cx="8583488" cy="942235"/>
            <a:chOff x="381000" y="0"/>
            <a:chExt cx="8583488" cy="942235"/>
          </a:xfrm>
        </p:grpSpPr>
        <p:pic>
          <p:nvPicPr>
            <p:cNvPr id="17" name="Picture 1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8" name="Picture 6" descr="http://t0.gstatic.com/images?q=tbn:ANd9GcTh_SinKdwBK5K8nHIfaaRtmFMceXBYppdX5iKn61cBKOA24hddcg"/>
            <p:cNvPicPr>
              <a:picLocks noChangeAspect="1" noChangeArrowheads="1"/>
            </p:cNvPicPr>
            <p:nvPr/>
          </p:nvPicPr>
          <p:blipFill>
            <a:blip r:embed="rId4" cstate="print"/>
            <a:srcRect/>
            <a:stretch>
              <a:fillRect/>
            </a:stretch>
          </p:blipFill>
          <p:spPr bwMode="auto">
            <a:xfrm>
              <a:off x="381000" y="0"/>
              <a:ext cx="861801" cy="882125"/>
            </a:xfrm>
            <a:prstGeom prst="rect">
              <a:avLst/>
            </a:prstGeom>
            <a:noFill/>
          </p:spPr>
        </p:pic>
      </p:grpSp>
      <p:sp>
        <p:nvSpPr>
          <p:cNvPr id="5" name="Rectangle 4"/>
          <p:cNvSpPr/>
          <p:nvPr/>
        </p:nvSpPr>
        <p:spPr>
          <a:xfrm>
            <a:off x="0" y="1951270"/>
            <a:ext cx="9072705" cy="5078313"/>
          </a:xfrm>
          <a:prstGeom prst="rect">
            <a:avLst/>
          </a:prstGeom>
        </p:spPr>
        <p:txBody>
          <a:bodyPr wrap="square">
            <a:spAutoFit/>
          </a:bodyPr>
          <a:lstStyle/>
          <a:p>
            <a:pPr marL="342900" indent="-342900"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Finding the general habitat</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Insect locate the general area of the host by means un-related to plant. Physical stimuli such as light, wind, gravity, temperature and humidity may help orient dispersing insects to the overall location of the host.</a:t>
            </a:r>
          </a:p>
          <a:p>
            <a:pPr marL="342900" indent="-342900" algn="just">
              <a:lnSpc>
                <a:spcPct val="150000"/>
              </a:lnSpc>
              <a:buFont typeface="Wingdings" panose="05000000000000000000" pitchFamily="2" charset="2"/>
              <a:buChar char="§"/>
            </a:pPr>
            <a:r>
              <a:rPr lang="en-US" sz="2400" b="1" dirty="0">
                <a:solidFill>
                  <a:srgbClr val="FF0000"/>
                </a:solidFill>
                <a:latin typeface="Times New Roman" panose="02020603050405020304" pitchFamily="18" charset="0"/>
                <a:cs typeface="Times New Roman" panose="02020603050405020304" pitchFamily="18" charset="0"/>
              </a:rPr>
              <a:t>Finding the host plant</a:t>
            </a:r>
          </a:p>
          <a:p>
            <a:pPr marL="342900" indent="-342900" algn="just">
              <a:lnSpc>
                <a:spcPct val="150000"/>
              </a:lnSpc>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Most insects rely on vision/color, smell/ order, shape, form, size, of the host plant.  But once on contact with host plant insect use short range stimuli e.g., Physical such as exciting tactile receptors</a:t>
            </a:r>
          </a:p>
        </p:txBody>
      </p:sp>
    </p:spTree>
    <p:extLst>
      <p:ext uri="{BB962C8B-B14F-4D97-AF65-F5344CB8AC3E}">
        <p14:creationId xmlns:p14="http://schemas.microsoft.com/office/powerpoint/2010/main" val="2308080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4284</TotalTime>
  <Words>2860</Words>
  <Application>Microsoft Office PowerPoint</Application>
  <PresentationFormat>عرض على الشاشة (4:3)</PresentationFormat>
  <Paragraphs>288</Paragraphs>
  <Slides>40</Slides>
  <Notes>39</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40</vt:i4>
      </vt:variant>
    </vt:vector>
  </HeadingPairs>
  <TitlesOfParts>
    <vt:vector size="45" baseType="lpstr">
      <vt:lpstr>Arial</vt:lpstr>
      <vt:lpstr>Calibri</vt:lpstr>
      <vt:lpstr>Times New Roman</vt:lpstr>
      <vt:lpstr>Wingdings</vt:lpstr>
      <vt:lpstr>Office Theme</vt:lpstr>
      <vt:lpstr>عرض تقديمي في PowerPoint</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lpstr>Managing Insect Pests with Resistant Plant Varieties </vt:lpstr>
    </vt:vector>
  </TitlesOfParts>
  <Company>King Saud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Insect Pests with Resistant Plant Varieties</dc:title>
  <dc:creator>User</dc:creator>
  <cp:lastModifiedBy>Abdulrahman Aldawood</cp:lastModifiedBy>
  <cp:revision>7</cp:revision>
  <dcterms:created xsi:type="dcterms:W3CDTF">2023-03-13T11:53:13Z</dcterms:created>
  <dcterms:modified xsi:type="dcterms:W3CDTF">2025-01-19T11:30:40Z</dcterms:modified>
</cp:coreProperties>
</file>