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256" r:id="rId2"/>
    <p:sldId id="322" r:id="rId3"/>
    <p:sldId id="313" r:id="rId4"/>
    <p:sldId id="312" r:id="rId5"/>
    <p:sldId id="314" r:id="rId6"/>
    <p:sldId id="315" r:id="rId7"/>
    <p:sldId id="316" r:id="rId8"/>
    <p:sldId id="317" r:id="rId9"/>
    <p:sldId id="318" r:id="rId10"/>
    <p:sldId id="319" r:id="rId11"/>
    <p:sldId id="320" r:id="rId12"/>
    <p:sldId id="323" r:id="rId13"/>
    <p:sldId id="328" r:id="rId14"/>
    <p:sldId id="324" r:id="rId15"/>
    <p:sldId id="326" r:id="rId16"/>
    <p:sldId id="327" r:id="rId17"/>
    <p:sldId id="325" r:id="rId18"/>
    <p:sldId id="321" r:id="rId19"/>
    <p:sldId id="32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FED431-E3B1-D7AD-76F4-8B1DF5AC5E77}" v="50" dt="2023-10-08T21:01:31.769"/>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15" autoAdjust="0"/>
    <p:restoredTop sz="94660"/>
  </p:normalViewPr>
  <p:slideViewPr>
    <p:cSldViewPr snapToGrid="0">
      <p:cViewPr varScale="1">
        <p:scale>
          <a:sx n="108" d="100"/>
          <a:sy n="108" d="100"/>
        </p:scale>
        <p:origin x="5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nah Saleeh Alsuhaibani" userId="S::lalsuhaibani@ksu.edu.sa::9fd300a6-3fa2-4af8-a179-161e7df9720f" providerId="AD" clId="Web-{2AFED431-E3B1-D7AD-76F4-8B1DF5AC5E77}"/>
    <pc:docChg chg="modSld">
      <pc:chgData name="Leenah Saleeh Alsuhaibani" userId="S::lalsuhaibani@ksu.edu.sa::9fd300a6-3fa2-4af8-a179-161e7df9720f" providerId="AD" clId="Web-{2AFED431-E3B1-D7AD-76F4-8B1DF5AC5E77}" dt="2023-10-08T21:01:31.769" v="45"/>
      <pc:docMkLst>
        <pc:docMk/>
      </pc:docMkLst>
      <pc:sldChg chg="addSp delSp modSp">
        <pc:chgData name="Leenah Saleeh Alsuhaibani" userId="S::lalsuhaibani@ksu.edu.sa::9fd300a6-3fa2-4af8-a179-161e7df9720f" providerId="AD" clId="Web-{2AFED431-E3B1-D7AD-76F4-8B1DF5AC5E77}" dt="2023-10-08T21:01:31.769" v="45"/>
        <pc:sldMkLst>
          <pc:docMk/>
          <pc:sldMk cId="2371900789" sldId="323"/>
        </pc:sldMkLst>
        <pc:spChg chg="add mod">
          <ac:chgData name="Leenah Saleeh Alsuhaibani" userId="S::lalsuhaibani@ksu.edu.sa::9fd300a6-3fa2-4af8-a179-161e7df9720f" providerId="AD" clId="Web-{2AFED431-E3B1-D7AD-76F4-8B1DF5AC5E77}" dt="2023-10-08T20:57:38.965" v="7" actId="20577"/>
          <ac:spMkLst>
            <pc:docMk/>
            <pc:sldMk cId="2371900789" sldId="323"/>
            <ac:spMk id="5" creationId="{64A89EDE-E337-5C4B-0EC1-F87BDAE539CF}"/>
          </ac:spMkLst>
        </pc:spChg>
        <pc:spChg chg="add del">
          <ac:chgData name="Leenah Saleeh Alsuhaibani" userId="S::lalsuhaibani@ksu.edu.sa::9fd300a6-3fa2-4af8-a179-161e7df9720f" providerId="AD" clId="Web-{2AFED431-E3B1-D7AD-76F4-8B1DF5AC5E77}" dt="2023-10-08T20:57:28.511" v="4"/>
          <ac:spMkLst>
            <pc:docMk/>
            <pc:sldMk cId="2371900789" sldId="323"/>
            <ac:spMk id="6" creationId="{BB5BF18A-826B-CEE9-205E-D774C77682E1}"/>
          </ac:spMkLst>
        </pc:spChg>
        <pc:spChg chg="add del mod">
          <ac:chgData name="Leenah Saleeh Alsuhaibani" userId="S::lalsuhaibani@ksu.edu.sa::9fd300a6-3fa2-4af8-a179-161e7df9720f" providerId="AD" clId="Web-{2AFED431-E3B1-D7AD-76F4-8B1DF5AC5E77}" dt="2023-10-08T20:59:54.282" v="31"/>
          <ac:spMkLst>
            <pc:docMk/>
            <pc:sldMk cId="2371900789" sldId="323"/>
            <ac:spMk id="7" creationId="{08220099-FB1E-7666-CDC8-399645B03626}"/>
          </ac:spMkLst>
        </pc:spChg>
        <pc:spChg chg="add del mod">
          <ac:chgData name="Leenah Saleeh Alsuhaibani" userId="S::lalsuhaibani@ksu.edu.sa::9fd300a6-3fa2-4af8-a179-161e7df9720f" providerId="AD" clId="Web-{2AFED431-E3B1-D7AD-76F4-8B1DF5AC5E77}" dt="2023-10-08T20:58:04.528" v="13"/>
          <ac:spMkLst>
            <pc:docMk/>
            <pc:sldMk cId="2371900789" sldId="323"/>
            <ac:spMk id="9" creationId="{BB62062D-09EC-BC0E-4A0D-85A96877AD5F}"/>
          </ac:spMkLst>
        </pc:spChg>
        <pc:spChg chg="add del mod">
          <ac:chgData name="Leenah Saleeh Alsuhaibani" userId="S::lalsuhaibani@ksu.edu.sa::9fd300a6-3fa2-4af8-a179-161e7df9720f" providerId="AD" clId="Web-{2AFED431-E3B1-D7AD-76F4-8B1DF5AC5E77}" dt="2023-10-08T21:00:30.095" v="37"/>
          <ac:spMkLst>
            <pc:docMk/>
            <pc:sldMk cId="2371900789" sldId="323"/>
            <ac:spMk id="11" creationId="{573E7A57-331E-9E02-C7D7-24E453E63151}"/>
          </ac:spMkLst>
        </pc:spChg>
        <pc:spChg chg="add mod">
          <ac:chgData name="Leenah Saleeh Alsuhaibani" userId="S::lalsuhaibani@ksu.edu.sa::9fd300a6-3fa2-4af8-a179-161e7df9720f" providerId="AD" clId="Web-{2AFED431-E3B1-D7AD-76F4-8B1DF5AC5E77}" dt="2023-10-08T21:01:16.675" v="44" actId="20577"/>
          <ac:spMkLst>
            <pc:docMk/>
            <pc:sldMk cId="2371900789" sldId="323"/>
            <ac:spMk id="12" creationId="{CF49449E-2176-1D77-27A3-885147A8AB43}"/>
          </ac:spMkLst>
        </pc:spChg>
        <pc:spChg chg="add">
          <ac:chgData name="Leenah Saleeh Alsuhaibani" userId="S::lalsuhaibani@ksu.edu.sa::9fd300a6-3fa2-4af8-a179-161e7df9720f" providerId="AD" clId="Web-{2AFED431-E3B1-D7AD-76F4-8B1DF5AC5E77}" dt="2023-10-08T21:01:31.769" v="45"/>
          <ac:spMkLst>
            <pc:docMk/>
            <pc:sldMk cId="2371900789" sldId="323"/>
            <ac:spMk id="16" creationId="{08A5B0FF-FFD3-C81F-D5C4-D0F4AD5D9B4F}"/>
          </ac:spMkLst>
        </pc:spChg>
        <pc:cxnChg chg="add del">
          <ac:chgData name="Leenah Saleeh Alsuhaibani" userId="S::lalsuhaibani@ksu.edu.sa::9fd300a6-3fa2-4af8-a179-161e7df9720f" providerId="AD" clId="Web-{2AFED431-E3B1-D7AD-76F4-8B1DF5AC5E77}" dt="2023-10-08T21:00:45.424" v="39"/>
          <ac:cxnSpMkLst>
            <pc:docMk/>
            <pc:sldMk cId="2371900789" sldId="323"/>
            <ac:cxnSpMk id="13" creationId="{919C53C7-7B9A-AFE9-110C-5AFD6928CCAF}"/>
          </ac:cxnSpMkLst>
        </pc:cxnChg>
        <pc:cxnChg chg="add del mod">
          <ac:chgData name="Leenah Saleeh Alsuhaibani" userId="S::lalsuhaibani@ksu.edu.sa::9fd300a6-3fa2-4af8-a179-161e7df9720f" providerId="AD" clId="Web-{2AFED431-E3B1-D7AD-76F4-8B1DF5AC5E77}" dt="2023-10-08T21:01:08.128" v="43"/>
          <ac:cxnSpMkLst>
            <pc:docMk/>
            <pc:sldMk cId="2371900789" sldId="323"/>
            <ac:cxnSpMk id="15" creationId="{CACAC9E7-6905-BE6B-D390-A353183BC78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82AFB99-78E5-49BE-97DB-48BC8D1F1239}" type="datetimeFigureOut">
              <a:rPr lang="ar-SA" smtClean="0"/>
              <a:t>24/03/1445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9E7335C-52FB-4C16-957D-6459B3453F94}" type="slidenum">
              <a:rPr lang="ar-SA" smtClean="0"/>
              <a:t>‹#›</a:t>
            </a:fld>
            <a:endParaRPr lang="ar-SA"/>
          </a:p>
        </p:txBody>
      </p:sp>
    </p:spTree>
    <p:extLst>
      <p:ext uri="{BB962C8B-B14F-4D97-AF65-F5344CB8AC3E}">
        <p14:creationId xmlns:p14="http://schemas.microsoft.com/office/powerpoint/2010/main" val="173635761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GB" dirty="0"/>
              <a:t>* </a:t>
            </a:r>
            <a:r>
              <a:rPr lang="en-GB" sz="1200" b="0" i="0" kern="1200" dirty="0">
                <a:solidFill>
                  <a:schemeClr val="tx1"/>
                </a:solidFill>
                <a:effectLst/>
                <a:latin typeface="+mn-lt"/>
                <a:ea typeface="+mn-ea"/>
                <a:cs typeface="+mn-cs"/>
              </a:rPr>
              <a:t>One U is defined as the amount of the </a:t>
            </a:r>
            <a:r>
              <a:rPr lang="en-GB" sz="1200" b="1" i="0" kern="1200" dirty="0">
                <a:solidFill>
                  <a:schemeClr val="tx1"/>
                </a:solidFill>
                <a:effectLst/>
                <a:latin typeface="+mn-lt"/>
                <a:ea typeface="+mn-ea"/>
                <a:cs typeface="+mn-cs"/>
              </a:rPr>
              <a:t>enzyme</a:t>
            </a:r>
            <a:r>
              <a:rPr lang="en-GB" sz="1200" b="0" i="0" kern="1200" dirty="0">
                <a:solidFill>
                  <a:schemeClr val="tx1"/>
                </a:solidFill>
                <a:effectLst/>
                <a:latin typeface="+mn-lt"/>
                <a:ea typeface="+mn-ea"/>
                <a:cs typeface="+mn-cs"/>
              </a:rPr>
              <a:t> that produces a certain amount of </a:t>
            </a:r>
            <a:r>
              <a:rPr lang="en-GB" sz="1200" b="1" i="0" kern="1200" dirty="0">
                <a:solidFill>
                  <a:schemeClr val="tx1"/>
                </a:solidFill>
                <a:effectLst/>
                <a:latin typeface="+mn-lt"/>
                <a:ea typeface="+mn-ea"/>
                <a:cs typeface="+mn-cs"/>
              </a:rPr>
              <a:t>enzymatic</a:t>
            </a:r>
            <a:r>
              <a:rPr lang="en-GB" sz="1200" b="0" i="0" kern="1200" dirty="0">
                <a:solidFill>
                  <a:schemeClr val="tx1"/>
                </a:solidFill>
                <a:effectLst/>
                <a:latin typeface="+mn-lt"/>
                <a:ea typeface="+mn-ea"/>
                <a:cs typeface="+mn-cs"/>
              </a:rPr>
              <a:t> activity, that is, the amount that </a:t>
            </a:r>
            <a:r>
              <a:rPr lang="en-GB" sz="1200" b="0" i="0" kern="1200" dirty="0" err="1">
                <a:solidFill>
                  <a:schemeClr val="tx1"/>
                </a:solidFill>
                <a:effectLst/>
                <a:latin typeface="+mn-lt"/>
                <a:ea typeface="+mn-ea"/>
                <a:cs typeface="+mn-cs"/>
              </a:rPr>
              <a:t>catalyzes</a:t>
            </a:r>
            <a:r>
              <a:rPr lang="en-GB" sz="1200" b="0" i="0" kern="1200" dirty="0">
                <a:solidFill>
                  <a:schemeClr val="tx1"/>
                </a:solidFill>
                <a:effectLst/>
                <a:latin typeface="+mn-lt"/>
                <a:ea typeface="+mn-ea"/>
                <a:cs typeface="+mn-cs"/>
              </a:rPr>
              <a:t> the conversion of 1 micro-mole of substrate per minute</a:t>
            </a:r>
            <a:endParaRPr lang="en-GB" dirty="0"/>
          </a:p>
          <a:p>
            <a:endParaRPr lang="ar-SA" dirty="0"/>
          </a:p>
        </p:txBody>
      </p:sp>
      <p:sp>
        <p:nvSpPr>
          <p:cNvPr id="4" name="عنصر نائب لرقم الشريحة 3"/>
          <p:cNvSpPr>
            <a:spLocks noGrp="1"/>
          </p:cNvSpPr>
          <p:nvPr>
            <p:ph type="sldNum" sz="quarter" idx="5"/>
          </p:nvPr>
        </p:nvSpPr>
        <p:spPr/>
        <p:txBody>
          <a:bodyPr/>
          <a:lstStyle/>
          <a:p>
            <a:fld id="{59E7335C-52FB-4C16-957D-6459B3453F94}" type="slidenum">
              <a:rPr lang="ar-SA" smtClean="0"/>
              <a:t>14</a:t>
            </a:fld>
            <a:endParaRPr lang="ar-SA"/>
          </a:p>
        </p:txBody>
      </p:sp>
    </p:spTree>
    <p:extLst>
      <p:ext uri="{BB962C8B-B14F-4D97-AF65-F5344CB8AC3E}">
        <p14:creationId xmlns:p14="http://schemas.microsoft.com/office/powerpoint/2010/main" val="276978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0C3E2320-3D43-4E74-92A1-F01402A97621}" type="datetimeFigureOut">
              <a:rPr lang="ar-SA" smtClean="0"/>
              <a:t>24/03/1445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2CAA56-3DBB-431F-96C6-93A6BB75D65D}"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05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C3E2320-3D43-4E74-92A1-F01402A97621}" type="datetimeFigureOut">
              <a:rPr lang="ar-SA" smtClean="0"/>
              <a:t>24/03/1445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2CAA56-3DBB-431F-96C6-93A6BB75D65D}" type="slidenum">
              <a:rPr lang="ar-SA" smtClean="0"/>
              <a:t>‹#›</a:t>
            </a:fld>
            <a:endParaRPr lang="ar-SA"/>
          </a:p>
        </p:txBody>
      </p:sp>
    </p:spTree>
    <p:extLst>
      <p:ext uri="{BB962C8B-B14F-4D97-AF65-F5344CB8AC3E}">
        <p14:creationId xmlns:p14="http://schemas.microsoft.com/office/powerpoint/2010/main" val="419113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C3E2320-3D43-4E74-92A1-F01402A97621}" type="datetimeFigureOut">
              <a:rPr lang="ar-SA" smtClean="0"/>
              <a:t>24/03/1445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2CAA56-3DBB-431F-96C6-93A6BB75D65D}" type="slidenum">
              <a:rPr lang="ar-SA" smtClean="0"/>
              <a:t>‹#›</a:t>
            </a:fld>
            <a:endParaRPr lang="ar-SA"/>
          </a:p>
        </p:txBody>
      </p:sp>
    </p:spTree>
    <p:extLst>
      <p:ext uri="{BB962C8B-B14F-4D97-AF65-F5344CB8AC3E}">
        <p14:creationId xmlns:p14="http://schemas.microsoft.com/office/powerpoint/2010/main" val="217499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C3E2320-3D43-4E74-92A1-F01402A97621}" type="datetimeFigureOut">
              <a:rPr lang="ar-SA" smtClean="0"/>
              <a:t>24/03/1445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2CAA56-3DBB-431F-96C6-93A6BB75D65D}" type="slidenum">
              <a:rPr lang="ar-SA" smtClean="0"/>
              <a:t>‹#›</a:t>
            </a:fld>
            <a:endParaRPr lang="ar-SA"/>
          </a:p>
        </p:txBody>
      </p:sp>
    </p:spTree>
    <p:extLst>
      <p:ext uri="{BB962C8B-B14F-4D97-AF65-F5344CB8AC3E}">
        <p14:creationId xmlns:p14="http://schemas.microsoft.com/office/powerpoint/2010/main" val="529044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C3E2320-3D43-4E74-92A1-F01402A97621}" type="datetimeFigureOut">
              <a:rPr lang="ar-SA" smtClean="0"/>
              <a:t>24/03/1445</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AC2CAA56-3DBB-431F-96C6-93A6BB75D65D}" type="slidenum">
              <a:rPr lang="ar-SA" smtClean="0"/>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2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C3E2320-3D43-4E74-92A1-F01402A97621}" type="datetimeFigureOut">
              <a:rPr lang="ar-SA" smtClean="0"/>
              <a:t>24/03/1445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C2CAA56-3DBB-431F-96C6-93A6BB75D65D}" type="slidenum">
              <a:rPr lang="ar-SA" smtClean="0"/>
              <a:t>‹#›</a:t>
            </a:fld>
            <a:endParaRPr lang="ar-SA"/>
          </a:p>
        </p:txBody>
      </p:sp>
    </p:spTree>
    <p:extLst>
      <p:ext uri="{BB962C8B-B14F-4D97-AF65-F5344CB8AC3E}">
        <p14:creationId xmlns:p14="http://schemas.microsoft.com/office/powerpoint/2010/main" val="1803193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C3E2320-3D43-4E74-92A1-F01402A97621}" type="datetimeFigureOut">
              <a:rPr lang="ar-SA" smtClean="0"/>
              <a:t>24/03/1445</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AC2CAA56-3DBB-431F-96C6-93A6BB75D65D}" type="slidenum">
              <a:rPr lang="ar-SA" smtClean="0"/>
              <a:t>‹#›</a:t>
            </a:fld>
            <a:endParaRPr lang="ar-SA"/>
          </a:p>
        </p:txBody>
      </p:sp>
    </p:spTree>
    <p:extLst>
      <p:ext uri="{BB962C8B-B14F-4D97-AF65-F5344CB8AC3E}">
        <p14:creationId xmlns:p14="http://schemas.microsoft.com/office/powerpoint/2010/main" val="1295257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0C3E2320-3D43-4E74-92A1-F01402A97621}" type="datetimeFigureOut">
              <a:rPr lang="ar-SA" smtClean="0"/>
              <a:t>24/03/1445</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AC2CAA56-3DBB-431F-96C6-93A6BB75D65D}" type="slidenum">
              <a:rPr lang="ar-SA" smtClean="0"/>
              <a:t>‹#›</a:t>
            </a:fld>
            <a:endParaRPr lang="ar-SA"/>
          </a:p>
        </p:txBody>
      </p:sp>
    </p:spTree>
    <p:extLst>
      <p:ext uri="{BB962C8B-B14F-4D97-AF65-F5344CB8AC3E}">
        <p14:creationId xmlns:p14="http://schemas.microsoft.com/office/powerpoint/2010/main" val="334378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C3E2320-3D43-4E74-92A1-F01402A97621}" type="datetimeFigureOut">
              <a:rPr lang="ar-SA" smtClean="0"/>
              <a:t>24/03/1445</a:t>
            </a:fld>
            <a:endParaRPr lang="ar-S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AC2CAA56-3DBB-431F-96C6-93A6BB75D65D}" type="slidenum">
              <a:rPr lang="ar-SA" smtClean="0"/>
              <a:t>‹#›</a:t>
            </a:fld>
            <a:endParaRPr lang="ar-SA"/>
          </a:p>
        </p:txBody>
      </p:sp>
    </p:spTree>
    <p:extLst>
      <p:ext uri="{BB962C8B-B14F-4D97-AF65-F5344CB8AC3E}">
        <p14:creationId xmlns:p14="http://schemas.microsoft.com/office/powerpoint/2010/main" val="1503612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C3E2320-3D43-4E74-92A1-F01402A97621}" type="datetimeFigureOut">
              <a:rPr lang="ar-SA" smtClean="0"/>
              <a:t>24/03/1445</a:t>
            </a:fld>
            <a:endParaRPr lang="ar-S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2CAA56-3DBB-431F-96C6-93A6BB75D65D}" type="slidenum">
              <a:rPr lang="ar-SA" smtClean="0"/>
              <a:t>‹#›</a:t>
            </a:fld>
            <a:endParaRPr lang="ar-SA"/>
          </a:p>
        </p:txBody>
      </p:sp>
    </p:spTree>
    <p:extLst>
      <p:ext uri="{BB962C8B-B14F-4D97-AF65-F5344CB8AC3E}">
        <p14:creationId xmlns:p14="http://schemas.microsoft.com/office/powerpoint/2010/main" val="200289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C3E2320-3D43-4E74-92A1-F01402A97621}" type="datetimeFigureOut">
              <a:rPr lang="ar-SA" smtClean="0"/>
              <a:t>24/03/1445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AC2CAA56-3DBB-431F-96C6-93A6BB75D65D}" type="slidenum">
              <a:rPr lang="ar-SA" smtClean="0"/>
              <a:t>‹#›</a:t>
            </a:fld>
            <a:endParaRPr lang="ar-SA"/>
          </a:p>
        </p:txBody>
      </p:sp>
    </p:spTree>
    <p:extLst>
      <p:ext uri="{BB962C8B-B14F-4D97-AF65-F5344CB8AC3E}">
        <p14:creationId xmlns:p14="http://schemas.microsoft.com/office/powerpoint/2010/main" val="211674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3E2320-3D43-4E74-92A1-F01402A97621}" type="datetimeFigureOut">
              <a:rPr lang="ar-SA" smtClean="0"/>
              <a:t>24/03/1445</a:t>
            </a:fld>
            <a:endParaRPr lang="ar-S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C2CAA56-3DBB-431F-96C6-93A6BB75D65D}" type="slidenum">
              <a:rPr lang="ar-SA" smtClean="0"/>
              <a:t>‹#›</a:t>
            </a:fld>
            <a:endParaRPr lang="ar-S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83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820640-487C-1ED1-4F31-BF9A4BAF662B}"/>
              </a:ext>
            </a:extLst>
          </p:cNvPr>
          <p:cNvSpPr>
            <a:spLocks noGrp="1"/>
          </p:cNvSpPr>
          <p:nvPr>
            <p:ph type="ctrTitle"/>
          </p:nvPr>
        </p:nvSpPr>
        <p:spPr/>
        <p:txBody>
          <a:bodyPr>
            <a:normAutofit/>
          </a:bodyPr>
          <a:lstStyle/>
          <a:p>
            <a:r>
              <a:rPr lang="en-GB" sz="4000" b="1" cap="none" spc="0" dirty="0">
                <a:solidFill>
                  <a:schemeClr val="accent2"/>
                </a:solidFill>
                <a:latin typeface="+mn-lt"/>
                <a:ea typeface="Segoe UI Black" panose="020B0A02040204020203" pitchFamily="34" charset="0"/>
                <a:cs typeface="Times New Roman" panose="02020603050405020304" pitchFamily="18" charset="0"/>
              </a:rPr>
              <a:t>PCR- Optimization of Annealing Temperature</a:t>
            </a:r>
          </a:p>
        </p:txBody>
      </p:sp>
    </p:spTree>
    <p:extLst>
      <p:ext uri="{BB962C8B-B14F-4D97-AF65-F5344CB8AC3E}">
        <p14:creationId xmlns:p14="http://schemas.microsoft.com/office/powerpoint/2010/main" val="444248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F3195F9-5EB0-BA71-6EAF-7F07708B1D00}"/>
              </a:ext>
            </a:extLst>
          </p:cNvPr>
          <p:cNvSpPr txBox="1"/>
          <p:nvPr/>
        </p:nvSpPr>
        <p:spPr>
          <a:xfrm>
            <a:off x="310718" y="450087"/>
            <a:ext cx="11816179" cy="2308324"/>
          </a:xfrm>
          <a:prstGeom prst="rect">
            <a:avLst/>
          </a:prstGeom>
          <a:noFill/>
        </p:spPr>
        <p:txBody>
          <a:bodyPr wrap="square">
            <a:spAutoFit/>
          </a:bodyPr>
          <a:lstStyle/>
          <a:p>
            <a:r>
              <a:rPr lang="en-US" dirty="0">
                <a:solidFill>
                  <a:schemeClr val="accent2"/>
                </a:solidFill>
              </a:rPr>
              <a:t>Primer length: </a:t>
            </a:r>
            <a:r>
              <a:rPr lang="en-US" dirty="0"/>
              <a:t>long enough for adequate specificity and short enough for primers to bind easily to the template at the annealing temperature. It prefers that the two primers have a similar length.</a:t>
            </a:r>
          </a:p>
          <a:p>
            <a:endParaRPr lang="en-US" dirty="0"/>
          </a:p>
          <a:p>
            <a:endParaRPr lang="en-US" dirty="0"/>
          </a:p>
          <a:p>
            <a:r>
              <a:rPr lang="en-US" dirty="0"/>
              <a:t>GC content:</a:t>
            </a:r>
            <a:r>
              <a:rPr lang="fr-FR" dirty="0"/>
              <a:t>GC% = [(G + C) / (G + C + A + T)] x 100</a:t>
            </a:r>
            <a:endParaRPr lang="en-US" dirty="0"/>
          </a:p>
          <a:p>
            <a:endParaRPr lang="en-US" dirty="0"/>
          </a:p>
          <a:p>
            <a:r>
              <a:rPr lang="en-US" dirty="0"/>
              <a:t>Melting temperature (Tm):</a:t>
            </a:r>
            <a:r>
              <a:rPr lang="fr-FR" dirty="0"/>
              <a:t>Tm = [(G + C) x 4] + [(A + T) x 2]</a:t>
            </a:r>
          </a:p>
          <a:p>
            <a:endParaRPr lang="fr-FR" dirty="0"/>
          </a:p>
        </p:txBody>
      </p:sp>
    </p:spTree>
    <p:extLst>
      <p:ext uri="{BB962C8B-B14F-4D97-AF65-F5344CB8AC3E}">
        <p14:creationId xmlns:p14="http://schemas.microsoft.com/office/powerpoint/2010/main" val="3850429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9DD8B1D-616E-A31A-C106-12F86857BF42}"/>
              </a:ext>
            </a:extLst>
          </p:cNvPr>
          <p:cNvSpPr txBox="1"/>
          <p:nvPr/>
        </p:nvSpPr>
        <p:spPr>
          <a:xfrm>
            <a:off x="3128639" y="1426632"/>
            <a:ext cx="6094520" cy="1015663"/>
          </a:xfrm>
          <a:prstGeom prst="rect">
            <a:avLst/>
          </a:prstGeom>
          <a:noFill/>
        </p:spPr>
        <p:txBody>
          <a:bodyPr wrap="square">
            <a:spAutoFit/>
          </a:bodyPr>
          <a:lstStyle/>
          <a:p>
            <a:r>
              <a:rPr lang="en-US" sz="6000" b="1" dirty="0">
                <a:solidFill>
                  <a:schemeClr val="accent2"/>
                </a:solidFill>
              </a:rPr>
              <a:t>PCR Optimization</a:t>
            </a:r>
            <a:endParaRPr lang="ar-SA" sz="6000" b="1" dirty="0">
              <a:solidFill>
                <a:schemeClr val="accent2"/>
              </a:solidFill>
            </a:endParaRPr>
          </a:p>
        </p:txBody>
      </p:sp>
      <p:sp>
        <p:nvSpPr>
          <p:cNvPr id="5" name="مربع نص 4">
            <a:extLst>
              <a:ext uri="{FF2B5EF4-FFF2-40B4-BE49-F238E27FC236}">
                <a16:creationId xmlns:a16="http://schemas.microsoft.com/office/drawing/2014/main" id="{C1501D09-935B-8FB2-F51E-9DE1D26DF82D}"/>
              </a:ext>
            </a:extLst>
          </p:cNvPr>
          <p:cNvSpPr txBox="1"/>
          <p:nvPr/>
        </p:nvSpPr>
        <p:spPr>
          <a:xfrm>
            <a:off x="3047260" y="2969554"/>
            <a:ext cx="6094520" cy="923330"/>
          </a:xfrm>
          <a:prstGeom prst="rect">
            <a:avLst/>
          </a:prstGeom>
          <a:noFill/>
        </p:spPr>
        <p:txBody>
          <a:bodyPr wrap="square">
            <a:spAutoFit/>
          </a:bodyPr>
          <a:lstStyle/>
          <a:p>
            <a:r>
              <a:rPr lang="en-US" dirty="0"/>
              <a:t>There is no single set of conditions that is optimal for all PCR reactions. PCR optimization means to find the most effective condition.</a:t>
            </a:r>
            <a:endParaRPr lang="ar-SA" dirty="0"/>
          </a:p>
        </p:txBody>
      </p:sp>
    </p:spTree>
    <p:extLst>
      <p:ext uri="{BB962C8B-B14F-4D97-AF65-F5344CB8AC3E}">
        <p14:creationId xmlns:p14="http://schemas.microsoft.com/office/powerpoint/2010/main" val="1833550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BDB6E49-12B9-03FE-1691-C68BF2C2277E}"/>
              </a:ext>
            </a:extLst>
          </p:cNvPr>
          <p:cNvSpPr txBox="1"/>
          <p:nvPr/>
        </p:nvSpPr>
        <p:spPr>
          <a:xfrm>
            <a:off x="1012054" y="399495"/>
            <a:ext cx="11523216" cy="923330"/>
          </a:xfrm>
          <a:prstGeom prst="rect">
            <a:avLst/>
          </a:prstGeom>
          <a:noFill/>
        </p:spPr>
        <p:txBody>
          <a:bodyPr wrap="square">
            <a:spAutoFit/>
          </a:bodyPr>
          <a:lstStyle/>
          <a:p>
            <a:pPr marL="285750" indent="-285750">
              <a:buFont typeface="Arial" panose="020B0604020202020204" pitchFamily="34" charset="0"/>
              <a:buChar char="•"/>
            </a:pPr>
            <a:r>
              <a:rPr lang="en-US" dirty="0"/>
              <a:t>PCR optimization means to find the most effective and optimum conditions.</a:t>
            </a:r>
          </a:p>
          <a:p>
            <a:endParaRPr lang="en-US" dirty="0"/>
          </a:p>
          <a:p>
            <a:endParaRPr lang="en-US" dirty="0"/>
          </a:p>
        </p:txBody>
      </p:sp>
      <p:sp>
        <p:nvSpPr>
          <p:cNvPr id="2" name="مستطيل: زوايا مستديرة 1">
            <a:extLst>
              <a:ext uri="{FF2B5EF4-FFF2-40B4-BE49-F238E27FC236}">
                <a16:creationId xmlns:a16="http://schemas.microsoft.com/office/drawing/2014/main" id="{A70B520A-BA1C-74A0-8251-B673AEE04E98}"/>
              </a:ext>
            </a:extLst>
          </p:cNvPr>
          <p:cNvSpPr/>
          <p:nvPr/>
        </p:nvSpPr>
        <p:spPr>
          <a:xfrm>
            <a:off x="7723573" y="3429000"/>
            <a:ext cx="2414726" cy="13671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b="1" dirty="0"/>
              <a:t>(1) PCR components (reagents) concentration.</a:t>
            </a:r>
            <a:endParaRPr lang="ar-SA" b="1" dirty="0"/>
          </a:p>
        </p:txBody>
      </p:sp>
      <p:sp>
        <p:nvSpPr>
          <p:cNvPr id="4" name="مستطيل: زوايا مستديرة 3">
            <a:extLst>
              <a:ext uri="{FF2B5EF4-FFF2-40B4-BE49-F238E27FC236}">
                <a16:creationId xmlns:a16="http://schemas.microsoft.com/office/drawing/2014/main" id="{A2D73863-C0CB-35EB-90DF-3A9F9F408066}"/>
              </a:ext>
            </a:extLst>
          </p:cNvPr>
          <p:cNvSpPr/>
          <p:nvPr/>
        </p:nvSpPr>
        <p:spPr>
          <a:xfrm>
            <a:off x="2421384" y="3429000"/>
            <a:ext cx="2414726" cy="136716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r>
              <a:rPr lang="en-US" sz="2000" b="1" dirty="0"/>
              <a:t>(2) Thermal cycling condition.</a:t>
            </a:r>
            <a:endParaRPr lang="ar-SA" sz="2000" b="1" dirty="0"/>
          </a:p>
        </p:txBody>
      </p:sp>
      <p:sp>
        <p:nvSpPr>
          <p:cNvPr id="8" name="مستطيل: زوايا مستديرة 7">
            <a:extLst>
              <a:ext uri="{FF2B5EF4-FFF2-40B4-BE49-F238E27FC236}">
                <a16:creationId xmlns:a16="http://schemas.microsoft.com/office/drawing/2014/main" id="{E516F1F7-ACCA-FC54-FB0E-B0F392B6824A}"/>
              </a:ext>
            </a:extLst>
          </p:cNvPr>
          <p:cNvSpPr/>
          <p:nvPr/>
        </p:nvSpPr>
        <p:spPr>
          <a:xfrm>
            <a:off x="2530136" y="1819922"/>
            <a:ext cx="7608163" cy="55041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en-US" dirty="0"/>
          </a:p>
          <a:p>
            <a:pPr algn="ctr"/>
            <a:r>
              <a:rPr lang="en-US" sz="2000" b="1" dirty="0"/>
              <a:t>PCR Optimization : In PCR optimization, you need to optimize:</a:t>
            </a:r>
            <a:endParaRPr lang="ar-SA" sz="2000" b="1" dirty="0"/>
          </a:p>
          <a:p>
            <a:pPr algn="ctr"/>
            <a:endParaRPr lang="ar-SA" dirty="0"/>
          </a:p>
        </p:txBody>
      </p:sp>
      <p:cxnSp>
        <p:nvCxnSpPr>
          <p:cNvPr id="10" name="موصل: على شكل مرفق 9">
            <a:extLst>
              <a:ext uri="{FF2B5EF4-FFF2-40B4-BE49-F238E27FC236}">
                <a16:creationId xmlns:a16="http://schemas.microsoft.com/office/drawing/2014/main" id="{44DC8CC1-DD71-9E54-879F-8CE9CA2E5AD9}"/>
              </a:ext>
            </a:extLst>
          </p:cNvPr>
          <p:cNvCxnSpPr>
            <a:stCxn id="8" idx="2"/>
            <a:endCxn id="2" idx="0"/>
          </p:cNvCxnSpPr>
          <p:nvPr/>
        </p:nvCxnSpPr>
        <p:spPr>
          <a:xfrm rot="16200000" flipH="1">
            <a:off x="7103246" y="1601310"/>
            <a:ext cx="1058662" cy="2596718"/>
          </a:xfrm>
          <a:prstGeom prst="bentConnector3">
            <a:avLst/>
          </a:prstGeom>
          <a:ln w="57150"/>
        </p:spPr>
        <p:style>
          <a:lnRef idx="1">
            <a:schemeClr val="accent1"/>
          </a:lnRef>
          <a:fillRef idx="0">
            <a:schemeClr val="accent1"/>
          </a:fillRef>
          <a:effectRef idx="0">
            <a:schemeClr val="accent1"/>
          </a:effectRef>
          <a:fontRef idx="minor">
            <a:schemeClr val="tx1"/>
          </a:fontRef>
        </p:style>
      </p:cxnSp>
      <p:cxnSp>
        <p:nvCxnSpPr>
          <p:cNvPr id="14" name="موصل: على شكل مرفق 13">
            <a:extLst>
              <a:ext uri="{FF2B5EF4-FFF2-40B4-BE49-F238E27FC236}">
                <a16:creationId xmlns:a16="http://schemas.microsoft.com/office/drawing/2014/main" id="{29DD9C31-3EDB-CCCF-4903-817615575534}"/>
              </a:ext>
            </a:extLst>
          </p:cNvPr>
          <p:cNvCxnSpPr>
            <a:stCxn id="8" idx="2"/>
            <a:endCxn id="4" idx="0"/>
          </p:cNvCxnSpPr>
          <p:nvPr/>
        </p:nvCxnSpPr>
        <p:spPr>
          <a:xfrm rot="5400000">
            <a:off x="4452152" y="1546934"/>
            <a:ext cx="1058662" cy="2705471"/>
          </a:xfrm>
          <a:prstGeom prst="bentConnector3">
            <a:avLst/>
          </a:prstGeom>
          <a:ln w="571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A89EDE-E337-5C4B-0EC1-F87BDAE539CF}"/>
              </a:ext>
            </a:extLst>
          </p:cNvPr>
          <p:cNvSpPr txBox="1"/>
          <p:nvPr/>
        </p:nvSpPr>
        <p:spPr>
          <a:xfrm>
            <a:off x="2196790" y="523549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GB" dirty="0">
              <a:latin typeface="Times New Roman"/>
              <a:cs typeface="Times New Roman"/>
            </a:endParaRPr>
          </a:p>
        </p:txBody>
      </p:sp>
      <p:sp>
        <p:nvSpPr>
          <p:cNvPr id="12" name="Rectangle: Rounded Corners 11">
            <a:extLst>
              <a:ext uri="{FF2B5EF4-FFF2-40B4-BE49-F238E27FC236}">
                <a16:creationId xmlns:a16="http://schemas.microsoft.com/office/drawing/2014/main" id="{CF49449E-2176-1D77-27A3-885147A8AB43}"/>
              </a:ext>
            </a:extLst>
          </p:cNvPr>
          <p:cNvSpPr/>
          <p:nvPr/>
        </p:nvSpPr>
        <p:spPr>
          <a:xfrm>
            <a:off x="2366210" y="5233737"/>
            <a:ext cx="2536657" cy="1102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Sans-Serif"/>
              <a:buChar char="•"/>
            </a:pPr>
            <a:r>
              <a:rPr lang="en-GB" b="1" dirty="0">
                <a:solidFill>
                  <a:schemeClr val="bg1"/>
                </a:solidFill>
                <a:ea typeface="Calibri"/>
                <a:cs typeface="Calibri"/>
              </a:rPr>
              <a:t>Duration of the steps</a:t>
            </a:r>
            <a:endParaRPr lang="en-US" b="1">
              <a:solidFill>
                <a:schemeClr val="bg1"/>
              </a:solidFill>
              <a:ea typeface="Calibri"/>
              <a:cs typeface="Calibri"/>
            </a:endParaRPr>
          </a:p>
          <a:p>
            <a:pPr marL="285750" indent="-285750">
              <a:buFont typeface="Arial,Sans-Serif"/>
              <a:buChar char="•"/>
            </a:pPr>
            <a:r>
              <a:rPr lang="en-GB" b="1" dirty="0">
                <a:solidFill>
                  <a:schemeClr val="bg1"/>
                </a:solidFill>
                <a:ea typeface="Calibri"/>
                <a:cs typeface="Calibri"/>
              </a:rPr>
              <a:t>Temperatures</a:t>
            </a:r>
            <a:endParaRPr lang="en-US" b="1">
              <a:solidFill>
                <a:schemeClr val="bg1"/>
              </a:solidFill>
              <a:ea typeface="Calibri"/>
              <a:cs typeface="Calibri"/>
            </a:endParaRPr>
          </a:p>
          <a:p>
            <a:pPr marL="285750" indent="-285750">
              <a:buFont typeface="Arial,Sans-Serif"/>
              <a:buChar char="•"/>
            </a:pPr>
            <a:r>
              <a:rPr lang="en-GB" b="1" dirty="0">
                <a:solidFill>
                  <a:schemeClr val="bg1"/>
                </a:solidFill>
                <a:ea typeface="Calibri"/>
                <a:cs typeface="Calibri"/>
              </a:rPr>
              <a:t>Number of cycles</a:t>
            </a:r>
            <a:endParaRPr lang="en-US" b="1">
              <a:solidFill>
                <a:schemeClr val="bg1"/>
              </a:solidFill>
              <a:ea typeface="Calibri"/>
              <a:cs typeface="Calibri"/>
            </a:endParaRPr>
          </a:p>
        </p:txBody>
      </p:sp>
      <p:sp>
        <p:nvSpPr>
          <p:cNvPr id="16" name="Arrow: Down 15">
            <a:extLst>
              <a:ext uri="{FF2B5EF4-FFF2-40B4-BE49-F238E27FC236}">
                <a16:creationId xmlns:a16="http://schemas.microsoft.com/office/drawing/2014/main" id="{08A5B0FF-FFD3-C81F-D5C4-D0F4AD5D9B4F}"/>
              </a:ext>
            </a:extLst>
          </p:cNvPr>
          <p:cNvSpPr/>
          <p:nvPr/>
        </p:nvSpPr>
        <p:spPr>
          <a:xfrm>
            <a:off x="3459078" y="4902868"/>
            <a:ext cx="370973" cy="2506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90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53D8C3F-0E04-77C3-8802-AD0DEC419A15}"/>
              </a:ext>
            </a:extLst>
          </p:cNvPr>
          <p:cNvSpPr txBox="1"/>
          <p:nvPr/>
        </p:nvSpPr>
        <p:spPr>
          <a:xfrm>
            <a:off x="292963" y="688888"/>
            <a:ext cx="11256885" cy="2246769"/>
          </a:xfrm>
          <a:prstGeom prst="rect">
            <a:avLst/>
          </a:prstGeom>
          <a:noFill/>
        </p:spPr>
        <p:txBody>
          <a:bodyPr wrap="square">
            <a:spAutoFit/>
          </a:bodyPr>
          <a:lstStyle/>
          <a:p>
            <a:pPr marL="342900" indent="-342900" algn="ctr">
              <a:buAutoNum type="arabicParenBoth"/>
            </a:pPr>
            <a:r>
              <a:rPr lang="en-US" sz="3200" b="1" dirty="0">
                <a:solidFill>
                  <a:schemeClr val="accent2"/>
                </a:solidFill>
              </a:rPr>
              <a:t> PCR components concentration:</a:t>
            </a:r>
          </a:p>
          <a:p>
            <a:pPr marL="342900" indent="-342900">
              <a:buAutoNum type="arabicParenBoth"/>
            </a:pPr>
            <a:endParaRPr lang="en-US" dirty="0"/>
          </a:p>
          <a:p>
            <a:pPr marL="285750" indent="-285750">
              <a:buFont typeface="Arial" panose="020B0604020202020204" pitchFamily="34" charset="0"/>
              <a:buChar char="•"/>
            </a:pPr>
            <a:r>
              <a:rPr lang="en-US" dirty="0"/>
              <a:t> Optimization of PCR reagents aim to find out the most optimum </a:t>
            </a:r>
            <a:r>
              <a:rPr lang="en-US" dirty="0">
                <a:solidFill>
                  <a:srgbClr val="FF0000"/>
                </a:solidFill>
              </a:rPr>
              <a:t>concentration</a:t>
            </a:r>
            <a:r>
              <a:rPr lang="en-US" dirty="0"/>
              <a:t> of all PCR component including, primer concentration, MgCl2 , DNA template…etc.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important to note that while optimization of one parameter, other parameters should be fixed and not changed (one factor at a time). Generally, the concentration of PCR components should be as shown in the </a:t>
            </a:r>
            <a:r>
              <a:rPr lang="en-US" dirty="0">
                <a:solidFill>
                  <a:srgbClr val="FF0000"/>
                </a:solidFill>
              </a:rPr>
              <a:t>Table.1</a:t>
            </a:r>
            <a:endParaRPr lang="ar-SA" dirty="0">
              <a:solidFill>
                <a:srgbClr val="FF0000"/>
              </a:solidFill>
            </a:endParaRPr>
          </a:p>
        </p:txBody>
      </p:sp>
      <p:sp>
        <p:nvSpPr>
          <p:cNvPr id="3" name="مربع نص 2">
            <a:extLst>
              <a:ext uri="{FF2B5EF4-FFF2-40B4-BE49-F238E27FC236}">
                <a16:creationId xmlns:a16="http://schemas.microsoft.com/office/drawing/2014/main" id="{3C4A235E-AB53-65FC-291D-66914EDF3629}"/>
              </a:ext>
            </a:extLst>
          </p:cNvPr>
          <p:cNvSpPr txBox="1"/>
          <p:nvPr/>
        </p:nvSpPr>
        <p:spPr>
          <a:xfrm>
            <a:off x="1695635" y="5412885"/>
            <a:ext cx="8451540" cy="461665"/>
          </a:xfrm>
          <a:prstGeom prst="rect">
            <a:avLst/>
          </a:prstGeom>
          <a:noFill/>
        </p:spPr>
        <p:txBody>
          <a:bodyPr wrap="square">
            <a:spAutoFit/>
          </a:bodyPr>
          <a:lstStyle/>
          <a:p>
            <a:r>
              <a:rPr lang="en-US" sz="2400" b="1" dirty="0">
                <a:solidFill>
                  <a:schemeClr val="accent2"/>
                </a:solidFill>
              </a:rPr>
              <a:t>How you will know that you reached to the optimum conditions</a:t>
            </a:r>
            <a:endParaRPr lang="ar-SA" sz="2400" b="1" dirty="0">
              <a:solidFill>
                <a:schemeClr val="accent2"/>
              </a:solidFill>
            </a:endParaRPr>
          </a:p>
        </p:txBody>
      </p:sp>
      <p:pic>
        <p:nvPicPr>
          <p:cNvPr id="12" name="صورة 11">
            <a:extLst>
              <a:ext uri="{FF2B5EF4-FFF2-40B4-BE49-F238E27FC236}">
                <a16:creationId xmlns:a16="http://schemas.microsoft.com/office/drawing/2014/main" id="{4EBC291A-0FED-6206-F420-1D899476AEC8}"/>
              </a:ext>
            </a:extLst>
          </p:cNvPr>
          <p:cNvPicPr>
            <a:picLocks noChangeAspect="1"/>
          </p:cNvPicPr>
          <p:nvPr/>
        </p:nvPicPr>
        <p:blipFill rotWithShape="1">
          <a:blip r:embed="rId2"/>
          <a:srcRect l="49078" t="23948" r="27112" b="47961"/>
          <a:stretch/>
        </p:blipFill>
        <p:spPr>
          <a:xfrm>
            <a:off x="9108425" y="3429000"/>
            <a:ext cx="2246116" cy="1490542"/>
          </a:xfrm>
          <a:prstGeom prst="rect">
            <a:avLst/>
          </a:prstGeom>
        </p:spPr>
      </p:pic>
    </p:spTree>
    <p:extLst>
      <p:ext uri="{BB962C8B-B14F-4D97-AF65-F5344CB8AC3E}">
        <p14:creationId xmlns:p14="http://schemas.microsoft.com/office/powerpoint/2010/main" val="188746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4FEF-266F-55C9-C466-2C92BE4D03A8}"/>
              </a:ext>
            </a:extLst>
          </p:cNvPr>
          <p:cNvSpPr txBox="1">
            <a:spLocks/>
          </p:cNvSpPr>
          <p:nvPr/>
        </p:nvSpPr>
        <p:spPr>
          <a:xfrm>
            <a:off x="905522" y="493829"/>
            <a:ext cx="10981677" cy="1492132"/>
          </a:xfrm>
          <a:prstGeom prst="rect">
            <a:avLst/>
          </a:prstGeom>
          <a:ln>
            <a:noFill/>
          </a:ln>
        </p:spPr>
        <p:txBody>
          <a:bodyPr>
            <a:normAutofit/>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4000" b="1" spc="0" dirty="0">
                <a:ln w="0"/>
                <a:solidFill>
                  <a:schemeClr val="accent1"/>
                </a:solidFill>
                <a:effectLst>
                  <a:outerShdw blurRad="38100" dist="25400" dir="5400000" algn="ctr" rotWithShape="0">
                    <a:srgbClr val="6E747A">
                      <a:alpha val="43000"/>
                    </a:srgbClr>
                  </a:outerShdw>
                </a:effectLst>
              </a:rPr>
              <a:t> </a:t>
            </a:r>
            <a:r>
              <a:rPr lang="en-GB" sz="4400" b="1" spc="0" dirty="0">
                <a:ln w="0"/>
                <a:solidFill>
                  <a:schemeClr val="accent1"/>
                </a:solidFill>
                <a:latin typeface="+mn-lt"/>
              </a:rPr>
              <a:t>Standard concentrations of PCR components</a:t>
            </a:r>
          </a:p>
        </p:txBody>
      </p:sp>
      <p:graphicFrame>
        <p:nvGraphicFramePr>
          <p:cNvPr id="3" name="Table 17">
            <a:extLst>
              <a:ext uri="{FF2B5EF4-FFF2-40B4-BE49-F238E27FC236}">
                <a16:creationId xmlns:a16="http://schemas.microsoft.com/office/drawing/2014/main" id="{6230B31F-3C6A-45A7-F638-95ACA8D5FA5E}"/>
              </a:ext>
            </a:extLst>
          </p:cNvPr>
          <p:cNvGraphicFramePr>
            <a:graphicFrameLocks noGrp="1"/>
          </p:cNvGraphicFramePr>
          <p:nvPr>
            <p:extLst>
              <p:ext uri="{D42A27DB-BD31-4B8C-83A1-F6EECF244321}">
                <p14:modId xmlns:p14="http://schemas.microsoft.com/office/powerpoint/2010/main" val="4231857321"/>
              </p:ext>
            </p:extLst>
          </p:nvPr>
        </p:nvGraphicFramePr>
        <p:xfrm>
          <a:off x="2020209" y="1914948"/>
          <a:ext cx="8725557" cy="3276124"/>
        </p:xfrm>
        <a:graphic>
          <a:graphicData uri="http://schemas.openxmlformats.org/drawingml/2006/table">
            <a:tbl>
              <a:tblPr firstRow="1" firstCol="1" bandRow="1">
                <a:tableStyleId>{5C22544A-7EE6-4342-B048-85BDC9FD1C3A}</a:tableStyleId>
              </a:tblPr>
              <a:tblGrid>
                <a:gridCol w="3363310">
                  <a:extLst>
                    <a:ext uri="{9D8B030D-6E8A-4147-A177-3AD203B41FA5}">
                      <a16:colId xmlns:a16="http://schemas.microsoft.com/office/drawing/2014/main" val="20000"/>
                    </a:ext>
                  </a:extLst>
                </a:gridCol>
                <a:gridCol w="5362247">
                  <a:extLst>
                    <a:ext uri="{9D8B030D-6E8A-4147-A177-3AD203B41FA5}">
                      <a16:colId xmlns:a16="http://schemas.microsoft.com/office/drawing/2014/main" val="20001"/>
                    </a:ext>
                  </a:extLst>
                </a:gridCol>
              </a:tblGrid>
              <a:tr h="504894">
                <a:tc>
                  <a:txBody>
                    <a:bodyPr/>
                    <a:lstStyle/>
                    <a:p>
                      <a:pPr marL="0" marR="0" algn="ctr" rtl="0">
                        <a:lnSpc>
                          <a:spcPct val="107000"/>
                        </a:lnSpc>
                        <a:spcBef>
                          <a:spcPts val="0"/>
                        </a:spcBef>
                        <a:spcAft>
                          <a:spcPts val="0"/>
                        </a:spcAft>
                      </a:pPr>
                      <a:r>
                        <a:rPr lang="en-US" sz="1800" dirty="0">
                          <a:effectLst/>
                        </a:rPr>
                        <a:t>Component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rtl="0">
                        <a:lnSpc>
                          <a:spcPct val="107000"/>
                        </a:lnSpc>
                        <a:spcBef>
                          <a:spcPts val="0"/>
                        </a:spcBef>
                        <a:spcAft>
                          <a:spcPts val="0"/>
                        </a:spcAft>
                      </a:pPr>
                      <a:r>
                        <a:rPr lang="en-US" sz="1800" dirty="0">
                          <a:effectLst/>
                        </a:rPr>
                        <a:t>Final concentration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03915">
                <a:tc>
                  <a:txBody>
                    <a:bodyPr/>
                    <a:lstStyle/>
                    <a:p>
                      <a:pPr marL="457200" marR="0" algn="l" rtl="0">
                        <a:lnSpc>
                          <a:spcPct val="107000"/>
                        </a:lnSpc>
                        <a:spcBef>
                          <a:spcPts val="0"/>
                        </a:spcBef>
                        <a:spcAft>
                          <a:spcPts val="565"/>
                        </a:spcAft>
                      </a:pPr>
                      <a:r>
                        <a:rPr lang="en-US" sz="1800">
                          <a:effectLst/>
                        </a:rPr>
                        <a:t>Taq polymerase</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algn="l" rtl="0">
                        <a:lnSpc>
                          <a:spcPct val="107000"/>
                        </a:lnSpc>
                        <a:spcBef>
                          <a:spcPts val="0"/>
                        </a:spcBef>
                        <a:spcAft>
                          <a:spcPts val="565"/>
                        </a:spcAft>
                      </a:pPr>
                      <a:r>
                        <a:rPr lang="en-US" sz="1800" dirty="0">
                          <a:effectLst/>
                        </a:rPr>
                        <a:t>0.5–2.0 units, ideally 1.25 units.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77785">
                <a:tc>
                  <a:txBody>
                    <a:bodyPr/>
                    <a:lstStyle/>
                    <a:p>
                      <a:pPr marL="457200" marR="0" algn="l" rtl="0">
                        <a:lnSpc>
                          <a:spcPct val="150000"/>
                        </a:lnSpc>
                        <a:spcBef>
                          <a:spcPts val="0"/>
                        </a:spcBef>
                        <a:spcAft>
                          <a:spcPts val="565"/>
                        </a:spcAft>
                      </a:pPr>
                      <a:r>
                        <a:rPr lang="en-US" sz="1800" dirty="0">
                          <a:effectLst/>
                        </a:rPr>
                        <a:t>Deoxy-nucleotides</a:t>
                      </a:r>
                      <a:r>
                        <a:rPr lang="en-US" sz="1800" baseline="0" dirty="0">
                          <a:effectLst/>
                        </a:rPr>
                        <a:t> </a:t>
                      </a:r>
                      <a:r>
                        <a:rPr lang="en-US" sz="1800" dirty="0">
                          <a:effectLst/>
                        </a:rPr>
                        <a:t>(dNTPs)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algn="l" rtl="0">
                        <a:lnSpc>
                          <a:spcPct val="150000"/>
                        </a:lnSpc>
                        <a:spcBef>
                          <a:spcPts val="0"/>
                        </a:spcBef>
                        <a:spcAft>
                          <a:spcPts val="565"/>
                        </a:spcAft>
                      </a:pPr>
                      <a:r>
                        <a:rPr lang="en-US" sz="1800" dirty="0">
                          <a:effectLst/>
                        </a:rPr>
                        <a:t>Typical concentration is 200 µM of each dNTP.</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77785">
                <a:tc>
                  <a:txBody>
                    <a:bodyPr/>
                    <a:lstStyle/>
                    <a:p>
                      <a:pPr marL="457200" marR="0" algn="l" rtl="0">
                        <a:lnSpc>
                          <a:spcPct val="150000"/>
                        </a:lnSpc>
                        <a:spcBef>
                          <a:spcPts val="0"/>
                        </a:spcBef>
                        <a:spcAft>
                          <a:spcPts val="565"/>
                        </a:spcAft>
                      </a:pPr>
                      <a:r>
                        <a:rPr lang="en-US" sz="1800">
                          <a:effectLst/>
                        </a:rPr>
                        <a:t>Magnesium Concentration</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algn="l" rtl="0">
                        <a:lnSpc>
                          <a:spcPct val="150000"/>
                        </a:lnSpc>
                        <a:spcBef>
                          <a:spcPts val="0"/>
                        </a:spcBef>
                        <a:spcAft>
                          <a:spcPts val="565"/>
                        </a:spcAft>
                      </a:pPr>
                      <a:r>
                        <a:rPr lang="en-US" sz="1800" dirty="0">
                          <a:effectLst/>
                        </a:rPr>
                        <a:t>1.5-2.0 </a:t>
                      </a:r>
                      <a:r>
                        <a:rPr lang="en-US" sz="1800" dirty="0" err="1">
                          <a:effectLst/>
                        </a:rPr>
                        <a:t>mM</a:t>
                      </a:r>
                      <a:r>
                        <a:rPr lang="en-US" sz="1800" dirty="0">
                          <a:effectLst/>
                        </a:rPr>
                        <a:t> is optimal for </a:t>
                      </a:r>
                      <a:r>
                        <a:rPr lang="en-US" sz="1800" dirty="0" err="1">
                          <a:effectLst/>
                        </a:rPr>
                        <a:t>Taq</a:t>
                      </a:r>
                      <a:r>
                        <a:rPr lang="en-US" sz="1800" dirty="0">
                          <a:effectLst/>
                        </a:rPr>
                        <a:t> DNA Polymerase.*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3915">
                <a:tc>
                  <a:txBody>
                    <a:bodyPr/>
                    <a:lstStyle/>
                    <a:p>
                      <a:pPr marL="457200" marR="0" algn="l" rtl="0">
                        <a:lnSpc>
                          <a:spcPct val="150000"/>
                        </a:lnSpc>
                        <a:spcBef>
                          <a:spcPts val="0"/>
                        </a:spcBef>
                        <a:spcAft>
                          <a:spcPts val="565"/>
                        </a:spcAft>
                      </a:pPr>
                      <a:r>
                        <a:rPr lang="en-US" sz="1800">
                          <a:effectLst/>
                        </a:rPr>
                        <a:t>Forward Primers</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algn="l" rtl="0">
                        <a:lnSpc>
                          <a:spcPct val="150000"/>
                        </a:lnSpc>
                        <a:spcBef>
                          <a:spcPts val="0"/>
                        </a:spcBef>
                        <a:spcAft>
                          <a:spcPts val="565"/>
                        </a:spcAft>
                      </a:pPr>
                      <a:r>
                        <a:rPr lang="en-US" sz="1800" dirty="0">
                          <a:effectLst/>
                        </a:rPr>
                        <a:t> Typically, 0.1-0.5 µM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3915">
                <a:tc>
                  <a:txBody>
                    <a:bodyPr/>
                    <a:lstStyle/>
                    <a:p>
                      <a:pPr marL="457200" marR="0" algn="l" rtl="0">
                        <a:lnSpc>
                          <a:spcPct val="150000"/>
                        </a:lnSpc>
                        <a:spcBef>
                          <a:spcPts val="0"/>
                        </a:spcBef>
                        <a:spcAft>
                          <a:spcPts val="565"/>
                        </a:spcAft>
                      </a:pPr>
                      <a:r>
                        <a:rPr lang="en-US" sz="1800">
                          <a:effectLst/>
                        </a:rPr>
                        <a:t>Reverse Primer</a:t>
                      </a:r>
                      <a:endParaRPr lang="en-U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algn="l" rtl="0">
                        <a:lnSpc>
                          <a:spcPct val="150000"/>
                        </a:lnSpc>
                        <a:spcBef>
                          <a:spcPts val="0"/>
                        </a:spcBef>
                        <a:spcAft>
                          <a:spcPts val="565"/>
                        </a:spcAft>
                      </a:pPr>
                      <a:r>
                        <a:rPr lang="en-US" sz="1800" dirty="0">
                          <a:effectLst/>
                        </a:rPr>
                        <a:t> Typically, 0.1-0.5 µM.</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3915">
                <a:tc>
                  <a:txBody>
                    <a:bodyPr/>
                    <a:lstStyle/>
                    <a:p>
                      <a:pPr marL="457200" marR="0" algn="l" rtl="0">
                        <a:lnSpc>
                          <a:spcPct val="150000"/>
                        </a:lnSpc>
                        <a:spcBef>
                          <a:spcPts val="0"/>
                        </a:spcBef>
                        <a:spcAft>
                          <a:spcPts val="565"/>
                        </a:spcAft>
                      </a:pPr>
                      <a:r>
                        <a:rPr lang="en-US" sz="1800" dirty="0">
                          <a:effectLst/>
                        </a:rPr>
                        <a:t>DNA Template</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457200" marR="0" algn="l" rtl="0">
                        <a:lnSpc>
                          <a:spcPct val="150000"/>
                        </a:lnSpc>
                        <a:spcBef>
                          <a:spcPts val="0"/>
                        </a:spcBef>
                        <a:spcAft>
                          <a:spcPts val="565"/>
                        </a:spcAft>
                      </a:pPr>
                      <a:r>
                        <a:rPr lang="en-US" sz="1800" dirty="0">
                          <a:effectLst/>
                        </a:rPr>
                        <a:t>1ng–1µg of genomic templates.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43667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9969536B-58C7-BF8C-67E2-196B5356DCDF}"/>
              </a:ext>
            </a:extLst>
          </p:cNvPr>
          <p:cNvSpPr txBox="1"/>
          <p:nvPr/>
        </p:nvSpPr>
        <p:spPr>
          <a:xfrm>
            <a:off x="115410" y="319596"/>
            <a:ext cx="11416684" cy="5663089"/>
          </a:xfrm>
          <a:prstGeom prst="rect">
            <a:avLst/>
          </a:prstGeom>
          <a:noFill/>
        </p:spPr>
        <p:txBody>
          <a:bodyPr wrap="square">
            <a:spAutoFit/>
          </a:bodyPr>
          <a:lstStyle/>
          <a:p>
            <a:pPr algn="ctr"/>
            <a:r>
              <a:rPr lang="en-US" sz="3200" b="1" dirty="0">
                <a:solidFill>
                  <a:schemeClr val="accent2"/>
                </a:solidFill>
              </a:rPr>
              <a:t>(2) Thermal cycling condition</a:t>
            </a:r>
          </a:p>
          <a:p>
            <a:endParaRPr lang="en-US" b="1" dirty="0">
              <a:solidFill>
                <a:schemeClr val="accent2"/>
              </a:solidFill>
            </a:endParaRPr>
          </a:p>
          <a:p>
            <a:endParaRPr lang="en-US" b="1" dirty="0">
              <a:solidFill>
                <a:schemeClr val="accent2"/>
              </a:solidFill>
            </a:endParaRPr>
          </a:p>
          <a:p>
            <a:endParaRPr lang="en-US" b="1" dirty="0">
              <a:solidFill>
                <a:schemeClr val="accent2"/>
              </a:solidFill>
            </a:endParaRPr>
          </a:p>
          <a:p>
            <a:r>
              <a:rPr lang="en-US" dirty="0"/>
              <a:t>Optimization of thermal cycling condition aims to reach optimum cycling temperatures, duration of each step in PCR and number of cycles. </a:t>
            </a:r>
          </a:p>
          <a:p>
            <a:endParaRPr lang="en-US" dirty="0"/>
          </a:p>
          <a:p>
            <a:r>
              <a:rPr lang="en-US" dirty="0"/>
              <a:t>Sitting up the thermal cycling conditions in the device is divided to three stages.</a:t>
            </a:r>
          </a:p>
          <a:p>
            <a:endParaRPr lang="en-US" dirty="0"/>
          </a:p>
          <a:p>
            <a:r>
              <a:rPr lang="en-US" sz="2000" dirty="0"/>
              <a:t> </a:t>
            </a:r>
            <a:r>
              <a:rPr lang="en-US" sz="2000" b="1" dirty="0">
                <a:solidFill>
                  <a:schemeClr val="accent2"/>
                </a:solidFill>
              </a:rPr>
              <a:t>First stages, </a:t>
            </a:r>
            <a:r>
              <a:rPr lang="en-US" dirty="0"/>
              <a:t>is initial denaturation, a typical reaction will start with a three minutes denaturation at 94-97°C, this stages aim to denature the template and activate “hot-start” DNA polymerase.</a:t>
            </a:r>
          </a:p>
          <a:p>
            <a:endParaRPr lang="en-US" dirty="0"/>
          </a:p>
          <a:p>
            <a:r>
              <a:rPr lang="en-US" dirty="0"/>
              <a:t> </a:t>
            </a:r>
            <a:r>
              <a:rPr lang="en-US" sz="2000" b="1" dirty="0">
                <a:solidFill>
                  <a:schemeClr val="accent2"/>
                </a:solidFill>
              </a:rPr>
              <a:t>second stage,</a:t>
            </a:r>
            <a:r>
              <a:rPr lang="en-US" dirty="0"/>
              <a:t> is the three PCR steps (denaturation, annealing and elongation), which will repeated from 25 to 35 cycles. </a:t>
            </a:r>
          </a:p>
          <a:p>
            <a:endParaRPr lang="en-US" dirty="0"/>
          </a:p>
          <a:p>
            <a:r>
              <a:rPr lang="en-US" sz="2000" b="1" dirty="0">
                <a:solidFill>
                  <a:schemeClr val="accent2"/>
                </a:solidFill>
              </a:rPr>
              <a:t>Last stage, </a:t>
            </a:r>
            <a:r>
              <a:rPr lang="en-US" dirty="0"/>
              <a:t>is the final elongation phase; a period of 5 minutes or longer to allows synthesis of many uncompleted amplicons to finish. </a:t>
            </a:r>
          </a:p>
          <a:p>
            <a:endParaRPr lang="en-US" dirty="0"/>
          </a:p>
          <a:p>
            <a:pPr algn="ctr"/>
            <a:r>
              <a:rPr lang="en-US" dirty="0">
                <a:solidFill>
                  <a:srgbClr val="FF0000"/>
                </a:solidFill>
              </a:rPr>
              <a:t>Table.2 </a:t>
            </a:r>
            <a:r>
              <a:rPr lang="en-US" dirty="0"/>
              <a:t>shows the general PCR thermal cycling condition.</a:t>
            </a:r>
            <a:endParaRPr lang="ar-SA" dirty="0"/>
          </a:p>
        </p:txBody>
      </p:sp>
    </p:spTree>
    <p:extLst>
      <p:ext uri="{BB962C8B-B14F-4D97-AF65-F5344CB8AC3E}">
        <p14:creationId xmlns:p14="http://schemas.microsoft.com/office/powerpoint/2010/main" val="173756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A9DA-3635-0454-9BE8-6427CEC3EF17}"/>
              </a:ext>
            </a:extLst>
          </p:cNvPr>
          <p:cNvSpPr txBox="1">
            <a:spLocks/>
          </p:cNvSpPr>
          <p:nvPr/>
        </p:nvSpPr>
        <p:spPr>
          <a:xfrm>
            <a:off x="1728288" y="180975"/>
            <a:ext cx="9326201" cy="1492132"/>
          </a:xfrm>
          <a:prstGeom prst="rect">
            <a:avLst/>
          </a:prstGeom>
        </p:spPr>
        <p:txBody>
          <a:bodyPr>
            <a:normAutofit/>
          </a:bodyPr>
          <a:lst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4400" b="1" spc="0" dirty="0">
                <a:ln w="0"/>
                <a:solidFill>
                  <a:schemeClr val="accent1"/>
                </a:solidFill>
                <a:latin typeface="+mn-lt"/>
              </a:rPr>
              <a:t>General PCR thermal cycling condition</a:t>
            </a:r>
          </a:p>
        </p:txBody>
      </p:sp>
      <p:graphicFrame>
        <p:nvGraphicFramePr>
          <p:cNvPr id="3" name="Table 2">
            <a:extLst>
              <a:ext uri="{FF2B5EF4-FFF2-40B4-BE49-F238E27FC236}">
                <a16:creationId xmlns:a16="http://schemas.microsoft.com/office/drawing/2014/main" id="{2C6D70C1-D5FF-02A1-82CD-B456BC24651B}"/>
              </a:ext>
            </a:extLst>
          </p:cNvPr>
          <p:cNvGraphicFramePr>
            <a:graphicFrameLocks noGrp="1"/>
          </p:cNvGraphicFramePr>
          <p:nvPr>
            <p:extLst>
              <p:ext uri="{D42A27DB-BD31-4B8C-83A1-F6EECF244321}">
                <p14:modId xmlns:p14="http://schemas.microsoft.com/office/powerpoint/2010/main" val="2157508172"/>
              </p:ext>
            </p:extLst>
          </p:nvPr>
        </p:nvGraphicFramePr>
        <p:xfrm>
          <a:off x="2295736" y="833826"/>
          <a:ext cx="8521704" cy="4843073"/>
        </p:xfrm>
        <a:graphic>
          <a:graphicData uri="http://schemas.openxmlformats.org/drawingml/2006/table">
            <a:tbl>
              <a:tblPr firstRow="1" firstCol="1" bandRow="1">
                <a:tableStyleId>{5C22544A-7EE6-4342-B048-85BDC9FD1C3A}</a:tableStyleId>
              </a:tblPr>
              <a:tblGrid>
                <a:gridCol w="2693645">
                  <a:extLst>
                    <a:ext uri="{9D8B030D-6E8A-4147-A177-3AD203B41FA5}">
                      <a16:colId xmlns:a16="http://schemas.microsoft.com/office/drawing/2014/main" val="20000"/>
                    </a:ext>
                  </a:extLst>
                </a:gridCol>
                <a:gridCol w="2174049">
                  <a:extLst>
                    <a:ext uri="{9D8B030D-6E8A-4147-A177-3AD203B41FA5}">
                      <a16:colId xmlns:a16="http://schemas.microsoft.com/office/drawing/2014/main" val="20001"/>
                    </a:ext>
                  </a:extLst>
                </a:gridCol>
                <a:gridCol w="2047282">
                  <a:extLst>
                    <a:ext uri="{9D8B030D-6E8A-4147-A177-3AD203B41FA5}">
                      <a16:colId xmlns:a16="http://schemas.microsoft.com/office/drawing/2014/main" val="20002"/>
                    </a:ext>
                  </a:extLst>
                </a:gridCol>
                <a:gridCol w="1606728">
                  <a:extLst>
                    <a:ext uri="{9D8B030D-6E8A-4147-A177-3AD203B41FA5}">
                      <a16:colId xmlns:a16="http://schemas.microsoft.com/office/drawing/2014/main" val="20003"/>
                    </a:ext>
                  </a:extLst>
                </a:gridCol>
              </a:tblGrid>
              <a:tr h="867588">
                <a:tc>
                  <a:txBody>
                    <a:bodyPr/>
                    <a:lstStyle/>
                    <a:p>
                      <a:pPr marL="457200" algn="ctr">
                        <a:lnSpc>
                          <a:spcPct val="150000"/>
                        </a:lnSpc>
                        <a:spcAft>
                          <a:spcPts val="0"/>
                        </a:spcAft>
                      </a:pPr>
                      <a:r>
                        <a:rPr lang="en-GB" sz="2000" dirty="0">
                          <a:effectLst/>
                          <a:latin typeface="+mn-lt"/>
                          <a:cs typeface="Times New Roman" panose="02020603050405020304" pitchFamily="18" charset="0"/>
                        </a:rPr>
                        <a:t>Step</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177800" indent="88900" algn="ctr">
                        <a:lnSpc>
                          <a:spcPct val="150000"/>
                        </a:lnSpc>
                        <a:spcAft>
                          <a:spcPts val="0"/>
                        </a:spcAft>
                      </a:pPr>
                      <a:r>
                        <a:rPr lang="en-GB" sz="2000" dirty="0">
                          <a:effectLst/>
                          <a:latin typeface="+mn-lt"/>
                          <a:cs typeface="Times New Roman" panose="02020603050405020304" pitchFamily="18" charset="0"/>
                        </a:rPr>
                        <a:t>Temperature</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457200" indent="-190500" algn="ctr">
                        <a:lnSpc>
                          <a:spcPct val="150000"/>
                        </a:lnSpc>
                        <a:spcAft>
                          <a:spcPts val="0"/>
                        </a:spcAft>
                      </a:pPr>
                      <a:r>
                        <a:rPr lang="en-GB" sz="2000" dirty="0">
                          <a:effectLst/>
                          <a:latin typeface="+mn-lt"/>
                          <a:cs typeface="Times New Roman" panose="02020603050405020304" pitchFamily="18" charset="0"/>
                        </a:rPr>
                        <a:t>Duration </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266700" indent="0" algn="ctr">
                        <a:lnSpc>
                          <a:spcPct val="150000"/>
                        </a:lnSpc>
                        <a:spcAft>
                          <a:spcPts val="0"/>
                        </a:spcAft>
                      </a:pPr>
                      <a:r>
                        <a:rPr lang="en-GB" sz="2000" dirty="0">
                          <a:effectLst/>
                          <a:latin typeface="+mn-lt"/>
                          <a:cs typeface="Times New Roman" panose="02020603050405020304" pitchFamily="18" charset="0"/>
                        </a:rPr>
                        <a:t>Cycle</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22964">
                <a:tc>
                  <a:txBody>
                    <a:bodyPr/>
                    <a:lstStyle/>
                    <a:p>
                      <a:pPr marL="194310">
                        <a:lnSpc>
                          <a:spcPct val="150000"/>
                        </a:lnSpc>
                        <a:spcAft>
                          <a:spcPts val="565"/>
                        </a:spcAft>
                      </a:pPr>
                      <a:r>
                        <a:rPr lang="en-US" sz="1800" kern="1200" dirty="0">
                          <a:effectLst/>
                          <a:latin typeface="+mn-lt"/>
                          <a:cs typeface="Times New Roman" panose="02020603050405020304" pitchFamily="18" charset="0"/>
                        </a:rPr>
                        <a:t>Initial denaturation</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GB" sz="1800" dirty="0">
                          <a:effectLst/>
                          <a:latin typeface="+mn-lt"/>
                          <a:cs typeface="Times New Roman" panose="02020603050405020304" pitchFamily="18" charset="0"/>
                        </a:rPr>
                        <a:t>94–97 °C</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US" sz="1800" kern="1200" dirty="0">
                          <a:effectLst/>
                          <a:latin typeface="+mn-lt"/>
                          <a:cs typeface="Times New Roman" panose="02020603050405020304" pitchFamily="18" charset="0"/>
                        </a:rPr>
                        <a:t>3 min</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US" sz="1800" kern="1200" dirty="0">
                          <a:effectLst/>
                          <a:latin typeface="+mn-lt"/>
                          <a:cs typeface="Times New Roman" panose="02020603050405020304" pitchFamily="18" charset="0"/>
                        </a:rPr>
                        <a:t>x1</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38437">
                <a:tc>
                  <a:txBody>
                    <a:bodyPr/>
                    <a:lstStyle/>
                    <a:p>
                      <a:pPr marL="194310">
                        <a:lnSpc>
                          <a:spcPct val="150000"/>
                        </a:lnSpc>
                        <a:spcAft>
                          <a:spcPts val="565"/>
                        </a:spcAft>
                      </a:pPr>
                      <a:r>
                        <a:rPr lang="en-US" sz="1800" kern="1200" dirty="0">
                          <a:effectLst/>
                          <a:latin typeface="+mn-lt"/>
                          <a:cs typeface="Times New Roman" panose="02020603050405020304" pitchFamily="18" charset="0"/>
                        </a:rPr>
                        <a:t>Denaturation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GB" sz="1800">
                          <a:effectLst/>
                          <a:latin typeface="+mn-lt"/>
                          <a:cs typeface="Times New Roman" panose="02020603050405020304" pitchFamily="18" charset="0"/>
                        </a:rPr>
                        <a:t>94–97 °C</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US" sz="1800" kern="1200" dirty="0">
                          <a:effectLst/>
                          <a:latin typeface="+mn-lt"/>
                          <a:cs typeface="Times New Roman" panose="02020603050405020304" pitchFamily="18" charset="0"/>
                        </a:rPr>
                        <a:t>30 sec</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rowSpan="3">
                  <a:txBody>
                    <a:bodyPr/>
                    <a:lstStyle/>
                    <a:p>
                      <a:pPr marL="184150" indent="-19685" algn="ctr">
                        <a:lnSpc>
                          <a:spcPct val="150000"/>
                        </a:lnSpc>
                        <a:spcAft>
                          <a:spcPts val="565"/>
                        </a:spcAft>
                      </a:pPr>
                      <a:r>
                        <a:rPr lang="en-US" sz="1800" kern="1200">
                          <a:effectLst/>
                          <a:latin typeface="+mn-lt"/>
                          <a:cs typeface="Times New Roman" panose="02020603050405020304" pitchFamily="18" charset="0"/>
                        </a:rPr>
                        <a:t>x (25-35)</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38437">
                <a:tc>
                  <a:txBody>
                    <a:bodyPr/>
                    <a:lstStyle/>
                    <a:p>
                      <a:pPr marL="194310">
                        <a:lnSpc>
                          <a:spcPct val="150000"/>
                        </a:lnSpc>
                        <a:spcAft>
                          <a:spcPts val="565"/>
                        </a:spcAft>
                      </a:pPr>
                      <a:r>
                        <a:rPr lang="en-US" sz="1800" kern="1200">
                          <a:effectLst/>
                          <a:latin typeface="+mn-lt"/>
                          <a:cs typeface="Times New Roman" panose="02020603050405020304" pitchFamily="18" charset="0"/>
                        </a:rPr>
                        <a:t>Annealing </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GB" sz="1800" dirty="0">
                          <a:effectLst>
                            <a:glow rad="228600">
                              <a:schemeClr val="accent3">
                                <a:satMod val="175000"/>
                                <a:alpha val="40000"/>
                              </a:schemeClr>
                            </a:glow>
                          </a:effectLst>
                          <a:latin typeface="+mn-lt"/>
                          <a:cs typeface="Times New Roman" panose="02020603050405020304" pitchFamily="18" charset="0"/>
                        </a:rPr>
                        <a:t>50-65 °C</a:t>
                      </a:r>
                    </a:p>
                    <a:p>
                      <a:pPr marL="184150" indent="-19685" algn="ctr">
                        <a:lnSpc>
                          <a:spcPct val="150000"/>
                        </a:lnSpc>
                        <a:spcAft>
                          <a:spcPts val="565"/>
                        </a:spcAft>
                      </a:pPr>
                      <a:r>
                        <a:rPr lang="en-US" sz="1200" dirty="0">
                          <a:latin typeface="+mn-lt"/>
                        </a:rPr>
                        <a:t>Depend on the primer annealing temperature.</a:t>
                      </a:r>
                      <a:endParaRPr lang="en-GB" sz="1800" dirty="0">
                        <a:effectLst>
                          <a:glow rad="228600">
                            <a:schemeClr val="accent3">
                              <a:satMod val="175000"/>
                              <a:alpha val="40000"/>
                            </a:schemeClr>
                          </a:glow>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US" sz="1800" kern="1200" dirty="0">
                          <a:effectLst/>
                          <a:latin typeface="+mn-lt"/>
                          <a:cs typeface="Times New Roman" panose="02020603050405020304" pitchFamily="18" charset="0"/>
                        </a:rPr>
                        <a:t>30 sec</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10003"/>
                  </a:ext>
                </a:extLst>
              </a:tr>
              <a:tr h="338437">
                <a:tc>
                  <a:txBody>
                    <a:bodyPr/>
                    <a:lstStyle/>
                    <a:p>
                      <a:pPr marL="194310">
                        <a:lnSpc>
                          <a:spcPct val="150000"/>
                        </a:lnSpc>
                        <a:spcAft>
                          <a:spcPts val="565"/>
                        </a:spcAft>
                      </a:pPr>
                      <a:r>
                        <a:rPr lang="en-US" sz="1800" kern="1200">
                          <a:effectLst/>
                          <a:latin typeface="+mn-lt"/>
                          <a:cs typeface="Times New Roman" panose="02020603050405020304" pitchFamily="18" charset="0"/>
                        </a:rPr>
                        <a:t>Elongation </a:t>
                      </a:r>
                      <a:endParaRPr lang="en-GB" sz="18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GB" sz="1800" dirty="0">
                          <a:effectLst/>
                          <a:latin typeface="+mn-lt"/>
                          <a:cs typeface="Times New Roman" panose="02020603050405020304" pitchFamily="18" charset="0"/>
                        </a:rPr>
                        <a:t>72-80 °C</a:t>
                      </a:r>
                    </a:p>
                    <a:p>
                      <a:pPr marL="184150" indent="-19685" algn="ctr">
                        <a:lnSpc>
                          <a:spcPct val="150000"/>
                        </a:lnSpc>
                        <a:spcAft>
                          <a:spcPts val="565"/>
                        </a:spcAft>
                      </a:pPr>
                      <a:r>
                        <a:rPr lang="en-US" sz="1200" kern="1200" dirty="0">
                          <a:solidFill>
                            <a:schemeClr val="dk1"/>
                          </a:solidFill>
                          <a:latin typeface="+mn-lt"/>
                          <a:ea typeface="+mn-ea"/>
                          <a:cs typeface="+mn-cs"/>
                        </a:rPr>
                        <a:t>Depend on DNA polymerase optimum temperature. </a:t>
                      </a:r>
                      <a:endParaRPr lang="en-GB" sz="1200" kern="1200" dirty="0">
                        <a:solidFill>
                          <a:schemeClr val="dk1"/>
                        </a:solidFill>
                        <a:latin typeface="+mn-lt"/>
                        <a:ea typeface="+mn-ea"/>
                        <a:cs typeface="+mn-cs"/>
                      </a:endParaRPr>
                    </a:p>
                  </a:txBody>
                  <a:tcPr marL="68580" marR="68580" marT="0" marB="0" anchor="ctr"/>
                </a:tc>
                <a:tc>
                  <a:txBody>
                    <a:bodyPr/>
                    <a:lstStyle/>
                    <a:p>
                      <a:pPr marL="184150" indent="-19685" algn="ctr">
                        <a:lnSpc>
                          <a:spcPct val="150000"/>
                        </a:lnSpc>
                        <a:spcAft>
                          <a:spcPts val="565"/>
                        </a:spcAft>
                      </a:pPr>
                      <a:r>
                        <a:rPr lang="en-US" sz="1800" kern="1200" dirty="0">
                          <a:effectLst/>
                          <a:latin typeface="+mn-lt"/>
                          <a:cs typeface="Times New Roman" panose="02020603050405020304" pitchFamily="18" charset="0"/>
                        </a:rPr>
                        <a:t>30-60 sec</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10004"/>
                  </a:ext>
                </a:extLst>
              </a:tr>
              <a:tr h="867588">
                <a:tc>
                  <a:txBody>
                    <a:bodyPr/>
                    <a:lstStyle/>
                    <a:p>
                      <a:pPr marL="194310">
                        <a:lnSpc>
                          <a:spcPct val="150000"/>
                        </a:lnSpc>
                        <a:spcAft>
                          <a:spcPts val="565"/>
                        </a:spcAft>
                      </a:pPr>
                      <a:r>
                        <a:rPr lang="en-US" sz="1800" kern="1200" dirty="0">
                          <a:effectLst/>
                          <a:latin typeface="+mn-lt"/>
                          <a:cs typeface="Times New Roman" panose="02020603050405020304" pitchFamily="18" charset="0"/>
                        </a:rPr>
                        <a:t>Final elongation </a:t>
                      </a:r>
                      <a:endParaRPr lang="en-GB" sz="18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pPr>
                      <a:r>
                        <a:rPr lang="en-GB" sz="1800" kern="1200" dirty="0">
                          <a:solidFill>
                            <a:schemeClr val="dk1"/>
                          </a:solidFill>
                          <a:effectLst/>
                          <a:latin typeface="+mn-lt"/>
                          <a:ea typeface="+mn-ea"/>
                          <a:cs typeface="Times New Roman" panose="02020603050405020304" pitchFamily="18" charset="0"/>
                        </a:rPr>
                        <a:t>75-80 °C</a:t>
                      </a:r>
                    </a:p>
                  </a:txBody>
                  <a:tcPr marL="68580" marR="68580" marT="0" marB="0" anchor="ctr"/>
                </a:tc>
                <a:tc>
                  <a:txBody>
                    <a:bodyPr/>
                    <a:lstStyle/>
                    <a:p>
                      <a:pPr marL="201295" algn="ctr">
                        <a:lnSpc>
                          <a:spcPct val="150000"/>
                        </a:lnSpc>
                        <a:spcAft>
                          <a:spcPts val="0"/>
                        </a:spcAft>
                      </a:pPr>
                      <a:r>
                        <a:rPr lang="en-US" sz="1800" kern="1200" dirty="0">
                          <a:solidFill>
                            <a:schemeClr val="dk1"/>
                          </a:solidFill>
                          <a:effectLst/>
                          <a:latin typeface="+mn-lt"/>
                          <a:ea typeface="+mn-ea"/>
                          <a:cs typeface="Times New Roman" panose="02020603050405020304" pitchFamily="18" charset="0"/>
                        </a:rPr>
                        <a:t>5-7 min</a:t>
                      </a:r>
                      <a:endParaRPr lang="en-GB" sz="1800" kern="1200" dirty="0">
                        <a:solidFill>
                          <a:schemeClr val="dk1"/>
                        </a:solidFill>
                        <a:effectLst/>
                        <a:latin typeface="+mn-lt"/>
                        <a:ea typeface="+mn-ea"/>
                        <a:cs typeface="Times New Roman" panose="02020603050405020304" pitchFamily="18" charset="0"/>
                      </a:endParaRPr>
                    </a:p>
                  </a:txBody>
                  <a:tcPr marL="68580" marR="68580" marT="0" marB="0" anchor="ctr"/>
                </a:tc>
                <a:tc>
                  <a:txBody>
                    <a:bodyPr/>
                    <a:lstStyle/>
                    <a:p>
                      <a:pPr marL="184150" indent="-19685" algn="ctr">
                        <a:lnSpc>
                          <a:spcPct val="150000"/>
                        </a:lnSpc>
                        <a:spcAft>
                          <a:spcPts val="565"/>
                        </a:spcAft>
                      </a:pPr>
                      <a:r>
                        <a:rPr lang="en-US" sz="1800" kern="1200" dirty="0">
                          <a:solidFill>
                            <a:schemeClr val="dk1"/>
                          </a:solidFill>
                          <a:effectLst/>
                          <a:latin typeface="+mn-lt"/>
                          <a:ea typeface="+mn-ea"/>
                          <a:cs typeface="Times New Roman" panose="02020603050405020304" pitchFamily="18" charset="0"/>
                        </a:rPr>
                        <a:t>x1</a:t>
                      </a:r>
                      <a:endParaRPr lang="en-GB" sz="1800" kern="1200" dirty="0">
                        <a:solidFill>
                          <a:schemeClr val="dk1"/>
                        </a:solidFill>
                        <a:effectLst/>
                        <a:latin typeface="+mn-lt"/>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Left Brace 10">
            <a:extLst>
              <a:ext uri="{FF2B5EF4-FFF2-40B4-BE49-F238E27FC236}">
                <a16:creationId xmlns:a16="http://schemas.microsoft.com/office/drawing/2014/main" id="{0DDCA5CC-159C-A628-0F46-9D8FD4453C96}"/>
              </a:ext>
            </a:extLst>
          </p:cNvPr>
          <p:cNvSpPr/>
          <p:nvPr/>
        </p:nvSpPr>
        <p:spPr>
          <a:xfrm>
            <a:off x="1635340" y="1717177"/>
            <a:ext cx="457200" cy="68956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Left Brace 15">
            <a:extLst>
              <a:ext uri="{FF2B5EF4-FFF2-40B4-BE49-F238E27FC236}">
                <a16:creationId xmlns:a16="http://schemas.microsoft.com/office/drawing/2014/main" id="{F9E4FDFE-767C-BF51-9E79-FD5E152F46A2}"/>
              </a:ext>
            </a:extLst>
          </p:cNvPr>
          <p:cNvSpPr/>
          <p:nvPr/>
        </p:nvSpPr>
        <p:spPr>
          <a:xfrm>
            <a:off x="1601487" y="4878322"/>
            <a:ext cx="457200" cy="689563"/>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Left Brace 16">
            <a:extLst>
              <a:ext uri="{FF2B5EF4-FFF2-40B4-BE49-F238E27FC236}">
                <a16:creationId xmlns:a16="http://schemas.microsoft.com/office/drawing/2014/main" id="{D2BF464A-31AF-6D80-0530-310253EEF3B6}"/>
              </a:ext>
            </a:extLst>
          </p:cNvPr>
          <p:cNvSpPr/>
          <p:nvPr/>
        </p:nvSpPr>
        <p:spPr>
          <a:xfrm>
            <a:off x="1583216" y="2526942"/>
            <a:ext cx="509324" cy="211397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13">
            <a:extLst>
              <a:ext uri="{FF2B5EF4-FFF2-40B4-BE49-F238E27FC236}">
                <a16:creationId xmlns:a16="http://schemas.microsoft.com/office/drawing/2014/main" id="{849C14EE-9CBA-B368-CE10-3BC4943B62D8}"/>
              </a:ext>
            </a:extLst>
          </p:cNvPr>
          <p:cNvSpPr txBox="1"/>
          <p:nvPr/>
        </p:nvSpPr>
        <p:spPr>
          <a:xfrm>
            <a:off x="301841" y="1847757"/>
            <a:ext cx="1423487" cy="369332"/>
          </a:xfrm>
          <a:prstGeom prst="rect">
            <a:avLst/>
          </a:prstGeom>
          <a:noFill/>
        </p:spPr>
        <p:txBody>
          <a:bodyPr wrap="square" rtlCol="0">
            <a:spAutoFit/>
          </a:bodyPr>
          <a:lstStyle/>
          <a:p>
            <a:r>
              <a:rPr lang="en-US" sz="1800" b="1" dirty="0">
                <a:solidFill>
                  <a:schemeClr val="accent2"/>
                </a:solidFill>
              </a:rPr>
              <a:t>First stages,</a:t>
            </a:r>
            <a:endParaRPr lang="en-GB" dirty="0">
              <a:latin typeface="Times New Roman" panose="02020603050405020304" pitchFamily="18" charset="0"/>
              <a:cs typeface="Times New Roman" panose="02020603050405020304" pitchFamily="18" charset="0"/>
            </a:endParaRPr>
          </a:p>
        </p:txBody>
      </p:sp>
      <p:sp>
        <p:nvSpPr>
          <p:cNvPr id="8" name="TextBox 18">
            <a:extLst>
              <a:ext uri="{FF2B5EF4-FFF2-40B4-BE49-F238E27FC236}">
                <a16:creationId xmlns:a16="http://schemas.microsoft.com/office/drawing/2014/main" id="{AD9C66D2-100F-3669-EAF3-D78FAF37A6EF}"/>
              </a:ext>
            </a:extLst>
          </p:cNvPr>
          <p:cNvSpPr txBox="1"/>
          <p:nvPr/>
        </p:nvSpPr>
        <p:spPr>
          <a:xfrm>
            <a:off x="56641" y="3244334"/>
            <a:ext cx="1542943" cy="369332"/>
          </a:xfrm>
          <a:prstGeom prst="rect">
            <a:avLst/>
          </a:prstGeom>
          <a:noFill/>
        </p:spPr>
        <p:txBody>
          <a:bodyPr wrap="square" rtlCol="0">
            <a:spAutoFit/>
          </a:bodyPr>
          <a:lstStyle/>
          <a:p>
            <a:r>
              <a:rPr lang="en-US" sz="1800" b="1" dirty="0">
                <a:solidFill>
                  <a:schemeClr val="accent2"/>
                </a:solidFill>
              </a:rPr>
              <a:t>second stage,</a:t>
            </a:r>
            <a:endParaRPr lang="en-GB" dirty="0">
              <a:latin typeface="Times New Roman" panose="02020603050405020304" pitchFamily="18" charset="0"/>
              <a:cs typeface="Times New Roman" panose="02020603050405020304" pitchFamily="18" charset="0"/>
            </a:endParaRPr>
          </a:p>
        </p:txBody>
      </p:sp>
      <p:sp>
        <p:nvSpPr>
          <p:cNvPr id="9" name="TextBox 19">
            <a:extLst>
              <a:ext uri="{FF2B5EF4-FFF2-40B4-BE49-F238E27FC236}">
                <a16:creationId xmlns:a16="http://schemas.microsoft.com/office/drawing/2014/main" id="{5B46489B-162B-A737-1EED-F44438FEC5E1}"/>
              </a:ext>
            </a:extLst>
          </p:cNvPr>
          <p:cNvSpPr txBox="1"/>
          <p:nvPr/>
        </p:nvSpPr>
        <p:spPr>
          <a:xfrm>
            <a:off x="341064" y="5038437"/>
            <a:ext cx="1219200" cy="369332"/>
          </a:xfrm>
          <a:prstGeom prst="rect">
            <a:avLst/>
          </a:prstGeom>
          <a:noFill/>
        </p:spPr>
        <p:txBody>
          <a:bodyPr wrap="square" rtlCol="0">
            <a:spAutoFit/>
          </a:bodyPr>
          <a:lstStyle/>
          <a:p>
            <a:r>
              <a:rPr lang="en-US" sz="1800" b="1" dirty="0">
                <a:solidFill>
                  <a:schemeClr val="accent2"/>
                </a:solidFill>
              </a:rPr>
              <a:t>Last stage,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646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820F016-1DB0-3DE6-8D59-ABE944A08DC3}"/>
              </a:ext>
            </a:extLst>
          </p:cNvPr>
          <p:cNvSpPr txBox="1"/>
          <p:nvPr/>
        </p:nvSpPr>
        <p:spPr>
          <a:xfrm>
            <a:off x="71021" y="878890"/>
            <a:ext cx="12029243" cy="2308324"/>
          </a:xfrm>
          <a:prstGeom prst="rect">
            <a:avLst/>
          </a:prstGeom>
          <a:noFill/>
        </p:spPr>
        <p:txBody>
          <a:bodyPr wrap="square">
            <a:spAutoFit/>
          </a:bodyPr>
          <a:lstStyle/>
          <a:p>
            <a:r>
              <a:rPr lang="en-US" dirty="0"/>
              <a:t>Optimization done by applying temperature gradient PCR, where PCR carried with different Ta. Starting at 5 °C below the lowest calculated melting temperature (Tm) of the primer pair. </a:t>
            </a:r>
          </a:p>
          <a:p>
            <a:endParaRPr lang="en-US" dirty="0"/>
          </a:p>
          <a:p>
            <a:r>
              <a:rPr lang="en-US" dirty="0">
                <a:solidFill>
                  <a:srgbClr val="FF0000"/>
                </a:solidFill>
              </a:rPr>
              <a:t>For example, </a:t>
            </a:r>
            <a:r>
              <a:rPr lang="en-US" dirty="0"/>
              <a:t>if your primer Tm is 58 °C, you will start from 53 °C and you will increase the temperature for 8 degree, so the Ta is often fall in the range of 53 - 60 °C. </a:t>
            </a:r>
          </a:p>
          <a:p>
            <a:endParaRPr lang="en-US" dirty="0"/>
          </a:p>
          <a:p>
            <a:endParaRPr lang="en-US" dirty="0"/>
          </a:p>
          <a:p>
            <a:r>
              <a:rPr lang="en-US" dirty="0"/>
              <a:t>PAUSE AND THINK ➔ When optimizing Ta what you should do with other PCR component?</a:t>
            </a:r>
            <a:endParaRPr lang="ar-SA" dirty="0"/>
          </a:p>
        </p:txBody>
      </p:sp>
    </p:spTree>
    <p:extLst>
      <p:ext uri="{BB962C8B-B14F-4D97-AF65-F5344CB8AC3E}">
        <p14:creationId xmlns:p14="http://schemas.microsoft.com/office/powerpoint/2010/main" val="408809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218BE6D3-5199-6143-2D2D-A5DD267EF465}"/>
              </a:ext>
            </a:extLst>
          </p:cNvPr>
          <p:cNvSpPr txBox="1"/>
          <p:nvPr/>
        </p:nvSpPr>
        <p:spPr>
          <a:xfrm>
            <a:off x="248574" y="1012053"/>
            <a:ext cx="11567604" cy="2185214"/>
          </a:xfrm>
          <a:prstGeom prst="rect">
            <a:avLst/>
          </a:prstGeom>
          <a:noFill/>
        </p:spPr>
        <p:txBody>
          <a:bodyPr wrap="square">
            <a:spAutoFit/>
          </a:bodyPr>
          <a:lstStyle/>
          <a:p>
            <a:r>
              <a:rPr lang="en-US" sz="2800" b="1" dirty="0">
                <a:solidFill>
                  <a:schemeClr val="accent1"/>
                </a:solidFill>
              </a:rPr>
              <a:t>Post-PCR analysis: </a:t>
            </a:r>
            <a:r>
              <a:rPr lang="en-US" dirty="0"/>
              <a:t>Once the PCR has finished, you need to analyze the products (amplicons).</a:t>
            </a:r>
          </a:p>
          <a:p>
            <a:endParaRPr lang="en-US" dirty="0"/>
          </a:p>
          <a:p>
            <a:endParaRPr lang="en-US" dirty="0"/>
          </a:p>
          <a:p>
            <a:r>
              <a:rPr lang="en-US" dirty="0"/>
              <a:t>The concentration of agarose depends on the product size. </a:t>
            </a:r>
          </a:p>
          <a:p>
            <a:endParaRPr lang="en-US" dirty="0"/>
          </a:p>
          <a:p>
            <a:r>
              <a:rPr lang="en-US" dirty="0"/>
              <a:t>PAUSE AND THINK ➔ How you will make sure that you target sequence is amplified? By knowing the target sequence size (product size)</a:t>
            </a:r>
            <a:endParaRPr lang="ar-SA" dirty="0"/>
          </a:p>
        </p:txBody>
      </p:sp>
    </p:spTree>
    <p:extLst>
      <p:ext uri="{BB962C8B-B14F-4D97-AF65-F5344CB8AC3E}">
        <p14:creationId xmlns:p14="http://schemas.microsoft.com/office/powerpoint/2010/main" val="118698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F934511E-8E3D-E6EB-042F-C5A55701ED5E}"/>
              </a:ext>
            </a:extLst>
          </p:cNvPr>
          <p:cNvSpPr txBox="1"/>
          <p:nvPr/>
        </p:nvSpPr>
        <p:spPr>
          <a:xfrm>
            <a:off x="1136342" y="267200"/>
            <a:ext cx="9365942" cy="369332"/>
          </a:xfrm>
          <a:prstGeom prst="rect">
            <a:avLst/>
          </a:prstGeom>
          <a:noFill/>
        </p:spPr>
        <p:txBody>
          <a:bodyPr wrap="square">
            <a:spAutoFit/>
          </a:bodyPr>
          <a:lstStyle/>
          <a:p>
            <a:pPr marL="0" indent="0">
              <a:buClr>
                <a:schemeClr val="accent2"/>
              </a:buClr>
              <a:buNone/>
            </a:pPr>
            <a:r>
              <a:rPr lang="en-GB" sz="1800" b="1" dirty="0">
                <a:solidFill>
                  <a:schemeClr val="accent1"/>
                </a:solidFill>
                <a:cs typeface="Times New Roman" panose="02020603050405020304" pitchFamily="18" charset="0"/>
              </a:rPr>
              <a:t>How will you know that you reached to the optimum conditions? </a:t>
            </a:r>
          </a:p>
        </p:txBody>
      </p:sp>
      <p:sp>
        <p:nvSpPr>
          <p:cNvPr id="5" name="Title 1">
            <a:extLst>
              <a:ext uri="{FF2B5EF4-FFF2-40B4-BE49-F238E27FC236}">
                <a16:creationId xmlns:a16="http://schemas.microsoft.com/office/drawing/2014/main" id="{C53F524D-09FC-69B1-AD7C-4292148EBD63}"/>
              </a:ext>
            </a:extLst>
          </p:cNvPr>
          <p:cNvSpPr txBox="1">
            <a:spLocks/>
          </p:cNvSpPr>
          <p:nvPr/>
        </p:nvSpPr>
        <p:spPr>
          <a:xfrm>
            <a:off x="712519" y="1504949"/>
            <a:ext cx="10972801" cy="114299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endPar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grpSp>
        <p:nvGrpSpPr>
          <p:cNvPr id="6" name="Group 14">
            <a:extLst>
              <a:ext uri="{FF2B5EF4-FFF2-40B4-BE49-F238E27FC236}">
                <a16:creationId xmlns:a16="http://schemas.microsoft.com/office/drawing/2014/main" id="{C5DA0B47-8095-CE7F-AC0C-750714E0D3FF}"/>
              </a:ext>
            </a:extLst>
          </p:cNvPr>
          <p:cNvGrpSpPr/>
          <p:nvPr/>
        </p:nvGrpSpPr>
        <p:grpSpPr>
          <a:xfrm>
            <a:off x="974202" y="1308166"/>
            <a:ext cx="2689225" cy="1260954"/>
            <a:chOff x="2505075" y="2414584"/>
            <a:chExt cx="4876800" cy="1979616"/>
          </a:xfrm>
        </p:grpSpPr>
        <p:pic>
          <p:nvPicPr>
            <p:cNvPr id="7" name="Picture 2" descr="صورة ذات صلة">
              <a:extLst>
                <a:ext uri="{FF2B5EF4-FFF2-40B4-BE49-F238E27FC236}">
                  <a16:creationId xmlns:a16="http://schemas.microsoft.com/office/drawing/2014/main" id="{AE01C0F4-588C-FE1A-0E0A-8F84F61B3F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6442"/>
            <a:stretch/>
          </p:blipFill>
          <p:spPr bwMode="auto">
            <a:xfrm>
              <a:off x="2505075" y="2414584"/>
              <a:ext cx="4876800" cy="1979616"/>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8" name="Rectangle 10">
              <a:extLst>
                <a:ext uri="{FF2B5EF4-FFF2-40B4-BE49-F238E27FC236}">
                  <a16:creationId xmlns:a16="http://schemas.microsoft.com/office/drawing/2014/main" id="{E378C926-E3A1-6899-A2AE-20661E6CC73B}"/>
                </a:ext>
              </a:extLst>
            </p:cNvPr>
            <p:cNvSpPr/>
            <p:nvPr/>
          </p:nvSpPr>
          <p:spPr>
            <a:xfrm>
              <a:off x="6299200" y="3594100"/>
              <a:ext cx="1082675" cy="6477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6" descr="صورة ذات صلة">
            <a:extLst>
              <a:ext uri="{FF2B5EF4-FFF2-40B4-BE49-F238E27FC236}">
                <a16:creationId xmlns:a16="http://schemas.microsoft.com/office/drawing/2014/main" id="{016CC031-7718-18A0-6C76-22DADF004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695" y="736517"/>
            <a:ext cx="4338531" cy="2485713"/>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grpSp>
        <p:nvGrpSpPr>
          <p:cNvPr id="10" name="Group 15">
            <a:extLst>
              <a:ext uri="{FF2B5EF4-FFF2-40B4-BE49-F238E27FC236}">
                <a16:creationId xmlns:a16="http://schemas.microsoft.com/office/drawing/2014/main" id="{8E331256-9B89-595C-9FE6-389F0D037643}"/>
              </a:ext>
            </a:extLst>
          </p:cNvPr>
          <p:cNvGrpSpPr/>
          <p:nvPr/>
        </p:nvGrpSpPr>
        <p:grpSpPr>
          <a:xfrm>
            <a:off x="712519" y="3337552"/>
            <a:ext cx="3456724" cy="2759509"/>
            <a:chOff x="1171576" y="3599234"/>
            <a:chExt cx="3556068" cy="2834058"/>
          </a:xfrm>
        </p:grpSpPr>
        <p:pic>
          <p:nvPicPr>
            <p:cNvPr id="11" name="Picture 8" descr="صورة ذات صلة">
              <a:extLst>
                <a:ext uri="{FF2B5EF4-FFF2-40B4-BE49-F238E27FC236}">
                  <a16:creationId xmlns:a16="http://schemas.microsoft.com/office/drawing/2014/main" id="{8781B9D9-BDDD-DA9D-8240-B59345A619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666" r="32024"/>
            <a:stretch/>
          </p:blipFill>
          <p:spPr bwMode="auto">
            <a:xfrm>
              <a:off x="1171576" y="3599234"/>
              <a:ext cx="3556068" cy="283405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8" descr="صورة ذات صلة">
              <a:extLst>
                <a:ext uri="{FF2B5EF4-FFF2-40B4-BE49-F238E27FC236}">
                  <a16:creationId xmlns:a16="http://schemas.microsoft.com/office/drawing/2014/main" id="{CA86EA6F-9324-BF27-C935-841F6F3511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4981" t="5666"/>
            <a:stretch/>
          </p:blipFill>
          <p:spPr bwMode="auto">
            <a:xfrm>
              <a:off x="1849191" y="3599234"/>
              <a:ext cx="2878273" cy="2834058"/>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3" name="Picture 10" descr="نتيجة بحث الصور عن ‪optimization of annealing temperature‬‏">
            <a:extLst>
              <a:ext uri="{FF2B5EF4-FFF2-40B4-BE49-F238E27FC236}">
                <a16:creationId xmlns:a16="http://schemas.microsoft.com/office/drawing/2014/main" id="{1E83955E-38AB-A7B5-44A3-4DD787F410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051" y="3464737"/>
            <a:ext cx="3721233" cy="3400344"/>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pic>
        <p:nvPicPr>
          <p:cNvPr id="14" name="Picture 2" descr="صورة ذات صلة">
            <a:extLst>
              <a:ext uri="{FF2B5EF4-FFF2-40B4-BE49-F238E27FC236}">
                <a16:creationId xmlns:a16="http://schemas.microsoft.com/office/drawing/2014/main" id="{1C61E4B3-D6EE-91A9-274A-A29B0A6DCCD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8395" t="214" r="819" b="80415"/>
          <a:stretch/>
        </p:blipFill>
        <p:spPr bwMode="auto">
          <a:xfrm>
            <a:off x="4143448" y="903003"/>
            <a:ext cx="3203341" cy="1959788"/>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4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DC4F4ED5-BA62-BBA4-BD32-D81E8BE32930}"/>
              </a:ext>
            </a:extLst>
          </p:cNvPr>
          <p:cNvSpPr txBox="1"/>
          <p:nvPr/>
        </p:nvSpPr>
        <p:spPr>
          <a:xfrm>
            <a:off x="470516" y="816746"/>
            <a:ext cx="10531876" cy="2505942"/>
          </a:xfrm>
          <a:prstGeom prst="rect">
            <a:avLst/>
          </a:prstGeom>
          <a:noFill/>
        </p:spPr>
        <p:txBody>
          <a:bodyPr wrap="square">
            <a:spAutoFit/>
          </a:bodyPr>
          <a:lstStyle/>
          <a:p>
            <a:r>
              <a:rPr lang="en-US" b="1" dirty="0">
                <a:solidFill>
                  <a:schemeClr val="accent2"/>
                </a:solidFill>
              </a:rPr>
              <a:t>Objectives</a:t>
            </a:r>
          </a:p>
          <a:p>
            <a:pPr>
              <a:lnSpc>
                <a:spcPct val="200000"/>
              </a:lnSpc>
            </a:pPr>
            <a:endParaRPr lang="en-US" dirty="0"/>
          </a:p>
          <a:p>
            <a:pPr>
              <a:lnSpc>
                <a:spcPct val="200000"/>
              </a:lnSpc>
            </a:pPr>
            <a:r>
              <a:rPr lang="en-US" dirty="0"/>
              <a:t> • To know how to optimize different parameters that effects PCR results/performance. </a:t>
            </a:r>
          </a:p>
          <a:p>
            <a:pPr>
              <a:lnSpc>
                <a:spcPct val="200000"/>
              </a:lnSpc>
            </a:pPr>
            <a:r>
              <a:rPr lang="en-US" dirty="0"/>
              <a:t>• Optimization of PCR annealing temperature. </a:t>
            </a:r>
          </a:p>
          <a:p>
            <a:pPr>
              <a:lnSpc>
                <a:spcPct val="200000"/>
              </a:lnSpc>
            </a:pPr>
            <a:r>
              <a:rPr lang="en-US" dirty="0"/>
              <a:t>• Be familiar with PCR technique and thermal cycler device.</a:t>
            </a:r>
            <a:endParaRPr lang="ar-SA" dirty="0"/>
          </a:p>
        </p:txBody>
      </p:sp>
    </p:spTree>
    <p:extLst>
      <p:ext uri="{BB962C8B-B14F-4D97-AF65-F5344CB8AC3E}">
        <p14:creationId xmlns:p14="http://schemas.microsoft.com/office/powerpoint/2010/main" val="246713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 PCR">
            <a:extLst>
              <a:ext uri="{FF2B5EF4-FFF2-40B4-BE49-F238E27FC236}">
                <a16:creationId xmlns:a16="http://schemas.microsoft.com/office/drawing/2014/main" id="{76405C76-FD2A-3EE6-44D5-5526B939F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617" y="410604"/>
            <a:ext cx="6886734" cy="3875301"/>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a:extLst>
              <a:ext uri="{FF2B5EF4-FFF2-40B4-BE49-F238E27FC236}">
                <a16:creationId xmlns:a16="http://schemas.microsoft.com/office/drawing/2014/main" id="{96A626FE-2F2D-48AF-7CBB-A2FA9C186B47}"/>
              </a:ext>
            </a:extLst>
          </p:cNvPr>
          <p:cNvSpPr txBox="1"/>
          <p:nvPr/>
        </p:nvSpPr>
        <p:spPr>
          <a:xfrm>
            <a:off x="3048740" y="4755757"/>
            <a:ext cx="609452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2"/>
                </a:solidFill>
              </a:rPr>
              <a:t>Polymerase chain reaction (PCR) </a:t>
            </a:r>
            <a:r>
              <a:rPr lang="en-US" dirty="0">
                <a:sym typeface="Wingdings" panose="05000000000000000000" pitchFamily="2" charset="2"/>
              </a:rPr>
              <a:t> </a:t>
            </a:r>
            <a:r>
              <a:rPr lang="en-US" dirty="0"/>
              <a:t>amplification.</a:t>
            </a:r>
          </a:p>
        </p:txBody>
      </p:sp>
    </p:spTree>
    <p:extLst>
      <p:ext uri="{BB962C8B-B14F-4D97-AF65-F5344CB8AC3E}">
        <p14:creationId xmlns:p14="http://schemas.microsoft.com/office/powerpoint/2010/main" val="1059323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616E622C-FEEA-FF00-E118-E14030B964E9}"/>
              </a:ext>
            </a:extLst>
          </p:cNvPr>
          <p:cNvSpPr txBox="1"/>
          <p:nvPr/>
        </p:nvSpPr>
        <p:spPr>
          <a:xfrm>
            <a:off x="157949" y="272533"/>
            <a:ext cx="11876102" cy="1477328"/>
          </a:xfrm>
          <a:prstGeom prst="rect">
            <a:avLst/>
          </a:prstGeom>
          <a:noFill/>
        </p:spPr>
        <p:txBody>
          <a:bodyPr wrap="square">
            <a:spAutoFit/>
          </a:bodyPr>
          <a:lstStyle/>
          <a:p>
            <a:pPr marL="285750" indent="-285750">
              <a:buFont typeface="Arial" panose="020B0604020202020204" pitchFamily="34" charset="0"/>
              <a:buChar char="•"/>
            </a:pPr>
            <a:endParaRPr lang="en-US" dirty="0"/>
          </a:p>
          <a:p>
            <a:endParaRPr lang="en-US" dirty="0"/>
          </a:p>
          <a:p>
            <a:pPr marL="285750" indent="-285750">
              <a:buFont typeface="Arial" panose="020B0604020202020204" pitchFamily="34" charset="0"/>
              <a:buChar char="•"/>
            </a:pPr>
            <a:r>
              <a:rPr lang="en-US" b="1" dirty="0">
                <a:solidFill>
                  <a:schemeClr val="accent2"/>
                </a:solidFill>
              </a:rPr>
              <a:t>Primers: </a:t>
            </a:r>
            <a:r>
              <a:rPr lang="en-US" dirty="0"/>
              <a:t>Two synthetic oligonucleotides are </a:t>
            </a:r>
            <a:r>
              <a:rPr lang="en-US" b="1" dirty="0">
                <a:solidFill>
                  <a:srgbClr val="FF0000"/>
                </a:solidFill>
              </a:rPr>
              <a:t>synthesized</a:t>
            </a:r>
            <a:r>
              <a:rPr lang="en-US" dirty="0"/>
              <a:t>, called primers each complementary to a stretch of DNA to the 3’ side of the target DNA, one oligonucleotide for each of the two DNA strands (DNA polymerase can add a nucleotide only onto a preexisting 3'-OH group). </a:t>
            </a:r>
            <a:endParaRPr lang="ar-SA" dirty="0"/>
          </a:p>
        </p:txBody>
      </p:sp>
      <p:pic>
        <p:nvPicPr>
          <p:cNvPr id="2" name="صورة 1">
            <a:extLst>
              <a:ext uri="{FF2B5EF4-FFF2-40B4-BE49-F238E27FC236}">
                <a16:creationId xmlns:a16="http://schemas.microsoft.com/office/drawing/2014/main" id="{2111D86C-4D51-2B8A-647D-C374E6618F56}"/>
              </a:ext>
            </a:extLst>
          </p:cNvPr>
          <p:cNvPicPr>
            <a:picLocks noChangeAspect="1"/>
          </p:cNvPicPr>
          <p:nvPr/>
        </p:nvPicPr>
        <p:blipFill rotWithShape="1">
          <a:blip r:embed="rId2"/>
          <a:srcRect l="35315" t="55405" r="34466" b="31650"/>
          <a:stretch/>
        </p:blipFill>
        <p:spPr>
          <a:xfrm>
            <a:off x="1773763" y="3515558"/>
            <a:ext cx="8400047" cy="2024110"/>
          </a:xfrm>
          <a:prstGeom prst="rect">
            <a:avLst/>
          </a:prstGeom>
        </p:spPr>
      </p:pic>
    </p:spTree>
    <p:extLst>
      <p:ext uri="{BB962C8B-B14F-4D97-AF65-F5344CB8AC3E}">
        <p14:creationId xmlns:p14="http://schemas.microsoft.com/office/powerpoint/2010/main" val="1523580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2F09851-011F-3777-D0FE-20FAC63B2C7A}"/>
              </a:ext>
            </a:extLst>
          </p:cNvPr>
          <p:cNvSpPr txBox="1"/>
          <p:nvPr/>
        </p:nvSpPr>
        <p:spPr>
          <a:xfrm>
            <a:off x="195309" y="221943"/>
            <a:ext cx="10635448" cy="5032147"/>
          </a:xfrm>
          <a:prstGeom prst="rect">
            <a:avLst/>
          </a:prstGeom>
          <a:noFill/>
        </p:spPr>
        <p:txBody>
          <a:bodyPr wrap="square">
            <a:spAutoFit/>
          </a:bodyPr>
          <a:lstStyle/>
          <a:p>
            <a:r>
              <a:rPr lang="en-US" sz="2400" b="1" dirty="0">
                <a:solidFill>
                  <a:schemeClr val="accent2"/>
                </a:solidFill>
              </a:rPr>
              <a:t>PCR components: </a:t>
            </a:r>
          </a:p>
          <a:p>
            <a:endParaRPr lang="en-US" dirty="0"/>
          </a:p>
          <a:p>
            <a:endParaRPr lang="en-US" dirty="0"/>
          </a:p>
          <a:p>
            <a:endParaRPr lang="en-US" dirty="0"/>
          </a:p>
          <a:p>
            <a:r>
              <a:rPr lang="en-US" dirty="0"/>
              <a:t>Basic PCR reaction requires </a:t>
            </a:r>
            <a:r>
              <a:rPr lang="en-US" b="1" dirty="0">
                <a:solidFill>
                  <a:srgbClr val="FF0000"/>
                </a:solidFill>
              </a:rPr>
              <a:t>four</a:t>
            </a:r>
            <a:r>
              <a:rPr lang="en-US" dirty="0"/>
              <a:t> components:</a:t>
            </a:r>
          </a:p>
          <a:p>
            <a:endParaRPr lang="en-US" dirty="0">
              <a:solidFill>
                <a:schemeClr val="accent2"/>
              </a:solidFill>
            </a:endParaRPr>
          </a:p>
          <a:p>
            <a:pPr>
              <a:lnSpc>
                <a:spcPct val="150000"/>
              </a:lnSpc>
            </a:pPr>
            <a:r>
              <a:rPr lang="en-US" dirty="0">
                <a:solidFill>
                  <a:schemeClr val="accent2"/>
                </a:solidFill>
              </a:rPr>
              <a:t>(1) DNA template.</a:t>
            </a:r>
          </a:p>
          <a:p>
            <a:pPr>
              <a:lnSpc>
                <a:spcPct val="150000"/>
              </a:lnSpc>
            </a:pPr>
            <a:r>
              <a:rPr lang="en-US" dirty="0">
                <a:solidFill>
                  <a:schemeClr val="accent2"/>
                </a:solidFill>
              </a:rPr>
              <a:t>(2) Primers. </a:t>
            </a:r>
          </a:p>
          <a:p>
            <a:pPr>
              <a:lnSpc>
                <a:spcPct val="150000"/>
              </a:lnSpc>
            </a:pPr>
            <a:r>
              <a:rPr lang="en-US" dirty="0">
                <a:solidFill>
                  <a:schemeClr val="accent2"/>
                </a:solidFill>
              </a:rPr>
              <a:t>(3) Deoxynucleotide triphosphates (dNTPs). </a:t>
            </a:r>
          </a:p>
          <a:p>
            <a:pPr>
              <a:lnSpc>
                <a:spcPct val="150000"/>
              </a:lnSpc>
            </a:pPr>
            <a:r>
              <a:rPr lang="en-US" dirty="0">
                <a:solidFill>
                  <a:schemeClr val="accent2"/>
                </a:solidFill>
              </a:rPr>
              <a:t>(4) Thermostable DNA polymerase.</a:t>
            </a:r>
          </a:p>
          <a:p>
            <a:pPr>
              <a:lnSpc>
                <a:spcPct val="150000"/>
              </a:lnSpc>
            </a:pPr>
            <a:r>
              <a:rPr lang="en-US" dirty="0">
                <a:solidFill>
                  <a:srgbClr val="000000"/>
                </a:solidFill>
              </a:rPr>
              <a:t>(5)Mgcl2.</a:t>
            </a:r>
          </a:p>
          <a:p>
            <a:pPr>
              <a:lnSpc>
                <a:spcPct val="150000"/>
              </a:lnSpc>
            </a:pPr>
            <a:r>
              <a:rPr lang="en-US" dirty="0">
                <a:solidFill>
                  <a:srgbClr val="000000"/>
                </a:solidFill>
              </a:rPr>
              <a:t>(6)</a:t>
            </a:r>
            <a:r>
              <a:rPr lang="en-US" dirty="0"/>
              <a:t> PCR buffer</a:t>
            </a:r>
            <a:r>
              <a:rPr lang="en-US" dirty="0">
                <a:solidFill>
                  <a:srgbClr val="000000"/>
                </a:solidFill>
              </a:rPr>
              <a:t>.</a:t>
            </a:r>
          </a:p>
          <a:p>
            <a:pPr>
              <a:lnSpc>
                <a:spcPct val="150000"/>
              </a:lnSpc>
            </a:pPr>
            <a:r>
              <a:rPr lang="en-US" dirty="0">
                <a:solidFill>
                  <a:srgbClr val="000000"/>
                </a:solidFill>
              </a:rPr>
              <a:t>(7)Nuclease free water.</a:t>
            </a:r>
          </a:p>
          <a:p>
            <a:r>
              <a:rPr lang="en-US" dirty="0"/>
              <a:t> </a:t>
            </a:r>
            <a:endParaRPr lang="ar-SA" dirty="0"/>
          </a:p>
        </p:txBody>
      </p:sp>
      <p:grpSp>
        <p:nvGrpSpPr>
          <p:cNvPr id="4" name="مجموعة 3">
            <a:extLst>
              <a:ext uri="{FF2B5EF4-FFF2-40B4-BE49-F238E27FC236}">
                <a16:creationId xmlns:a16="http://schemas.microsoft.com/office/drawing/2014/main" id="{5EAAFDAE-F536-D648-ECF3-B4394D3F7A0D}"/>
              </a:ext>
            </a:extLst>
          </p:cNvPr>
          <p:cNvGrpSpPr/>
          <p:nvPr/>
        </p:nvGrpSpPr>
        <p:grpSpPr>
          <a:xfrm>
            <a:off x="7208668" y="0"/>
            <a:ext cx="4504628" cy="5814874"/>
            <a:chOff x="6456898" y="0"/>
            <a:chExt cx="5256398" cy="6496167"/>
          </a:xfrm>
        </p:grpSpPr>
        <p:grpSp>
          <p:nvGrpSpPr>
            <p:cNvPr id="5" name="مجموعة 4">
              <a:extLst>
                <a:ext uri="{FF2B5EF4-FFF2-40B4-BE49-F238E27FC236}">
                  <a16:creationId xmlns:a16="http://schemas.microsoft.com/office/drawing/2014/main" id="{92BBD74C-168C-176A-C8C7-16422EAEFF18}"/>
                </a:ext>
              </a:extLst>
            </p:cNvPr>
            <p:cNvGrpSpPr/>
            <p:nvPr/>
          </p:nvGrpSpPr>
          <p:grpSpPr>
            <a:xfrm>
              <a:off x="6456898" y="0"/>
              <a:ext cx="5256398" cy="6496167"/>
              <a:chOff x="7225707" y="389971"/>
              <a:chExt cx="4173440" cy="5629275"/>
            </a:xfrm>
          </p:grpSpPr>
          <p:grpSp>
            <p:nvGrpSpPr>
              <p:cNvPr id="7" name="مجموعة 6">
                <a:extLst>
                  <a:ext uri="{FF2B5EF4-FFF2-40B4-BE49-F238E27FC236}">
                    <a16:creationId xmlns:a16="http://schemas.microsoft.com/office/drawing/2014/main" id="{3199461D-18A4-2B1D-18D3-6E5C3FB4D5FD}"/>
                  </a:ext>
                </a:extLst>
              </p:cNvPr>
              <p:cNvGrpSpPr/>
              <p:nvPr/>
            </p:nvGrpSpPr>
            <p:grpSpPr>
              <a:xfrm>
                <a:off x="7225707" y="389971"/>
                <a:ext cx="4173440" cy="5629275"/>
                <a:chOff x="2300288" y="614363"/>
                <a:chExt cx="4173440" cy="5629275"/>
              </a:xfrm>
            </p:grpSpPr>
            <p:pic>
              <p:nvPicPr>
                <p:cNvPr id="9" name="Picture 2" descr="Advantages and disadvantages of PCR technology – faCellitate">
                  <a:extLst>
                    <a:ext uri="{FF2B5EF4-FFF2-40B4-BE49-F238E27FC236}">
                      <a16:creationId xmlns:a16="http://schemas.microsoft.com/office/drawing/2014/main" id="{ACCC7E33-F8A2-BE41-CD77-47EF5F1688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616"/>
                <a:stretch/>
              </p:blipFill>
              <p:spPr bwMode="auto">
                <a:xfrm>
                  <a:off x="2300288" y="614363"/>
                  <a:ext cx="4128561" cy="5629275"/>
                </a:xfrm>
                <a:prstGeom prst="rect">
                  <a:avLst/>
                </a:prstGeom>
                <a:noFill/>
                <a:extLst>
                  <a:ext uri="{909E8E84-426E-40DD-AFC4-6F175D3DCCD1}">
                    <a14:hiddenFill xmlns:a14="http://schemas.microsoft.com/office/drawing/2010/main">
                      <a:solidFill>
                        <a:srgbClr val="FFFFFF"/>
                      </a:solidFill>
                    </a14:hiddenFill>
                  </a:ext>
                </a:extLst>
              </p:spPr>
            </p:pic>
            <p:sp>
              <p:nvSpPr>
                <p:cNvPr id="10" name="مستطيل 9">
                  <a:extLst>
                    <a:ext uri="{FF2B5EF4-FFF2-40B4-BE49-F238E27FC236}">
                      <a16:creationId xmlns:a16="http://schemas.microsoft.com/office/drawing/2014/main" id="{AB0009C9-7BCC-42D3-0023-0B5CC0216DEA}"/>
                    </a:ext>
                  </a:extLst>
                </p:cNvPr>
                <p:cNvSpPr/>
                <p:nvPr/>
              </p:nvSpPr>
              <p:spPr>
                <a:xfrm>
                  <a:off x="5312496" y="4689806"/>
                  <a:ext cx="1161232" cy="936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p>
              </p:txBody>
            </p:sp>
          </p:grpSp>
          <p:sp>
            <p:nvSpPr>
              <p:cNvPr id="8" name="مربع نص 7">
                <a:extLst>
                  <a:ext uri="{FF2B5EF4-FFF2-40B4-BE49-F238E27FC236}">
                    <a16:creationId xmlns:a16="http://schemas.microsoft.com/office/drawing/2014/main" id="{3D87888C-8049-5A14-2FBF-CAAE63F6EF0D}"/>
                  </a:ext>
                </a:extLst>
              </p:cNvPr>
              <p:cNvSpPr txBox="1"/>
              <p:nvPr/>
            </p:nvSpPr>
            <p:spPr>
              <a:xfrm>
                <a:off x="7791106" y="2249536"/>
                <a:ext cx="1307087" cy="338554"/>
              </a:xfrm>
              <a:prstGeom prst="rect">
                <a:avLst/>
              </a:prstGeom>
              <a:noFill/>
            </p:spPr>
            <p:txBody>
              <a:bodyPr wrap="square" rtlCol="1">
                <a:spAutoFit/>
              </a:bodyPr>
              <a:lstStyle/>
              <a:p>
                <a:r>
                  <a:rPr lang="en-US" sz="1600" dirty="0"/>
                  <a:t>(template)</a:t>
                </a:r>
                <a:endParaRPr lang="ar-SA" sz="1600" dirty="0"/>
              </a:p>
            </p:txBody>
          </p:sp>
        </p:grpSp>
        <p:sp>
          <p:nvSpPr>
            <p:cNvPr id="6" name="مربع نص 5">
              <a:extLst>
                <a:ext uri="{FF2B5EF4-FFF2-40B4-BE49-F238E27FC236}">
                  <a16:creationId xmlns:a16="http://schemas.microsoft.com/office/drawing/2014/main" id="{697509F1-A3F8-C741-478C-9646067AA2E7}"/>
                </a:ext>
              </a:extLst>
            </p:cNvPr>
            <p:cNvSpPr txBox="1"/>
            <p:nvPr/>
          </p:nvSpPr>
          <p:spPr>
            <a:xfrm>
              <a:off x="9833089" y="2145933"/>
              <a:ext cx="1462558" cy="378220"/>
            </a:xfrm>
            <a:prstGeom prst="rect">
              <a:avLst/>
            </a:prstGeom>
            <a:noFill/>
          </p:spPr>
          <p:txBody>
            <a:bodyPr wrap="square" rtlCol="1">
              <a:spAutoFit/>
            </a:bodyPr>
            <a:lstStyle/>
            <a:p>
              <a:r>
                <a:rPr lang="en-US" sz="1600" dirty="0"/>
                <a:t>(d-NDPs)</a:t>
              </a:r>
              <a:endParaRPr lang="ar-SA" dirty="0"/>
            </a:p>
          </p:txBody>
        </p:sp>
      </p:grpSp>
    </p:spTree>
    <p:extLst>
      <p:ext uri="{BB962C8B-B14F-4D97-AF65-F5344CB8AC3E}">
        <p14:creationId xmlns:p14="http://schemas.microsoft.com/office/powerpoint/2010/main" val="421406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B89FE289-1B05-8AAE-4A0F-BB51CC69954F}"/>
              </a:ext>
            </a:extLst>
          </p:cNvPr>
          <p:cNvSpPr txBox="1"/>
          <p:nvPr/>
        </p:nvSpPr>
        <p:spPr>
          <a:xfrm>
            <a:off x="875930" y="2388095"/>
            <a:ext cx="10824839" cy="1200329"/>
          </a:xfrm>
          <a:prstGeom prst="rect">
            <a:avLst/>
          </a:prstGeom>
          <a:noFill/>
        </p:spPr>
        <p:txBody>
          <a:bodyPr wrap="square">
            <a:spAutoFit/>
          </a:bodyPr>
          <a:lstStyle/>
          <a:p>
            <a:r>
              <a:rPr lang="en-US" sz="3600" dirty="0"/>
              <a:t>PCR require a special PCR tubes and a device called </a:t>
            </a:r>
            <a:r>
              <a:rPr lang="en-US" sz="3600" dirty="0">
                <a:solidFill>
                  <a:schemeClr val="accent2"/>
                </a:solidFill>
              </a:rPr>
              <a:t>thermal cycler </a:t>
            </a:r>
            <a:r>
              <a:rPr lang="en-US" sz="3600" dirty="0"/>
              <a:t>to perform the heating and cooling cycles.</a:t>
            </a:r>
            <a:endParaRPr lang="ar-SA" sz="3600" dirty="0"/>
          </a:p>
        </p:txBody>
      </p:sp>
    </p:spTree>
    <p:extLst>
      <p:ext uri="{BB962C8B-B14F-4D97-AF65-F5344CB8AC3E}">
        <p14:creationId xmlns:p14="http://schemas.microsoft.com/office/powerpoint/2010/main" val="424420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A40B9803-BC68-28C5-2312-52E71D8B92C1}"/>
              </a:ext>
            </a:extLst>
          </p:cNvPr>
          <p:cNvPicPr>
            <a:picLocks noChangeAspect="1"/>
          </p:cNvPicPr>
          <p:nvPr/>
        </p:nvPicPr>
        <p:blipFill rotWithShape="1">
          <a:blip r:embed="rId2"/>
          <a:srcRect l="35170" t="42718" r="41092" b="37217"/>
          <a:stretch/>
        </p:blipFill>
        <p:spPr>
          <a:xfrm>
            <a:off x="1926455" y="1180730"/>
            <a:ext cx="7431464" cy="3533369"/>
          </a:xfrm>
          <a:prstGeom prst="rect">
            <a:avLst/>
          </a:prstGeom>
        </p:spPr>
      </p:pic>
      <p:sp>
        <p:nvSpPr>
          <p:cNvPr id="4" name="سهم: منحني لأسفل 3">
            <a:extLst>
              <a:ext uri="{FF2B5EF4-FFF2-40B4-BE49-F238E27FC236}">
                <a16:creationId xmlns:a16="http://schemas.microsoft.com/office/drawing/2014/main" id="{DBFE4A39-02CF-3243-B255-7BAEB2A28F38}"/>
              </a:ext>
            </a:extLst>
          </p:cNvPr>
          <p:cNvSpPr/>
          <p:nvPr/>
        </p:nvSpPr>
        <p:spPr>
          <a:xfrm rot="2276622">
            <a:off x="9299143" y="2673386"/>
            <a:ext cx="708302" cy="601415"/>
          </a:xfrm>
          <a:prstGeom prst="curvedDownArrow">
            <a:avLst>
              <a:gd name="adj1" fmla="val 25000"/>
              <a:gd name="adj2" fmla="val 48280"/>
              <a:gd name="adj3" fmla="val 57558"/>
            </a:avLst>
          </a:prstGeom>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5" name="مستطيل 4">
            <a:extLst>
              <a:ext uri="{FF2B5EF4-FFF2-40B4-BE49-F238E27FC236}">
                <a16:creationId xmlns:a16="http://schemas.microsoft.com/office/drawing/2014/main" id="{581B57FF-B768-7DBB-AEDB-A37FC44B1644}"/>
              </a:ext>
            </a:extLst>
          </p:cNvPr>
          <p:cNvSpPr/>
          <p:nvPr/>
        </p:nvSpPr>
        <p:spPr>
          <a:xfrm>
            <a:off x="9895729" y="2659558"/>
            <a:ext cx="2364334" cy="769441"/>
          </a:xfrm>
          <a:prstGeom prst="rect">
            <a:avLst/>
          </a:prstGeom>
          <a:noFill/>
        </p:spPr>
        <p:txBody>
          <a:bodyPr wrap="square" lIns="91440" tIns="45720" rIns="91440" bIns="45720">
            <a:spAutoFit/>
          </a:bodyPr>
          <a:lstStyle/>
          <a:p>
            <a:pPr algn="ctr"/>
            <a:r>
              <a:rPr lang="en-US" sz="4400" b="0" cap="none" spc="0" dirty="0">
                <a:ln w="0"/>
                <a:solidFill>
                  <a:schemeClr val="accent1"/>
                </a:solidFill>
                <a:effectLst>
                  <a:outerShdw blurRad="38100" dist="25400" dir="5400000" algn="ctr" rotWithShape="0">
                    <a:srgbClr val="6E747A">
                      <a:alpha val="43000"/>
                    </a:srgbClr>
                  </a:outerShdw>
                </a:effectLst>
              </a:rPr>
              <a:t>“N” cycle</a:t>
            </a:r>
            <a:endParaRPr lang="ar-SA" sz="4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89493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11CFA3F-FC68-ED77-7232-202E1678BB79}"/>
              </a:ext>
            </a:extLst>
          </p:cNvPr>
          <p:cNvSpPr txBox="1"/>
          <p:nvPr/>
        </p:nvSpPr>
        <p:spPr>
          <a:xfrm>
            <a:off x="195309" y="402115"/>
            <a:ext cx="11887200" cy="1754326"/>
          </a:xfrm>
          <a:prstGeom prst="rect">
            <a:avLst/>
          </a:prstGeom>
          <a:noFill/>
        </p:spPr>
        <p:txBody>
          <a:bodyPr wrap="square">
            <a:spAutoFit/>
          </a:bodyPr>
          <a:lstStyle/>
          <a:p>
            <a:r>
              <a:rPr lang="en-GB" sz="1800" b="1" dirty="0">
                <a:solidFill>
                  <a:schemeClr val="accent2"/>
                </a:solidFill>
                <a:cs typeface="Times New Roman" panose="02020603050405020304" pitchFamily="18" charset="0"/>
              </a:rPr>
              <a:t>Annealing Temperature (Ta):</a:t>
            </a:r>
          </a:p>
          <a:p>
            <a:endParaRPr lang="en-US" dirty="0"/>
          </a:p>
          <a:p>
            <a:endParaRPr lang="en-US" dirty="0"/>
          </a:p>
          <a:p>
            <a:r>
              <a:rPr lang="en-US" u="sng" dirty="0"/>
              <a:t>annealing of the primers to the single-stranded DNA template. </a:t>
            </a:r>
            <a:r>
              <a:rPr lang="en-US" dirty="0"/>
              <a:t>The single strands of the template are too long and complex to be able to reanneal during this rapid cooling phase. Stable hydrogen bonds are only formed when the primers anneal to sequences that are complementary to them.</a:t>
            </a:r>
            <a:endParaRPr lang="ar-SA" dirty="0"/>
          </a:p>
        </p:txBody>
      </p:sp>
      <p:sp>
        <p:nvSpPr>
          <p:cNvPr id="5" name="مربع نص 4">
            <a:extLst>
              <a:ext uri="{FF2B5EF4-FFF2-40B4-BE49-F238E27FC236}">
                <a16:creationId xmlns:a16="http://schemas.microsoft.com/office/drawing/2014/main" id="{74385DE5-7EEC-1086-1914-4CB0543E4F9A}"/>
              </a:ext>
            </a:extLst>
          </p:cNvPr>
          <p:cNvSpPr txBox="1"/>
          <p:nvPr/>
        </p:nvSpPr>
        <p:spPr>
          <a:xfrm>
            <a:off x="3997171" y="2403175"/>
            <a:ext cx="6094520" cy="400110"/>
          </a:xfrm>
          <a:prstGeom prst="rect">
            <a:avLst/>
          </a:prstGeom>
          <a:noFill/>
        </p:spPr>
        <p:txBody>
          <a:bodyPr wrap="square">
            <a:spAutoFit/>
          </a:bodyPr>
          <a:lstStyle/>
          <a:p>
            <a:r>
              <a:rPr lang="en-US" sz="2000" b="1" dirty="0">
                <a:solidFill>
                  <a:schemeClr val="accent2"/>
                </a:solidFill>
              </a:rPr>
              <a:t>What determine the annealing temperature? </a:t>
            </a:r>
            <a:endParaRPr lang="ar-SA" sz="2000" b="1" dirty="0">
              <a:solidFill>
                <a:schemeClr val="accent2"/>
              </a:solidFill>
            </a:endParaRPr>
          </a:p>
        </p:txBody>
      </p:sp>
      <p:sp>
        <p:nvSpPr>
          <p:cNvPr id="7" name="مربع نص 6">
            <a:extLst>
              <a:ext uri="{FF2B5EF4-FFF2-40B4-BE49-F238E27FC236}">
                <a16:creationId xmlns:a16="http://schemas.microsoft.com/office/drawing/2014/main" id="{AEA9F689-441C-7D26-D9F0-3B28465B96CD}"/>
              </a:ext>
            </a:extLst>
          </p:cNvPr>
          <p:cNvSpPr txBox="1"/>
          <p:nvPr/>
        </p:nvSpPr>
        <p:spPr>
          <a:xfrm>
            <a:off x="277426" y="3583866"/>
            <a:ext cx="11547629" cy="1754326"/>
          </a:xfrm>
          <a:prstGeom prst="rect">
            <a:avLst/>
          </a:prstGeom>
          <a:noFill/>
        </p:spPr>
        <p:txBody>
          <a:bodyPr wrap="square">
            <a:spAutoFit/>
          </a:bodyPr>
          <a:lstStyle/>
          <a:p>
            <a:r>
              <a:rPr lang="en-US" dirty="0">
                <a:solidFill>
                  <a:srgbClr val="FF0000"/>
                </a:solidFill>
              </a:rPr>
              <a:t>The primer melting temperature,</a:t>
            </a:r>
            <a:r>
              <a:rPr lang="en-US" dirty="0"/>
              <a:t> is the estimate of the DNA-DNA hybrid stability and critical in determining the annealing temperature. </a:t>
            </a:r>
          </a:p>
          <a:p>
            <a:endParaRPr lang="en-US" dirty="0"/>
          </a:p>
          <a:p>
            <a:r>
              <a:rPr lang="en-US" dirty="0">
                <a:solidFill>
                  <a:srgbClr val="FF0000"/>
                </a:solidFill>
              </a:rPr>
              <a:t>Too high Ta </a:t>
            </a:r>
            <a:r>
              <a:rPr lang="en-US" dirty="0">
                <a:solidFill>
                  <a:srgbClr val="FF0000"/>
                </a:solidFill>
                <a:sym typeface="Wingdings" panose="05000000000000000000" pitchFamily="2" charset="2"/>
              </a:rPr>
              <a:t> </a:t>
            </a:r>
            <a:r>
              <a:rPr lang="en-US" dirty="0"/>
              <a:t>will produce insufficient primer-template hybridization resulting in low PCR product yield.</a:t>
            </a:r>
          </a:p>
          <a:p>
            <a:endParaRPr lang="en-US" dirty="0"/>
          </a:p>
          <a:p>
            <a:r>
              <a:rPr lang="en-US" dirty="0">
                <a:solidFill>
                  <a:srgbClr val="FF0000"/>
                </a:solidFill>
              </a:rPr>
              <a:t> Too low Ta </a:t>
            </a:r>
            <a:r>
              <a:rPr lang="en-US" dirty="0">
                <a:solidFill>
                  <a:srgbClr val="FF0000"/>
                </a:solidFill>
                <a:sym typeface="Wingdings" panose="05000000000000000000" pitchFamily="2" charset="2"/>
              </a:rPr>
              <a:t></a:t>
            </a:r>
            <a:r>
              <a:rPr lang="en-US" dirty="0">
                <a:solidFill>
                  <a:srgbClr val="FF0000"/>
                </a:solidFill>
              </a:rPr>
              <a:t> </a:t>
            </a:r>
            <a:r>
              <a:rPr lang="en-US" dirty="0"/>
              <a:t>may possibly lead to non-specific products caused by a high number of base pair mismatches.</a:t>
            </a:r>
            <a:endParaRPr lang="ar-SA" dirty="0"/>
          </a:p>
        </p:txBody>
      </p:sp>
    </p:spTree>
    <p:extLst>
      <p:ext uri="{BB962C8B-B14F-4D97-AF65-F5344CB8AC3E}">
        <p14:creationId xmlns:p14="http://schemas.microsoft.com/office/powerpoint/2010/main" val="184687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28CE4F4-1FC5-CAE3-071C-0C6DFB543F4B}"/>
              </a:ext>
            </a:extLst>
          </p:cNvPr>
          <p:cNvSpPr txBox="1"/>
          <p:nvPr/>
        </p:nvSpPr>
        <p:spPr>
          <a:xfrm>
            <a:off x="517124" y="503353"/>
            <a:ext cx="10988336" cy="2585323"/>
          </a:xfrm>
          <a:prstGeom prst="rect">
            <a:avLst/>
          </a:prstGeom>
          <a:noFill/>
        </p:spPr>
        <p:txBody>
          <a:bodyPr wrap="square">
            <a:spAutoFit/>
          </a:bodyPr>
          <a:lstStyle/>
          <a:p>
            <a:r>
              <a:rPr lang="en-US" dirty="0">
                <a:solidFill>
                  <a:schemeClr val="accent2"/>
                </a:solidFill>
              </a:rPr>
              <a:t>Extension/elongation:</a:t>
            </a:r>
          </a:p>
          <a:p>
            <a:r>
              <a:rPr lang="en-US" dirty="0"/>
              <a:t>a new DNA strand complementary to the DNA template strand by adding dNTP's that are complementary to the </a:t>
            </a:r>
            <a:r>
              <a:rPr lang="en-US" dirty="0">
                <a:solidFill>
                  <a:srgbClr val="FF0000"/>
                </a:solidFill>
              </a:rPr>
              <a:t>template in 5' to 3' direction</a:t>
            </a:r>
            <a:r>
              <a:rPr lang="en-US" dirty="0"/>
              <a:t>. The extension time depends both on the DNA polymerase used and on the length of the DNA fragment to be amplified. </a:t>
            </a:r>
          </a:p>
          <a:p>
            <a:endParaRPr lang="en-US" dirty="0"/>
          </a:p>
          <a:p>
            <a:endParaRPr lang="en-US" dirty="0"/>
          </a:p>
          <a:p>
            <a:endParaRPr lang="en-US" dirty="0"/>
          </a:p>
          <a:p>
            <a:endParaRPr lang="en-US" dirty="0"/>
          </a:p>
          <a:p>
            <a:endParaRPr lang="ar-SA" dirty="0"/>
          </a:p>
        </p:txBody>
      </p:sp>
      <p:sp>
        <p:nvSpPr>
          <p:cNvPr id="4" name="مربع نص 3">
            <a:extLst>
              <a:ext uri="{FF2B5EF4-FFF2-40B4-BE49-F238E27FC236}">
                <a16:creationId xmlns:a16="http://schemas.microsoft.com/office/drawing/2014/main" id="{66F4BCB2-CC4C-0F2D-6F55-D415C0D5D68C}"/>
              </a:ext>
            </a:extLst>
          </p:cNvPr>
          <p:cNvSpPr txBox="1"/>
          <p:nvPr/>
        </p:nvSpPr>
        <p:spPr>
          <a:xfrm>
            <a:off x="517124" y="3867990"/>
            <a:ext cx="6094520" cy="369332"/>
          </a:xfrm>
          <a:prstGeom prst="rect">
            <a:avLst/>
          </a:prstGeom>
          <a:noFill/>
        </p:spPr>
        <p:txBody>
          <a:bodyPr wrap="square">
            <a:spAutoFit/>
          </a:bodyPr>
          <a:lstStyle/>
          <a:p>
            <a:r>
              <a:rPr lang="en-US" dirty="0">
                <a:solidFill>
                  <a:schemeClr val="accent2"/>
                </a:solidFill>
              </a:rPr>
              <a:t>Number of copies -amplicons- </a:t>
            </a:r>
            <a:r>
              <a:rPr lang="en-US" dirty="0"/>
              <a:t>= 2 number of cycles</a:t>
            </a:r>
            <a:endParaRPr lang="ar-SA" dirty="0"/>
          </a:p>
        </p:txBody>
      </p:sp>
    </p:spTree>
    <p:extLst>
      <p:ext uri="{BB962C8B-B14F-4D97-AF65-F5344CB8AC3E}">
        <p14:creationId xmlns:p14="http://schemas.microsoft.com/office/powerpoint/2010/main" val="2235121284"/>
      </p:ext>
    </p:extLst>
  </p:cSld>
  <p:clrMapOvr>
    <a:masterClrMapping/>
  </p:clrMapOvr>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1031</TotalTime>
  <Words>1085</Words>
  <Application>Microsoft Office PowerPoint</Application>
  <PresentationFormat>Widescreen</PresentationFormat>
  <Paragraphs>136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أثر رجعي</vt:lpstr>
      <vt:lpstr>PCR- Optimization of Annealing Temperature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Design</dc:title>
  <dc:creator>ls s</dc:creator>
  <cp:lastModifiedBy>ls s</cp:lastModifiedBy>
  <cp:revision>39</cp:revision>
  <dcterms:created xsi:type="dcterms:W3CDTF">2023-09-23T18:28:03Z</dcterms:created>
  <dcterms:modified xsi:type="dcterms:W3CDTF">2023-10-08T21:01:32Z</dcterms:modified>
</cp:coreProperties>
</file>