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20"/>
  </p:notesMasterIdLst>
  <p:sldIdLst>
    <p:sldId id="256" r:id="rId2"/>
    <p:sldId id="263" r:id="rId3"/>
    <p:sldId id="264" r:id="rId4"/>
    <p:sldId id="273" r:id="rId5"/>
    <p:sldId id="257" r:id="rId6"/>
    <p:sldId id="259" r:id="rId7"/>
    <p:sldId id="266" r:id="rId8"/>
    <p:sldId id="258" r:id="rId9"/>
    <p:sldId id="269" r:id="rId10"/>
    <p:sldId id="267" r:id="rId11"/>
    <p:sldId id="265" r:id="rId12"/>
    <p:sldId id="268" r:id="rId13"/>
    <p:sldId id="270" r:id="rId14"/>
    <p:sldId id="260" r:id="rId15"/>
    <p:sldId id="271" r:id="rId16"/>
    <p:sldId id="272" r:id="rId17"/>
    <p:sldId id="261" r:id="rId18"/>
    <p:sldId id="26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01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5E3BBC6-B597-4942-93F0-C61A8A50CB3B}" type="datetimeFigureOut">
              <a:rPr lang="ar-SA" smtClean="0"/>
              <a:t>23/08/45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63C569B-87DA-402C-9E98-A4D0A5954A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67003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https://www.genome.gov/genetics-glossary/Polymerase-Chain-Reaction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3C569B-87DA-402C-9E98-A4D0A5954A64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43236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https://facellitate.com/advantages-and-disadvantages-of-pcr-technology/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3C569B-87DA-402C-9E98-A4D0A5954A64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2686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3C569B-87DA-402C-9E98-A4D0A5954A64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6085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https://blog.labtag.com/a-brief-history-of-pcr-and-its-derivatives/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3C569B-87DA-402C-9E98-A4D0A5954A64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62927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https://blog.labtag.com/a-brief-history-of-pcr-and-its-derivatives/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3C569B-87DA-402C-9E98-A4D0A5954A64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42432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https://www.enzolifesciences.com/science-center/technotes/2017/march/what-are-the-differences-between-pcr-rt-pcr-qpcr-and-rt-qpcr?/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3C569B-87DA-402C-9E98-A4D0A5954A64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52149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F50E2-0506-4CE1-B4AD-AFD79F48744D}" type="datetimeFigureOut">
              <a:rPr lang="ar-SA" smtClean="0"/>
              <a:t>23/08/45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EE3C0-17BB-4ECF-ABF8-0BA21D9B66E7}" type="slidenum">
              <a:rPr lang="ar-SA" smtClean="0"/>
              <a:t>‹#›</a:t>
            </a:fld>
            <a:endParaRPr lang="ar-S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09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F50E2-0506-4CE1-B4AD-AFD79F48744D}" type="datetimeFigureOut">
              <a:rPr lang="ar-SA" smtClean="0"/>
              <a:t>23/08/45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EE3C0-17BB-4ECF-ABF8-0BA21D9B66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92123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F50E2-0506-4CE1-B4AD-AFD79F48744D}" type="datetimeFigureOut">
              <a:rPr lang="ar-SA" smtClean="0"/>
              <a:t>23/08/45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EE3C0-17BB-4ECF-ABF8-0BA21D9B66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290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F50E2-0506-4CE1-B4AD-AFD79F48744D}" type="datetimeFigureOut">
              <a:rPr lang="ar-SA" smtClean="0"/>
              <a:t>23/08/45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EE3C0-17BB-4ECF-ABF8-0BA21D9B66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3352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F50E2-0506-4CE1-B4AD-AFD79F48744D}" type="datetimeFigureOut">
              <a:rPr lang="ar-SA" smtClean="0"/>
              <a:t>23/08/45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EE3C0-17BB-4ECF-ABF8-0BA21D9B66E7}" type="slidenum">
              <a:rPr lang="ar-SA" smtClean="0"/>
              <a:t>‹#›</a:t>
            </a:fld>
            <a:endParaRPr lang="ar-S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723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F50E2-0506-4CE1-B4AD-AFD79F48744D}" type="datetimeFigureOut">
              <a:rPr lang="ar-SA" smtClean="0"/>
              <a:t>23/08/45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EE3C0-17BB-4ECF-ABF8-0BA21D9B66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9011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F50E2-0506-4CE1-B4AD-AFD79F48744D}" type="datetimeFigureOut">
              <a:rPr lang="ar-SA" smtClean="0"/>
              <a:t>23/08/45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EE3C0-17BB-4ECF-ABF8-0BA21D9B66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43657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F50E2-0506-4CE1-B4AD-AFD79F48744D}" type="datetimeFigureOut">
              <a:rPr lang="ar-SA" smtClean="0"/>
              <a:t>23/08/45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EE3C0-17BB-4ECF-ABF8-0BA21D9B66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4244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F50E2-0506-4CE1-B4AD-AFD79F48744D}" type="datetimeFigureOut">
              <a:rPr lang="ar-SA" smtClean="0"/>
              <a:t>23/08/45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EE3C0-17BB-4ECF-ABF8-0BA21D9B66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8689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4FF50E2-0506-4CE1-B4AD-AFD79F48744D}" type="datetimeFigureOut">
              <a:rPr lang="ar-SA" smtClean="0"/>
              <a:t>23/08/45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6EE3C0-17BB-4ECF-ABF8-0BA21D9B66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77943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F50E2-0506-4CE1-B4AD-AFD79F48744D}" type="datetimeFigureOut">
              <a:rPr lang="ar-SA" smtClean="0"/>
              <a:t>23/08/45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EE3C0-17BB-4ECF-ABF8-0BA21D9B66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03209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4FF50E2-0506-4CE1-B4AD-AFD79F48744D}" type="datetimeFigureOut">
              <a:rPr lang="ar-SA" smtClean="0"/>
              <a:t>23/08/45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56EE3C0-17BB-4ECF-ABF8-0BA21D9B66E7}" type="slidenum">
              <a:rPr lang="ar-SA" smtClean="0"/>
              <a:t>‹#›</a:t>
            </a:fld>
            <a:endParaRPr lang="ar-S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711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A656D1-5AB3-7D67-8EDB-11E5C02B88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542" y="1148996"/>
            <a:ext cx="10668000" cy="2387600"/>
          </a:xfrm>
        </p:spPr>
        <p:txBody>
          <a:bodyPr>
            <a:normAutofit/>
          </a:bodyPr>
          <a:lstStyle/>
          <a:p>
            <a:pPr algn="ctr" rtl="0"/>
            <a:r>
              <a:rPr lang="en-US" sz="6000" b="1" i="0" dirty="0">
                <a:solidFill>
                  <a:schemeClr val="accent2"/>
                </a:solidFill>
                <a:effectLst/>
                <a:latin typeface="+mn-lt"/>
              </a:rPr>
              <a:t>Polymerase Chain Reaction</a:t>
            </a:r>
            <a:br>
              <a:rPr lang="en-US" sz="6000" b="1" i="0" dirty="0">
                <a:solidFill>
                  <a:schemeClr val="accent2"/>
                </a:solidFill>
                <a:effectLst/>
                <a:latin typeface="+mn-lt"/>
              </a:rPr>
            </a:br>
            <a:r>
              <a:rPr lang="en-US" sz="6000" b="1" i="0" dirty="0">
                <a:solidFill>
                  <a:schemeClr val="accent2"/>
                </a:solidFill>
                <a:effectLst/>
                <a:latin typeface="+mn-lt"/>
              </a:rPr>
              <a:t>(PCR)</a:t>
            </a:r>
            <a:endParaRPr lang="ar-SA" sz="6000" b="1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77256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491C4C38-E63E-FFB9-F52E-9AE12FA9D225}"/>
              </a:ext>
            </a:extLst>
          </p:cNvPr>
          <p:cNvSpPr txBox="1"/>
          <p:nvPr/>
        </p:nvSpPr>
        <p:spPr>
          <a:xfrm>
            <a:off x="398298" y="431956"/>
            <a:ext cx="1119719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AutoNum type="alphaLcPeriod"/>
            </a:pPr>
            <a:r>
              <a:rPr lang="en-US" b="0" i="0" dirty="0">
                <a:solidFill>
                  <a:schemeClr val="accent2"/>
                </a:solidFill>
                <a:effectLst/>
                <a:latin typeface="-apple-system"/>
              </a:rPr>
              <a:t>Denaturation of the DNA template: </a:t>
            </a:r>
          </a:p>
          <a:p>
            <a:pPr algn="l" rtl="0"/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The DNA sample is heated to a high temperature, typically around 95°C, to separate the double-stranded DNA into two single strands.</a:t>
            </a:r>
            <a:br>
              <a:rPr lang="en-US" dirty="0"/>
            </a:br>
            <a:endParaRPr lang="ar-SA" dirty="0"/>
          </a:p>
        </p:txBody>
      </p:sp>
      <p:pic>
        <p:nvPicPr>
          <p:cNvPr id="4098" name="Picture 2" descr="Polymerase Chain Reaction (PCR) diagram">
            <a:extLst>
              <a:ext uri="{FF2B5EF4-FFF2-40B4-BE49-F238E27FC236}">
                <a16:creationId xmlns:a16="http://schemas.microsoft.com/office/drawing/2014/main" id="{61D1A39E-6D8E-CC03-D549-7A72D8EF8D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5" t="10991" r="48604" b="7512"/>
          <a:stretch/>
        </p:blipFill>
        <p:spPr bwMode="auto">
          <a:xfrm>
            <a:off x="3511744" y="1733433"/>
            <a:ext cx="5738841" cy="414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971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F996AEE2-3CB2-0A52-9BC5-8DD12A6EACF7}"/>
              </a:ext>
            </a:extLst>
          </p:cNvPr>
          <p:cNvSpPr txBox="1"/>
          <p:nvPr/>
        </p:nvSpPr>
        <p:spPr>
          <a:xfrm>
            <a:off x="482444" y="347809"/>
            <a:ext cx="1147207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0" i="0" dirty="0">
                <a:solidFill>
                  <a:schemeClr val="accent2"/>
                </a:solidFill>
                <a:effectLst/>
                <a:latin typeface="-apple-system"/>
              </a:rPr>
              <a:t>b. Annealing: </a:t>
            </a:r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The temperature is lowered, usually to around 50-65°C, allowing short DNA primers to bind to the complementary sequences on each single-stranded DNA template.</a:t>
            </a:r>
            <a:br>
              <a:rPr lang="en-US" dirty="0"/>
            </a:br>
            <a:endParaRPr lang="ar-SA" dirty="0"/>
          </a:p>
        </p:txBody>
      </p:sp>
      <p:pic>
        <p:nvPicPr>
          <p:cNvPr id="3" name="Picture 2" descr="Polymerase Chain Reaction (PCR) diagram">
            <a:extLst>
              <a:ext uri="{FF2B5EF4-FFF2-40B4-BE49-F238E27FC236}">
                <a16:creationId xmlns:a16="http://schemas.microsoft.com/office/drawing/2014/main" id="{4B53F119-C256-D065-8B2E-B55174F20F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80" t="10107" r="25966" b="8396"/>
          <a:stretch/>
        </p:blipFill>
        <p:spPr bwMode="auto">
          <a:xfrm>
            <a:off x="4532731" y="1772702"/>
            <a:ext cx="3371499" cy="414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596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lymerase Chain Reaction (PCR) diagram">
            <a:extLst>
              <a:ext uri="{FF2B5EF4-FFF2-40B4-BE49-F238E27FC236}">
                <a16:creationId xmlns:a16="http://schemas.microsoft.com/office/drawing/2014/main" id="{DA7E53A9-B273-7C30-B3D2-6BD61C2526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80" t="-52" r="-3574" b="1107"/>
          <a:stretch/>
        </p:blipFill>
        <p:spPr bwMode="auto">
          <a:xfrm>
            <a:off x="6496167" y="1037817"/>
            <a:ext cx="4229800" cy="507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FE44A4DD-18EF-5000-F887-A5AB6297272E}"/>
              </a:ext>
            </a:extLst>
          </p:cNvPr>
          <p:cNvSpPr txBox="1"/>
          <p:nvPr/>
        </p:nvSpPr>
        <p:spPr>
          <a:xfrm>
            <a:off x="241223" y="201953"/>
            <a:ext cx="1177500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0" i="0" dirty="0">
                <a:solidFill>
                  <a:schemeClr val="accent2"/>
                </a:solidFill>
                <a:effectLst/>
              </a:rPr>
              <a:t>c. Extension: </a:t>
            </a:r>
          </a:p>
          <a:p>
            <a:pPr algn="l" rtl="0"/>
            <a:r>
              <a:rPr lang="en-US" b="0" i="0" dirty="0">
                <a:solidFill>
                  <a:srgbClr val="000000"/>
                </a:solidFill>
                <a:effectLst/>
              </a:rPr>
              <a:t>The temperature is raised to around 72°C, and a heat-stable DNA polymerase enzyme extends the primers by adding new nucleotides, synthesizing new DNA strands.</a:t>
            </a:r>
            <a:endParaRPr lang="ar-SA" dirty="0"/>
          </a:p>
          <a:p>
            <a:pPr algn="l" rtl="0"/>
            <a:endParaRPr lang="ar-SA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08F1F1A-67CA-95CE-5639-2CD685F01BFD}"/>
              </a:ext>
            </a:extLst>
          </p:cNvPr>
          <p:cNvSpPr txBox="1"/>
          <p:nvPr/>
        </p:nvSpPr>
        <p:spPr>
          <a:xfrm>
            <a:off x="8806649" y="1979719"/>
            <a:ext cx="227268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Reverse primer</a:t>
            </a:r>
            <a:endParaRPr lang="ar-SA" dirty="0">
              <a:solidFill>
                <a:schemeClr val="accent2"/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16A7E385-331B-B20A-A81D-A2FFADEB69DD}"/>
              </a:ext>
            </a:extLst>
          </p:cNvPr>
          <p:cNvSpPr txBox="1"/>
          <p:nvPr/>
        </p:nvSpPr>
        <p:spPr>
          <a:xfrm>
            <a:off x="4984812" y="4738002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Forward primer</a:t>
            </a:r>
            <a:endParaRPr lang="ar-SA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610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 PCR">
            <a:extLst>
              <a:ext uri="{FF2B5EF4-FFF2-40B4-BE49-F238E27FC236}">
                <a16:creationId xmlns:a16="http://schemas.microsoft.com/office/drawing/2014/main" id="{AE4DF89A-8C45-E4F8-5E52-09161AA49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-201954"/>
            <a:ext cx="121872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928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94E4B7E9-E59B-32C0-7B6B-AC351C20174E}"/>
              </a:ext>
            </a:extLst>
          </p:cNvPr>
          <p:cNvSpPr txBox="1"/>
          <p:nvPr/>
        </p:nvSpPr>
        <p:spPr>
          <a:xfrm>
            <a:off x="364149" y="1260847"/>
            <a:ext cx="11185973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400" b="1" i="0" dirty="0">
                <a:solidFill>
                  <a:schemeClr val="accent2"/>
                </a:solidFill>
                <a:effectLst/>
              </a:rPr>
              <a:t>Cycling: </a:t>
            </a:r>
          </a:p>
          <a:p>
            <a:pPr algn="l" rtl="0">
              <a:buFont typeface="+mj-lt"/>
              <a:buAutoNum type="arabicPeriod"/>
            </a:pPr>
            <a:endParaRPr lang="en-US" dirty="0">
              <a:solidFill>
                <a:srgbClr val="000000"/>
              </a:solidFill>
            </a:endParaRPr>
          </a:p>
          <a:p>
            <a:pPr algn="l" rtl="0"/>
            <a:r>
              <a:rPr lang="en-US" b="0" i="0" dirty="0">
                <a:solidFill>
                  <a:srgbClr val="000000"/>
                </a:solidFill>
                <a:effectLst/>
              </a:rPr>
              <a:t> PCR is a cyclical process. After one cycle of denaturation, annealing, and extension, the process is repeated multiple times (usually 25-35 cycles). Each cycle doubles the amount of DNA, resulting in an exponential amplification of the target sequence.</a:t>
            </a:r>
          </a:p>
          <a:p>
            <a:pPr algn="l" rtl="0"/>
            <a:endParaRPr lang="en-US" dirty="0">
              <a:solidFill>
                <a:srgbClr val="000000"/>
              </a:solidFill>
            </a:endParaRPr>
          </a:p>
          <a:p>
            <a:pPr algn="ctr"/>
            <a:r>
              <a:rPr lang="en-US" dirty="0">
                <a:solidFill>
                  <a:srgbClr val="000000"/>
                </a:solidFill>
              </a:rPr>
              <a:t>Number of target sequence DNA</a:t>
            </a:r>
            <a:r>
              <a:rPr lang="en-US" b="0" i="0" dirty="0">
                <a:solidFill>
                  <a:srgbClr val="000000"/>
                </a:solidFill>
                <a:effectLst/>
              </a:rPr>
              <a:t>= 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</a:t>
            </a:r>
            <a:r>
              <a:rPr lang="en-US" sz="1800" kern="100" baseline="300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no. of cycles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l" rtl="0"/>
            <a:endParaRPr lang="en-US" b="0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18010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جدول 5">
            <a:extLst>
              <a:ext uri="{FF2B5EF4-FFF2-40B4-BE49-F238E27FC236}">
                <a16:creationId xmlns:a16="http://schemas.microsoft.com/office/drawing/2014/main" id="{60312DDD-BA00-14DE-07A5-471E711E9C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521061"/>
              </p:ext>
            </p:extLst>
          </p:nvPr>
        </p:nvGraphicFramePr>
        <p:xfrm>
          <a:off x="2151598" y="6021108"/>
          <a:ext cx="7592652" cy="640080"/>
        </p:xfrm>
        <a:graphic>
          <a:graphicData uri="http://schemas.openxmlformats.org/drawingml/2006/table">
            <a:tbl>
              <a:tblPr/>
              <a:tblGrid>
                <a:gridCol w="7592652">
                  <a:extLst>
                    <a:ext uri="{9D8B030D-6E8A-4147-A177-3AD203B41FA5}">
                      <a16:colId xmlns:a16="http://schemas.microsoft.com/office/drawing/2014/main" val="37112431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/>
                        </a:rPr>
                        <a:t>Figure 1.</a:t>
                      </a:r>
                      <a:r>
                        <a:rPr lang="en-US" dirty="0">
                          <a:effectLst/>
                        </a:rPr>
                        <a:t> Schematic representation of a cycle of amplification by PCR.</a:t>
                      </a:r>
                      <a:br>
                        <a:rPr lang="en-US" dirty="0">
                          <a:effectLst/>
                        </a:rPr>
                      </a:br>
                      <a:endParaRPr lang="en-US" dirty="0">
                        <a:effectLst/>
                      </a:endParaRPr>
                    </a:p>
                  </a:txBody>
                  <a:tcPr marL="57150" marR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8501455"/>
                  </a:ext>
                </a:extLst>
              </a:tr>
            </a:tbl>
          </a:graphicData>
        </a:graphic>
      </p:graphicFrame>
      <p:sp>
        <p:nvSpPr>
          <p:cNvPr id="7" name="Rectangle 5">
            <a:extLst>
              <a:ext uri="{FF2B5EF4-FFF2-40B4-BE49-F238E27FC236}">
                <a16:creationId xmlns:a16="http://schemas.microsoft.com/office/drawing/2014/main" id="{4F9D5AFF-3F87-A1B9-0C17-C83865FC6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0" y="34067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ar-SA" altLang="ar-SA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ar-SA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62E90793-EC72-B311-F111-A32F6F46E96D}"/>
              </a:ext>
            </a:extLst>
          </p:cNvPr>
          <p:cNvGrpSpPr/>
          <p:nvPr/>
        </p:nvGrpSpPr>
        <p:grpSpPr>
          <a:xfrm>
            <a:off x="1811045" y="904875"/>
            <a:ext cx="9338565" cy="5048250"/>
            <a:chOff x="1811045" y="904875"/>
            <a:chExt cx="9338565" cy="5048250"/>
          </a:xfrm>
        </p:grpSpPr>
        <p:pic>
          <p:nvPicPr>
            <p:cNvPr id="5122" name="Picture 2" descr="Schematic representation of a cycle of amplification">
              <a:extLst>
                <a:ext uri="{FF2B5EF4-FFF2-40B4-BE49-F238E27FC236}">
                  <a16:creationId xmlns:a16="http://schemas.microsoft.com/office/drawing/2014/main" id="{B321B952-6DCC-96F3-4AF1-04DC9D8903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04875"/>
              <a:ext cx="8534400" cy="5048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شكل بيضاوي 1">
              <a:extLst>
                <a:ext uri="{FF2B5EF4-FFF2-40B4-BE49-F238E27FC236}">
                  <a16:creationId xmlns:a16="http://schemas.microsoft.com/office/drawing/2014/main" id="{B0A9DB84-3245-C9CF-17D3-C6248B2E0E2C}"/>
                </a:ext>
              </a:extLst>
            </p:cNvPr>
            <p:cNvSpPr/>
            <p:nvPr/>
          </p:nvSpPr>
          <p:spPr>
            <a:xfrm>
              <a:off x="9277165" y="5521911"/>
              <a:ext cx="603682" cy="38676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" name="شكل بيضاوي 2">
              <a:extLst>
                <a:ext uri="{FF2B5EF4-FFF2-40B4-BE49-F238E27FC236}">
                  <a16:creationId xmlns:a16="http://schemas.microsoft.com/office/drawing/2014/main" id="{BA53D4BB-6AEE-0029-EF31-FA2C6F0F6598}"/>
                </a:ext>
              </a:extLst>
            </p:cNvPr>
            <p:cNvSpPr/>
            <p:nvPr/>
          </p:nvSpPr>
          <p:spPr>
            <a:xfrm>
              <a:off x="1811045" y="904875"/>
              <a:ext cx="603682" cy="144770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9919334F-9266-203D-151B-ACF820F6383D}"/>
                </a:ext>
              </a:extLst>
            </p:cNvPr>
            <p:cNvSpPr txBox="1"/>
            <p:nvPr/>
          </p:nvSpPr>
          <p:spPr>
            <a:xfrm>
              <a:off x="4762500" y="2420073"/>
              <a:ext cx="817853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dirty="0"/>
                <a:t>…..min</a:t>
              </a:r>
              <a:endParaRPr lang="ar-SA" dirty="0"/>
            </a:p>
          </p:txBody>
        </p:sp>
        <p:sp>
          <p:nvSpPr>
            <p:cNvPr id="5" name="مربع نص 4">
              <a:extLst>
                <a:ext uri="{FF2B5EF4-FFF2-40B4-BE49-F238E27FC236}">
                  <a16:creationId xmlns:a16="http://schemas.microsoft.com/office/drawing/2014/main" id="{68666367-8923-6065-DC7A-272C0EE730DD}"/>
                </a:ext>
              </a:extLst>
            </p:cNvPr>
            <p:cNvSpPr txBox="1"/>
            <p:nvPr/>
          </p:nvSpPr>
          <p:spPr>
            <a:xfrm>
              <a:off x="6468492" y="4495284"/>
              <a:ext cx="817853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dirty="0"/>
                <a:t>…..min</a:t>
              </a:r>
              <a:endParaRPr lang="ar-SA" dirty="0"/>
            </a:p>
          </p:txBody>
        </p: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03524420-C1F2-FEA3-4612-9C911764706D}"/>
                </a:ext>
              </a:extLst>
            </p:cNvPr>
            <p:cNvSpPr txBox="1"/>
            <p:nvPr/>
          </p:nvSpPr>
          <p:spPr>
            <a:xfrm>
              <a:off x="8138974" y="3474759"/>
              <a:ext cx="817853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dirty="0"/>
                <a:t>…..min</a:t>
              </a:r>
              <a:endParaRPr lang="ar-SA" dirty="0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E5531317-E778-6933-A341-A36D8B29F228}"/>
                </a:ext>
              </a:extLst>
            </p:cNvPr>
            <p:cNvSpPr txBox="1"/>
            <p:nvPr/>
          </p:nvSpPr>
          <p:spPr>
            <a:xfrm>
              <a:off x="9975634" y="2418070"/>
              <a:ext cx="1173976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No. cycles </a:t>
              </a:r>
              <a:endParaRPr lang="ar-SA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3698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41855806-9E43-AD6D-D766-6257F87F1766}"/>
              </a:ext>
            </a:extLst>
          </p:cNvPr>
          <p:cNvSpPr txBox="1"/>
          <p:nvPr/>
        </p:nvSpPr>
        <p:spPr>
          <a:xfrm>
            <a:off x="190734" y="1105133"/>
            <a:ext cx="11909639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/>
              <a:t>To start  working with PCR, 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1- determine the target sequence in the DNA template.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2-design the primers , for that specific sequence in the template DNA. (for both strands , so two primers Reverse and Forword?)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3- set the  suitable PCR device conditions for your sample.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r>
              <a:rPr lang="en-US" dirty="0"/>
              <a:t> 4-visualize your result.</a:t>
            </a:r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71512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30D33C36-9ACF-35CD-EA32-A24F8EF773D6}"/>
              </a:ext>
            </a:extLst>
          </p:cNvPr>
          <p:cNvSpPr txBox="1"/>
          <p:nvPr/>
        </p:nvSpPr>
        <p:spPr>
          <a:xfrm>
            <a:off x="145855" y="359028"/>
            <a:ext cx="11965738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000" b="1" i="0" dirty="0">
                <a:solidFill>
                  <a:schemeClr val="accent2"/>
                </a:solidFill>
                <a:effectLst/>
                <a:cs typeface="+mj-cs"/>
              </a:rPr>
              <a:t>Applications: </a:t>
            </a:r>
            <a:r>
              <a:rPr lang="en-US" b="0" i="0" dirty="0">
                <a:solidFill>
                  <a:srgbClr val="000000"/>
                </a:solidFill>
                <a:effectLst/>
                <a:cs typeface="+mj-cs"/>
              </a:rPr>
              <a:t>there are wide range of applications for PCR, such as DNA sequencing, genetic testing, medical diagnostics, forensic analysis, and studying gene expression.</a:t>
            </a:r>
          </a:p>
          <a:p>
            <a:pPr algn="l" rtl="0">
              <a:buFont typeface="+mj-lt"/>
              <a:buAutoNum type="arabicPeriod"/>
            </a:pPr>
            <a:endParaRPr lang="en-US" dirty="0">
              <a:solidFill>
                <a:srgbClr val="000000"/>
              </a:solidFill>
              <a:cs typeface="+mj-cs"/>
            </a:endParaRPr>
          </a:p>
          <a:p>
            <a:pPr algn="l" rtl="0">
              <a:buFont typeface="+mj-lt"/>
              <a:buAutoNum type="arabicPeriod"/>
            </a:pPr>
            <a:endParaRPr lang="en-US" b="0" i="0" dirty="0">
              <a:solidFill>
                <a:srgbClr val="000000"/>
              </a:solidFill>
              <a:effectLst/>
              <a:cs typeface="+mj-cs"/>
            </a:endParaRPr>
          </a:p>
          <a:p>
            <a:pPr algn="l" rtl="0"/>
            <a:endParaRPr lang="en-US" dirty="0">
              <a:solidFill>
                <a:srgbClr val="000000"/>
              </a:solidFill>
              <a:cs typeface="+mj-cs"/>
            </a:endParaRPr>
          </a:p>
          <a:p>
            <a:pPr algn="l" rtl="0"/>
            <a:r>
              <a:rPr lang="en-US" sz="2000" b="1" i="0" dirty="0">
                <a:solidFill>
                  <a:schemeClr val="accent2"/>
                </a:solidFill>
                <a:effectLst/>
                <a:cs typeface="+mj-cs"/>
              </a:rPr>
              <a:t>Importance of Contamination Prevention: </a:t>
            </a:r>
            <a:r>
              <a:rPr lang="en-US" b="0" i="0" dirty="0">
                <a:solidFill>
                  <a:srgbClr val="000000"/>
                </a:solidFill>
                <a:effectLst/>
                <a:cs typeface="+mj-cs"/>
              </a:rPr>
              <a:t>Stress the critical importance of maintaining a sterile and controlled environment to avoid contamination, as even a small amount of foreign DNA can interfere with the PCR reaction.</a:t>
            </a:r>
          </a:p>
        </p:txBody>
      </p:sp>
    </p:spTree>
    <p:extLst>
      <p:ext uri="{BB962C8B-B14F-4D97-AF65-F5344CB8AC3E}">
        <p14:creationId xmlns:p14="http://schemas.microsoft.com/office/powerpoint/2010/main" val="2131518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E224ACB5-6E4B-F368-F1AA-B17EDC5F04D2}"/>
              </a:ext>
            </a:extLst>
          </p:cNvPr>
          <p:cNvSpPr txBox="1"/>
          <p:nvPr/>
        </p:nvSpPr>
        <p:spPr>
          <a:xfrm>
            <a:off x="115410" y="353418"/>
            <a:ext cx="1207659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b="1" i="0" dirty="0">
                <a:solidFill>
                  <a:schemeClr val="accent2"/>
                </a:solidFill>
                <a:effectLst/>
              </a:rPr>
              <a:t>Visualization of Results: </a:t>
            </a:r>
          </a:p>
          <a:p>
            <a:pPr algn="l" rtl="0"/>
            <a:endParaRPr lang="en-US" dirty="0">
              <a:solidFill>
                <a:srgbClr val="000000"/>
              </a:solidFill>
            </a:endParaRPr>
          </a:p>
          <a:p>
            <a:pPr algn="l" rtl="0"/>
            <a:endParaRPr lang="en-US" b="0" i="0" dirty="0">
              <a:solidFill>
                <a:srgbClr val="000000"/>
              </a:solidFill>
              <a:effectLst/>
            </a:endParaRPr>
          </a:p>
          <a:p>
            <a:pPr algn="l" rtl="0"/>
            <a:r>
              <a:rPr lang="en-US" b="0" i="0" dirty="0">
                <a:solidFill>
                  <a:srgbClr val="000000"/>
                </a:solidFill>
                <a:effectLst/>
              </a:rPr>
              <a:t>PCR products are often visualized using agarose gel electrophoresis or other methods to determine if the target DNA was successfully amplified. </a:t>
            </a:r>
          </a:p>
        </p:txBody>
      </p:sp>
      <p:pic>
        <p:nvPicPr>
          <p:cNvPr id="11266" name="Picture 2" descr="Amplification of a DNA template by PCR">
            <a:extLst>
              <a:ext uri="{FF2B5EF4-FFF2-40B4-BE49-F238E27FC236}">
                <a16:creationId xmlns:a16="http://schemas.microsoft.com/office/drawing/2014/main" id="{7EECAF99-8AEA-AC56-23F8-99D0F6AAC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54" y="2325940"/>
            <a:ext cx="10961008" cy="242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جدول 5">
            <a:extLst>
              <a:ext uri="{FF2B5EF4-FFF2-40B4-BE49-F238E27FC236}">
                <a16:creationId xmlns:a16="http://schemas.microsoft.com/office/drawing/2014/main" id="{38693827-8228-40A0-8C33-E8E09F5901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873184"/>
              </p:ext>
            </p:extLst>
          </p:nvPr>
        </p:nvGraphicFramePr>
        <p:xfrm>
          <a:off x="1037817" y="5182721"/>
          <a:ext cx="10367434" cy="1021736"/>
        </p:xfrm>
        <a:graphic>
          <a:graphicData uri="http://schemas.openxmlformats.org/drawingml/2006/table">
            <a:tbl>
              <a:tblPr/>
              <a:tblGrid>
                <a:gridCol w="10367434">
                  <a:extLst>
                    <a:ext uri="{9D8B030D-6E8A-4147-A177-3AD203B41FA5}">
                      <a16:colId xmlns:a16="http://schemas.microsoft.com/office/drawing/2014/main" val="3496130295"/>
                    </a:ext>
                  </a:extLst>
                </a:gridCol>
              </a:tblGrid>
              <a:tr h="1021736">
                <a:tc>
                  <a:txBody>
                    <a:bodyPr/>
                    <a:lstStyle/>
                    <a:p>
                      <a:pPr algn="ctr"/>
                      <a:br>
                        <a:rPr lang="en-US" b="1" dirty="0">
                          <a:effectLst/>
                        </a:rPr>
                      </a:br>
                      <a:r>
                        <a:rPr lang="en-US" b="1" dirty="0">
                          <a:effectLst/>
                        </a:rPr>
                        <a:t>Figure 2.</a:t>
                      </a:r>
                      <a:r>
                        <a:rPr lang="en-US" dirty="0">
                          <a:effectLst/>
                        </a:rPr>
                        <a:t> Amplification of a DNA template by PCR and analysis by agarose gel electrophoresis.</a:t>
                      </a:r>
                    </a:p>
                  </a:txBody>
                  <a:tcPr marL="57150" marR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1840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8396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 PCR">
            <a:extLst>
              <a:ext uri="{FF2B5EF4-FFF2-40B4-BE49-F238E27FC236}">
                <a16:creationId xmlns:a16="http://schemas.microsoft.com/office/drawing/2014/main" id="{9854CFDA-7460-1D74-D500-DDF8F8CF7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31" y="2485"/>
            <a:ext cx="121872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2B1ABDF3-FF44-1DE0-70E8-6F812D88EBDA}"/>
              </a:ext>
            </a:extLst>
          </p:cNvPr>
          <p:cNvSpPr/>
          <p:nvPr/>
        </p:nvSpPr>
        <p:spPr>
          <a:xfrm>
            <a:off x="2582299" y="530126"/>
            <a:ext cx="7354468" cy="628019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bg2"/>
              </a:solidFill>
            </a:endParaRPr>
          </a:p>
        </p:txBody>
      </p:sp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65E49916-CEB0-3F03-A8F5-B2E729398A2C}"/>
              </a:ext>
            </a:extLst>
          </p:cNvPr>
          <p:cNvSpPr/>
          <p:nvPr/>
        </p:nvSpPr>
        <p:spPr>
          <a:xfrm>
            <a:off x="9689979" y="1270624"/>
            <a:ext cx="2726370" cy="519468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031FFD1-50ED-C81E-F95C-7BF14F7258F1}"/>
              </a:ext>
            </a:extLst>
          </p:cNvPr>
          <p:cNvSpPr/>
          <p:nvPr/>
        </p:nvSpPr>
        <p:spPr>
          <a:xfrm>
            <a:off x="210282" y="2047582"/>
            <a:ext cx="5494902" cy="351174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bg2"/>
              </a:solidFill>
            </a:endParaRP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9622B5FD-425A-52BE-E013-28738C1155E8}"/>
              </a:ext>
            </a:extLst>
          </p:cNvPr>
          <p:cNvSpPr/>
          <p:nvPr/>
        </p:nvSpPr>
        <p:spPr>
          <a:xfrm>
            <a:off x="88778" y="1065320"/>
            <a:ext cx="2612995" cy="105644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bg2"/>
              </a:solidFill>
            </a:endParaRPr>
          </a:p>
        </p:txBody>
      </p:sp>
      <p:sp>
        <p:nvSpPr>
          <p:cNvPr id="3" name="شكل بيضاوي 2">
            <a:extLst>
              <a:ext uri="{FF2B5EF4-FFF2-40B4-BE49-F238E27FC236}">
                <a16:creationId xmlns:a16="http://schemas.microsoft.com/office/drawing/2014/main" id="{2C435728-66F5-D516-2D51-5C4BB90CA766}"/>
              </a:ext>
            </a:extLst>
          </p:cNvPr>
          <p:cNvSpPr/>
          <p:nvPr/>
        </p:nvSpPr>
        <p:spPr>
          <a:xfrm>
            <a:off x="88778" y="47682"/>
            <a:ext cx="2493522" cy="122294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60512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dvantages and disadvantages of PCR technology – faCellitate">
            <a:extLst>
              <a:ext uri="{FF2B5EF4-FFF2-40B4-BE49-F238E27FC236}">
                <a16:creationId xmlns:a16="http://schemas.microsoft.com/office/drawing/2014/main" id="{AC21B8E6-28B2-AC08-4504-58C588910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406" y="3142695"/>
            <a:ext cx="3939416" cy="292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صورة 2057">
            <a:extLst>
              <a:ext uri="{FF2B5EF4-FFF2-40B4-BE49-F238E27FC236}">
                <a16:creationId xmlns:a16="http://schemas.microsoft.com/office/drawing/2014/main" id="{B8192EE9-9C3E-7E40-EE14-32415E449B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10" t="18724" r="25794" b="14331"/>
          <a:stretch/>
        </p:blipFill>
        <p:spPr>
          <a:xfrm>
            <a:off x="7474997" y="3142695"/>
            <a:ext cx="4077481" cy="2921198"/>
          </a:xfrm>
          <a:prstGeom prst="rect">
            <a:avLst/>
          </a:prstGeom>
        </p:spPr>
      </p:pic>
      <p:sp>
        <p:nvSpPr>
          <p:cNvPr id="2059" name="مربع نص 2058">
            <a:extLst>
              <a:ext uri="{FF2B5EF4-FFF2-40B4-BE49-F238E27FC236}">
                <a16:creationId xmlns:a16="http://schemas.microsoft.com/office/drawing/2014/main" id="{6A5B9FD3-954E-1BE0-605C-D63FAF95B6AE}"/>
              </a:ext>
            </a:extLst>
          </p:cNvPr>
          <p:cNvSpPr txBox="1"/>
          <p:nvPr/>
        </p:nvSpPr>
        <p:spPr>
          <a:xfrm>
            <a:off x="1627664" y="383529"/>
            <a:ext cx="1009205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MAIN ways to clone DNA   </a:t>
            </a:r>
            <a:endParaRPr lang="ar-SA" sz="2400" b="1" dirty="0"/>
          </a:p>
        </p:txBody>
      </p:sp>
      <p:sp>
        <p:nvSpPr>
          <p:cNvPr id="2061" name="مربع نص 2060">
            <a:extLst>
              <a:ext uri="{FF2B5EF4-FFF2-40B4-BE49-F238E27FC236}">
                <a16:creationId xmlns:a16="http://schemas.microsoft.com/office/drawing/2014/main" id="{2190EB0E-82B7-6FBE-1C0C-9CA0CA8C839A}"/>
              </a:ext>
            </a:extLst>
          </p:cNvPr>
          <p:cNvSpPr txBox="1"/>
          <p:nvPr/>
        </p:nvSpPr>
        <p:spPr>
          <a:xfrm>
            <a:off x="1627662" y="2256684"/>
            <a:ext cx="3291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PCR (Polymerase Chain Reaction)</a:t>
            </a:r>
            <a:endParaRPr lang="ar-SA" dirty="0"/>
          </a:p>
        </p:txBody>
      </p:sp>
      <p:sp>
        <p:nvSpPr>
          <p:cNvPr id="2063" name="مربع نص 2062">
            <a:extLst>
              <a:ext uri="{FF2B5EF4-FFF2-40B4-BE49-F238E27FC236}">
                <a16:creationId xmlns:a16="http://schemas.microsoft.com/office/drawing/2014/main" id="{DE712A18-57DD-C578-B83E-7337322EFB22}"/>
              </a:ext>
            </a:extLst>
          </p:cNvPr>
          <p:cNvSpPr txBox="1"/>
          <p:nvPr/>
        </p:nvSpPr>
        <p:spPr>
          <a:xfrm>
            <a:off x="7474997" y="2256684"/>
            <a:ext cx="34214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-apple-system"/>
              </a:rPr>
              <a:t>R</a:t>
            </a:r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ecombinant DNA Technology</a:t>
            </a:r>
            <a:endParaRPr lang="ar-SA" dirty="0"/>
          </a:p>
        </p:txBody>
      </p:sp>
      <p:sp>
        <p:nvSpPr>
          <p:cNvPr id="2" name="سهم: لليسار والأعلى 1">
            <a:extLst>
              <a:ext uri="{FF2B5EF4-FFF2-40B4-BE49-F238E27FC236}">
                <a16:creationId xmlns:a16="http://schemas.microsoft.com/office/drawing/2014/main" id="{23E493FA-A748-4731-4F76-AE91434C9766}"/>
              </a:ext>
            </a:extLst>
          </p:cNvPr>
          <p:cNvSpPr/>
          <p:nvPr/>
        </p:nvSpPr>
        <p:spPr>
          <a:xfrm rot="13481930">
            <a:off x="5780556" y="1169876"/>
            <a:ext cx="1786273" cy="1745904"/>
          </a:xfrm>
          <a:prstGeom prst="leftUpArrow">
            <a:avLst>
              <a:gd name="adj1" fmla="val 5922"/>
              <a:gd name="adj2" fmla="val 7658"/>
              <a:gd name="adj3" fmla="val 1987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38965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AA0B45-CBA9-AA82-2336-29BEFEDA962F}"/>
              </a:ext>
            </a:extLst>
          </p:cNvPr>
          <p:cNvSpPr txBox="1">
            <a:spLocks/>
          </p:cNvSpPr>
          <p:nvPr/>
        </p:nvSpPr>
        <p:spPr>
          <a:xfrm>
            <a:off x="1080116" y="2235200"/>
            <a:ext cx="10668000" cy="2387600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en-US" dirty="0">
                <a:solidFill>
                  <a:srgbClr val="000000"/>
                </a:solidFill>
                <a:latin typeface="-apple-system"/>
              </a:rPr>
              <a:t>Why do we need cloning?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18791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C09DED95-CDD2-955F-2BC9-400782F97C01}"/>
              </a:ext>
            </a:extLst>
          </p:cNvPr>
          <p:cNvSpPr txBox="1"/>
          <p:nvPr/>
        </p:nvSpPr>
        <p:spPr>
          <a:xfrm>
            <a:off x="186431" y="513756"/>
            <a:ext cx="11846623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PCR (Polymerase Chain Reaction):</a:t>
            </a:r>
          </a:p>
          <a:p>
            <a:pPr algn="l" rtl="0"/>
            <a:endParaRPr lang="en-US" dirty="0">
              <a:solidFill>
                <a:srgbClr val="000000"/>
              </a:solidFill>
              <a:latin typeface="-apple-system"/>
            </a:endParaRPr>
          </a:p>
          <a:p>
            <a:pPr algn="l" rtl="0"/>
            <a:endParaRPr lang="en-US" dirty="0">
              <a:solidFill>
                <a:srgbClr val="000000"/>
              </a:solidFill>
              <a:latin typeface="-apple-system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The purpose of this technique, is to amplify a specific segment of DNA (sequence). It allows scientists to make millions or billions of copies of a particular DNA sequence.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-apple-system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method developed by Kary Mullis in the 1980s</a:t>
            </a:r>
            <a:endParaRPr lang="en-US" dirty="0">
              <a:solidFill>
                <a:srgbClr val="000000"/>
              </a:solidFill>
              <a:latin typeface="-apple-system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-apple-system"/>
              </a:rPr>
              <a:t>Principle:</a:t>
            </a:r>
          </a:p>
          <a:p>
            <a:pPr algn="l" rtl="0"/>
            <a:endParaRPr lang="en-US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algn="l" rtl="0"/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The principle of PCR (Polymerase Chain Reaction) is based on the ability of </a:t>
            </a:r>
            <a:r>
              <a:rPr lang="en-US" b="0" i="0" dirty="0">
                <a:solidFill>
                  <a:srgbClr val="FF0000"/>
                </a:solidFill>
                <a:effectLst/>
                <a:latin typeface="-apple-system"/>
              </a:rPr>
              <a:t>DNA polymerase enzymes </a:t>
            </a:r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to synthesize new DNA strands(target sequence) using a DNA template and short DNA primers. PCR allows for the </a:t>
            </a:r>
            <a:r>
              <a:rPr lang="en-US" b="0" i="0" dirty="0">
                <a:solidFill>
                  <a:srgbClr val="FF0000"/>
                </a:solidFill>
                <a:effectLst/>
                <a:latin typeface="-apple-system"/>
              </a:rPr>
              <a:t>amplification of a specific target DNA sequence(in the template)</a:t>
            </a:r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, generating millions or billions of copies of that sequence.</a:t>
            </a:r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083866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EC297B05-E8AE-B8A8-9A09-D82FE3DE6F1E}"/>
              </a:ext>
            </a:extLst>
          </p:cNvPr>
          <p:cNvSpPr txBox="1"/>
          <p:nvPr/>
        </p:nvSpPr>
        <p:spPr>
          <a:xfrm>
            <a:off x="0" y="404679"/>
            <a:ext cx="6720039" cy="5791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400" b="1" i="0" dirty="0">
                <a:solidFill>
                  <a:schemeClr val="accent2"/>
                </a:solidFill>
                <a:effectLst/>
              </a:rPr>
              <a:t>PCR components:</a:t>
            </a:r>
          </a:p>
          <a:p>
            <a:pPr algn="l" rtl="0"/>
            <a:endParaRPr lang="en-US" dirty="0">
              <a:solidFill>
                <a:srgbClr val="000000"/>
              </a:solidFill>
            </a:endParaRPr>
          </a:p>
          <a:p>
            <a:pPr algn="l" rtl="0"/>
            <a:endParaRPr lang="en-US" b="0" i="0" dirty="0">
              <a:solidFill>
                <a:srgbClr val="000000"/>
              </a:solidFill>
              <a:effectLst/>
            </a:endParaRPr>
          </a:p>
          <a:p>
            <a:pPr algn="l" rtl="0"/>
            <a:r>
              <a:rPr lang="en-US" b="0" i="0" dirty="0">
                <a:solidFill>
                  <a:srgbClr val="000000"/>
                </a:solidFill>
                <a:effectLst/>
              </a:rPr>
              <a:t>1- </a:t>
            </a:r>
            <a:r>
              <a:rPr lang="en-US" b="0" i="0" dirty="0">
                <a:solidFill>
                  <a:srgbClr val="C00000"/>
                </a:solidFill>
                <a:effectLst/>
              </a:rPr>
              <a:t>DNA template </a:t>
            </a:r>
            <a:r>
              <a:rPr lang="en-US" b="0" i="0" dirty="0">
                <a:solidFill>
                  <a:srgbClr val="000000"/>
                </a:solidFill>
                <a:effectLst/>
              </a:rPr>
              <a:t>(contain the target DNA to be amplified),</a:t>
            </a:r>
          </a:p>
          <a:p>
            <a:pPr algn="l" rtl="0"/>
            <a:endParaRPr lang="en-US" dirty="0">
              <a:solidFill>
                <a:srgbClr val="000000"/>
              </a:solidFill>
            </a:endParaRPr>
          </a:p>
          <a:p>
            <a:pPr algn="l" rtl="0"/>
            <a:r>
              <a:rPr lang="en-US" b="0" i="0" dirty="0">
                <a:solidFill>
                  <a:srgbClr val="000000"/>
                </a:solidFill>
                <a:effectLst/>
              </a:rPr>
              <a:t> 2- </a:t>
            </a:r>
            <a:r>
              <a:rPr lang="en-US" b="0" i="0" dirty="0">
                <a:solidFill>
                  <a:schemeClr val="accent4"/>
                </a:solidFill>
                <a:effectLst/>
              </a:rPr>
              <a:t>Primers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(short DNA sequences that flank the target region),</a:t>
            </a:r>
          </a:p>
          <a:p>
            <a:pPr algn="l" rtl="0"/>
            <a:endParaRPr lang="en-US" dirty="0">
              <a:solidFill>
                <a:srgbClr val="000000"/>
              </a:solidFill>
            </a:endParaRPr>
          </a:p>
          <a:p>
            <a:pPr algn="l" rtl="0"/>
            <a:r>
              <a:rPr lang="en-US" dirty="0">
                <a:solidFill>
                  <a:srgbClr val="000000"/>
                </a:solidFill>
              </a:rPr>
              <a:t>3- </a:t>
            </a:r>
            <a:r>
              <a:rPr lang="en-US" b="0" i="0" dirty="0">
                <a:solidFill>
                  <a:schemeClr val="accent6">
                    <a:lumMod val="75000"/>
                  </a:schemeClr>
                </a:solidFill>
                <a:effectLst/>
              </a:rPr>
              <a:t>nu</a:t>
            </a:r>
            <a:r>
              <a:rPr lang="en-US" b="0" i="0" dirty="0">
                <a:solidFill>
                  <a:schemeClr val="accent1"/>
                </a:solidFill>
                <a:effectLst/>
              </a:rPr>
              <a:t>cle</a:t>
            </a:r>
            <a:r>
              <a:rPr lang="en-US" b="0" i="0" dirty="0">
                <a:solidFill>
                  <a:srgbClr val="7030A0"/>
                </a:solidFill>
                <a:effectLst/>
              </a:rPr>
              <a:t>oti</a:t>
            </a:r>
            <a:r>
              <a:rPr lang="en-US" b="0" i="0" dirty="0">
                <a:solidFill>
                  <a:schemeClr val="accent2"/>
                </a:solidFill>
                <a:effectLst/>
              </a:rPr>
              <a:t>des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(building blocks of new DNA) </a:t>
            </a:r>
            <a:r>
              <a:rPr lang="en-US" dirty="0">
                <a:solidFill>
                  <a:srgbClr val="000000"/>
                </a:solidFill>
              </a:rPr>
              <a:t>(dNTPs or deoxynucleotide triphosphates)</a:t>
            </a:r>
          </a:p>
          <a:p>
            <a:pPr algn="l" rtl="0"/>
            <a:endParaRPr lang="en-US" dirty="0">
              <a:solidFill>
                <a:srgbClr val="000000"/>
              </a:solidFill>
            </a:endParaRPr>
          </a:p>
          <a:p>
            <a:pPr algn="l" rtl="0"/>
            <a:r>
              <a:rPr lang="en-US" b="0" i="0" dirty="0">
                <a:solidFill>
                  <a:srgbClr val="000000"/>
                </a:solidFill>
                <a:effectLst/>
              </a:rPr>
              <a:t>4-  DNA polymerase enzyme (such as Taq polymerase, which can withstand high temperatures).</a:t>
            </a:r>
            <a:r>
              <a:rPr lang="en-US" b="0" i="0" dirty="0">
                <a:solidFill>
                  <a:srgbClr val="040C28"/>
                </a:solidFill>
                <a:effectLst/>
              </a:rPr>
              <a:t>  amplification</a:t>
            </a:r>
            <a:r>
              <a:rPr lang="en-US" b="0" i="0" dirty="0">
                <a:solidFill>
                  <a:srgbClr val="202124"/>
                </a:solidFill>
                <a:effectLst/>
              </a:rPr>
              <a:t>. This enzyme is extremely heat resistant, its optimal temperature (72°C). </a:t>
            </a:r>
            <a:r>
              <a:rPr lang="en-US" b="0" i="0" dirty="0">
                <a:solidFill>
                  <a:srgbClr val="000000"/>
                </a:solidFill>
                <a:effectLst/>
              </a:rPr>
              <a:t> </a:t>
            </a:r>
            <a:r>
              <a:rPr lang="en-US" b="0" i="0" dirty="0">
                <a:solidFill>
                  <a:srgbClr val="FF0000"/>
                </a:solidFill>
                <a:effectLst/>
              </a:rPr>
              <a:t>Note that DNA polymerase, </a:t>
            </a:r>
            <a:r>
              <a:rPr lang="en-US" b="0" i="0" dirty="0">
                <a:solidFill>
                  <a:srgbClr val="000000"/>
                </a:solidFill>
                <a:effectLst/>
              </a:rPr>
              <a:t>can add a nucleotide </a:t>
            </a:r>
            <a:r>
              <a:rPr lang="en-US" b="0" i="0" u="sng" dirty="0">
                <a:solidFill>
                  <a:srgbClr val="FF0000"/>
                </a:solidFill>
                <a:effectLst/>
              </a:rPr>
              <a:t>only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onto a pre-existing (3'-OH group).</a:t>
            </a:r>
            <a:endParaRPr lang="en-US" dirty="0">
              <a:solidFill>
                <a:srgbClr val="000000"/>
              </a:solidFill>
            </a:endParaRPr>
          </a:p>
          <a:p>
            <a:pPr algn="l" rtl="0"/>
            <a:endParaRPr lang="en-US" b="0" i="0" dirty="0">
              <a:solidFill>
                <a:srgbClr val="000000"/>
              </a:solidFill>
              <a:effectLst/>
            </a:endParaRPr>
          </a:p>
          <a:p>
            <a:pPr algn="l" rtl="0"/>
            <a:r>
              <a:rPr lang="en-US" dirty="0">
                <a:solidFill>
                  <a:srgbClr val="000000"/>
                </a:solidFill>
                <a:highlight>
                  <a:srgbClr val="00FF00"/>
                </a:highlight>
              </a:rPr>
              <a:t>5-Water free nucleases.</a:t>
            </a:r>
          </a:p>
          <a:p>
            <a:pPr algn="l" rtl="0"/>
            <a:endParaRPr lang="en-US" dirty="0">
              <a:solidFill>
                <a:srgbClr val="000000"/>
              </a:solidFill>
            </a:endParaRPr>
          </a:p>
          <a:p>
            <a:pPr algn="l" rtl="0"/>
            <a:r>
              <a:rPr lang="en-US" dirty="0">
                <a:solidFill>
                  <a:srgbClr val="000000"/>
                </a:solidFill>
                <a:highlight>
                  <a:srgbClr val="00FF00"/>
                </a:highlight>
              </a:rPr>
              <a:t>6-Mgcl2\ </a:t>
            </a:r>
            <a:r>
              <a:rPr lang="en-US" dirty="0" err="1">
                <a:solidFill>
                  <a:srgbClr val="000000"/>
                </a:solidFill>
                <a:highlight>
                  <a:srgbClr val="00FF00"/>
                </a:highlight>
              </a:rPr>
              <a:t>KCl</a:t>
            </a:r>
            <a:endParaRPr lang="en-US" dirty="0">
              <a:solidFill>
                <a:srgbClr val="000000"/>
              </a:solidFill>
              <a:highlight>
                <a:srgbClr val="00FF00"/>
              </a:highlight>
            </a:endParaRPr>
          </a:p>
          <a:p>
            <a:pPr algn="l" rtl="0"/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9C8F6046-299F-2E4B-D3AE-4AF6D3892B45}"/>
              </a:ext>
            </a:extLst>
          </p:cNvPr>
          <p:cNvGrpSpPr/>
          <p:nvPr/>
        </p:nvGrpSpPr>
        <p:grpSpPr>
          <a:xfrm>
            <a:off x="6790873" y="0"/>
            <a:ext cx="5463961" cy="6858000"/>
            <a:chOff x="6456898" y="0"/>
            <a:chExt cx="5256398" cy="6496167"/>
          </a:xfrm>
        </p:grpSpPr>
        <p:grpSp>
          <p:nvGrpSpPr>
            <p:cNvPr id="7" name="مجموعة 6">
              <a:extLst>
                <a:ext uri="{FF2B5EF4-FFF2-40B4-BE49-F238E27FC236}">
                  <a16:creationId xmlns:a16="http://schemas.microsoft.com/office/drawing/2014/main" id="{EF296929-6C8F-7528-78E1-0233F3B09D48}"/>
                </a:ext>
              </a:extLst>
            </p:cNvPr>
            <p:cNvGrpSpPr/>
            <p:nvPr/>
          </p:nvGrpSpPr>
          <p:grpSpPr>
            <a:xfrm>
              <a:off x="6456898" y="0"/>
              <a:ext cx="5256398" cy="6496167"/>
              <a:chOff x="7225707" y="389971"/>
              <a:chExt cx="4173440" cy="5629275"/>
            </a:xfrm>
          </p:grpSpPr>
          <p:grpSp>
            <p:nvGrpSpPr>
              <p:cNvPr id="5" name="مجموعة 4">
                <a:extLst>
                  <a:ext uri="{FF2B5EF4-FFF2-40B4-BE49-F238E27FC236}">
                    <a16:creationId xmlns:a16="http://schemas.microsoft.com/office/drawing/2014/main" id="{0C3F9C57-C437-A3FA-4625-41BC7193B9EE}"/>
                  </a:ext>
                </a:extLst>
              </p:cNvPr>
              <p:cNvGrpSpPr/>
              <p:nvPr/>
            </p:nvGrpSpPr>
            <p:grpSpPr>
              <a:xfrm>
                <a:off x="7225707" y="389971"/>
                <a:ext cx="4173440" cy="5629275"/>
                <a:chOff x="2300288" y="614363"/>
                <a:chExt cx="4173440" cy="5629275"/>
              </a:xfrm>
            </p:grpSpPr>
            <p:pic>
              <p:nvPicPr>
                <p:cNvPr id="3074" name="Picture 2" descr="Advantages and disadvantages of PCR technology – faCellitate">
                  <a:extLst>
                    <a:ext uri="{FF2B5EF4-FFF2-40B4-BE49-F238E27FC236}">
                      <a16:creationId xmlns:a16="http://schemas.microsoft.com/office/drawing/2014/main" id="{B36812DE-C779-0A69-92AF-8CC6FCF9D02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45616"/>
                <a:stretch/>
              </p:blipFill>
              <p:spPr bwMode="auto">
                <a:xfrm>
                  <a:off x="2300288" y="614363"/>
                  <a:ext cx="4128561" cy="56292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" name="مستطيل 3">
                  <a:extLst>
                    <a:ext uri="{FF2B5EF4-FFF2-40B4-BE49-F238E27FC236}">
                      <a16:creationId xmlns:a16="http://schemas.microsoft.com/office/drawing/2014/main" id="{6066EA31-35F9-D5FE-9B9F-090CA2F4CCEF}"/>
                    </a:ext>
                  </a:extLst>
                </p:cNvPr>
                <p:cNvSpPr/>
                <p:nvPr/>
              </p:nvSpPr>
              <p:spPr>
                <a:xfrm>
                  <a:off x="5312496" y="4689806"/>
                  <a:ext cx="1161232" cy="93683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6" name="مربع نص 5">
                <a:extLst>
                  <a:ext uri="{FF2B5EF4-FFF2-40B4-BE49-F238E27FC236}">
                    <a16:creationId xmlns:a16="http://schemas.microsoft.com/office/drawing/2014/main" id="{3E142B0B-A218-9393-CB63-18ED7F73FAAF}"/>
                  </a:ext>
                </a:extLst>
              </p:cNvPr>
              <p:cNvSpPr txBox="1"/>
              <p:nvPr/>
            </p:nvSpPr>
            <p:spPr>
              <a:xfrm>
                <a:off x="7791106" y="2249536"/>
                <a:ext cx="1307087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600" dirty="0"/>
                  <a:t>(template)</a:t>
                </a:r>
                <a:endParaRPr lang="ar-SA" sz="1600" dirty="0"/>
              </a:p>
            </p:txBody>
          </p:sp>
        </p:grp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AD5AF465-BA28-EC4D-674E-510BCB432438}"/>
                </a:ext>
              </a:extLst>
            </p:cNvPr>
            <p:cNvSpPr txBox="1"/>
            <p:nvPr/>
          </p:nvSpPr>
          <p:spPr>
            <a:xfrm>
              <a:off x="9833089" y="2145933"/>
              <a:ext cx="1043426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600" dirty="0"/>
                <a:t>(d-NDPs)</a:t>
              </a:r>
              <a:endParaRPr lang="ar-SA" dirty="0"/>
            </a:p>
          </p:txBody>
        </p:sp>
      </p:grpSp>
    </p:spTree>
    <p:extLst>
      <p:ext uri="{BB962C8B-B14F-4D97-AF65-F5344CB8AC3E}">
        <p14:creationId xmlns:p14="http://schemas.microsoft.com/office/powerpoint/2010/main" val="1045363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41855806-9E43-AD6D-D766-6257F87F1766}"/>
              </a:ext>
            </a:extLst>
          </p:cNvPr>
          <p:cNvSpPr txBox="1"/>
          <p:nvPr/>
        </p:nvSpPr>
        <p:spPr>
          <a:xfrm>
            <a:off x="190734" y="1105133"/>
            <a:ext cx="11909639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b="1" dirty="0">
                <a:solidFill>
                  <a:schemeClr val="accent2"/>
                </a:solidFill>
              </a:rPr>
              <a:t>Working with PCR we need to, 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1- Determine the target sequence (to be amplified) in the DNA template.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2-Design the primers , for that specific sequence in the template DNA. (for both strands , so two primers Reverse and Forword?) they act as starting points for the amplification to start.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3- Set the  suitable PCR device conditions for your sample.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 4-Visualize your result.</a:t>
            </a:r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292950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olymerase Chain Reaction (PCR) diagram">
            <a:extLst>
              <a:ext uri="{FF2B5EF4-FFF2-40B4-BE49-F238E27FC236}">
                <a16:creationId xmlns:a16="http://schemas.microsoft.com/office/drawing/2014/main" id="{A1A35969-273F-BD0C-3223-062DE1EB90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80" t="-52" r="-3574" b="1107"/>
          <a:stretch/>
        </p:blipFill>
        <p:spPr bwMode="auto">
          <a:xfrm>
            <a:off x="8810742" y="776766"/>
            <a:ext cx="3172349" cy="380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2A7DD5EF-5ABE-52F5-1B4A-C9023A1E7AE4}"/>
              </a:ext>
            </a:extLst>
          </p:cNvPr>
          <p:cNvSpPr txBox="1"/>
          <p:nvPr/>
        </p:nvSpPr>
        <p:spPr>
          <a:xfrm>
            <a:off x="0" y="-33154"/>
            <a:ext cx="121508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000" b="1" i="0" dirty="0">
                <a:solidFill>
                  <a:schemeClr val="accent2"/>
                </a:solidFill>
                <a:effectLst/>
              </a:rPr>
              <a:t>There are three main steps of PCR: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091C1B69-BC92-B67B-7BFE-F28A2E0D6E70}"/>
              </a:ext>
            </a:extLst>
          </p:cNvPr>
          <p:cNvSpPr txBox="1"/>
          <p:nvPr/>
        </p:nvSpPr>
        <p:spPr>
          <a:xfrm>
            <a:off x="291185" y="4079160"/>
            <a:ext cx="333833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0" i="0" dirty="0">
                <a:solidFill>
                  <a:schemeClr val="accent2"/>
                </a:solidFill>
                <a:effectLst/>
                <a:latin typeface="-apple-system"/>
              </a:rPr>
              <a:t>Denaturation of the DNA template: </a:t>
            </a:r>
          </a:p>
          <a:p>
            <a:pPr algn="l" rtl="0"/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The DNA sample is heated to a high temperature, typically around 95°C, to separate the double-stranded DNA into two single strands.</a:t>
            </a:r>
            <a:br>
              <a:rPr lang="en-US" dirty="0"/>
            </a:br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32C8B9C-7F96-9A99-3A9F-DCB059FA97B8}"/>
              </a:ext>
            </a:extLst>
          </p:cNvPr>
          <p:cNvSpPr txBox="1"/>
          <p:nvPr/>
        </p:nvSpPr>
        <p:spPr>
          <a:xfrm>
            <a:off x="4097931" y="4286723"/>
            <a:ext cx="3781019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0" i="0" dirty="0">
                <a:solidFill>
                  <a:schemeClr val="accent2"/>
                </a:solidFill>
                <a:effectLst/>
                <a:latin typeface="-apple-system"/>
              </a:rPr>
              <a:t>Annealing: </a:t>
            </a:r>
          </a:p>
          <a:p>
            <a:pPr algn="l" rtl="0"/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The temperature is lowered, usually to around 50-65°C, allowing short DNA primers to bind to the complementary sequences on each single-stranded DNA template.</a:t>
            </a:r>
            <a:br>
              <a:rPr lang="en-US" dirty="0"/>
            </a:br>
            <a:endParaRPr lang="ar-SA" dirty="0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1548AF3-C199-4680-9C0E-D8EE72DAA3BC}"/>
              </a:ext>
            </a:extLst>
          </p:cNvPr>
          <p:cNvSpPr txBox="1"/>
          <p:nvPr/>
        </p:nvSpPr>
        <p:spPr>
          <a:xfrm>
            <a:off x="8332240" y="4429144"/>
            <a:ext cx="3859760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0" i="0" dirty="0">
                <a:solidFill>
                  <a:schemeClr val="accent2"/>
                </a:solidFill>
                <a:effectLst/>
                <a:latin typeface="-apple-system"/>
              </a:rPr>
              <a:t>Extension: </a:t>
            </a:r>
          </a:p>
          <a:p>
            <a:pPr algn="l" rtl="0"/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The temperature is raised to around 72°C, and a heat-stable DNA polymerase enzyme extends the primers by adding new nucleotides, synthesizing new DNA strands.</a:t>
            </a:r>
            <a:endParaRPr lang="ar-SA" dirty="0"/>
          </a:p>
          <a:p>
            <a:pPr algn="l" rtl="0"/>
            <a:endParaRPr lang="ar-SA" dirty="0"/>
          </a:p>
        </p:txBody>
      </p:sp>
      <p:pic>
        <p:nvPicPr>
          <p:cNvPr id="9" name="Picture 2" descr="Polymerase Chain Reaction (PCR) diagram">
            <a:extLst>
              <a:ext uri="{FF2B5EF4-FFF2-40B4-BE49-F238E27FC236}">
                <a16:creationId xmlns:a16="http://schemas.microsoft.com/office/drawing/2014/main" id="{E6B8D3FF-968D-85DD-149C-7C907AD01A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5" t="10991" r="48604" b="7512"/>
          <a:stretch/>
        </p:blipFill>
        <p:spPr bwMode="auto">
          <a:xfrm>
            <a:off x="296357" y="1330396"/>
            <a:ext cx="3258230" cy="235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Polymerase Chain Reaction (PCR) diagram">
            <a:extLst>
              <a:ext uri="{FF2B5EF4-FFF2-40B4-BE49-F238E27FC236}">
                <a16:creationId xmlns:a16="http://schemas.microsoft.com/office/drawing/2014/main" id="{CD67A50E-5F71-4EE6-4760-5B94C61C51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80" t="10107" r="25966" b="8396"/>
          <a:stretch/>
        </p:blipFill>
        <p:spPr bwMode="auto">
          <a:xfrm>
            <a:off x="4757249" y="932147"/>
            <a:ext cx="2462382" cy="302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FE26278F-CAF2-D5BE-C76D-23C71F659F7C}"/>
              </a:ext>
            </a:extLst>
          </p:cNvPr>
          <p:cNvSpPr/>
          <p:nvPr/>
        </p:nvSpPr>
        <p:spPr>
          <a:xfrm>
            <a:off x="296357" y="873196"/>
            <a:ext cx="3333158" cy="543882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7B492154-82EC-13B6-5318-FFBB58B3CDA5}"/>
              </a:ext>
            </a:extLst>
          </p:cNvPr>
          <p:cNvSpPr/>
          <p:nvPr/>
        </p:nvSpPr>
        <p:spPr>
          <a:xfrm>
            <a:off x="4079005" y="873196"/>
            <a:ext cx="3711157" cy="543882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34CCC232-E196-B1AD-3975-6FB2DED1FE57}"/>
              </a:ext>
            </a:extLst>
          </p:cNvPr>
          <p:cNvSpPr/>
          <p:nvPr/>
        </p:nvSpPr>
        <p:spPr>
          <a:xfrm>
            <a:off x="8332239" y="848645"/>
            <a:ext cx="3711157" cy="543882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CE80C1B-E353-0EA1-2652-B49404DDDEB3}"/>
              </a:ext>
            </a:extLst>
          </p:cNvPr>
          <p:cNvSpPr txBox="1"/>
          <p:nvPr/>
        </p:nvSpPr>
        <p:spPr>
          <a:xfrm>
            <a:off x="1514887" y="474945"/>
            <a:ext cx="8211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800" b="0" i="0" dirty="0">
                <a:solidFill>
                  <a:schemeClr val="accent2"/>
                </a:solidFill>
                <a:effectLst/>
              </a:rPr>
              <a:t>Step 1</a:t>
            </a:r>
            <a:endParaRPr lang="ar-SA" dirty="0">
              <a:solidFill>
                <a:schemeClr val="accent2"/>
              </a:solidFill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3717B7D-28CA-D15B-BFCE-D029DB31B1E4}"/>
              </a:ext>
            </a:extLst>
          </p:cNvPr>
          <p:cNvSpPr txBox="1"/>
          <p:nvPr/>
        </p:nvSpPr>
        <p:spPr>
          <a:xfrm>
            <a:off x="5577855" y="500539"/>
            <a:ext cx="8211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800" b="0" i="0" dirty="0">
                <a:solidFill>
                  <a:schemeClr val="accent2"/>
                </a:solidFill>
                <a:effectLst/>
              </a:rPr>
              <a:t>Step 2</a:t>
            </a:r>
            <a:endParaRPr lang="ar-SA" dirty="0">
              <a:solidFill>
                <a:schemeClr val="accent2"/>
              </a:solidFill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6A17053D-3A11-44EC-BDAE-556DD73E67C9}"/>
              </a:ext>
            </a:extLst>
          </p:cNvPr>
          <p:cNvSpPr txBox="1"/>
          <p:nvPr/>
        </p:nvSpPr>
        <p:spPr>
          <a:xfrm>
            <a:off x="9777232" y="496070"/>
            <a:ext cx="8211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800" b="0" i="0" dirty="0">
                <a:solidFill>
                  <a:schemeClr val="accent2"/>
                </a:solidFill>
                <a:effectLst/>
              </a:rPr>
              <a:t>Step 3</a:t>
            </a:r>
            <a:endParaRPr lang="ar-SA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088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lymerase Chain Reaction (PCR) diagram">
            <a:extLst>
              <a:ext uri="{FF2B5EF4-FFF2-40B4-BE49-F238E27FC236}">
                <a16:creationId xmlns:a16="http://schemas.microsoft.com/office/drawing/2014/main" id="{E4CDE94D-7795-A184-0D55-DB2B0C722B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" t="-267" r="6028" b="1320"/>
          <a:stretch/>
        </p:blipFill>
        <p:spPr bwMode="auto">
          <a:xfrm>
            <a:off x="426345" y="437566"/>
            <a:ext cx="11131745" cy="507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728822"/>
      </p:ext>
    </p:extLst>
  </p:cSld>
  <p:clrMapOvr>
    <a:masterClrMapping/>
  </p:clrMapOvr>
</p:sld>
</file>

<file path=ppt/theme/theme1.xml><?xml version="1.0" encoding="utf-8"?>
<a:theme xmlns:a="http://schemas.openxmlformats.org/drawingml/2006/main" name="أثر رجعي">
  <a:themeElements>
    <a:clrScheme name="أثر رجعي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أثر رجعي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ثر رجعي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1764</TotalTime>
  <Words>844</Words>
  <Application>Microsoft Office PowerPoint</Application>
  <PresentationFormat>شاشة عريضة</PresentationFormat>
  <Paragraphs>100</Paragraphs>
  <Slides>18</Slides>
  <Notes>6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5" baseType="lpstr">
      <vt:lpstr>-apple-system</vt:lpstr>
      <vt:lpstr>Aptos</vt:lpstr>
      <vt:lpstr>Arial</vt:lpstr>
      <vt:lpstr>Arial</vt:lpstr>
      <vt:lpstr>Calibri</vt:lpstr>
      <vt:lpstr>Calibri Light</vt:lpstr>
      <vt:lpstr>أثر رجعي</vt:lpstr>
      <vt:lpstr>Polymerase Chain Reaction (PCR)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PCR (Polymerase Chain Reaction)</dc:title>
  <dc:creator>ls s</dc:creator>
  <cp:lastModifiedBy>ls s</cp:lastModifiedBy>
  <cp:revision>14</cp:revision>
  <dcterms:created xsi:type="dcterms:W3CDTF">2023-09-22T17:34:00Z</dcterms:created>
  <dcterms:modified xsi:type="dcterms:W3CDTF">2024-03-03T20:09:32Z</dcterms:modified>
</cp:coreProperties>
</file>