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479B-1D27-46B3-8DC0-A8BA74A3E61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EAB-F770-4CDE-94A7-7BF6E699D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479B-1D27-46B3-8DC0-A8BA74A3E61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EAB-F770-4CDE-94A7-7BF6E699D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479B-1D27-46B3-8DC0-A8BA74A3E61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EAB-F770-4CDE-94A7-7BF6E699D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479B-1D27-46B3-8DC0-A8BA74A3E61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EAB-F770-4CDE-94A7-7BF6E699D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479B-1D27-46B3-8DC0-A8BA74A3E61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EAB-F770-4CDE-94A7-7BF6E699D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479B-1D27-46B3-8DC0-A8BA74A3E61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EAB-F770-4CDE-94A7-7BF6E699D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479B-1D27-46B3-8DC0-A8BA74A3E61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EAB-F770-4CDE-94A7-7BF6E699D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479B-1D27-46B3-8DC0-A8BA74A3E61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EAB-F770-4CDE-94A7-7BF6E699D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479B-1D27-46B3-8DC0-A8BA74A3E61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EAB-F770-4CDE-94A7-7BF6E699D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479B-1D27-46B3-8DC0-A8BA74A3E61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EAB-F770-4CDE-94A7-7BF6E699D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479B-1D27-46B3-8DC0-A8BA74A3E61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EAB-F770-4CDE-94A7-7BF6E699D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5479B-1D27-46B3-8DC0-A8BA74A3E61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EAB-F770-4CDE-94A7-7BF6E699D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Orthopedic investigations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162800" cy="17526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Dr. </a:t>
            </a:r>
            <a:r>
              <a:rPr lang="en-US" sz="2600" dirty="0" err="1" smtClean="0">
                <a:solidFill>
                  <a:schemeClr val="tx1"/>
                </a:solidFill>
              </a:rPr>
              <a:t>Abdulrahman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Algarni</a:t>
            </a:r>
            <a:r>
              <a:rPr lang="en-US" sz="2600" dirty="0" smtClean="0">
                <a:solidFill>
                  <a:schemeClr val="tx1"/>
                </a:solidFill>
              </a:rPr>
              <a:t>, MD, </a:t>
            </a:r>
            <a:r>
              <a:rPr lang="en-US" sz="2600" dirty="0" smtClean="0">
                <a:solidFill>
                  <a:schemeClr val="tx1"/>
                </a:solidFill>
              </a:rPr>
              <a:t>SSC (</a:t>
            </a:r>
            <a:r>
              <a:rPr lang="en-US" sz="2600" dirty="0" smtClean="0">
                <a:solidFill>
                  <a:schemeClr val="tx1"/>
                </a:solidFill>
              </a:rPr>
              <a:t>Ortho), ABOS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Assistant Professor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Consultant Orthopedic and </a:t>
            </a:r>
            <a:r>
              <a:rPr lang="en-US" sz="2600" dirty="0" err="1" smtClean="0">
                <a:solidFill>
                  <a:schemeClr val="tx1"/>
                </a:solidFill>
              </a:rPr>
              <a:t>Arthroplasty</a:t>
            </a:r>
            <a:r>
              <a:rPr lang="en-US" sz="2600" dirty="0" smtClean="0">
                <a:solidFill>
                  <a:schemeClr val="tx1"/>
                </a:solidFill>
              </a:rPr>
              <a:t> Surgeon</a:t>
            </a:r>
            <a:endParaRPr lang="ar-SA" sz="2600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Biopsy </a:t>
            </a:r>
          </a:p>
          <a:p>
            <a:pPr lvl="1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Tumor </a:t>
            </a:r>
          </a:p>
          <a:p>
            <a:pPr lvl="2"/>
            <a:r>
              <a:rPr lang="en-US" dirty="0" smtClean="0"/>
              <a:t>Infection</a:t>
            </a:r>
          </a:p>
          <a:p>
            <a:pPr lvl="1"/>
            <a:r>
              <a:rPr lang="en-US" dirty="0" smtClean="0"/>
              <a:t>How?</a:t>
            </a:r>
          </a:p>
          <a:p>
            <a:pPr lvl="2"/>
            <a:r>
              <a:rPr lang="en-US" dirty="0" smtClean="0"/>
              <a:t>Orthopedic surgeon supervision and decision</a:t>
            </a:r>
          </a:p>
          <a:p>
            <a:pPr lvl="2"/>
            <a:r>
              <a:rPr lang="en-US" dirty="0" smtClean="0"/>
              <a:t>Complete aseptic technique</a:t>
            </a:r>
          </a:p>
          <a:p>
            <a:pPr lvl="2"/>
            <a:r>
              <a:rPr lang="en-US" dirty="0" smtClean="0"/>
              <a:t>Pre op planning</a:t>
            </a:r>
          </a:p>
          <a:p>
            <a:pPr lvl="2"/>
            <a:r>
              <a:rPr lang="en-US" dirty="0" smtClean="0"/>
              <a:t>CT, US-guided</a:t>
            </a:r>
          </a:p>
        </p:txBody>
      </p:sp>
      <p:pic>
        <p:nvPicPr>
          <p:cNvPr id="8195" name="Picture 3" descr="C:\Users\Raghad\Desktop\CT-guided biobs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495800"/>
            <a:ext cx="2255615" cy="2160842"/>
          </a:xfrm>
          <a:prstGeom prst="rect">
            <a:avLst/>
          </a:prstGeom>
          <a:noFill/>
        </p:spPr>
      </p:pic>
      <p:pic>
        <p:nvPicPr>
          <p:cNvPr id="8196" name="Picture 4" descr="C:\Users\Raghad\Desktop\Ewing's sarcom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905000"/>
            <a:ext cx="2254949" cy="1898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Aspiration </a:t>
            </a:r>
          </a:p>
          <a:p>
            <a:pPr lvl="1"/>
            <a:r>
              <a:rPr lang="en-US" dirty="0" smtClean="0"/>
              <a:t>From joint</a:t>
            </a:r>
          </a:p>
          <a:p>
            <a:pPr lvl="1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Infection</a:t>
            </a:r>
          </a:p>
          <a:p>
            <a:pPr lvl="2"/>
            <a:r>
              <a:rPr lang="en-US" dirty="0" smtClean="0"/>
              <a:t>Malignancy</a:t>
            </a:r>
          </a:p>
          <a:p>
            <a:pPr lvl="1"/>
            <a:r>
              <a:rPr lang="en-US" dirty="0" smtClean="0"/>
              <a:t>How?</a:t>
            </a:r>
          </a:p>
          <a:p>
            <a:pPr lvl="2"/>
            <a:r>
              <a:rPr lang="en-US" dirty="0" smtClean="0"/>
              <a:t>Aseptic technique</a:t>
            </a:r>
          </a:p>
          <a:p>
            <a:pPr lvl="2"/>
            <a:r>
              <a:rPr lang="en-US" dirty="0" smtClean="0"/>
              <a:t>Orthopedic supervision </a:t>
            </a:r>
          </a:p>
          <a:p>
            <a:pPr lvl="2"/>
            <a:r>
              <a:rPr lang="en-US" dirty="0" smtClean="0"/>
              <a:t>In ER or </a:t>
            </a:r>
            <a:r>
              <a:rPr lang="en-US" dirty="0" err="1" smtClean="0"/>
              <a:t>OR</a:t>
            </a:r>
            <a:r>
              <a:rPr lang="en-US" dirty="0" smtClean="0"/>
              <a:t>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Arthroscopy</a:t>
            </a:r>
          </a:p>
          <a:p>
            <a:pPr lvl="1"/>
            <a:r>
              <a:rPr lang="en-US" dirty="0" smtClean="0"/>
              <a:t>To the joints</a:t>
            </a:r>
          </a:p>
          <a:p>
            <a:pPr lvl="1"/>
            <a:r>
              <a:rPr lang="en-US" dirty="0" smtClean="0"/>
              <a:t>Visualizing the joint from inside</a:t>
            </a:r>
          </a:p>
          <a:p>
            <a:pPr lvl="1"/>
            <a:r>
              <a:rPr lang="en-US" dirty="0" smtClean="0"/>
              <a:t>Diagnostic vs. therapeutic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    Light                                                  camera </a:t>
            </a:r>
          </a:p>
          <a:p>
            <a:pPr lvl="1">
              <a:buNone/>
            </a:pPr>
            <a:r>
              <a:rPr lang="en-US" dirty="0" smtClean="0"/>
              <a:t>                                                                fluid</a:t>
            </a:r>
          </a:p>
          <a:p>
            <a:pPr lvl="1">
              <a:buNone/>
            </a:pPr>
            <a:r>
              <a:rPr lang="en-US" dirty="0" smtClean="0"/>
              <a:t>                     suction + tools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33600" y="3962400"/>
            <a:ext cx="3352800" cy="2057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7000" y="4114800"/>
            <a:ext cx="7620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05200" y="3962400"/>
            <a:ext cx="7620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67200" y="4191000"/>
            <a:ext cx="7620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133600" y="4495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4038600" y="41910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4876800" y="4572000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3505200" cy="3459163"/>
          </a:xfrm>
        </p:spPr>
        <p:txBody>
          <a:bodyPr/>
          <a:lstStyle/>
          <a:p>
            <a:r>
              <a:rPr lang="en-US" dirty="0" smtClean="0"/>
              <a:t>Radiological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Non Radiological (Laboratory)</a:t>
            </a:r>
          </a:p>
        </p:txBody>
      </p:sp>
      <p:pic>
        <p:nvPicPr>
          <p:cNvPr id="1026" name="Picture 2" descr="C:\Users\Raghad\Desktop\MRI Torn AC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2209741"/>
            <a:ext cx="2545842" cy="2570321"/>
          </a:xfrm>
          <a:prstGeom prst="rect">
            <a:avLst/>
          </a:prstGeom>
          <a:noFill/>
        </p:spPr>
      </p:pic>
      <p:pic>
        <p:nvPicPr>
          <p:cNvPr id="1027" name="Picture 3" descr="C:\Users\Raghad\Desktop\B S 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810000"/>
            <a:ext cx="1836928" cy="2763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r>
              <a:rPr lang="en-US" dirty="0" smtClean="0"/>
              <a:t>Radiological</a:t>
            </a:r>
          </a:p>
          <a:p>
            <a:pPr lvl="1"/>
            <a:r>
              <a:rPr lang="en-US" dirty="0" smtClean="0"/>
              <a:t>Non invasive</a:t>
            </a:r>
          </a:p>
          <a:p>
            <a:pPr lvl="1"/>
            <a:r>
              <a:rPr lang="en-US" dirty="0" smtClean="0"/>
              <a:t>Simple</a:t>
            </a:r>
          </a:p>
          <a:p>
            <a:pPr lvl="1"/>
            <a:r>
              <a:rPr lang="en-US" dirty="0" smtClean="0"/>
              <a:t>Almost needed</a:t>
            </a:r>
          </a:p>
          <a:p>
            <a:pPr lvl="1"/>
            <a:r>
              <a:rPr lang="en-US" dirty="0" smtClean="0"/>
              <a:t>Quick answer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Types:</a:t>
            </a:r>
          </a:p>
          <a:p>
            <a:pPr lvl="2"/>
            <a:r>
              <a:rPr lang="en-US" dirty="0" smtClean="0"/>
              <a:t>X-rays</a:t>
            </a:r>
          </a:p>
          <a:p>
            <a:pPr lvl="2"/>
            <a:r>
              <a:rPr lang="en-US" dirty="0" smtClean="0"/>
              <a:t>CT Scan</a:t>
            </a:r>
          </a:p>
          <a:p>
            <a:pPr lvl="2"/>
            <a:r>
              <a:rPr lang="en-US" dirty="0" smtClean="0"/>
              <a:t>MRI </a:t>
            </a:r>
          </a:p>
          <a:p>
            <a:pPr lvl="2"/>
            <a:r>
              <a:rPr lang="en-US" dirty="0" smtClean="0"/>
              <a:t>Bone scan</a:t>
            </a:r>
          </a:p>
          <a:p>
            <a:pPr lvl="2"/>
            <a:endParaRPr lang="en-US" dirty="0"/>
          </a:p>
        </p:txBody>
      </p:sp>
      <p:pic>
        <p:nvPicPr>
          <p:cNvPr id="2050" name="Picture 2" descr="C:\Users\Raghad\Desktop\A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838200"/>
            <a:ext cx="1680210" cy="2426970"/>
          </a:xfrm>
          <a:prstGeom prst="rect">
            <a:avLst/>
          </a:prstGeom>
          <a:noFill/>
        </p:spPr>
      </p:pic>
      <p:pic>
        <p:nvPicPr>
          <p:cNvPr id="2052" name="Picture 4" descr="C:\Users\Raghad\Desktop\MRI 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609600"/>
            <a:ext cx="1805940" cy="2799207"/>
          </a:xfrm>
          <a:prstGeom prst="rect">
            <a:avLst/>
          </a:prstGeom>
          <a:noFill/>
        </p:spPr>
      </p:pic>
      <p:pic>
        <p:nvPicPr>
          <p:cNvPr id="2053" name="Picture 5" descr="C:\Users\Raghad\Desktop\Bone Metastasi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267200"/>
            <a:ext cx="3864864" cy="223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r>
              <a:rPr lang="en-US" dirty="0" smtClean="0"/>
              <a:t>X-rays</a:t>
            </a:r>
          </a:p>
          <a:p>
            <a:pPr lvl="1"/>
            <a:r>
              <a:rPr lang="en-US" dirty="0" smtClean="0"/>
              <a:t>Whole bone</a:t>
            </a:r>
          </a:p>
          <a:p>
            <a:pPr lvl="1"/>
            <a:r>
              <a:rPr lang="en-US" dirty="0" smtClean="0"/>
              <a:t>Two views</a:t>
            </a:r>
          </a:p>
          <a:p>
            <a:pPr lvl="1"/>
            <a:r>
              <a:rPr lang="en-US" dirty="0" smtClean="0"/>
              <a:t>Two joints</a:t>
            </a:r>
          </a:p>
          <a:p>
            <a:pPr lvl="1"/>
            <a:r>
              <a:rPr lang="en-US" dirty="0" smtClean="0"/>
              <a:t>Two occasions ( in pediatric cases)</a:t>
            </a:r>
            <a:endParaRPr lang="en-US" dirty="0"/>
          </a:p>
        </p:txBody>
      </p:sp>
      <p:pic>
        <p:nvPicPr>
          <p:cNvPr id="3075" name="Picture 3" descr="C:\Users\Raghad\Desktop\fra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838200"/>
            <a:ext cx="2515743" cy="2787396"/>
          </a:xfrm>
          <a:prstGeom prst="rect">
            <a:avLst/>
          </a:prstGeom>
          <a:noFill/>
        </p:spPr>
      </p:pic>
      <p:pic>
        <p:nvPicPr>
          <p:cNvPr id="3077" name="Picture 5" descr="C:\Users\Raghad\Desktop\COM tib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886200"/>
            <a:ext cx="1902714" cy="2529745"/>
          </a:xfrm>
          <a:prstGeom prst="rect">
            <a:avLst/>
          </a:prstGeom>
          <a:noFill/>
        </p:spPr>
      </p:pic>
      <p:pic>
        <p:nvPicPr>
          <p:cNvPr id="8" name="Picture 6" descr="C:\Users\Raghad\Desktop\OS xra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3962400"/>
            <a:ext cx="1943100" cy="2352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29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CT Scan</a:t>
            </a:r>
          </a:p>
          <a:p>
            <a:pPr lvl="1"/>
            <a:r>
              <a:rPr lang="en-US" dirty="0" smtClean="0"/>
              <a:t>Some times </a:t>
            </a:r>
          </a:p>
          <a:p>
            <a:pPr lvl="1"/>
            <a:r>
              <a:rPr lang="en-US" dirty="0" smtClean="0"/>
              <a:t>Some cases which is </a:t>
            </a:r>
          </a:p>
          <a:p>
            <a:pPr lvl="2"/>
            <a:r>
              <a:rPr lang="en-US" dirty="0" smtClean="0"/>
              <a:t>Complicated </a:t>
            </a:r>
          </a:p>
          <a:p>
            <a:pPr lvl="3"/>
            <a:r>
              <a:rPr lang="en-US" dirty="0" smtClean="0"/>
              <a:t> pelvic fracture</a:t>
            </a:r>
          </a:p>
          <a:p>
            <a:pPr lvl="3"/>
            <a:r>
              <a:rPr lang="en-US" dirty="0" smtClean="0"/>
              <a:t>Intra </a:t>
            </a:r>
            <a:r>
              <a:rPr lang="en-US" dirty="0" err="1" smtClean="0"/>
              <a:t>articular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Others</a:t>
            </a:r>
          </a:p>
          <a:p>
            <a:pPr lvl="2"/>
            <a:r>
              <a:rPr lang="en-US" dirty="0" smtClean="0"/>
              <a:t>Advanced</a:t>
            </a:r>
            <a:endParaRPr lang="en-US" dirty="0"/>
          </a:p>
          <a:p>
            <a:pPr lvl="3"/>
            <a:r>
              <a:rPr lang="en-US" dirty="0" smtClean="0"/>
              <a:t>Tumors</a:t>
            </a:r>
          </a:p>
          <a:p>
            <a:pPr lvl="3"/>
            <a:r>
              <a:rPr lang="en-US" dirty="0" smtClean="0"/>
              <a:t>infection</a:t>
            </a:r>
          </a:p>
        </p:txBody>
      </p:sp>
      <p:pic>
        <p:nvPicPr>
          <p:cNvPr id="4098" name="Picture 2" descr="C:\Users\Raghad\Desktop\Intra articular # Xr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4495800"/>
            <a:ext cx="1353884" cy="1800796"/>
          </a:xfrm>
          <a:prstGeom prst="rect">
            <a:avLst/>
          </a:prstGeom>
          <a:noFill/>
        </p:spPr>
      </p:pic>
      <p:pic>
        <p:nvPicPr>
          <p:cNvPr id="4099" name="Picture 3" descr="C:\Users\Raghad\Desktop\CT IA #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419600"/>
            <a:ext cx="1487519" cy="1916906"/>
          </a:xfrm>
          <a:prstGeom prst="rect">
            <a:avLst/>
          </a:prstGeom>
          <a:noFill/>
        </p:spPr>
      </p:pic>
      <p:pic>
        <p:nvPicPr>
          <p:cNvPr id="4100" name="Picture 4" descr="C:\Users\Raghad\Desktop\CT aceta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676400"/>
            <a:ext cx="3083719" cy="2309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743200" cy="4525963"/>
          </a:xfrm>
        </p:spPr>
        <p:txBody>
          <a:bodyPr/>
          <a:lstStyle/>
          <a:p>
            <a:r>
              <a:rPr lang="en-US" dirty="0" smtClean="0"/>
              <a:t>MRI</a:t>
            </a:r>
          </a:p>
          <a:p>
            <a:pPr lvl="1"/>
            <a:r>
              <a:rPr lang="en-US" dirty="0" smtClean="0"/>
              <a:t>For soft tissue </a:t>
            </a:r>
          </a:p>
          <a:p>
            <a:pPr lvl="1"/>
            <a:r>
              <a:rPr lang="en-US" dirty="0" smtClean="0"/>
              <a:t>No radiation</a:t>
            </a:r>
          </a:p>
          <a:p>
            <a:pPr lvl="1"/>
            <a:r>
              <a:rPr lang="en-US" dirty="0" smtClean="0"/>
              <a:t>Cases</a:t>
            </a:r>
          </a:p>
          <a:p>
            <a:pPr lvl="2"/>
            <a:r>
              <a:rPr lang="en-US" dirty="0" smtClean="0"/>
              <a:t>Ligament injury </a:t>
            </a:r>
          </a:p>
          <a:p>
            <a:pPr lvl="2"/>
            <a:r>
              <a:rPr lang="en-US" dirty="0" smtClean="0"/>
              <a:t>Tumors</a:t>
            </a:r>
          </a:p>
          <a:p>
            <a:pPr lvl="2"/>
            <a:r>
              <a:rPr lang="en-US" dirty="0" smtClean="0"/>
              <a:t>infection</a:t>
            </a:r>
            <a:endParaRPr lang="en-US" dirty="0"/>
          </a:p>
        </p:txBody>
      </p:sp>
      <p:pic>
        <p:nvPicPr>
          <p:cNvPr id="5125" name="Picture 5" descr="C:\Users\Raghad\Desktop\Torn ACL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676400"/>
            <a:ext cx="2500313" cy="2050256"/>
          </a:xfrm>
          <a:prstGeom prst="rect">
            <a:avLst/>
          </a:prstGeom>
          <a:noFill/>
        </p:spPr>
      </p:pic>
      <p:pic>
        <p:nvPicPr>
          <p:cNvPr id="5129" name="Picture 9" descr="C:\Users\Raghad\Desktop\ABC MR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124200"/>
            <a:ext cx="2150269" cy="2703195"/>
          </a:xfrm>
          <a:prstGeom prst="rect">
            <a:avLst/>
          </a:prstGeom>
          <a:noFill/>
        </p:spPr>
      </p:pic>
      <p:pic>
        <p:nvPicPr>
          <p:cNvPr id="5130" name="Picture 10" descr="C:\Users\Raghad\Desktop\MRI EWings SArcom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4038600"/>
            <a:ext cx="2114074" cy="24449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/>
          <a:lstStyle/>
          <a:p>
            <a:r>
              <a:rPr lang="en-US" dirty="0" smtClean="0"/>
              <a:t>Bone scan</a:t>
            </a:r>
          </a:p>
          <a:p>
            <a:pPr lvl="1"/>
            <a:r>
              <a:rPr lang="en-US" dirty="0" smtClean="0"/>
              <a:t>Screening for skeletal lesion</a:t>
            </a:r>
          </a:p>
          <a:p>
            <a:pPr lvl="1"/>
            <a:r>
              <a:rPr lang="en-US" dirty="0" smtClean="0"/>
              <a:t>Some cases</a:t>
            </a:r>
          </a:p>
          <a:p>
            <a:pPr lvl="2"/>
            <a:r>
              <a:rPr lang="en-US" dirty="0" smtClean="0"/>
              <a:t>Tumor</a:t>
            </a:r>
          </a:p>
          <a:p>
            <a:pPr lvl="2"/>
            <a:r>
              <a:rPr lang="en-US" dirty="0" smtClean="0"/>
              <a:t>infection</a:t>
            </a:r>
            <a:endParaRPr lang="en-US" dirty="0"/>
          </a:p>
        </p:txBody>
      </p:sp>
      <p:pic>
        <p:nvPicPr>
          <p:cNvPr id="9218" name="Picture 2" descr="C:\Users\Raghad\Desktop\Bone Metastasis.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495800"/>
            <a:ext cx="2662047" cy="1768221"/>
          </a:xfrm>
          <a:prstGeom prst="rect">
            <a:avLst/>
          </a:prstGeom>
          <a:noFill/>
        </p:spPr>
      </p:pic>
      <p:pic>
        <p:nvPicPr>
          <p:cNvPr id="9219" name="Picture 3" descr="C:\Users\Raghad\Desktop\Me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81200"/>
            <a:ext cx="2319719" cy="1904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 Radiological</a:t>
            </a:r>
          </a:p>
          <a:p>
            <a:pPr lvl="1"/>
            <a:r>
              <a:rPr lang="en-US" dirty="0" smtClean="0"/>
              <a:t>Blood</a:t>
            </a:r>
          </a:p>
          <a:p>
            <a:pPr lvl="1"/>
            <a:r>
              <a:rPr lang="en-US" dirty="0" smtClean="0"/>
              <a:t>Biopsy </a:t>
            </a:r>
          </a:p>
          <a:p>
            <a:pPr lvl="1"/>
            <a:r>
              <a:rPr lang="en-US" dirty="0" smtClean="0"/>
              <a:t>Aspiration</a:t>
            </a:r>
          </a:p>
          <a:p>
            <a:pPr lvl="1"/>
            <a:r>
              <a:rPr lang="en-US" dirty="0" smtClean="0"/>
              <a:t>Arthroscopy </a:t>
            </a:r>
            <a:endParaRPr lang="en-US" dirty="0"/>
          </a:p>
        </p:txBody>
      </p:sp>
      <p:pic>
        <p:nvPicPr>
          <p:cNvPr id="6146" name="Picture 2" descr="C:\Users\Raghad\Desktop\blood sa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2711450"/>
            <a:ext cx="2159000" cy="1435100"/>
          </a:xfrm>
          <a:prstGeom prst="rect">
            <a:avLst/>
          </a:prstGeom>
          <a:noFill/>
        </p:spPr>
      </p:pic>
      <p:pic>
        <p:nvPicPr>
          <p:cNvPr id="6147" name="Picture 3" descr="C:\Users\Raghad\Desktop\b s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4191000"/>
            <a:ext cx="2159000" cy="143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</a:t>
            </a:r>
          </a:p>
          <a:p>
            <a:pPr lvl="1"/>
            <a:r>
              <a:rPr lang="en-US" dirty="0" smtClean="0"/>
              <a:t>CBC</a:t>
            </a:r>
          </a:p>
          <a:p>
            <a:pPr lvl="2"/>
            <a:r>
              <a:rPr lang="en-US" dirty="0" smtClean="0"/>
              <a:t>HB</a:t>
            </a:r>
          </a:p>
          <a:p>
            <a:pPr lvl="2"/>
            <a:r>
              <a:rPr lang="en-US" dirty="0" smtClean="0"/>
              <a:t>WBC</a:t>
            </a:r>
          </a:p>
          <a:p>
            <a:pPr lvl="2"/>
            <a:r>
              <a:rPr lang="en-US" dirty="0" err="1" smtClean="0"/>
              <a:t>Nutrophils</a:t>
            </a:r>
            <a:endParaRPr lang="en-US" dirty="0" smtClean="0"/>
          </a:p>
          <a:p>
            <a:pPr lvl="1"/>
            <a:r>
              <a:rPr lang="en-US" dirty="0" smtClean="0"/>
              <a:t>ESR</a:t>
            </a:r>
          </a:p>
          <a:p>
            <a:pPr lvl="1"/>
            <a:r>
              <a:rPr lang="en-US" dirty="0" smtClean="0"/>
              <a:t>CRP</a:t>
            </a:r>
          </a:p>
          <a:p>
            <a:pPr lvl="1"/>
            <a:r>
              <a:rPr lang="en-US" dirty="0" smtClean="0"/>
              <a:t>Blood culture</a:t>
            </a:r>
            <a:endParaRPr lang="en-US" dirty="0"/>
          </a:p>
        </p:txBody>
      </p:sp>
      <p:pic>
        <p:nvPicPr>
          <p:cNvPr id="7170" name="Picture 2" descr="C:\Users\Raghad\Desktop\B S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667000"/>
            <a:ext cx="2324608" cy="30873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172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Orthopedic investigations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Orthopedic investigations</dc:title>
  <dc:creator>CSC-HP</dc:creator>
  <cp:lastModifiedBy>Raghad</cp:lastModifiedBy>
  <cp:revision>13</cp:revision>
  <dcterms:created xsi:type="dcterms:W3CDTF">2012-08-01T21:13:15Z</dcterms:created>
  <dcterms:modified xsi:type="dcterms:W3CDTF">2013-04-09T12:19:06Z</dcterms:modified>
</cp:coreProperties>
</file>