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8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881D-B577-4CD9-858F-95D5F833FAE0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6003-B1DF-4D97-9D86-8FDC8F2F7CD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4E6ADF-E86D-4593-947A-FF1C51CEC9BC}" type="datetimeFigureOut">
              <a:rPr lang="en-US" smtClean="0"/>
              <a:pPr/>
              <a:t>3/9/2013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F965DD-97D5-42AA-AAEF-53BE6485D0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001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tx1"/>
                </a:solidFill>
              </a:rPr>
              <a:t>OSTEOARTHROSIS</a:t>
            </a:r>
            <a:r>
              <a:rPr lang="en-US" sz="6000" dirty="0" smtClean="0"/>
              <a:t>  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571876"/>
            <a:ext cx="7772400" cy="157163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Dr. </a:t>
            </a:r>
            <a:r>
              <a:rPr lang="en-US" sz="2400" dirty="0" err="1" smtClean="0">
                <a:solidFill>
                  <a:schemeClr val="tx1"/>
                </a:solidFill>
              </a:rPr>
              <a:t>Abdulrahman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Algarni</a:t>
            </a:r>
            <a:r>
              <a:rPr lang="en-US" sz="2400" dirty="0" smtClean="0">
                <a:solidFill>
                  <a:schemeClr val="tx1"/>
                </a:solidFill>
              </a:rPr>
              <a:t>, MD, SSC (Ortho), ABOS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Assistant Professor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Consultant Orthopedic and </a:t>
            </a:r>
            <a:r>
              <a:rPr lang="en-US" sz="2400" dirty="0" err="1" smtClean="0">
                <a:solidFill>
                  <a:schemeClr val="tx1"/>
                </a:solidFill>
              </a:rPr>
              <a:t>Arthroplasty</a:t>
            </a:r>
            <a:r>
              <a:rPr lang="en-US" sz="2400" dirty="0" smtClean="0">
                <a:solidFill>
                  <a:schemeClr val="tx1"/>
                </a:solidFill>
              </a:rPr>
              <a:t> Surgeon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fissuring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Osteophytes</a:t>
            </a:r>
            <a:r>
              <a:rPr lang="en-US" dirty="0" smtClean="0"/>
              <a:t> and </a:t>
            </a:r>
            <a:r>
              <a:rPr lang="en-US" dirty="0" err="1" smtClean="0"/>
              <a:t>eburnation</a:t>
            </a:r>
            <a:endParaRPr lang="en-GB" dirty="0"/>
          </a:p>
        </p:txBody>
      </p:sp>
      <p:pic>
        <p:nvPicPr>
          <p:cNvPr id="8" name="Content Placeholder 7" descr="IMG_017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001513" y="1444625"/>
            <a:ext cx="2951562" cy="3941763"/>
          </a:xfrm>
        </p:spPr>
      </p:pic>
      <p:pic>
        <p:nvPicPr>
          <p:cNvPr id="13" name="Content Placeholder 12" descr="IMG_0170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190131" y="1444625"/>
            <a:ext cx="2951562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5266928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Synovial and capsular thickening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Progressive bone erosion› </a:t>
            </a:r>
            <a:r>
              <a:rPr lang="en-US" dirty="0" smtClean="0">
                <a:solidFill>
                  <a:srgbClr val="00B0F0"/>
                </a:solidFill>
              </a:rPr>
              <a:t>BONE COLLAPSE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Fragmented </a:t>
            </a:r>
            <a:r>
              <a:rPr lang="en-US" dirty="0" err="1" smtClean="0">
                <a:solidFill>
                  <a:srgbClr val="002060"/>
                </a:solidFill>
              </a:rPr>
              <a:t>osteophyte</a:t>
            </a:r>
            <a:r>
              <a:rPr lang="en-US" dirty="0" smtClean="0">
                <a:solidFill>
                  <a:srgbClr val="002060"/>
                </a:solidFill>
              </a:rPr>
              <a:t>› </a:t>
            </a:r>
            <a:r>
              <a:rPr lang="en-US" dirty="0" smtClean="0">
                <a:solidFill>
                  <a:srgbClr val="00B0F0"/>
                </a:solidFill>
              </a:rPr>
              <a:t>LOOSE BODIES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Loss of height and </a:t>
            </a:r>
            <a:r>
              <a:rPr lang="en-US" dirty="0" err="1" smtClean="0">
                <a:solidFill>
                  <a:srgbClr val="002060"/>
                </a:solidFill>
              </a:rPr>
              <a:t>ligamentous</a:t>
            </a:r>
            <a:r>
              <a:rPr lang="en-US" dirty="0" smtClean="0">
                <a:solidFill>
                  <a:srgbClr val="002060"/>
                </a:solidFill>
              </a:rPr>
              <a:t> laxity› </a:t>
            </a:r>
            <a:r>
              <a:rPr lang="en-US" dirty="0" smtClean="0">
                <a:solidFill>
                  <a:srgbClr val="00B0F0"/>
                </a:solidFill>
              </a:rPr>
              <a:t>MALALIGNMENT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Pathophysiology</a:t>
            </a:r>
            <a:endParaRPr lang="en-GB" dirty="0"/>
          </a:p>
        </p:txBody>
      </p:sp>
      <p:pic>
        <p:nvPicPr>
          <p:cNvPr id="1027" name="Picture 3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10515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SYMPTOMS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Pain, inability to bear weight, stiffness, limping, deformity, instability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SIGNS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Effusion, Swelling, tenderness, </a:t>
            </a:r>
            <a:r>
              <a:rPr lang="en-US" sz="2800" dirty="0" err="1" smtClean="0">
                <a:solidFill>
                  <a:srgbClr val="00B0F0"/>
                </a:solidFill>
              </a:rPr>
              <a:t>crepitus</a:t>
            </a:r>
            <a:r>
              <a:rPr lang="en-US" sz="2800" dirty="0" smtClean="0">
                <a:solidFill>
                  <a:srgbClr val="00B0F0"/>
                </a:solidFill>
              </a:rPr>
              <a:t>, deformity-</a:t>
            </a:r>
            <a:r>
              <a:rPr lang="en-US" sz="2800" dirty="0" err="1" smtClean="0">
                <a:solidFill>
                  <a:srgbClr val="00B0F0"/>
                </a:solidFill>
              </a:rPr>
              <a:t>malalignment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Clinical picture</a:t>
            </a:r>
            <a:r>
              <a:rPr lang="en-US" sz="4400" dirty="0" smtClean="0">
                <a:solidFill>
                  <a:srgbClr val="D20833"/>
                </a:solidFill>
              </a:rPr>
              <a:t/>
            </a:r>
            <a:br>
              <a:rPr lang="en-US" sz="4400" dirty="0" smtClean="0">
                <a:solidFill>
                  <a:srgbClr val="D20833"/>
                </a:solidFill>
              </a:rPr>
            </a:b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331845" cy="47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764704"/>
            <a:ext cx="3744416" cy="60932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X-ray (</a:t>
            </a:r>
            <a:r>
              <a:rPr lang="en-US" dirty="0" smtClean="0">
                <a:solidFill>
                  <a:srgbClr val="00B0F0"/>
                </a:solidFill>
              </a:rPr>
              <a:t>STANDING in lower limb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Loss of space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Sclerosis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Cysts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Osteophytes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Loose bodies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Malalignment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Subluxation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synovial analysis (in differential diagnosis)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    </a:t>
            </a:r>
            <a:r>
              <a:rPr lang="en-US" sz="4000" dirty="0" smtClean="0">
                <a:solidFill>
                  <a:srgbClr val="002060"/>
                </a:solidFill>
              </a:rPr>
              <a:t>INVESTIGATIONS</a:t>
            </a:r>
            <a:br>
              <a:rPr lang="en-US" sz="4000" dirty="0" smtClean="0">
                <a:solidFill>
                  <a:srgbClr val="002060"/>
                </a:solidFill>
              </a:rPr>
            </a:br>
            <a:endParaRPr lang="en-GB" dirty="0"/>
          </a:p>
        </p:txBody>
      </p:sp>
      <p:pic>
        <p:nvPicPr>
          <p:cNvPr id="4" name="Content Placeholder 5" descr="knee replacement 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4725144"/>
            <a:ext cx="2560320" cy="1920240"/>
          </a:xfrm>
          <a:prstGeom prst="rect">
            <a:avLst/>
          </a:prstGeom>
        </p:spPr>
      </p:pic>
      <p:pic>
        <p:nvPicPr>
          <p:cNvPr id="5" name="Picture 3" descr="C:\Users\Raghad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64704"/>
            <a:ext cx="1708071" cy="3017941"/>
          </a:xfrm>
          <a:prstGeom prst="rect">
            <a:avLst/>
          </a:prstGeom>
          <a:noFill/>
        </p:spPr>
      </p:pic>
      <p:pic>
        <p:nvPicPr>
          <p:cNvPr id="3074" name="Picture 2" descr="C:\Users\Raghad\Desktop\Csae Report projects\Saudi case reports\ALSHAYE-   196039\CENTOGRAM 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92696"/>
            <a:ext cx="2535555" cy="594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533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History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Examination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Investigations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       Management</a:t>
            </a:r>
            <a:r>
              <a:rPr lang="en-US" sz="4400" u="sng" dirty="0" smtClean="0">
                <a:solidFill>
                  <a:srgbClr val="D20833"/>
                </a:solidFill>
              </a:rPr>
              <a:t/>
            </a:r>
            <a:br>
              <a:rPr lang="en-US" sz="4400" u="sng" dirty="0" smtClean="0">
                <a:solidFill>
                  <a:srgbClr val="D20833"/>
                </a:solidFill>
              </a:rPr>
            </a:br>
            <a:endParaRPr lang="en-GB" dirty="0"/>
          </a:p>
        </p:txBody>
      </p:sp>
      <p:pic>
        <p:nvPicPr>
          <p:cNvPr id="2051" name="Picture 3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836712"/>
            <a:ext cx="1708071" cy="3017941"/>
          </a:xfrm>
          <a:prstGeom prst="rect">
            <a:avLst/>
          </a:prstGeom>
          <a:noFill/>
        </p:spPr>
      </p:pic>
      <p:pic>
        <p:nvPicPr>
          <p:cNvPr id="2053" name="Picture 5" descr="C:\Users\Raghad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2"/>
            <a:ext cx="1528382" cy="3029712"/>
          </a:xfrm>
          <a:prstGeom prst="rect">
            <a:avLst/>
          </a:prstGeom>
          <a:noFill/>
        </p:spPr>
      </p:pic>
      <p:pic>
        <p:nvPicPr>
          <p:cNvPr id="2054" name="Picture 6" descr="C:\Users\Raghad\Desktop\Csae Report projects\Saudi case reports\ALSHAYE-   196039\8-23-09 AP STANDING R&amp;L POS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645024"/>
            <a:ext cx="3453003" cy="297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Decrease load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F0"/>
                </a:solidFill>
              </a:rPr>
              <a:t>stick, brace, reduce weight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Modify activity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Physiotherapy: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prevent contractures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muscle strengthening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range of motion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Medications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</a:t>
            </a:r>
            <a:r>
              <a:rPr lang="en-US" dirty="0" smtClean="0">
                <a:solidFill>
                  <a:srgbClr val="00B0F0"/>
                </a:solidFill>
              </a:rPr>
              <a:t>systemic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local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Conservative treatment</a:t>
            </a:r>
            <a:r>
              <a:rPr lang="en-US" sz="4000" dirty="0" smtClean="0">
                <a:solidFill>
                  <a:srgbClr val="D20833"/>
                </a:solidFill>
              </a:rPr>
              <a:t/>
            </a:r>
            <a:br>
              <a:rPr lang="en-US" sz="4000" dirty="0" smtClean="0">
                <a:solidFill>
                  <a:srgbClr val="D20833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1"/>
            <a:ext cx="5184576" cy="5112569"/>
          </a:xfrm>
        </p:spPr>
        <p:txBody>
          <a:bodyPr>
            <a:normAutofit/>
          </a:bodyPr>
          <a:lstStyle/>
          <a:p>
            <a:pPr marL="624078" indent="-514350"/>
            <a:r>
              <a:rPr lang="en-US" b="1" dirty="0" smtClean="0">
                <a:solidFill>
                  <a:srgbClr val="002060"/>
                </a:solidFill>
              </a:rPr>
              <a:t>Joint Debridement</a:t>
            </a:r>
          </a:p>
          <a:p>
            <a:pPr marL="624078" indent="-51435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624078" indent="-514350"/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pPr marL="624078" indent="-51435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What? </a:t>
            </a:r>
            <a:r>
              <a:rPr lang="en-US" dirty="0" err="1" smtClean="0">
                <a:solidFill>
                  <a:srgbClr val="00B0F0"/>
                </a:solidFill>
              </a:rPr>
              <a:t>varus</a:t>
            </a:r>
            <a:r>
              <a:rPr lang="en-US" dirty="0" smtClean="0">
                <a:solidFill>
                  <a:srgbClr val="00B0F0"/>
                </a:solidFill>
              </a:rPr>
              <a:t>/</a:t>
            </a:r>
            <a:r>
              <a:rPr lang="en-US" dirty="0" err="1" smtClean="0">
                <a:solidFill>
                  <a:srgbClr val="00B0F0"/>
                </a:solidFill>
              </a:rPr>
              <a:t>valgus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abd</a:t>
            </a:r>
            <a:r>
              <a:rPr lang="en-US" dirty="0" smtClean="0">
                <a:solidFill>
                  <a:srgbClr val="00B0F0"/>
                </a:solidFill>
              </a:rPr>
              <a:t>./add.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Why? </a:t>
            </a:r>
            <a:r>
              <a:rPr lang="en-US" dirty="0" smtClean="0">
                <a:solidFill>
                  <a:srgbClr val="00B0F0"/>
                </a:solidFill>
              </a:rPr>
              <a:t>realign axis and redistribute weight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   Surgical treatment</a:t>
            </a:r>
            <a:r>
              <a:rPr lang="en-US" sz="4400" dirty="0" smtClean="0">
                <a:solidFill>
                  <a:srgbClr val="D20833"/>
                </a:solidFill>
              </a:rPr>
              <a:t/>
            </a:r>
            <a:br>
              <a:rPr lang="en-US" sz="4400" dirty="0" smtClean="0">
                <a:solidFill>
                  <a:srgbClr val="D20833"/>
                </a:solidFill>
              </a:rPr>
            </a:br>
            <a:endParaRPr lang="en-GB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292080" y="2276872"/>
          <a:ext cx="3692525" cy="3584575"/>
        </p:xfrm>
        <a:graphic>
          <a:graphicData uri="http://schemas.openxmlformats.org/presentationml/2006/ole">
            <p:oleObj spid="_x0000_s1026" name="Image" r:id="rId4" imgW="4638095" imgH="5342857" progId="PhotoDeluxe.Image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3"/>
            <a:ext cx="8686800" cy="22322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Which joint? </a:t>
            </a:r>
            <a:r>
              <a:rPr lang="en-US" dirty="0" smtClean="0">
                <a:solidFill>
                  <a:srgbClr val="00B0F0"/>
                </a:solidFill>
              </a:rPr>
              <a:t> knee/hip   </a:t>
            </a:r>
            <a:endParaRPr lang="en-GB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</a:t>
            </a:r>
            <a:r>
              <a:rPr lang="en-US" dirty="0" smtClean="0">
                <a:solidFill>
                  <a:srgbClr val="002060"/>
                </a:solidFill>
              </a:rPr>
              <a:t>hat joint? </a:t>
            </a:r>
            <a:r>
              <a:rPr lang="en-US" dirty="0" smtClean="0">
                <a:solidFill>
                  <a:srgbClr val="00B0F0"/>
                </a:solidFill>
              </a:rPr>
              <a:t>mobile, stable, minimally deformed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Which patient? </a:t>
            </a:r>
            <a:r>
              <a:rPr lang="en-US" dirty="0" smtClean="0">
                <a:solidFill>
                  <a:srgbClr val="00B0F0"/>
                </a:solidFill>
              </a:rPr>
              <a:t>young, thin, active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592800" cy="338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3" y="3428999"/>
            <a:ext cx="2360867" cy="32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/>
            <a:r>
              <a:rPr lang="en-US" b="1" dirty="0" err="1" smtClean="0">
                <a:solidFill>
                  <a:srgbClr val="002060"/>
                </a:solidFill>
              </a:rPr>
              <a:t>Arthrodesis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 marL="624078" indent="-51435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Why? </a:t>
            </a:r>
            <a:r>
              <a:rPr lang="en-US" dirty="0" smtClean="0">
                <a:solidFill>
                  <a:srgbClr val="00B0F0"/>
                </a:solidFill>
              </a:rPr>
              <a:t>transfer painful stiff into painless stiff joint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</a:t>
            </a:r>
          </a:p>
          <a:p>
            <a:pPr marL="624078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Which joint? </a:t>
            </a:r>
            <a:r>
              <a:rPr lang="en-US" dirty="0" smtClean="0">
                <a:solidFill>
                  <a:srgbClr val="00B0F0"/>
                </a:solidFill>
              </a:rPr>
              <a:t>wrist, ankle, </a:t>
            </a:r>
            <a:r>
              <a:rPr lang="en-US" dirty="0" smtClean="0">
                <a:solidFill>
                  <a:srgbClr val="00B0F0"/>
                </a:solidFill>
              </a:rPr>
              <a:t>C-Spine</a:t>
            </a:r>
            <a:r>
              <a:rPr lang="en-US" smtClean="0">
                <a:solidFill>
                  <a:srgbClr val="00B0F0"/>
                </a:solidFill>
              </a:rPr>
              <a:t>, L-Spine</a:t>
            </a:r>
            <a:r>
              <a:rPr lang="en-US" dirty="0" smtClean="0">
                <a:solidFill>
                  <a:srgbClr val="00B0F0"/>
                </a:solidFill>
              </a:rPr>
              <a:t>,         hand  </a:t>
            </a:r>
            <a:endParaRPr lang="en-US" dirty="0" smtClean="0">
              <a:solidFill>
                <a:srgbClr val="00B0F0"/>
              </a:solidFill>
            </a:endParaRPr>
          </a:p>
          <a:p>
            <a:pPr marL="624078" indent="-514350"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</a:t>
            </a:r>
            <a:r>
              <a:rPr lang="en-US" dirty="0" smtClean="0">
                <a:solidFill>
                  <a:srgbClr val="00B0F0"/>
                </a:solidFill>
              </a:rPr>
              <a:t>hips </a:t>
            </a:r>
            <a:r>
              <a:rPr lang="en-US" dirty="0" smtClean="0">
                <a:solidFill>
                  <a:srgbClr val="00B0F0"/>
                </a:solidFill>
              </a:rPr>
              <a:t>and knees (LESS COMMON)</a:t>
            </a:r>
          </a:p>
          <a:p>
            <a:pPr marL="624078" indent="-51435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When?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failed TKR(infection)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Neuropathic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paralytic (flail)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Loss of quad.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Stiff in young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 non-inflammatory (Degenerative) disease affecting articular cartilage of joints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Definition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When NOT?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Ipsilateral</a:t>
            </a:r>
            <a:r>
              <a:rPr lang="en-US" dirty="0" smtClean="0">
                <a:solidFill>
                  <a:srgbClr val="00B0F0"/>
                </a:solidFill>
              </a:rPr>
              <a:t> disease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Contralateral</a:t>
            </a:r>
            <a:r>
              <a:rPr lang="en-US" dirty="0" smtClean="0">
                <a:solidFill>
                  <a:srgbClr val="00B0F0"/>
                </a:solidFill>
              </a:rPr>
              <a:t> hip disease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bilateral joint disease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TRANSFER LOAD TO DISTAL and CONTRALATERAL JOINTS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Excision </a:t>
            </a:r>
            <a:r>
              <a:rPr lang="en-US" b="1" dirty="0" err="1" smtClean="0">
                <a:solidFill>
                  <a:srgbClr val="002060"/>
                </a:solidFill>
              </a:rPr>
              <a:t>Arthroplasty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what? </a:t>
            </a:r>
            <a:r>
              <a:rPr lang="en-US" dirty="0" smtClean="0">
                <a:solidFill>
                  <a:srgbClr val="00B0F0"/>
                </a:solidFill>
              </a:rPr>
              <a:t>remove part of joint to allow movement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Disadvantage: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weakness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shortening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walking aid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Which joint? </a:t>
            </a:r>
            <a:r>
              <a:rPr lang="en-US" dirty="0" smtClean="0">
                <a:solidFill>
                  <a:srgbClr val="00B0F0"/>
                </a:solidFill>
              </a:rPr>
              <a:t>Hip; post infection(girdle stone)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>
                <a:solidFill>
                  <a:srgbClr val="00B0F0"/>
                </a:solidFill>
              </a:rPr>
              <a:t> MTPJ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Partial Joint Replacement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Which joint?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hip (fracture)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knee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shoulder(SCD, RA)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When?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necrosis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degenerative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trauma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Inflammatory (ONLY SHOULDER)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When NOT?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infection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young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inflammatory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74840" cy="4900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TOTAL REPLACEMENT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Which?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knees , hips, shoulders, ankles and elbow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When?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painful, deformed stiff joint, old patient!!</a:t>
            </a:r>
          </a:p>
          <a:p>
            <a:pPr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  <p:pic>
        <p:nvPicPr>
          <p:cNvPr id="7" name="Content Placeholder 3" descr="knee replacement 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988840"/>
            <a:ext cx="3694367" cy="4225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When NOT?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neuropathic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infection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paralytic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young, active(RELATIVE)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Surgical treatment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2095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060848"/>
            <a:ext cx="2030254" cy="38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>
                <a:solidFill>
                  <a:srgbClr val="D20833"/>
                </a:solidFill>
              </a:rPr>
              <a:t>Primary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Intrinsic defect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(mechanical, vascular, cartilage, hereditary-generalized O.A)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600" u="sng" dirty="0" smtClean="0">
                <a:solidFill>
                  <a:srgbClr val="D20833"/>
                </a:solidFill>
              </a:rPr>
              <a:t>Secondary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Secondary to local or systemic disease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Etiology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Increased load: obesity(hips and knees take 3-4 body weight with each step)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Trauma: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osteochondral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malunion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, sport injury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Congenital/developmental: CDH, multiple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epiphyseal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dysplasia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Infection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 Etiology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Necrosis: Perth’s disease,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osteonecrosis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, steroids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Hematologic: SCD,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hemophelia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Endocrine: DM,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acromegaly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 Etiology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Metabolic: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crystaline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deposition disease(gout, CPPD), Paget’s disease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Inflammatory: RA, SLE, Reiter’s syndrome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Neuropathic: DM,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tabes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dorsalis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        Etiology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Common in our community esp. knees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Much more in females ;esp. obese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Presents earlier than in West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About 90% of those over 40 have asymptomatic degeneration of weight bearing joints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Commonest joints are knee, hip, C-Spine &amp; L-Spine,1</a:t>
            </a:r>
            <a:r>
              <a:rPr lang="en-US" sz="2800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dirty="0" smtClean="0">
                <a:solidFill>
                  <a:srgbClr val="002060"/>
                </a:solidFill>
              </a:rPr>
              <a:t> CMJ,1</a:t>
            </a:r>
            <a:r>
              <a:rPr lang="en-US" sz="2800" baseline="30000" dirty="0" smtClean="0">
                <a:solidFill>
                  <a:srgbClr val="002060"/>
                </a:solidFill>
              </a:rPr>
              <a:t>st</a:t>
            </a:r>
            <a:r>
              <a:rPr lang="en-US" sz="2800" dirty="0" smtClean="0">
                <a:solidFill>
                  <a:srgbClr val="002060"/>
                </a:solidFill>
              </a:rPr>
              <a:t> MTPJ and IPJ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        Epidemiology</a:t>
            </a:r>
            <a:r>
              <a:rPr lang="en-US" sz="4400" dirty="0" smtClean="0">
                <a:solidFill>
                  <a:srgbClr val="D20833"/>
                </a:solidFill>
              </a:rPr>
              <a:t/>
            </a:r>
            <a:br>
              <a:rPr lang="en-US" sz="4400" dirty="0" smtClean="0">
                <a:solidFill>
                  <a:srgbClr val="D20833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6419056" cy="5760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Increased water content: swelling and softening of cartilage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Depletion of </a:t>
            </a:r>
            <a:r>
              <a:rPr lang="en-US" sz="2800" dirty="0" err="1" smtClean="0">
                <a:solidFill>
                  <a:srgbClr val="002060"/>
                </a:solidFill>
              </a:rPr>
              <a:t>Proteoglycans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Chondrocyte</a:t>
            </a:r>
            <a:r>
              <a:rPr lang="en-US" sz="2800" dirty="0" smtClean="0">
                <a:solidFill>
                  <a:srgbClr val="002060"/>
                </a:solidFill>
              </a:rPr>
              <a:t> damage and </a:t>
            </a:r>
            <a:r>
              <a:rPr lang="en-US" sz="2800" dirty="0" err="1" smtClean="0">
                <a:solidFill>
                  <a:srgbClr val="002060"/>
                </a:solidFill>
              </a:rPr>
              <a:t>synovitis</a:t>
            </a:r>
            <a:r>
              <a:rPr lang="en-US" sz="2800" dirty="0" smtClean="0">
                <a:solidFill>
                  <a:srgbClr val="002060"/>
                </a:solidFill>
              </a:rPr>
              <a:t> › </a:t>
            </a:r>
            <a:r>
              <a:rPr lang="en-US" sz="2800" dirty="0" err="1" smtClean="0">
                <a:solidFill>
                  <a:srgbClr val="002060"/>
                </a:solidFill>
              </a:rPr>
              <a:t>proteolytic</a:t>
            </a:r>
            <a:r>
              <a:rPr lang="en-US" sz="2800" dirty="0" smtClean="0">
                <a:solidFill>
                  <a:srgbClr val="002060"/>
                </a:solidFill>
              </a:rPr>
              <a:t> enzymes› collagen disruption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Fibrillation</a:t>
            </a:r>
            <a:r>
              <a:rPr lang="en-US" sz="2800" dirty="0" smtClean="0">
                <a:solidFill>
                  <a:srgbClr val="002060"/>
                </a:solidFill>
              </a:rPr>
              <a:t> on weight bearing surfaces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Loss of cartilage height </a:t>
            </a:r>
            <a:r>
              <a:rPr lang="en-US" sz="2800" dirty="0" smtClean="0">
                <a:solidFill>
                  <a:srgbClr val="002060"/>
                </a:solidFill>
              </a:rPr>
              <a:t>and exposed bone› </a:t>
            </a:r>
            <a:r>
              <a:rPr lang="en-US" sz="2800" dirty="0" smtClean="0">
                <a:solidFill>
                  <a:srgbClr val="00B0F0"/>
                </a:solidFill>
              </a:rPr>
              <a:t>Decreased joint space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Pathophysiology</a:t>
            </a:r>
            <a:r>
              <a:rPr lang="en-US" sz="4000" dirty="0" smtClean="0">
                <a:solidFill>
                  <a:srgbClr val="D20833"/>
                </a:solidFill>
              </a:rPr>
              <a:t/>
            </a:r>
            <a:br>
              <a:rPr lang="en-US" sz="4000" dirty="0" smtClean="0">
                <a:solidFill>
                  <a:srgbClr val="D20833"/>
                </a:solidFill>
              </a:rPr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856" y="1628800"/>
            <a:ext cx="2672144" cy="439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Attempts of repair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SUBCHONDRAL SCLEROSIS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eburnation</a:t>
            </a:r>
            <a:r>
              <a:rPr lang="en-US" dirty="0" smtClean="0">
                <a:solidFill>
                  <a:srgbClr val="002060"/>
                </a:solidFill>
              </a:rPr>
              <a:t> (ivory-like bone)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Fissuring (cracks): synovial fluid pumped into </a:t>
            </a:r>
            <a:r>
              <a:rPr lang="en-US" dirty="0" err="1" smtClean="0">
                <a:solidFill>
                  <a:srgbClr val="002060"/>
                </a:solidFill>
              </a:rPr>
              <a:t>subchondral</a:t>
            </a:r>
            <a:r>
              <a:rPr lang="en-US" dirty="0" smtClean="0">
                <a:solidFill>
                  <a:srgbClr val="002060"/>
                </a:solidFill>
              </a:rPr>
              <a:t> bone ›</a:t>
            </a:r>
            <a:r>
              <a:rPr lang="en-US" dirty="0" smtClean="0">
                <a:solidFill>
                  <a:srgbClr val="00B0F0"/>
                </a:solidFill>
              </a:rPr>
              <a:t>SUBCHONDRAL CYST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Hypervascularity</a:t>
            </a:r>
            <a:r>
              <a:rPr lang="en-US" dirty="0" smtClean="0">
                <a:solidFill>
                  <a:srgbClr val="002060"/>
                </a:solidFill>
              </a:rPr>
              <a:t> of </a:t>
            </a:r>
            <a:r>
              <a:rPr lang="en-US" dirty="0" err="1" smtClean="0">
                <a:solidFill>
                  <a:srgbClr val="002060"/>
                </a:solidFill>
              </a:rPr>
              <a:t>synovium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dirty="0" err="1" smtClean="0">
                <a:solidFill>
                  <a:srgbClr val="002060"/>
                </a:solidFill>
              </a:rPr>
              <a:t>subchondral</a:t>
            </a:r>
            <a:r>
              <a:rPr lang="en-US" dirty="0" smtClean="0">
                <a:solidFill>
                  <a:srgbClr val="002060"/>
                </a:solidFill>
              </a:rPr>
              <a:t> bone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›proliferation of adjacent cartilage › enchondral ossification› </a:t>
            </a:r>
            <a:r>
              <a:rPr lang="en-US" dirty="0" smtClean="0">
                <a:solidFill>
                  <a:srgbClr val="00B0F0"/>
                </a:solidFill>
              </a:rPr>
              <a:t>OSTEOPHYTE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         </a:t>
            </a:r>
            <a:r>
              <a:rPr lang="en-US" sz="4400" dirty="0" err="1" smtClean="0">
                <a:solidFill>
                  <a:schemeClr val="tx1"/>
                </a:solidFill>
              </a:rPr>
              <a:t>Pathophysiology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659</Words>
  <Application>Microsoft Office PowerPoint</Application>
  <PresentationFormat>On-screen Show (4:3)</PresentationFormat>
  <Paragraphs>204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Concourse</vt:lpstr>
      <vt:lpstr>Adobe PhotoDeluxe Image</vt:lpstr>
      <vt:lpstr> OSTEOARTHROSIS  </vt:lpstr>
      <vt:lpstr> Definition</vt:lpstr>
      <vt:lpstr> Etiology</vt:lpstr>
      <vt:lpstr>  Etiology</vt:lpstr>
      <vt:lpstr>  Etiology</vt:lpstr>
      <vt:lpstr>                   Etiology</vt:lpstr>
      <vt:lpstr>                Epidemiology </vt:lpstr>
      <vt:lpstr>               Pathophysiology </vt:lpstr>
      <vt:lpstr>         Pathophysiology</vt:lpstr>
      <vt:lpstr>Slide 10</vt:lpstr>
      <vt:lpstr> Pathophysiology</vt:lpstr>
      <vt:lpstr> Clinical picture </vt:lpstr>
      <vt:lpstr>               INVESTIGATIONS </vt:lpstr>
      <vt:lpstr>               Management </vt:lpstr>
      <vt:lpstr>           Conservative treatment </vt:lpstr>
      <vt:lpstr>           Surgical treatment </vt:lpstr>
      <vt:lpstr> Surgical treatment</vt:lpstr>
      <vt:lpstr> Surgical treatment</vt:lpstr>
      <vt:lpstr> Surgical treatment</vt:lpstr>
      <vt:lpstr> Surgical treatment</vt:lpstr>
      <vt:lpstr> Surgical treatment</vt:lpstr>
      <vt:lpstr> Surgical treatment</vt:lpstr>
      <vt:lpstr> Surgical treatment</vt:lpstr>
      <vt:lpstr> Surgical treatment</vt:lpstr>
      <vt:lpstr> Surgical 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OSTEOARTHROSIS</dc:title>
  <dc:creator>Dude!</dc:creator>
  <cp:lastModifiedBy>Raghad</cp:lastModifiedBy>
  <cp:revision>109</cp:revision>
  <dcterms:created xsi:type="dcterms:W3CDTF">2008-04-04T19:55:51Z</dcterms:created>
  <dcterms:modified xsi:type="dcterms:W3CDTF">2013-03-09T17:34:35Z</dcterms:modified>
</cp:coreProperties>
</file>