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57" r:id="rId9"/>
    <p:sldId id="272" r:id="rId10"/>
    <p:sldId id="258" r:id="rId11"/>
    <p:sldId id="260" r:id="rId12"/>
    <p:sldId id="275" r:id="rId13"/>
    <p:sldId id="277" r:id="rId14"/>
    <p:sldId id="278" r:id="rId15"/>
    <p:sldId id="261" r:id="rId16"/>
    <p:sldId id="262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1" d="100"/>
          <a:sy n="61" d="100"/>
        </p:scale>
        <p:origin x="-7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3C8DDE6-C6DC-4BF7-8189-E062FFA3ED51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4B39419-4BB7-411F-B0AE-A8CE225DC26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virology-online.com/general/CFT.gi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Neutralization test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ASO test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ASO Principle</a:t>
            </a:r>
            <a:endParaRPr lang="ar-SA" dirty="0"/>
          </a:p>
        </p:txBody>
      </p:sp>
      <p:pic>
        <p:nvPicPr>
          <p:cNvPr id="1026" name="Picture 2" descr="C:\Documents and Settings\user\My Documents\My Pictures\as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8286808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b="1" dirty="0" smtClean="0"/>
              <a:t>Deliver 50ul of Aso buffer to wells 2-8 in Row A,  and wells 2-9 in Row B. Put 75ul of Aso buffer in well A9. </a:t>
            </a:r>
          </a:p>
          <a:p>
            <a:pPr algn="l" rtl="0"/>
            <a:r>
              <a:rPr lang="en-US" sz="2400" b="1" dirty="0" smtClean="0"/>
              <a:t>Deliver 50 ul of 1:10 diluted patient serum  to wells 1,2 in row  A. Do the same for 1:50 patient serum of row B.</a:t>
            </a:r>
          </a:p>
          <a:p>
            <a:pPr algn="l" rtl="0"/>
            <a:r>
              <a:rPr lang="en-US" sz="2400" b="1" dirty="0" smtClean="0"/>
              <a:t>Make serial doubling dilutions from well 2 till 8 and discard 50ul  from well 8 in both rows.</a:t>
            </a:r>
          </a:p>
          <a:p>
            <a:pPr algn="l" rtl="0"/>
            <a:r>
              <a:rPr lang="en-US" sz="2400" b="1" dirty="0" smtClean="0"/>
              <a:t>Add 25ul of streptolysin O(Ag) to wells 1-8 in row A and wells 1-9 in row B. Incubate at 37c for 10-15 min.</a:t>
            </a:r>
          </a:p>
          <a:p>
            <a:pPr algn="l" rtl="0"/>
            <a:r>
              <a:rPr lang="en-US" sz="2400" b="1" dirty="0" smtClean="0"/>
              <a:t>Add  25ul of 3% washed sheep red blood cells to all wells and incubate at 37c for 1 hour. Read Ab titer</a:t>
            </a:r>
            <a:r>
              <a:rPr lang="en-US" sz="2400" dirty="0" smtClean="0"/>
              <a:t>. </a:t>
            </a:r>
            <a:endParaRPr lang="ar-SA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>Procedure Outline</a:t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Row A</a:t>
            </a:r>
            <a:endParaRPr lang="ar-SA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9872" y="2357438"/>
          <a:ext cx="7961191" cy="39932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16907"/>
                <a:gridCol w="540400"/>
                <a:gridCol w="539840"/>
                <a:gridCol w="828108"/>
                <a:gridCol w="827830"/>
                <a:gridCol w="480189"/>
                <a:gridCol w="511580"/>
                <a:gridCol w="627015"/>
                <a:gridCol w="509282"/>
                <a:gridCol w="600584"/>
                <a:gridCol w="799218"/>
                <a:gridCol w="1080238"/>
              </a:tblGrid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75ul ASO</a:t>
                      </a:r>
                    </a:p>
                    <a:p>
                      <a:pPr algn="l" rtl="1"/>
                      <a:r>
                        <a:rPr lang="en-US" dirty="0" smtClean="0"/>
                        <a:t>buffer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</a:p>
                    <a:p>
                      <a:pPr algn="l" rtl="1"/>
                      <a:r>
                        <a:rPr lang="en-US" dirty="0" smtClean="0"/>
                        <a:t>ASO</a:t>
                      </a:r>
                      <a:r>
                        <a:rPr lang="en-US" baseline="0" dirty="0" smtClean="0"/>
                        <a:t> buffer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Serum1:10 50ul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</a:t>
                      </a:r>
                      <a:r>
                        <a:rPr lang="en-US" baseline="0" dirty="0" smtClean="0"/>
                        <a:t>um 1:10</a:t>
                      </a:r>
                    </a:p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50ul</a:t>
                      </a:r>
                      <a:endParaRPr lang="ar-SA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Streptolysin O</a:t>
                      </a:r>
                      <a:endParaRPr lang="ar-SA" sz="1400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dirty="0" smtClean="0"/>
                    </a:p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3% RBC</a:t>
                      </a:r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No</a:t>
                      </a:r>
                    </a:p>
                    <a:p>
                      <a:pPr algn="l" rtl="1"/>
                      <a:r>
                        <a:rPr lang="en-US" dirty="0" smtClean="0"/>
                        <a:t>lysis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1:1280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1:20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1:10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2214563" y="2643182"/>
            <a:ext cx="3500445" cy="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 flipV="1">
            <a:off x="2285984" y="3929066"/>
            <a:ext cx="357188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 flipV="1">
            <a:off x="2786050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143504" y="3857628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/>
          <p:nvPr/>
        </p:nvCxnSpPr>
        <p:spPr>
          <a:xfrm flipV="1">
            <a:off x="3428992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214414" y="4572008"/>
            <a:ext cx="4572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00063" y="1643063"/>
            <a:ext cx="8001000" cy="571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>
              <a:defRPr/>
            </a:pPr>
            <a:r>
              <a:rPr lang="en-US" dirty="0"/>
              <a:t>        1             2            3          4         5         6         7         8         </a:t>
            </a:r>
            <a:r>
              <a:rPr lang="en-US" dirty="0" smtClean="0"/>
              <a:t>  9           10         </a:t>
            </a:r>
            <a:r>
              <a:rPr lang="en-US" dirty="0"/>
              <a:t>11      </a:t>
            </a:r>
            <a:r>
              <a:rPr lang="en-US" dirty="0" smtClean="0"/>
              <a:t>12</a:t>
            </a:r>
            <a:endParaRPr lang="ar-SA" dirty="0"/>
          </a:p>
        </p:txBody>
      </p:sp>
      <p:cxnSp>
        <p:nvCxnSpPr>
          <p:cNvPr id="21" name="Curved Connector 20"/>
          <p:cNvCxnSpPr/>
          <p:nvPr/>
        </p:nvCxnSpPr>
        <p:spPr>
          <a:xfrm flipV="1">
            <a:off x="4000496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flipV="1">
            <a:off x="4572000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357290" y="5143512"/>
            <a:ext cx="50006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>Procedure Outline</a:t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Row B</a:t>
            </a:r>
            <a:endParaRPr lang="ar-SA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9872" y="2357438"/>
          <a:ext cx="7961191" cy="37192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16907"/>
                <a:gridCol w="540400"/>
                <a:gridCol w="539840"/>
                <a:gridCol w="828108"/>
                <a:gridCol w="827830"/>
                <a:gridCol w="480189"/>
                <a:gridCol w="511580"/>
                <a:gridCol w="627015"/>
                <a:gridCol w="509282"/>
                <a:gridCol w="600584"/>
                <a:gridCol w="799218"/>
                <a:gridCol w="1080238"/>
              </a:tblGrid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</a:p>
                    <a:p>
                      <a:pPr algn="l" rtl="1"/>
                      <a:r>
                        <a:rPr lang="en-US" dirty="0" smtClean="0"/>
                        <a:t>ASO</a:t>
                      </a:r>
                      <a:r>
                        <a:rPr lang="en-US" baseline="0" dirty="0" smtClean="0"/>
                        <a:t> buffer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Serum1:50</a:t>
                      </a:r>
                    </a:p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50ul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</a:t>
                      </a:r>
                      <a:r>
                        <a:rPr lang="en-US" baseline="0" dirty="0" smtClean="0"/>
                        <a:t>um 1:50</a:t>
                      </a:r>
                    </a:p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50ul</a:t>
                      </a:r>
                      <a:endParaRPr lang="ar-SA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Streptolysin O</a:t>
                      </a:r>
                      <a:endParaRPr lang="ar-SA" sz="1400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dirty="0" smtClean="0"/>
                    </a:p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3% RBC</a:t>
                      </a:r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lysis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1:6400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1:100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1:50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2214563" y="2643182"/>
            <a:ext cx="4429139" cy="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 flipV="1">
            <a:off x="2285984" y="3929066"/>
            <a:ext cx="357188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 flipV="1">
            <a:off x="2786050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143504" y="3857628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/>
          <p:nvPr/>
        </p:nvCxnSpPr>
        <p:spPr>
          <a:xfrm flipV="1">
            <a:off x="3428992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214414" y="4572008"/>
            <a:ext cx="55007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00063" y="1643063"/>
            <a:ext cx="8001000" cy="571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>
              <a:defRPr/>
            </a:pPr>
            <a:r>
              <a:rPr lang="en-US" dirty="0"/>
              <a:t>        1             2            3          4         5         6         7         8         </a:t>
            </a:r>
            <a:r>
              <a:rPr lang="en-US" dirty="0" smtClean="0"/>
              <a:t>  9           10         </a:t>
            </a:r>
            <a:r>
              <a:rPr lang="en-US" dirty="0"/>
              <a:t>11      </a:t>
            </a:r>
            <a:r>
              <a:rPr lang="en-US" dirty="0" smtClean="0"/>
              <a:t>12</a:t>
            </a:r>
            <a:endParaRPr lang="ar-SA" dirty="0"/>
          </a:p>
        </p:txBody>
      </p:sp>
      <p:cxnSp>
        <p:nvCxnSpPr>
          <p:cNvPr id="21" name="Curved Connector 20"/>
          <p:cNvCxnSpPr/>
          <p:nvPr/>
        </p:nvCxnSpPr>
        <p:spPr>
          <a:xfrm flipV="1">
            <a:off x="4000496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flipV="1">
            <a:off x="4572000" y="3929066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714480" y="5143512"/>
            <a:ext cx="50006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ar-SA" dirty="0"/>
          </a:p>
        </p:txBody>
      </p:sp>
      <p:pic>
        <p:nvPicPr>
          <p:cNvPr id="4" name="Picture 4" descr="http://virology-online.com/general/CFT.gif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tretch>
            <a:fillRect/>
          </a:stretch>
        </p:blipFill>
        <p:spPr bwMode="auto">
          <a:xfrm>
            <a:off x="1142976" y="2323808"/>
            <a:ext cx="7143800" cy="314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500166" y="5857892"/>
            <a:ext cx="1643074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n>
                  <a:solidFill>
                    <a:sysClr val="windowText" lastClr="000000"/>
                  </a:solidFill>
                </a:ln>
              </a:rPr>
              <a:t>NO lysis</a:t>
            </a:r>
            <a:endParaRPr lang="ar-SA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3306" y="1571612"/>
            <a:ext cx="2143140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n>
                  <a:solidFill>
                    <a:sysClr val="windowText" lastClr="000000"/>
                  </a:solidFill>
                </a:ln>
              </a:rPr>
              <a:t>Lysis</a:t>
            </a:r>
            <a:endParaRPr lang="ar-SA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2107389" y="560785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964777" y="2107397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929190" y="2071678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429256" y="5857892"/>
            <a:ext cx="1000132" cy="4286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 smtClean="0"/>
              <a:t>Ab titer</a:t>
            </a:r>
            <a:endParaRPr lang="ar-SA" b="1" dirty="0"/>
          </a:p>
        </p:txBody>
      </p:sp>
      <p:cxnSp>
        <p:nvCxnSpPr>
          <p:cNvPr id="12" name="Straight Arrow Connector 11"/>
          <p:cNvCxnSpPr>
            <a:stCxn id="9" idx="0"/>
          </p:cNvCxnSpPr>
          <p:nvPr/>
        </p:nvCxnSpPr>
        <p:spPr>
          <a:xfrm rot="5400000" flipH="1" flipV="1">
            <a:off x="5715008" y="564357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of results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dirty="0" smtClean="0"/>
              <a:t>There will one serum sample,2 starting dilutions (1:10,1:50 )and one Ab titer for each patient sample</a:t>
            </a:r>
          </a:p>
          <a:p>
            <a:pPr algn="l" rtl="0"/>
            <a:r>
              <a:rPr lang="en-US" sz="2800" dirty="0" smtClean="0"/>
              <a:t>Check controls ( A9,B9) </a:t>
            </a:r>
          </a:p>
          <a:p>
            <a:pPr algn="l" rtl="0"/>
            <a:r>
              <a:rPr lang="en-US" sz="2800" dirty="0" smtClean="0"/>
              <a:t>A9= red cell control +Aso buffer=no lysis (Why used)</a:t>
            </a:r>
          </a:p>
          <a:p>
            <a:pPr algn="l" rtl="0"/>
            <a:r>
              <a:rPr lang="en-US" sz="2800" dirty="0" smtClean="0"/>
              <a:t>B9= streptolysin control+ red cells= lysis (Why used)</a:t>
            </a:r>
          </a:p>
          <a:p>
            <a:pPr algn="l" rtl="0"/>
            <a:r>
              <a:rPr lang="en-US" sz="2800" dirty="0" smtClean="0"/>
              <a:t>Ab titers &lt; 50 IU/ml considered –ve</a:t>
            </a:r>
          </a:p>
          <a:p>
            <a:pPr algn="l" rtl="0"/>
            <a:r>
              <a:rPr lang="en-US" sz="2800" dirty="0" smtClean="0"/>
              <a:t>Ab titers &lt;200 and &gt; 50 IU/ml are equivocal</a:t>
            </a:r>
          </a:p>
          <a:p>
            <a:pPr algn="l" rtl="0"/>
            <a:r>
              <a:rPr lang="en-US" sz="2800" dirty="0" smtClean="0"/>
              <a:t>Ab titers &gt;= 200 IU/ml are considered to have high risk of  post streptococcal complications.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This test is a secondary serological test(why)</a:t>
            </a:r>
          </a:p>
          <a:p>
            <a:pPr algn="l" rtl="0"/>
            <a:r>
              <a:rPr lang="en-US" dirty="0" smtClean="0"/>
              <a:t>RBC are used as indicator.</a:t>
            </a:r>
          </a:p>
          <a:p>
            <a:pPr algn="l" rtl="0"/>
            <a:r>
              <a:rPr lang="en-US" dirty="0" smtClean="0"/>
              <a:t>Streptolysin have to be prepared immediately before use , it is O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labile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l" rtl="0"/>
            <a:r>
              <a:rPr lang="en-US" dirty="0" smtClean="0"/>
              <a:t> RBC’s have to prepared fresh, since spontaneous lysis may occur.  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pPr marL="609600" indent="-609600" algn="l" rtl="0" eaLnBrk="1" hangingPunct="1">
              <a:buFontTx/>
              <a:buAutoNum type="arabicPeriod"/>
            </a:pPr>
            <a:r>
              <a:rPr lang="en-US" sz="2800" u="sng" smtClean="0">
                <a:cs typeface="Arial" pitchFamily="34" charset="0"/>
              </a:rPr>
              <a:t>In Vivo (Schick test):</a:t>
            </a:r>
          </a:p>
          <a:p>
            <a:pPr marL="609600" indent="-609600" algn="l" rtl="0" eaLnBrk="1" hangingPunct="1">
              <a:buFontTx/>
              <a:buNone/>
            </a:pPr>
            <a:endParaRPr lang="en-US" sz="2400" u="sng" smtClean="0">
              <a:solidFill>
                <a:schemeClr val="accent2"/>
              </a:solidFill>
              <a:cs typeface="Arial" pitchFamily="34" charset="0"/>
            </a:endParaRPr>
          </a:p>
          <a:p>
            <a:pPr marL="609600" indent="-609600" algn="l" rtl="0" eaLnBrk="1" hangingPunct="1"/>
            <a:r>
              <a:rPr lang="en-US" sz="2800" b="1" smtClean="0">
                <a:cs typeface="Arial" pitchFamily="34" charset="0"/>
              </a:rPr>
              <a:t>Schick test -</a:t>
            </a:r>
            <a:r>
              <a:rPr lang="en-US" sz="2800" smtClean="0">
                <a:cs typeface="Arial" pitchFamily="34" charset="0"/>
              </a:rPr>
              <a:t> used to determine whether or not a person is susceptible to diphtheria </a:t>
            </a:r>
            <a:r>
              <a:rPr lang="en-US" sz="2800" i="1" smtClean="0">
                <a:cs typeface="Arial" pitchFamily="34" charset="0"/>
              </a:rPr>
              <a:t>(Corynebacterium diphtheria</a:t>
            </a:r>
            <a:r>
              <a:rPr lang="en-US" sz="2800" smtClean="0">
                <a:cs typeface="Arial" pitchFamily="34" charset="0"/>
              </a:rPr>
              <a:t>)</a:t>
            </a:r>
            <a:r>
              <a:rPr lang="en-US" sz="2800" i="1" smtClean="0">
                <a:cs typeface="Arial" pitchFamily="34" charset="0"/>
              </a:rPr>
              <a:t>.</a:t>
            </a:r>
            <a:r>
              <a:rPr lang="en-US" sz="2800" smtClean="0">
                <a:cs typeface="Arial" pitchFamily="34" charset="0"/>
              </a:rPr>
              <a:t> </a:t>
            </a:r>
          </a:p>
          <a:p>
            <a:pPr marL="609600" indent="-609600" algn="l" rtl="0" eaLnBrk="1" hangingPunct="1"/>
            <a:endParaRPr lang="en-US" sz="1800" smtClean="0">
              <a:cs typeface="Arial" pitchFamily="34" charset="0"/>
            </a:endParaRPr>
          </a:p>
          <a:p>
            <a:pPr marL="609600" indent="-609600" algn="l" rtl="0" eaLnBrk="1" hangingPunct="1"/>
            <a:r>
              <a:rPr lang="en-US" sz="2800" smtClean="0">
                <a:cs typeface="Arial" pitchFamily="34" charset="0"/>
              </a:rPr>
              <a:t>Named after its inventor, Béla Schick (1877-1967)</a:t>
            </a:r>
          </a:p>
          <a:p>
            <a:pPr marL="609600" indent="-609600" algn="l" rtl="0" eaLnBrk="1" hangingPunct="1"/>
            <a:endParaRPr lang="en-US" sz="1800" smtClean="0">
              <a:cs typeface="Arial" pitchFamily="34" charset="0"/>
            </a:endParaRPr>
          </a:p>
          <a:p>
            <a:pPr marL="609600" indent="-609600" algn="l" rtl="0" eaLnBrk="1" hangingPunct="1"/>
            <a:r>
              <a:rPr lang="en-US" sz="2800" smtClean="0">
                <a:cs typeface="Arial" pitchFamily="34" charset="0"/>
              </a:rPr>
              <a:t>It is a simple procedure. 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mtClean="0">
              <a:cs typeface="Arial" pitchFamily="34" charset="0"/>
            </a:endParaRP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609600" y="457200"/>
            <a:ext cx="7245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u="sng">
                <a:latin typeface="Calibri" pitchFamily="34" charset="0"/>
              </a:rPr>
              <a:t>Toxin - Antitoxin Neutralization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52578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sz="2400" b="1" smtClean="0">
                <a:cs typeface="Arial" pitchFamily="34" charset="0"/>
              </a:rPr>
              <a:t>A small amount (0.1 ml) of diluted (1/50 MLD</a:t>
            </a:r>
            <a:r>
              <a:rPr lang="en-US" sz="2400" smtClean="0">
                <a:cs typeface="Arial" pitchFamily="34" charset="0"/>
              </a:rPr>
              <a:t>) </a:t>
            </a:r>
            <a:r>
              <a:rPr lang="en-US" sz="2400" b="1" smtClean="0">
                <a:cs typeface="Arial" pitchFamily="34" charset="0"/>
              </a:rPr>
              <a:t>diphtheria toxin is injected intradermally into the arm of the person.</a:t>
            </a:r>
          </a:p>
          <a:p>
            <a:pPr lvl="2" algn="l" rtl="0" eaLnBrk="1" hangingPunct="1">
              <a:lnSpc>
                <a:spcPct val="90000"/>
              </a:lnSpc>
            </a:pPr>
            <a:r>
              <a:rPr lang="en-US" b="1" smtClean="0">
                <a:cs typeface="Arial" pitchFamily="34" charset="0"/>
              </a:rPr>
              <a:t>Minimum lethal dose (MLD, also LDmin) is the least amount of drug that can produce death in a given animal species under controlled conditions  </a:t>
            </a:r>
          </a:p>
          <a:p>
            <a:pPr algn="l" rtl="0" eaLnBrk="1" hangingPunct="1">
              <a:lnSpc>
                <a:spcPct val="90000"/>
              </a:lnSpc>
            </a:pPr>
            <a:endParaRPr lang="en-US" sz="2400" b="1" smtClean="0">
              <a:cs typeface="Arial" pitchFamily="34" charset="0"/>
            </a:endParaRPr>
          </a:p>
          <a:p>
            <a:pPr algn="l" rtl="0" eaLnBrk="1" hangingPunct="1">
              <a:lnSpc>
                <a:spcPct val="90000"/>
              </a:lnSpc>
            </a:pPr>
            <a:r>
              <a:rPr lang="en-US" sz="2400" b="1" smtClean="0">
                <a:cs typeface="Arial" pitchFamily="34" charset="0"/>
              </a:rPr>
              <a:t>If a person does not have enough antibodies to fight it off, the skin around the injection will become red and swollen, indicating a positive result. </a:t>
            </a:r>
          </a:p>
          <a:p>
            <a:pPr algn="l" rtl="0" eaLnBrk="1" hangingPunct="1">
              <a:lnSpc>
                <a:spcPct val="90000"/>
              </a:lnSpc>
            </a:pPr>
            <a:endParaRPr lang="en-US" sz="2400" b="1" smtClean="0">
              <a:cs typeface="Arial" pitchFamily="34" charset="0"/>
            </a:endParaRPr>
          </a:p>
          <a:p>
            <a:pPr algn="l" rtl="0" eaLnBrk="1" hangingPunct="1">
              <a:lnSpc>
                <a:spcPct val="90000"/>
              </a:lnSpc>
            </a:pPr>
            <a:r>
              <a:rPr lang="en-US" sz="2400" b="1" smtClean="0">
                <a:cs typeface="Arial" pitchFamily="34" charset="0"/>
              </a:rPr>
              <a:t>This swelling disappears after a few days. </a:t>
            </a:r>
          </a:p>
          <a:p>
            <a:pPr algn="l" rtl="0" eaLnBrk="1" hangingPunct="1">
              <a:lnSpc>
                <a:spcPct val="90000"/>
              </a:lnSpc>
            </a:pPr>
            <a:endParaRPr lang="en-US" sz="2400" b="1" smtClean="0">
              <a:cs typeface="Arial" pitchFamily="34" charset="0"/>
            </a:endParaRPr>
          </a:p>
          <a:p>
            <a:pPr algn="l" rtl="0" eaLnBrk="1" hangingPunct="1">
              <a:lnSpc>
                <a:spcPct val="90000"/>
              </a:lnSpc>
            </a:pPr>
            <a:r>
              <a:rPr lang="en-US" sz="2400" b="1" smtClean="0">
                <a:cs typeface="Arial" pitchFamily="34" charset="0"/>
              </a:rPr>
              <a:t>If the person has immunity, then little or no swelling and redness will occur, indicating a negative result</a:t>
            </a:r>
            <a:r>
              <a:rPr lang="en-US" sz="2400" smtClean="0"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685800"/>
            <a:ext cx="8458200" cy="58674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u="sng" smtClean="0">
                <a:cs typeface="Arial" pitchFamily="34" charset="0"/>
              </a:rPr>
              <a:t>Results can be interpreted as: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z="1600" u="sng" smtClean="0">
              <a:solidFill>
                <a:schemeClr val="accent2"/>
              </a:solidFill>
              <a:cs typeface="Arial" pitchFamily="34" charset="0"/>
            </a:endParaRPr>
          </a:p>
          <a:p>
            <a:pPr algn="l" rtl="0" eaLnBrk="1" hangingPunct="1"/>
            <a:r>
              <a:rPr lang="en-US" smtClean="0">
                <a:cs typeface="Arial" pitchFamily="34" charset="0"/>
              </a:rPr>
              <a:t>Positive: when the test results in a red necrotic area of 5-10 mm diameter </a:t>
            </a:r>
          </a:p>
          <a:p>
            <a:pPr algn="l" rtl="0" eaLnBrk="1" hangingPunct="1"/>
            <a:endParaRPr lang="en-US" sz="1600" smtClean="0">
              <a:cs typeface="Arial" pitchFamily="34" charset="0"/>
            </a:endParaRPr>
          </a:p>
          <a:p>
            <a:pPr algn="l" rtl="0" eaLnBrk="1" hangingPunct="1"/>
            <a:r>
              <a:rPr lang="en-US" smtClean="0">
                <a:cs typeface="Arial" pitchFamily="34" charset="0"/>
              </a:rPr>
              <a:t>Pseudo-positive: when there is only a red colored inflammation and it disappears rapidly </a:t>
            </a:r>
          </a:p>
          <a:p>
            <a:pPr algn="l" rtl="0" eaLnBrk="1" hangingPunct="1"/>
            <a:endParaRPr lang="en-US" sz="1600" smtClean="0">
              <a:cs typeface="Arial" pitchFamily="34" charset="0"/>
            </a:endParaRPr>
          </a:p>
          <a:p>
            <a:pPr algn="l" rtl="0" eaLnBrk="1" hangingPunct="1"/>
            <a:r>
              <a:rPr lang="en-US" smtClean="0">
                <a:cs typeface="Arial" pitchFamily="34" charset="0"/>
              </a:rPr>
              <a:t>Negative reaction: No Wheel and erythema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cs typeface="Arial" pitchFamily="34" charset="0"/>
            </a:endParaRPr>
          </a:p>
          <a:p>
            <a:pPr eaLnBrk="1" hangingPunct="1"/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1371600" y="1690688"/>
            <a:ext cx="5791200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9200">
                <a:latin typeface="Calibri" pitchFamily="34" charset="0"/>
              </a:rPr>
              <a:t> </a:t>
            </a:r>
            <a:r>
              <a:rPr lang="en-US" sz="700">
                <a:latin typeface="Calibri" pitchFamily="34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</a:t>
            </a:r>
          </a:p>
        </p:txBody>
      </p:sp>
      <p:pic>
        <p:nvPicPr>
          <p:cNvPr id="40963" name="Picture 5" descr="CSD skin test"/>
          <p:cNvPicPr>
            <a:picLocks noChangeAspect="1" noChangeArrowheads="1"/>
          </p:cNvPicPr>
          <p:nvPr/>
        </p:nvPicPr>
        <p:blipFill>
          <a:blip r:embed="rId2"/>
          <a:srcRect l="7201" t="9000" r="7201" b="9000"/>
          <a:stretch>
            <a:fillRect/>
          </a:stretch>
        </p:blipFill>
        <p:spPr bwMode="auto">
          <a:xfrm>
            <a:off x="1857375" y="1000125"/>
            <a:ext cx="5000625" cy="42862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533400"/>
            <a:ext cx="8229600" cy="56388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b="1" u="sng" dirty="0" smtClean="0">
                <a:cs typeface="Arial" pitchFamily="34" charset="0"/>
              </a:rPr>
              <a:t>	2-In Vitro (Antistreptolysin “O” titration)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z="1600" u="sng" dirty="0" smtClean="0">
              <a:solidFill>
                <a:schemeClr val="accent2"/>
              </a:solidFill>
              <a:cs typeface="Arial" pitchFamily="34" charset="0"/>
            </a:endParaRPr>
          </a:p>
          <a:p>
            <a:pPr algn="l" rtl="0" eaLnBrk="1" hangingPunct="1"/>
            <a:r>
              <a:rPr lang="en-US" dirty="0" smtClean="0">
                <a:cs typeface="Arial" pitchFamily="34" charset="0"/>
              </a:rPr>
              <a:t>ASO titer is used for the serological diagnosis of Group A beta- hemolytic streptococcal </a:t>
            </a:r>
            <a:r>
              <a:rPr lang="en-US" dirty="0" smtClean="0">
                <a:cs typeface="Arial" pitchFamily="34" charset="0"/>
              </a:rPr>
              <a:t>post </a:t>
            </a:r>
            <a:r>
              <a:rPr lang="en-US" dirty="0" smtClean="0">
                <a:cs typeface="Arial" pitchFamily="34" charset="0"/>
              </a:rPr>
              <a:t>complications </a:t>
            </a:r>
          </a:p>
          <a:p>
            <a:pPr algn="l" rtl="0" eaLnBrk="1" hangingPunct="1"/>
            <a:endParaRPr lang="en-US" sz="1600" dirty="0" smtClean="0">
              <a:cs typeface="Arial" pitchFamily="34" charset="0"/>
            </a:endParaRPr>
          </a:p>
          <a:p>
            <a:pPr algn="l" rtl="0" eaLnBrk="1" hangingPunct="1"/>
            <a:r>
              <a:rPr lang="en-US" dirty="0" smtClean="0">
                <a:cs typeface="Arial" pitchFamily="34" charset="0"/>
              </a:rPr>
              <a:t>ASO antibodies will be raised after infection with streptococci. </a:t>
            </a:r>
          </a:p>
          <a:p>
            <a:pPr algn="l" rtl="0" eaLnBrk="1" hangingPunct="1"/>
            <a:endParaRPr lang="en-US" sz="1600" dirty="0" smtClean="0">
              <a:cs typeface="Arial" pitchFamily="34" charset="0"/>
            </a:endParaRPr>
          </a:p>
          <a:p>
            <a:pPr algn="l" rtl="0" eaLnBrk="1" hangingPunct="1"/>
            <a:r>
              <a:rPr lang="en-US" dirty="0" smtClean="0">
                <a:cs typeface="Arial" pitchFamily="34" charset="0"/>
              </a:rPr>
              <a:t>Levels equal or greater than 200 units per ml are considered significant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229600" cy="5105400"/>
          </a:xfrm>
        </p:spPr>
        <p:txBody>
          <a:bodyPr/>
          <a:lstStyle/>
          <a:p>
            <a:pPr algn="l" rtl="0" eaLnBrk="1" hangingPunct="1"/>
            <a:r>
              <a:rPr lang="en-US" dirty="0" smtClean="0">
                <a:cs typeface="Arial" pitchFamily="34" charset="0"/>
              </a:rPr>
              <a:t>Measurement of ASO can be useful diagnostically  to determine if patient has high risk of post streptococcal  complications. </a:t>
            </a:r>
          </a:p>
          <a:p>
            <a:pPr algn="l" rtl="0" eaLnBrk="1" hangingPunct="1"/>
            <a:endParaRPr lang="en-US" dirty="0" smtClean="0">
              <a:cs typeface="Arial" pitchFamily="34" charset="0"/>
            </a:endParaRPr>
          </a:p>
          <a:p>
            <a:pPr algn="l" rtl="0" eaLnBrk="1" hangingPunct="1"/>
            <a:r>
              <a:rPr lang="en-US" dirty="0" smtClean="0">
                <a:cs typeface="Arial" pitchFamily="34" charset="0"/>
              </a:rPr>
              <a:t> Diseases include:</a:t>
            </a:r>
          </a:p>
          <a:p>
            <a:pPr lvl="2" algn="l" rtl="0" eaLnBrk="1" hangingPunct="1"/>
            <a:r>
              <a:rPr lang="en-US" sz="3200" dirty="0" smtClean="0">
                <a:cs typeface="Arial" pitchFamily="34" charset="0"/>
              </a:rPr>
              <a:t>Rheumatic fever </a:t>
            </a:r>
          </a:p>
          <a:p>
            <a:pPr lvl="2" algn="l" rtl="0" eaLnBrk="1" hangingPunct="1"/>
            <a:r>
              <a:rPr lang="en-US" sz="3200" dirty="0" smtClean="0">
                <a:cs typeface="Arial" pitchFamily="34" charset="0"/>
              </a:rPr>
              <a:t>Post streptococcal glomerulonephritis </a:t>
            </a:r>
          </a:p>
          <a:p>
            <a:pPr lvl="2" algn="l" rtl="0" eaLnBrk="1" hangingPunct="1"/>
            <a:r>
              <a:rPr lang="en-US" sz="3200" dirty="0" smtClean="0">
                <a:cs typeface="Arial" pitchFamily="34" charset="0"/>
              </a:rPr>
              <a:t>Scarlet fever </a:t>
            </a:r>
          </a:p>
          <a:p>
            <a:pPr lvl="2" algn="l" rtl="0" eaLnBrk="1" hangingPunct="1">
              <a:buFont typeface="Wingdings" pitchFamily="2" charset="2"/>
              <a:buNone/>
            </a:pPr>
            <a:endParaRPr lang="en-US" sz="32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of ASO test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Ag is streptolysin O =SO (immunogenic)</a:t>
            </a:r>
          </a:p>
          <a:p>
            <a:pPr algn="l" rtl="0"/>
            <a:r>
              <a:rPr lang="en-US" dirty="0" smtClean="0"/>
              <a:t>Ab ( May be present or absent in patient sample)</a:t>
            </a:r>
          </a:p>
          <a:p>
            <a:pPr algn="l" rtl="0"/>
            <a:r>
              <a:rPr lang="en-US" dirty="0" smtClean="0"/>
              <a:t>RBC’s  act as Indicator</a:t>
            </a:r>
          </a:p>
          <a:p>
            <a:pPr algn="l" rtl="0"/>
            <a:r>
              <a:rPr lang="en-US" dirty="0" smtClean="0"/>
              <a:t>After diluting patient serum, Streptolysin O is added. After an incubation period, RBC’s are added followed by incubation at 37 c.(why)</a:t>
            </a:r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If Ab ( ASO) is present in patient serum , it will bind to SO thus not free to react with indicator RBC’s, the result appears as no hemolysis.</a:t>
            </a:r>
          </a:p>
          <a:p>
            <a:pPr algn="l" rtl="0"/>
            <a:r>
              <a:rPr lang="en-US" dirty="0" smtClean="0"/>
              <a:t>If Ab is absent , Streptolysin O is free to react with  RBC’s resulting in hemolysis</a:t>
            </a:r>
          </a:p>
          <a:p>
            <a:pPr algn="l" rtl="0"/>
            <a:r>
              <a:rPr lang="en-US" dirty="0" smtClean="0"/>
              <a:t>The serum sample of each patient will be diluted 1:10 and 1:50. </a:t>
            </a:r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682</Words>
  <PresentationFormat>On-screen Show (4:3)</PresentationFormat>
  <Paragraphs>106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سمة Office</vt:lpstr>
      <vt:lpstr>Neutralization test</vt:lpstr>
      <vt:lpstr>Slide 2</vt:lpstr>
      <vt:lpstr>Slide 3</vt:lpstr>
      <vt:lpstr>Slide 4</vt:lpstr>
      <vt:lpstr>Slide 5</vt:lpstr>
      <vt:lpstr>Slide 6</vt:lpstr>
      <vt:lpstr>Slide 7</vt:lpstr>
      <vt:lpstr>Principle of ASO test</vt:lpstr>
      <vt:lpstr>Principle</vt:lpstr>
      <vt:lpstr>ASO Principle</vt:lpstr>
      <vt:lpstr>Procedure</vt:lpstr>
      <vt:lpstr>Procedure Outline Row A</vt:lpstr>
      <vt:lpstr>Procedure Outline Row B</vt:lpstr>
      <vt:lpstr>Results</vt:lpstr>
      <vt:lpstr>Reading of results</vt:lpstr>
      <vt:lpstr>Notes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Neutralization test</dc:title>
  <cp:lastModifiedBy>ksu</cp:lastModifiedBy>
  <cp:revision>25</cp:revision>
  <dcterms:modified xsi:type="dcterms:W3CDTF">2012-04-15T04:07:48Z</dcterms:modified>
</cp:coreProperties>
</file>