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70"/>
  </p:notesMasterIdLst>
  <p:sldIdLst>
    <p:sldId id="256" r:id="rId2"/>
    <p:sldId id="264" r:id="rId3"/>
    <p:sldId id="267" r:id="rId4"/>
    <p:sldId id="268" r:id="rId5"/>
    <p:sldId id="269" r:id="rId6"/>
    <p:sldId id="265" r:id="rId7"/>
    <p:sldId id="266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305" r:id="rId44"/>
    <p:sldId id="306" r:id="rId45"/>
    <p:sldId id="307" r:id="rId46"/>
    <p:sldId id="308" r:id="rId47"/>
    <p:sldId id="309" r:id="rId48"/>
    <p:sldId id="310" r:id="rId49"/>
    <p:sldId id="311" r:id="rId50"/>
    <p:sldId id="312" r:id="rId51"/>
    <p:sldId id="313" r:id="rId52"/>
    <p:sldId id="314" r:id="rId53"/>
    <p:sldId id="315" r:id="rId54"/>
    <p:sldId id="316" r:id="rId55"/>
    <p:sldId id="317" r:id="rId56"/>
    <p:sldId id="318" r:id="rId57"/>
    <p:sldId id="319" r:id="rId58"/>
    <p:sldId id="320" r:id="rId59"/>
    <p:sldId id="321" r:id="rId60"/>
    <p:sldId id="322" r:id="rId61"/>
    <p:sldId id="323" r:id="rId62"/>
    <p:sldId id="324" r:id="rId63"/>
    <p:sldId id="325" r:id="rId64"/>
    <p:sldId id="326" r:id="rId65"/>
    <p:sldId id="327" r:id="rId66"/>
    <p:sldId id="328" r:id="rId67"/>
    <p:sldId id="329" r:id="rId68"/>
    <p:sldId id="330" r:id="rId6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C6D2A-B0F4-41CA-87F4-F2FC77709A4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C7E662-FEAD-45B4-B2BD-E4FDE551C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030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071DAA9-BA83-4147-877F-D6F800E94F66}" type="datetime1">
              <a:rPr lang="en-US" smtClean="0"/>
              <a:t>2/2/2021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3B5B33D-C3EF-4285-B2BE-44069536D57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A917-1DA8-4D28-8356-5EFCFB47427D}" type="datetime1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16CD6-7F81-4260-BCE4-EBEB3AABB1B6}" type="datetime1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D88DC-7BCC-4311-9E47-3BCADD5C5254}" type="datetime1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F630DDF-0977-421A-927B-0388652E0482}" type="datetime1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3B5B33D-C3EF-4285-B2BE-44069536D57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6248-4407-402A-8395-34494D74D7A3}" type="datetime1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7C470-17E3-4763-BF1B-50CF34FAF9CB}" type="datetime1">
              <a:rPr lang="en-US" smtClean="0"/>
              <a:t>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5F79-C2DF-4F3B-852E-149FF71A5B8F}" type="datetime1">
              <a:rPr lang="en-US" smtClean="0"/>
              <a:t>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7AF7C-3CAF-46B2-AAE6-EA4F92332637}" type="datetime1">
              <a:rPr lang="en-US" smtClean="0"/>
              <a:t>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0B6D-E348-48DF-9B7B-731B5EF40D6D}" type="datetime1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7B97E-F600-4991-B794-F0889C0A0FA3}" type="datetime1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BE3C749-571D-4268-B870-8A82C67BB232}" type="datetime1">
              <a:rPr lang="en-US" smtClean="0"/>
              <a:t>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3B5B33D-C3EF-4285-B2BE-44069536D570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b="1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torialspoint.com/python/" TargetMode="External"/><Relationship Id="rId2" Type="http://schemas.openxmlformats.org/officeDocument/2006/relationships/hyperlink" Target="https://www.w3schools.com/python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Lecture1- Learning Python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NET 445 – Internet Programming 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0880FF8-BA41-4D64-87AA-0C16DC598D6E}"/>
              </a:ext>
            </a:extLst>
          </p:cNvPr>
          <p:cNvSpPr txBox="1">
            <a:spLocks/>
          </p:cNvSpPr>
          <p:nvPr/>
        </p:nvSpPr>
        <p:spPr>
          <a:xfrm>
            <a:off x="838200" y="1524000"/>
            <a:ext cx="6858000" cy="990600"/>
          </a:xfrm>
          <a:prstGeom prst="rect">
            <a:avLst/>
          </a:prstGeom>
        </p:spPr>
        <p:txBody>
          <a:bodyPr vert="horz" anchor="t" anchorCtr="0">
            <a:normAutofit fontScale="97500"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722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If you want to specify the data type of a variable, this can be done with casting.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10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E550CF-0422-4FFE-8AF3-80A14B68C086}"/>
              </a:ext>
            </a:extLst>
          </p:cNvPr>
          <p:cNvSpPr/>
          <p:nvPr/>
        </p:nvSpPr>
        <p:spPr>
          <a:xfrm>
            <a:off x="838200" y="3341978"/>
            <a:ext cx="457200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x =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str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    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# x will be '3'</a:t>
            </a:r>
            <a:b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y =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    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# y will be 3</a:t>
            </a:r>
            <a:b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z =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  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# z will be 3.0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E52594-2F53-4EA7-B044-5C1D5FECDEFA}"/>
              </a:ext>
            </a:extLst>
          </p:cNvPr>
          <p:cNvSpPr/>
          <p:nvPr/>
        </p:nvSpPr>
        <p:spPr>
          <a:xfrm>
            <a:off x="565907" y="2808027"/>
            <a:ext cx="1035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3292072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the Variable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You can get the data type of a variable with the type()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11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E550CF-0422-4FFE-8AF3-80A14B68C086}"/>
              </a:ext>
            </a:extLst>
          </p:cNvPr>
          <p:cNvSpPr/>
          <p:nvPr/>
        </p:nvSpPr>
        <p:spPr>
          <a:xfrm>
            <a:off x="838200" y="3341978"/>
            <a:ext cx="4572000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x = </a:t>
            </a:r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5</a:t>
            </a:r>
            <a:br>
              <a:rPr lang="en-GB" dirty="0"/>
            </a:b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y = </a:t>
            </a:r>
            <a:r>
              <a:rPr lang="en-GB" dirty="0">
                <a:solidFill>
                  <a:srgbClr val="A52A2A"/>
                </a:solidFill>
                <a:latin typeface="Consolas" panose="020B0609020204030204" pitchFamily="49" charset="0"/>
              </a:rPr>
              <a:t>"John"</a:t>
            </a:r>
            <a:br>
              <a:rPr lang="en-GB" dirty="0"/>
            </a:br>
            <a:r>
              <a:rPr lang="en-GB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dirty="0">
                <a:solidFill>
                  <a:srgbClr val="0000CD"/>
                </a:solidFill>
                <a:latin typeface="Consolas" panose="020B0609020204030204" pitchFamily="49" charset="0"/>
              </a:rPr>
              <a:t>type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(x))</a:t>
            </a:r>
            <a:br>
              <a:rPr lang="en-GB" dirty="0"/>
            </a:br>
            <a:r>
              <a:rPr lang="en-GB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dirty="0">
                <a:solidFill>
                  <a:srgbClr val="0000CD"/>
                </a:solidFill>
                <a:latin typeface="Consolas" panose="020B0609020204030204" pitchFamily="49" charset="0"/>
              </a:rPr>
              <a:t>type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(y))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E52594-2F53-4EA7-B044-5C1D5FECDEFA}"/>
              </a:ext>
            </a:extLst>
          </p:cNvPr>
          <p:cNvSpPr/>
          <p:nvPr/>
        </p:nvSpPr>
        <p:spPr>
          <a:xfrm>
            <a:off x="565907" y="2808027"/>
            <a:ext cx="1035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3328961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or Double Quotes?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String variables can be declared either by using single or double quotes: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12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E550CF-0422-4FFE-8AF3-80A14B68C086}"/>
              </a:ext>
            </a:extLst>
          </p:cNvPr>
          <p:cNvSpPr/>
          <p:nvPr/>
        </p:nvSpPr>
        <p:spPr>
          <a:xfrm>
            <a:off x="838200" y="3341978"/>
            <a:ext cx="457200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x =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"John"</a:t>
            </a:r>
            <a:br>
              <a:rPr lang="en-US" dirty="0"/>
            </a:b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# is the same as</a:t>
            </a:r>
            <a:b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x =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'John'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E52594-2F53-4EA7-B044-5C1D5FECDEFA}"/>
              </a:ext>
            </a:extLst>
          </p:cNvPr>
          <p:cNvSpPr/>
          <p:nvPr/>
        </p:nvSpPr>
        <p:spPr>
          <a:xfrm>
            <a:off x="565907" y="2808027"/>
            <a:ext cx="1035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925491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Case-Sensitive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Variable names are case-sensitive.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13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E550CF-0422-4FFE-8AF3-80A14B68C086}"/>
              </a:ext>
            </a:extLst>
          </p:cNvPr>
          <p:cNvSpPr/>
          <p:nvPr/>
        </p:nvSpPr>
        <p:spPr>
          <a:xfrm>
            <a:off x="838200" y="3341978"/>
            <a:ext cx="457200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a = 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4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A =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"Sally"</a:t>
            </a:r>
            <a:br>
              <a:rPr lang="en-US" dirty="0"/>
            </a:b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#A will not overwrite a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E52594-2F53-4EA7-B044-5C1D5FECDEFA}"/>
              </a:ext>
            </a:extLst>
          </p:cNvPr>
          <p:cNvSpPr/>
          <p:nvPr/>
        </p:nvSpPr>
        <p:spPr>
          <a:xfrm>
            <a:off x="565907" y="2808027"/>
            <a:ext cx="1035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988868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A variable can have a short name (like x and y) or a more descriptive name (age, </a:t>
            </a:r>
            <a:r>
              <a:rPr lang="en-US" dirty="0" err="1"/>
              <a:t>carname</a:t>
            </a:r>
            <a:r>
              <a:rPr lang="en-US" dirty="0"/>
              <a:t>, </a:t>
            </a:r>
            <a:r>
              <a:rPr lang="en-US" dirty="0" err="1"/>
              <a:t>total_volume</a:t>
            </a:r>
            <a:r>
              <a:rPr lang="en-US" dirty="0"/>
              <a:t>). Rules for Python variables:</a:t>
            </a:r>
          </a:p>
          <a:p>
            <a:pPr lvl="1"/>
            <a:r>
              <a:rPr lang="en-US" dirty="0"/>
              <a:t>A variable name must start with a letter or the underscore character</a:t>
            </a:r>
          </a:p>
          <a:p>
            <a:pPr lvl="1"/>
            <a:r>
              <a:rPr lang="en-US" dirty="0"/>
              <a:t>A variable name cannot start with a number</a:t>
            </a:r>
          </a:p>
          <a:p>
            <a:pPr lvl="1"/>
            <a:r>
              <a:rPr lang="en-US" dirty="0"/>
              <a:t>A variable name can only contain alpha-numeric characters and underscores (A-z, 0-9, and _ )</a:t>
            </a:r>
          </a:p>
          <a:p>
            <a:pPr lvl="1"/>
            <a:r>
              <a:rPr lang="en-US" dirty="0"/>
              <a:t>Variable names are case-sensitive (age, Age and AGE are three different variables)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201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variable names: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15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E550CF-0422-4FFE-8AF3-80A14B68C086}"/>
              </a:ext>
            </a:extLst>
          </p:cNvPr>
          <p:cNvSpPr/>
          <p:nvPr/>
        </p:nvSpPr>
        <p:spPr>
          <a:xfrm>
            <a:off x="612648" y="1256190"/>
            <a:ext cx="4572000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myvar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"John"</a:t>
            </a:r>
            <a:br>
              <a:rPr lang="en-US" dirty="0"/>
            </a:b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my_var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"John"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_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my_var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"John"</a:t>
            </a:r>
            <a:br>
              <a:rPr lang="en-US" dirty="0"/>
            </a:b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myVar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"John"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MYVAR =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"John"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myvar2 =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"John"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973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Illegal variable names: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16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E550CF-0422-4FFE-8AF3-80A14B68C086}"/>
              </a:ext>
            </a:extLst>
          </p:cNvPr>
          <p:cNvSpPr/>
          <p:nvPr/>
        </p:nvSpPr>
        <p:spPr>
          <a:xfrm>
            <a:off x="612648" y="1256190"/>
            <a:ext cx="457200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2myvar =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"John"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my-var =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"John"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my var =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"John"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390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Values to Multiple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Python allows you to assign values to multiple variables in one line: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17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E550CF-0422-4FFE-8AF3-80A14B68C086}"/>
              </a:ext>
            </a:extLst>
          </p:cNvPr>
          <p:cNvSpPr/>
          <p:nvPr/>
        </p:nvSpPr>
        <p:spPr>
          <a:xfrm>
            <a:off x="838200" y="3341978"/>
            <a:ext cx="7162800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x, y, z = </a:t>
            </a:r>
            <a:r>
              <a:rPr lang="en-GB" dirty="0">
                <a:solidFill>
                  <a:srgbClr val="A52A2A"/>
                </a:solidFill>
                <a:latin typeface="Consolas" panose="020B0609020204030204" pitchFamily="49" charset="0"/>
              </a:rPr>
              <a:t>"Orange"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GB" dirty="0">
                <a:solidFill>
                  <a:srgbClr val="A52A2A"/>
                </a:solidFill>
                <a:latin typeface="Consolas" panose="020B0609020204030204" pitchFamily="49" charset="0"/>
              </a:rPr>
              <a:t>"Banana"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GB" dirty="0">
                <a:solidFill>
                  <a:srgbClr val="A52A2A"/>
                </a:solidFill>
                <a:latin typeface="Consolas" panose="020B0609020204030204" pitchFamily="49" charset="0"/>
              </a:rPr>
              <a:t>"Cherry"</a:t>
            </a:r>
            <a:br>
              <a:rPr lang="en-GB" dirty="0"/>
            </a:br>
            <a:r>
              <a:rPr lang="en-GB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(x)</a:t>
            </a:r>
            <a:br>
              <a:rPr lang="en-GB" dirty="0"/>
            </a:br>
            <a:r>
              <a:rPr lang="en-GB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(y)</a:t>
            </a:r>
            <a:br>
              <a:rPr lang="en-GB" dirty="0"/>
            </a:br>
            <a:r>
              <a:rPr lang="en-GB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(z)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E52594-2F53-4EA7-B044-5C1D5FECDEFA}"/>
              </a:ext>
            </a:extLst>
          </p:cNvPr>
          <p:cNvSpPr/>
          <p:nvPr/>
        </p:nvSpPr>
        <p:spPr>
          <a:xfrm>
            <a:off x="565907" y="2808027"/>
            <a:ext cx="1035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42271262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Value to Multiple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And you can assign the same value to multiple variables in one line: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18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E550CF-0422-4FFE-8AF3-80A14B68C086}"/>
              </a:ext>
            </a:extLst>
          </p:cNvPr>
          <p:cNvSpPr/>
          <p:nvPr/>
        </p:nvSpPr>
        <p:spPr>
          <a:xfrm>
            <a:off x="838200" y="3341978"/>
            <a:ext cx="7162800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x = y = z = </a:t>
            </a:r>
            <a:r>
              <a:rPr lang="fr-FR" dirty="0">
                <a:solidFill>
                  <a:srgbClr val="A52A2A"/>
                </a:solidFill>
                <a:latin typeface="Consolas" panose="020B0609020204030204" pitchFamily="49" charset="0"/>
              </a:rPr>
              <a:t>"Orange"</a:t>
            </a:r>
            <a:br>
              <a:rPr lang="fr-FR" dirty="0"/>
            </a:br>
            <a:r>
              <a:rPr lang="fr-FR" dirty="0" err="1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(x)</a:t>
            </a:r>
            <a:br>
              <a:rPr lang="fr-FR" dirty="0"/>
            </a:br>
            <a:r>
              <a:rPr lang="fr-FR" dirty="0" err="1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(y)</a:t>
            </a:r>
            <a:br>
              <a:rPr lang="fr-FR" dirty="0"/>
            </a:br>
            <a:r>
              <a:rPr lang="fr-FR" dirty="0" err="1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(z)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E52594-2F53-4EA7-B044-5C1D5FECDEFA}"/>
              </a:ext>
            </a:extLst>
          </p:cNvPr>
          <p:cNvSpPr/>
          <p:nvPr/>
        </p:nvSpPr>
        <p:spPr>
          <a:xfrm>
            <a:off x="565907" y="2808027"/>
            <a:ext cx="1035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15795091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Unpack a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If you have a collection of values in a list, tuple etc. Python allows you extract the values into variables. This is called unpacking.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19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E550CF-0422-4FFE-8AF3-80A14B68C086}"/>
              </a:ext>
            </a:extLst>
          </p:cNvPr>
          <p:cNvSpPr/>
          <p:nvPr/>
        </p:nvSpPr>
        <p:spPr>
          <a:xfrm>
            <a:off x="838200" y="3341978"/>
            <a:ext cx="7162800" cy="1477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fruits = [</a:t>
            </a:r>
            <a:r>
              <a:rPr lang="fr-FR" dirty="0">
                <a:solidFill>
                  <a:srgbClr val="A52A2A"/>
                </a:solidFill>
                <a:latin typeface="Consolas" panose="020B0609020204030204" pitchFamily="49" charset="0"/>
              </a:rPr>
              <a:t>"</a:t>
            </a:r>
            <a:r>
              <a:rPr lang="fr-FR" dirty="0" err="1">
                <a:solidFill>
                  <a:srgbClr val="A52A2A"/>
                </a:solidFill>
                <a:latin typeface="Consolas" panose="020B0609020204030204" pitchFamily="49" charset="0"/>
              </a:rPr>
              <a:t>apple</a:t>
            </a:r>
            <a:r>
              <a:rPr lang="fr-FR" dirty="0">
                <a:solidFill>
                  <a:srgbClr val="A52A2A"/>
                </a:solidFill>
                <a:latin typeface="Consolas" panose="020B0609020204030204" pitchFamily="49" charset="0"/>
              </a:rPr>
              <a:t>"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fr-FR" dirty="0">
                <a:solidFill>
                  <a:srgbClr val="A52A2A"/>
                </a:solidFill>
                <a:latin typeface="Consolas" panose="020B0609020204030204" pitchFamily="49" charset="0"/>
              </a:rPr>
              <a:t>"banana"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fr-FR" dirty="0">
                <a:solidFill>
                  <a:srgbClr val="A52A2A"/>
                </a:solidFill>
                <a:latin typeface="Consolas" panose="020B0609020204030204" pitchFamily="49" charset="0"/>
              </a:rPr>
              <a:t>"cherry"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  <a:br>
              <a:rPr lang="fr-FR" dirty="0"/>
            </a:b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x, y, z = fruits</a:t>
            </a:r>
            <a:br>
              <a:rPr lang="fr-FR" dirty="0"/>
            </a:br>
            <a:r>
              <a:rPr lang="fr-FR" dirty="0" err="1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(x)</a:t>
            </a:r>
            <a:br>
              <a:rPr lang="fr-FR" dirty="0"/>
            </a:br>
            <a:r>
              <a:rPr lang="fr-FR" dirty="0" err="1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(y)</a:t>
            </a:r>
            <a:br>
              <a:rPr lang="fr-FR" dirty="0"/>
            </a:br>
            <a:r>
              <a:rPr lang="fr-FR" dirty="0" err="1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(z)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E52594-2F53-4EA7-B044-5C1D5FECDEFA}"/>
              </a:ext>
            </a:extLst>
          </p:cNvPr>
          <p:cNvSpPr/>
          <p:nvPr/>
        </p:nvSpPr>
        <p:spPr>
          <a:xfrm>
            <a:off x="565907" y="2808027"/>
            <a:ext cx="1035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2746438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Python is an easy and powerful programming language. </a:t>
            </a:r>
          </a:p>
          <a:p>
            <a:r>
              <a:rPr lang="en-US" dirty="0"/>
              <a:t>Cross-platform</a:t>
            </a:r>
          </a:p>
          <a:p>
            <a:r>
              <a:rPr lang="en-US" dirty="0"/>
              <a:t>Object-oriented programming. </a:t>
            </a:r>
          </a:p>
          <a:p>
            <a:r>
              <a:rPr lang="en-US" dirty="0"/>
              <a:t>Python’s elegant syntax and dynamic typing, together with its interpreted nature.</a:t>
            </a:r>
          </a:p>
          <a:p>
            <a:r>
              <a:rPr lang="en-US" dirty="0"/>
              <a:t>An ideal language for scripting and rapid application development in many areas on most platforms.</a:t>
            </a:r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983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The Python print statement is often used to output variables.</a:t>
            </a:r>
          </a:p>
          <a:p>
            <a:pPr lvl="1"/>
            <a:r>
              <a:rPr lang="en-US" dirty="0"/>
              <a:t>To combine both text and a variable, Python uses the + character: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20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E550CF-0422-4FFE-8AF3-80A14B68C086}"/>
              </a:ext>
            </a:extLst>
          </p:cNvPr>
          <p:cNvSpPr/>
          <p:nvPr/>
        </p:nvSpPr>
        <p:spPr>
          <a:xfrm>
            <a:off x="838200" y="2931167"/>
            <a:ext cx="71628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x =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"awesome"</a:t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"Python is 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+ x)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E52594-2F53-4EA7-B044-5C1D5FECDEFA}"/>
              </a:ext>
            </a:extLst>
          </p:cNvPr>
          <p:cNvSpPr/>
          <p:nvPr/>
        </p:nvSpPr>
        <p:spPr>
          <a:xfrm>
            <a:off x="565907" y="2485635"/>
            <a:ext cx="1035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</a:rPr>
              <a:t>Example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7CD5999-D878-49CB-914E-73E5CAD50454}"/>
              </a:ext>
            </a:extLst>
          </p:cNvPr>
          <p:cNvSpPr/>
          <p:nvPr/>
        </p:nvSpPr>
        <p:spPr>
          <a:xfrm>
            <a:off x="838200" y="3716747"/>
            <a:ext cx="7162800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x =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"Python is "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y =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"awesome"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z =  x + y</a:t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(z)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0B7A188-59C5-4074-810C-168811F0BE96}"/>
              </a:ext>
            </a:extLst>
          </p:cNvPr>
          <p:cNvSpPr/>
          <p:nvPr/>
        </p:nvSpPr>
        <p:spPr>
          <a:xfrm>
            <a:off x="838200" y="5056326"/>
            <a:ext cx="716280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dirty="0">
                <a:solidFill>
                  <a:srgbClr val="000000"/>
                </a:solidFill>
                <a:latin typeface="Consolas" panose="020B0609020204030204" pitchFamily="49" charset="0"/>
              </a:rPr>
              <a:t>x = </a:t>
            </a:r>
            <a:r>
              <a:rPr lang="es-ES" dirty="0">
                <a:solidFill>
                  <a:srgbClr val="FF0000"/>
                </a:solidFill>
                <a:latin typeface="Consolas" panose="020B0609020204030204" pitchFamily="49" charset="0"/>
              </a:rPr>
              <a:t>5</a:t>
            </a:r>
            <a:br>
              <a:rPr lang="es-ES" dirty="0"/>
            </a:br>
            <a:r>
              <a:rPr lang="es-ES" dirty="0">
                <a:solidFill>
                  <a:srgbClr val="000000"/>
                </a:solidFill>
                <a:latin typeface="Consolas" panose="020B0609020204030204" pitchFamily="49" charset="0"/>
              </a:rPr>
              <a:t>y = </a:t>
            </a:r>
            <a:r>
              <a:rPr lang="es-ES" dirty="0">
                <a:solidFill>
                  <a:srgbClr val="FF0000"/>
                </a:solidFill>
                <a:latin typeface="Consolas" panose="020B0609020204030204" pitchFamily="49" charset="0"/>
              </a:rPr>
              <a:t>10</a:t>
            </a:r>
            <a:br>
              <a:rPr lang="es-ES" dirty="0"/>
            </a:br>
            <a:r>
              <a:rPr lang="es-ES" dirty="0" err="1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s-ES" dirty="0">
                <a:solidFill>
                  <a:srgbClr val="000000"/>
                </a:solidFill>
                <a:latin typeface="Consolas" panose="020B0609020204030204" pitchFamily="49" charset="0"/>
              </a:rPr>
              <a:t>(x + y)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1121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If you try to combine a string and a number, Python will give you an error: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21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E550CF-0422-4FFE-8AF3-80A14B68C086}"/>
              </a:ext>
            </a:extLst>
          </p:cNvPr>
          <p:cNvSpPr/>
          <p:nvPr/>
        </p:nvSpPr>
        <p:spPr>
          <a:xfrm>
            <a:off x="838200" y="2931167"/>
            <a:ext cx="716280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dirty="0">
                <a:solidFill>
                  <a:srgbClr val="000000"/>
                </a:solidFill>
                <a:latin typeface="Consolas" panose="020B0609020204030204" pitchFamily="49" charset="0"/>
              </a:rPr>
              <a:t>x = </a:t>
            </a:r>
            <a:r>
              <a:rPr lang="es-ES" dirty="0">
                <a:solidFill>
                  <a:srgbClr val="FF0000"/>
                </a:solidFill>
                <a:latin typeface="Consolas" panose="020B0609020204030204" pitchFamily="49" charset="0"/>
              </a:rPr>
              <a:t>5</a:t>
            </a:r>
            <a:br>
              <a:rPr lang="es-ES" dirty="0"/>
            </a:br>
            <a:r>
              <a:rPr lang="es-ES" dirty="0">
                <a:solidFill>
                  <a:srgbClr val="000000"/>
                </a:solidFill>
                <a:latin typeface="Consolas" panose="020B0609020204030204" pitchFamily="49" charset="0"/>
              </a:rPr>
              <a:t>y = </a:t>
            </a:r>
            <a:r>
              <a:rPr lang="es-ES" dirty="0">
                <a:solidFill>
                  <a:srgbClr val="A52A2A"/>
                </a:solidFill>
                <a:latin typeface="Consolas" panose="020B0609020204030204" pitchFamily="49" charset="0"/>
              </a:rPr>
              <a:t>"John"</a:t>
            </a:r>
            <a:br>
              <a:rPr lang="es-ES" dirty="0"/>
            </a:br>
            <a:r>
              <a:rPr lang="es-ES" dirty="0" err="1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s-ES" dirty="0">
                <a:solidFill>
                  <a:srgbClr val="000000"/>
                </a:solidFill>
                <a:latin typeface="Consolas" panose="020B0609020204030204" pitchFamily="49" charset="0"/>
              </a:rPr>
              <a:t>(x + y)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E52594-2F53-4EA7-B044-5C1D5FECDEFA}"/>
              </a:ext>
            </a:extLst>
          </p:cNvPr>
          <p:cNvSpPr/>
          <p:nvPr/>
        </p:nvSpPr>
        <p:spPr>
          <a:xfrm>
            <a:off x="565907" y="2485635"/>
            <a:ext cx="1035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38637460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In programming, data type is an important concept.</a:t>
            </a:r>
          </a:p>
          <a:p>
            <a:pPr lvl="1"/>
            <a:r>
              <a:rPr lang="en-US" dirty="0"/>
              <a:t>Variables can store data of different types, and different types can do different things.</a:t>
            </a:r>
          </a:p>
          <a:p>
            <a:pPr lvl="1"/>
            <a:r>
              <a:rPr lang="en-US" dirty="0"/>
              <a:t>Python has the following data types built-in by default, in these categories: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22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E550CF-0422-4FFE-8AF3-80A14B68C086}"/>
              </a:ext>
            </a:extLst>
          </p:cNvPr>
          <p:cNvSpPr/>
          <p:nvPr/>
        </p:nvSpPr>
        <p:spPr>
          <a:xfrm>
            <a:off x="838200" y="4003034"/>
            <a:ext cx="7162800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dirty="0">
                <a:solidFill>
                  <a:srgbClr val="000000"/>
                </a:solidFill>
                <a:latin typeface="Consolas" panose="020B0609020204030204" pitchFamily="49" charset="0"/>
              </a:rPr>
              <a:t>Text </a:t>
            </a:r>
            <a:r>
              <a:rPr lang="es-ES" dirty="0" err="1">
                <a:solidFill>
                  <a:srgbClr val="000000"/>
                </a:solidFill>
                <a:latin typeface="Consolas" panose="020B0609020204030204" pitchFamily="49" charset="0"/>
              </a:rPr>
              <a:t>Type</a:t>
            </a:r>
            <a:r>
              <a:rPr lang="es-ES" dirty="0">
                <a:solidFill>
                  <a:srgbClr val="000000"/>
                </a:solidFill>
                <a:latin typeface="Consolas" panose="020B0609020204030204" pitchFamily="49" charset="0"/>
              </a:rPr>
              <a:t>:		</a:t>
            </a:r>
            <a:r>
              <a:rPr lang="es-ES" dirty="0" err="1">
                <a:solidFill>
                  <a:srgbClr val="000000"/>
                </a:solidFill>
                <a:latin typeface="Consolas" panose="020B0609020204030204" pitchFamily="49" charset="0"/>
              </a:rPr>
              <a:t>str</a:t>
            </a:r>
            <a:endParaRPr lang="es-E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s-ES" dirty="0" err="1">
                <a:solidFill>
                  <a:srgbClr val="000000"/>
                </a:solidFill>
                <a:latin typeface="Consolas" panose="020B0609020204030204" pitchFamily="49" charset="0"/>
              </a:rPr>
              <a:t>Numeric</a:t>
            </a:r>
            <a:r>
              <a:rPr lang="es-E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latin typeface="Consolas" panose="020B0609020204030204" pitchFamily="49" charset="0"/>
              </a:rPr>
              <a:t>Types</a:t>
            </a:r>
            <a:r>
              <a:rPr lang="es-ES" dirty="0">
                <a:solidFill>
                  <a:srgbClr val="000000"/>
                </a:solidFill>
                <a:latin typeface="Consolas" panose="020B0609020204030204" pitchFamily="49" charset="0"/>
              </a:rPr>
              <a:t>:		</a:t>
            </a:r>
            <a:r>
              <a:rPr lang="es-ES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s-E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s-ES" dirty="0" err="1">
                <a:solidFill>
                  <a:srgbClr val="000000"/>
                </a:solidFill>
                <a:latin typeface="Consolas" panose="020B0609020204030204" pitchFamily="49" charset="0"/>
              </a:rPr>
              <a:t>float</a:t>
            </a:r>
            <a:r>
              <a:rPr lang="es-E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s-ES" dirty="0" err="1">
                <a:solidFill>
                  <a:srgbClr val="000000"/>
                </a:solidFill>
                <a:latin typeface="Consolas" panose="020B0609020204030204" pitchFamily="49" charset="0"/>
              </a:rPr>
              <a:t>complex</a:t>
            </a:r>
            <a:endParaRPr lang="es-E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s-ES" dirty="0" err="1">
                <a:solidFill>
                  <a:srgbClr val="000000"/>
                </a:solidFill>
                <a:latin typeface="Consolas" panose="020B0609020204030204" pitchFamily="49" charset="0"/>
              </a:rPr>
              <a:t>Sequence</a:t>
            </a:r>
            <a:r>
              <a:rPr lang="es-E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latin typeface="Consolas" panose="020B0609020204030204" pitchFamily="49" charset="0"/>
              </a:rPr>
              <a:t>Types</a:t>
            </a:r>
            <a:r>
              <a:rPr lang="es-ES" dirty="0">
                <a:solidFill>
                  <a:srgbClr val="000000"/>
                </a:solidFill>
                <a:latin typeface="Consolas" panose="020B0609020204030204" pitchFamily="49" charset="0"/>
              </a:rPr>
              <a:t>:	</a:t>
            </a:r>
            <a:r>
              <a:rPr lang="es-ES" dirty="0" err="1">
                <a:solidFill>
                  <a:srgbClr val="000000"/>
                </a:solidFill>
                <a:latin typeface="Consolas" panose="020B0609020204030204" pitchFamily="49" charset="0"/>
              </a:rPr>
              <a:t>list</a:t>
            </a:r>
            <a:r>
              <a:rPr lang="es-E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s-ES" dirty="0" err="1">
                <a:solidFill>
                  <a:srgbClr val="000000"/>
                </a:solidFill>
                <a:latin typeface="Consolas" panose="020B0609020204030204" pitchFamily="49" charset="0"/>
              </a:rPr>
              <a:t>tuple</a:t>
            </a:r>
            <a:r>
              <a:rPr lang="es-E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s-ES" dirty="0" err="1">
                <a:solidFill>
                  <a:srgbClr val="000000"/>
                </a:solidFill>
                <a:latin typeface="Consolas" panose="020B0609020204030204" pitchFamily="49" charset="0"/>
              </a:rPr>
              <a:t>range</a:t>
            </a:r>
            <a:endParaRPr lang="es-E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s-ES" dirty="0" err="1">
                <a:solidFill>
                  <a:srgbClr val="000000"/>
                </a:solidFill>
                <a:latin typeface="Consolas" panose="020B0609020204030204" pitchFamily="49" charset="0"/>
              </a:rPr>
              <a:t>Mapping</a:t>
            </a:r>
            <a:r>
              <a:rPr lang="es-E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latin typeface="Consolas" panose="020B0609020204030204" pitchFamily="49" charset="0"/>
              </a:rPr>
              <a:t>Type</a:t>
            </a:r>
            <a:r>
              <a:rPr lang="es-ES" dirty="0">
                <a:solidFill>
                  <a:srgbClr val="000000"/>
                </a:solidFill>
                <a:latin typeface="Consolas" panose="020B0609020204030204" pitchFamily="49" charset="0"/>
              </a:rPr>
              <a:t>:		</a:t>
            </a:r>
            <a:r>
              <a:rPr lang="es-ES" dirty="0" err="1">
                <a:solidFill>
                  <a:srgbClr val="000000"/>
                </a:solidFill>
                <a:latin typeface="Consolas" panose="020B0609020204030204" pitchFamily="49" charset="0"/>
              </a:rPr>
              <a:t>dict</a:t>
            </a:r>
            <a:endParaRPr lang="es-E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latin typeface="Consolas" panose="020B0609020204030204" pitchFamily="49" charset="0"/>
              </a:rPr>
              <a:t>Set </a:t>
            </a:r>
            <a:r>
              <a:rPr lang="es-ES" dirty="0" err="1">
                <a:solidFill>
                  <a:srgbClr val="000000"/>
                </a:solidFill>
                <a:latin typeface="Consolas" panose="020B0609020204030204" pitchFamily="49" charset="0"/>
              </a:rPr>
              <a:t>Types</a:t>
            </a:r>
            <a:r>
              <a:rPr lang="es-ES" dirty="0">
                <a:solidFill>
                  <a:srgbClr val="000000"/>
                </a:solidFill>
                <a:latin typeface="Consolas" panose="020B0609020204030204" pitchFamily="49" charset="0"/>
              </a:rPr>
              <a:t>:		set, </a:t>
            </a:r>
            <a:r>
              <a:rPr lang="es-ES" dirty="0" err="1">
                <a:solidFill>
                  <a:srgbClr val="000000"/>
                </a:solidFill>
                <a:latin typeface="Consolas" panose="020B0609020204030204" pitchFamily="49" charset="0"/>
              </a:rPr>
              <a:t>frozenset</a:t>
            </a:r>
            <a:endParaRPr lang="es-E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s-ES" dirty="0" err="1">
                <a:solidFill>
                  <a:srgbClr val="000000"/>
                </a:solidFill>
                <a:latin typeface="Consolas" panose="020B0609020204030204" pitchFamily="49" charset="0"/>
              </a:rPr>
              <a:t>Boolean</a:t>
            </a:r>
            <a:r>
              <a:rPr lang="es-E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latin typeface="Consolas" panose="020B0609020204030204" pitchFamily="49" charset="0"/>
              </a:rPr>
              <a:t>Type</a:t>
            </a:r>
            <a:r>
              <a:rPr lang="es-ES" dirty="0">
                <a:solidFill>
                  <a:srgbClr val="000000"/>
                </a:solidFill>
                <a:latin typeface="Consolas" panose="020B0609020204030204" pitchFamily="49" charset="0"/>
              </a:rPr>
              <a:t>:		</a:t>
            </a:r>
            <a:r>
              <a:rPr lang="es-ES" dirty="0" err="1">
                <a:solidFill>
                  <a:srgbClr val="000000"/>
                </a:solidFill>
                <a:latin typeface="Consolas" panose="020B0609020204030204" pitchFamily="49" charset="0"/>
              </a:rPr>
              <a:t>bool</a:t>
            </a:r>
            <a:endParaRPr lang="es-E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s-ES" dirty="0" err="1">
                <a:solidFill>
                  <a:srgbClr val="000000"/>
                </a:solidFill>
                <a:latin typeface="Consolas" panose="020B0609020204030204" pitchFamily="49" charset="0"/>
              </a:rPr>
              <a:t>Binary</a:t>
            </a:r>
            <a:r>
              <a:rPr lang="es-E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latin typeface="Consolas" panose="020B0609020204030204" pitchFamily="49" charset="0"/>
              </a:rPr>
              <a:t>Types</a:t>
            </a:r>
            <a:r>
              <a:rPr lang="es-ES" dirty="0">
                <a:solidFill>
                  <a:srgbClr val="000000"/>
                </a:solidFill>
                <a:latin typeface="Consolas" panose="020B0609020204030204" pitchFamily="49" charset="0"/>
              </a:rPr>
              <a:t>:		bytes, </a:t>
            </a:r>
            <a:r>
              <a:rPr lang="es-ES" dirty="0" err="1">
                <a:solidFill>
                  <a:srgbClr val="000000"/>
                </a:solidFill>
                <a:latin typeface="Consolas" panose="020B0609020204030204" pitchFamily="49" charset="0"/>
              </a:rPr>
              <a:t>bytearray</a:t>
            </a:r>
            <a:r>
              <a:rPr lang="es-E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s-ES" dirty="0" err="1">
                <a:solidFill>
                  <a:srgbClr val="000000"/>
                </a:solidFill>
                <a:latin typeface="Consolas" panose="020B0609020204030204" pitchFamily="49" charset="0"/>
              </a:rPr>
              <a:t>memoryview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5466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there are three numeric types in Python:</a:t>
            </a:r>
          </a:p>
          <a:p>
            <a:pPr lvl="2"/>
            <a:r>
              <a:rPr lang="en-US" dirty="0"/>
              <a:t>int</a:t>
            </a:r>
          </a:p>
          <a:p>
            <a:pPr lvl="2"/>
            <a:r>
              <a:rPr lang="en-US" dirty="0"/>
              <a:t>float</a:t>
            </a:r>
          </a:p>
          <a:p>
            <a:pPr lvl="2"/>
            <a:r>
              <a:rPr lang="en-US" dirty="0"/>
              <a:t>complex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23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E550CF-0422-4FFE-8AF3-80A14B68C086}"/>
              </a:ext>
            </a:extLst>
          </p:cNvPr>
          <p:cNvSpPr/>
          <p:nvPr/>
        </p:nvSpPr>
        <p:spPr>
          <a:xfrm>
            <a:off x="838200" y="3953470"/>
            <a:ext cx="716280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x = 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# int</a:t>
            </a:r>
            <a:b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y = 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2.8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# float</a:t>
            </a:r>
            <a:b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z = 1j   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# complex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638474-7FD5-4ACB-B65A-1914D7F8441C}"/>
              </a:ext>
            </a:extLst>
          </p:cNvPr>
          <p:cNvSpPr/>
          <p:nvPr/>
        </p:nvSpPr>
        <p:spPr>
          <a:xfrm>
            <a:off x="567387" y="3484443"/>
            <a:ext cx="1035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25775413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Conversion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Convert from one type to another: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24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E550CF-0422-4FFE-8AF3-80A14B68C086}"/>
              </a:ext>
            </a:extLst>
          </p:cNvPr>
          <p:cNvSpPr/>
          <p:nvPr/>
        </p:nvSpPr>
        <p:spPr>
          <a:xfrm>
            <a:off x="1143000" y="2133600"/>
            <a:ext cx="7162800" cy="369331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x = </a:t>
            </a:r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1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GB" dirty="0">
                <a:solidFill>
                  <a:srgbClr val="008000"/>
                </a:solidFill>
                <a:latin typeface="Consolas" panose="020B0609020204030204" pitchFamily="49" charset="0"/>
              </a:rPr>
              <a:t># int</a:t>
            </a:r>
            <a:br>
              <a:rPr lang="en-GB" dirty="0">
                <a:solidFill>
                  <a:srgbClr val="008000"/>
                </a:solidFill>
                <a:latin typeface="Consolas" panose="020B0609020204030204" pitchFamily="49" charset="0"/>
              </a:rPr>
            </a:b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y = </a:t>
            </a:r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2.8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GB" dirty="0">
                <a:solidFill>
                  <a:srgbClr val="008000"/>
                </a:solidFill>
                <a:latin typeface="Consolas" panose="020B0609020204030204" pitchFamily="49" charset="0"/>
              </a:rPr>
              <a:t># float</a:t>
            </a:r>
            <a:br>
              <a:rPr lang="en-GB" dirty="0">
                <a:solidFill>
                  <a:srgbClr val="008000"/>
                </a:solidFill>
                <a:latin typeface="Consolas" panose="020B0609020204030204" pitchFamily="49" charset="0"/>
              </a:rPr>
            </a:b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z = 1j   </a:t>
            </a:r>
            <a:r>
              <a:rPr lang="en-GB" dirty="0">
                <a:solidFill>
                  <a:srgbClr val="008000"/>
                </a:solidFill>
                <a:latin typeface="Consolas" panose="020B0609020204030204" pitchFamily="49" charset="0"/>
              </a:rPr>
              <a:t># complex</a:t>
            </a:r>
            <a:br>
              <a:rPr lang="en-GB" dirty="0">
                <a:solidFill>
                  <a:srgbClr val="008000"/>
                </a:solidFill>
                <a:latin typeface="Consolas" panose="020B0609020204030204" pitchFamily="49" charset="0"/>
              </a:rPr>
            </a:br>
            <a:br>
              <a:rPr lang="en-GB" dirty="0"/>
            </a:br>
            <a:r>
              <a:rPr lang="en-GB" dirty="0">
                <a:solidFill>
                  <a:srgbClr val="008000"/>
                </a:solidFill>
                <a:latin typeface="Consolas" panose="020B0609020204030204" pitchFamily="49" charset="0"/>
              </a:rPr>
              <a:t>#convert from int to float:</a:t>
            </a:r>
            <a:br>
              <a:rPr lang="en-GB" dirty="0">
                <a:solidFill>
                  <a:srgbClr val="008000"/>
                </a:solidFill>
                <a:latin typeface="Consolas" panose="020B0609020204030204" pitchFamily="49" charset="0"/>
              </a:rPr>
            </a:b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a = </a:t>
            </a:r>
            <a:r>
              <a:rPr lang="en-GB" dirty="0">
                <a:solidFill>
                  <a:srgbClr val="0000CD"/>
                </a:solidFill>
                <a:latin typeface="Consolas" panose="020B0609020204030204" pitchFamily="49" charset="0"/>
              </a:rPr>
              <a:t>float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(x)</a:t>
            </a:r>
            <a:br>
              <a:rPr lang="en-GB" dirty="0"/>
            </a:br>
            <a:br>
              <a:rPr lang="en-GB" dirty="0"/>
            </a:br>
            <a:r>
              <a:rPr lang="en-GB" dirty="0">
                <a:solidFill>
                  <a:srgbClr val="008000"/>
                </a:solidFill>
                <a:latin typeface="Consolas" panose="020B0609020204030204" pitchFamily="49" charset="0"/>
              </a:rPr>
              <a:t>#convert from float to int:</a:t>
            </a:r>
            <a:br>
              <a:rPr lang="en-GB" dirty="0">
                <a:solidFill>
                  <a:srgbClr val="008000"/>
                </a:solidFill>
                <a:latin typeface="Consolas" panose="020B0609020204030204" pitchFamily="49" charset="0"/>
              </a:rPr>
            </a:b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b = </a:t>
            </a:r>
            <a:r>
              <a:rPr lang="en-GB" dirty="0">
                <a:solidFill>
                  <a:srgbClr val="0000CD"/>
                </a:solidFill>
                <a:latin typeface="Consolas" panose="020B0609020204030204" pitchFamily="49" charset="0"/>
              </a:rPr>
              <a:t>int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(y)</a:t>
            </a:r>
            <a:br>
              <a:rPr lang="en-GB" dirty="0"/>
            </a:br>
            <a:br>
              <a:rPr lang="en-GB" dirty="0"/>
            </a:br>
            <a:r>
              <a:rPr lang="en-GB" dirty="0">
                <a:solidFill>
                  <a:srgbClr val="008000"/>
                </a:solidFill>
                <a:latin typeface="Consolas" panose="020B0609020204030204" pitchFamily="49" charset="0"/>
              </a:rPr>
              <a:t>#convert from int to complex:</a:t>
            </a:r>
            <a:br>
              <a:rPr lang="en-GB" dirty="0">
                <a:solidFill>
                  <a:srgbClr val="008000"/>
                </a:solidFill>
                <a:latin typeface="Consolas" panose="020B0609020204030204" pitchFamily="49" charset="0"/>
              </a:rPr>
            </a:b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c = </a:t>
            </a:r>
            <a:r>
              <a:rPr lang="en-GB" dirty="0">
                <a:solidFill>
                  <a:srgbClr val="0000CD"/>
                </a:solidFill>
                <a:latin typeface="Consolas" panose="020B0609020204030204" pitchFamily="49" charset="0"/>
              </a:rPr>
              <a:t>complex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(x)</a:t>
            </a:r>
            <a:br>
              <a:rPr lang="en-GB" dirty="0"/>
            </a:b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8014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Assign String to a Variable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GB" dirty="0"/>
              <a:t>Strings are Arrays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String Length</a:t>
            </a:r>
            <a:br>
              <a:rPr lang="en-GB" dirty="0"/>
            </a:br>
            <a:br>
              <a:rPr lang="en-GB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25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E550CF-0422-4FFE-8AF3-80A14B68C086}"/>
              </a:ext>
            </a:extLst>
          </p:cNvPr>
          <p:cNvSpPr/>
          <p:nvPr/>
        </p:nvSpPr>
        <p:spPr>
          <a:xfrm>
            <a:off x="1143000" y="1828800"/>
            <a:ext cx="71628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a = </a:t>
            </a:r>
            <a:r>
              <a:rPr lang="en-GB" dirty="0">
                <a:solidFill>
                  <a:srgbClr val="A52A2A"/>
                </a:solidFill>
                <a:latin typeface="Consolas" panose="020B0609020204030204" pitchFamily="49" charset="0"/>
              </a:rPr>
              <a:t>"Hello"</a:t>
            </a:r>
            <a:br>
              <a:rPr lang="en-GB" dirty="0"/>
            </a:br>
            <a:r>
              <a:rPr lang="en-GB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(a)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474830-8C6A-4C5F-AB53-90A46A922680}"/>
              </a:ext>
            </a:extLst>
          </p:cNvPr>
          <p:cNvSpPr/>
          <p:nvPr/>
        </p:nvSpPr>
        <p:spPr>
          <a:xfrm>
            <a:off x="1143000" y="3364914"/>
            <a:ext cx="71628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a =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"Hello, World!"</a:t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(a[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152560-7F9D-4073-B899-91691762612C}"/>
              </a:ext>
            </a:extLst>
          </p:cNvPr>
          <p:cNvSpPr/>
          <p:nvPr/>
        </p:nvSpPr>
        <p:spPr>
          <a:xfrm>
            <a:off x="1143000" y="5187462"/>
            <a:ext cx="71628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a =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"Hello, World!"</a:t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CD"/>
                </a:solidFill>
                <a:latin typeface="Consolas" panose="020B0609020204030204" pitchFamily="49" charset="0"/>
              </a:rPr>
              <a:t>len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(a))</a:t>
            </a:r>
          </a:p>
        </p:txBody>
      </p:sp>
    </p:spTree>
    <p:extLst>
      <p:ext uri="{BB962C8B-B14F-4D97-AF65-F5344CB8AC3E}">
        <p14:creationId xmlns:p14="http://schemas.microsoft.com/office/powerpoint/2010/main" val="31380880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about Python Strings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Check if "free" is present in the following text: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Get the characters from position 2 to position 5 (not included):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Get the characters from the start to position 5 (not included):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26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E550CF-0422-4FFE-8AF3-80A14B68C086}"/>
              </a:ext>
            </a:extLst>
          </p:cNvPr>
          <p:cNvSpPr/>
          <p:nvPr/>
        </p:nvSpPr>
        <p:spPr>
          <a:xfrm>
            <a:off x="1143000" y="1828800"/>
            <a:ext cx="71628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txt =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"The best things in life are free!"</a:t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"free"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txt)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474830-8C6A-4C5F-AB53-90A46A922680}"/>
              </a:ext>
            </a:extLst>
          </p:cNvPr>
          <p:cNvSpPr/>
          <p:nvPr/>
        </p:nvSpPr>
        <p:spPr>
          <a:xfrm>
            <a:off x="1143000" y="3364914"/>
            <a:ext cx="71628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b =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"Hello, World!"</a:t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(b[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152560-7F9D-4073-B899-91691762612C}"/>
              </a:ext>
            </a:extLst>
          </p:cNvPr>
          <p:cNvSpPr/>
          <p:nvPr/>
        </p:nvSpPr>
        <p:spPr>
          <a:xfrm>
            <a:off x="1143000" y="4648200"/>
            <a:ext cx="71628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b =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"Hello, World!"</a:t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(b[: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])</a:t>
            </a:r>
          </a:p>
        </p:txBody>
      </p:sp>
    </p:spTree>
    <p:extLst>
      <p:ext uri="{BB962C8B-B14F-4D97-AF65-F5344CB8AC3E}">
        <p14:creationId xmlns:p14="http://schemas.microsoft.com/office/powerpoint/2010/main" val="23049820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Booleans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In programming you often need to know if an expression is True or False.</a:t>
            </a:r>
          </a:p>
          <a:p>
            <a:pPr lvl="1"/>
            <a:r>
              <a:rPr lang="en-US" dirty="0"/>
              <a:t>You can evaluate any expression in Python, and get one of two answers, True or False.</a:t>
            </a:r>
          </a:p>
          <a:p>
            <a:pPr lvl="1"/>
            <a:r>
              <a:rPr lang="en-US" dirty="0"/>
              <a:t>When you compare two values, the expression is evaluated and Python returns the Boolean answer: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27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E550CF-0422-4FFE-8AF3-80A14B68C086}"/>
              </a:ext>
            </a:extLst>
          </p:cNvPr>
          <p:cNvSpPr/>
          <p:nvPr/>
        </p:nvSpPr>
        <p:spPr>
          <a:xfrm>
            <a:off x="1066800" y="3708795"/>
            <a:ext cx="716280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10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 &gt; </a:t>
            </a:r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9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br>
              <a:rPr lang="en-GB" dirty="0"/>
            </a:br>
            <a:r>
              <a:rPr lang="en-GB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10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 == </a:t>
            </a:r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9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br>
              <a:rPr lang="en-GB" dirty="0"/>
            </a:br>
            <a:r>
              <a:rPr lang="en-GB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10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 &lt; </a:t>
            </a:r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9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0036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Lists are used to store multiple items in a single variable.</a:t>
            </a:r>
          </a:p>
          <a:p>
            <a:pPr lvl="1"/>
            <a:r>
              <a:rPr lang="en-US" dirty="0"/>
              <a:t>Lists are one of 4 built-in data types in Python used to store collections of data, the other 3 are Tuple, Set, and Dictionary, all with different qualities and usage.</a:t>
            </a:r>
          </a:p>
          <a:p>
            <a:pPr lvl="1"/>
            <a:r>
              <a:rPr lang="en-US" dirty="0"/>
              <a:t>Lists are created using square brackets: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28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E550CF-0422-4FFE-8AF3-80A14B68C086}"/>
              </a:ext>
            </a:extLst>
          </p:cNvPr>
          <p:cNvSpPr/>
          <p:nvPr/>
        </p:nvSpPr>
        <p:spPr>
          <a:xfrm>
            <a:off x="1066800" y="3429000"/>
            <a:ext cx="71628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[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"apple"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"banana"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"cherry"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853450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List Items</a:t>
            </a:r>
          </a:p>
          <a:p>
            <a:pPr lvl="2"/>
            <a:r>
              <a:rPr lang="en-US" dirty="0"/>
              <a:t>List items are ordered, changeable, and allow duplicate values.</a:t>
            </a:r>
          </a:p>
          <a:p>
            <a:pPr lvl="2"/>
            <a:r>
              <a:rPr lang="en-US" dirty="0"/>
              <a:t>List items are indexed, the first item has index [0], the second item has index [1] etc.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Ordered</a:t>
            </a:r>
          </a:p>
          <a:p>
            <a:pPr lvl="2"/>
            <a:r>
              <a:rPr lang="en-US" dirty="0"/>
              <a:t>When we say that lists are ordered, it means that the items have a defined order, and that order will not change.</a:t>
            </a:r>
          </a:p>
          <a:p>
            <a:pPr lvl="2"/>
            <a:r>
              <a:rPr lang="en-US" dirty="0"/>
              <a:t>If you add new items to a list, the new items will be placed at the end of the list.</a:t>
            </a:r>
          </a:p>
          <a:p>
            <a:pPr lvl="1"/>
            <a:r>
              <a:rPr lang="en-US" dirty="0"/>
              <a:t>Changeable</a:t>
            </a:r>
          </a:p>
          <a:p>
            <a:pPr lvl="2"/>
            <a:r>
              <a:rPr lang="en-US" dirty="0"/>
              <a:t>The list is changeable, meaning that we can change, add, and remove items in a list after it has been created.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86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Python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Python can be used on a server to create web applications.</a:t>
            </a:r>
          </a:p>
          <a:p>
            <a:r>
              <a:rPr lang="en-US" dirty="0"/>
              <a:t>Python can be used alongside software to create workflows.</a:t>
            </a:r>
          </a:p>
          <a:p>
            <a:r>
              <a:rPr lang="en-US" dirty="0"/>
              <a:t>Python can connect to database systems. It can also read and modify files.</a:t>
            </a:r>
          </a:p>
          <a:p>
            <a:r>
              <a:rPr lang="en-US" dirty="0"/>
              <a:t>Python can be used to handle big data and perform complex mathematics.</a:t>
            </a:r>
          </a:p>
          <a:p>
            <a:r>
              <a:rPr lang="en-US" dirty="0"/>
              <a:t>Python can be used for rapid prototyping, or for production-ready software development.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885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Allow Duplicates</a:t>
            </a:r>
          </a:p>
          <a:p>
            <a:pPr lvl="1"/>
            <a:r>
              <a:rPr lang="en-US" dirty="0"/>
              <a:t>Since lists are indexed, lists can have items with the same value: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List Length</a:t>
            </a:r>
          </a:p>
          <a:p>
            <a:pPr lvl="1"/>
            <a:r>
              <a:rPr lang="en-US" dirty="0"/>
              <a:t>To determine how many items a list has, use the </a:t>
            </a:r>
            <a:r>
              <a:rPr lang="en-US" dirty="0" err="1"/>
              <a:t>len</a:t>
            </a:r>
            <a:r>
              <a:rPr lang="en-US" dirty="0"/>
              <a:t>() function: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30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F4D935-CA72-4E80-BDBA-58AEED67A916}"/>
              </a:ext>
            </a:extLst>
          </p:cNvPr>
          <p:cNvSpPr/>
          <p:nvPr/>
        </p:nvSpPr>
        <p:spPr>
          <a:xfrm>
            <a:off x="612648" y="2438400"/>
            <a:ext cx="7613904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[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"apple"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"banana"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"cherry"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"apple"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"cherry"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042755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Items - 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List items can be of any data type:</a:t>
            </a:r>
          </a:p>
          <a:p>
            <a:pPr lvl="1"/>
            <a:r>
              <a:rPr lang="en-US" dirty="0"/>
              <a:t>String, int and </a:t>
            </a:r>
            <a:r>
              <a:rPr lang="en-US" dirty="0" err="1"/>
              <a:t>boolean</a:t>
            </a:r>
            <a:r>
              <a:rPr lang="en-US" dirty="0"/>
              <a:t> data types: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 list can contain different data types:</a:t>
            </a:r>
          </a:p>
          <a:p>
            <a:pPr lvl="1"/>
            <a:r>
              <a:rPr lang="en-US" dirty="0"/>
              <a:t>A list with strings, integers and </a:t>
            </a:r>
            <a:r>
              <a:rPr lang="en-US" dirty="0" err="1"/>
              <a:t>boolean</a:t>
            </a:r>
            <a:r>
              <a:rPr lang="en-US" dirty="0"/>
              <a:t> values: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31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F4D935-CA72-4E80-BDBA-58AEED67A916}"/>
              </a:ext>
            </a:extLst>
          </p:cNvPr>
          <p:cNvSpPr/>
          <p:nvPr/>
        </p:nvSpPr>
        <p:spPr>
          <a:xfrm>
            <a:off x="612648" y="2438400"/>
            <a:ext cx="7613904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list1 = [</a:t>
            </a:r>
            <a:r>
              <a:rPr lang="en-GB" dirty="0">
                <a:solidFill>
                  <a:srgbClr val="A52A2A"/>
                </a:solidFill>
                <a:latin typeface="Consolas" panose="020B0609020204030204" pitchFamily="49" charset="0"/>
              </a:rPr>
              <a:t>"apple"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GB" dirty="0">
                <a:solidFill>
                  <a:srgbClr val="A52A2A"/>
                </a:solidFill>
                <a:latin typeface="Consolas" panose="020B0609020204030204" pitchFamily="49" charset="0"/>
              </a:rPr>
              <a:t>"banana"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GB" dirty="0">
                <a:solidFill>
                  <a:srgbClr val="A52A2A"/>
                </a:solidFill>
                <a:latin typeface="Consolas" panose="020B0609020204030204" pitchFamily="49" charset="0"/>
              </a:rPr>
              <a:t>"cherry"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  <a:br>
              <a:rPr lang="en-GB" dirty="0"/>
            </a:b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list2 = [</a:t>
            </a:r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1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5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7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9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3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  <a:br>
              <a:rPr lang="en-GB" dirty="0"/>
            </a:b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list3 = [</a:t>
            </a:r>
            <a:r>
              <a:rPr lang="en-GB" dirty="0">
                <a:solidFill>
                  <a:srgbClr val="0000CD"/>
                </a:solidFill>
                <a:latin typeface="Consolas" panose="020B0609020204030204" pitchFamily="49" charset="0"/>
              </a:rPr>
              <a:t>True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GB" dirty="0">
                <a:solidFill>
                  <a:srgbClr val="0000CD"/>
                </a:solidFill>
                <a:latin typeface="Consolas" panose="020B0609020204030204" pitchFamily="49" charset="0"/>
              </a:rPr>
              <a:t>False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GB" dirty="0">
                <a:solidFill>
                  <a:srgbClr val="0000CD"/>
                </a:solidFill>
                <a:latin typeface="Consolas" panose="020B0609020204030204" pitchFamily="49" charset="0"/>
              </a:rPr>
              <a:t>False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FC7719-BC7A-4D99-9DE7-2E520F02FDF1}"/>
              </a:ext>
            </a:extLst>
          </p:cNvPr>
          <p:cNvSpPr/>
          <p:nvPr/>
        </p:nvSpPr>
        <p:spPr>
          <a:xfrm>
            <a:off x="612648" y="4871660"/>
            <a:ext cx="76139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list1 = [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52A2A"/>
                </a:solidFill>
                <a:latin typeface="Consolas" panose="020B0609020204030204" pitchFamily="49" charset="0"/>
              </a:rPr>
              <a:t>abc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34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True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40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"male"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9501306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- Access List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List items are indexed and you can access them by referring to the index number:</a:t>
            </a:r>
          </a:p>
          <a:p>
            <a:pPr lvl="1"/>
            <a:r>
              <a:rPr lang="en-US" dirty="0"/>
              <a:t>Print the second item of the list: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Negative Indexing</a:t>
            </a:r>
          </a:p>
          <a:p>
            <a:pPr lvl="1"/>
            <a:r>
              <a:rPr lang="en-US" dirty="0"/>
              <a:t>Negative indexing means start from the end</a:t>
            </a:r>
          </a:p>
          <a:p>
            <a:pPr lvl="1"/>
            <a:r>
              <a:rPr lang="en-US" dirty="0"/>
              <a:t>-1 refers to the last item, -2 refers to the second last item etc.</a:t>
            </a:r>
          </a:p>
          <a:p>
            <a:pPr lvl="1"/>
            <a:r>
              <a:rPr lang="en-US" dirty="0"/>
              <a:t>Print the last item of the list: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32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F4D935-CA72-4E80-BDBA-58AEED67A916}"/>
              </a:ext>
            </a:extLst>
          </p:cNvPr>
          <p:cNvSpPr/>
          <p:nvPr/>
        </p:nvSpPr>
        <p:spPr>
          <a:xfrm>
            <a:off x="612648" y="2438400"/>
            <a:ext cx="7613904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[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"apple"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"banana"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"cherry"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FC7719-BC7A-4D99-9DE7-2E520F02FDF1}"/>
              </a:ext>
            </a:extLst>
          </p:cNvPr>
          <p:cNvSpPr/>
          <p:nvPr/>
        </p:nvSpPr>
        <p:spPr>
          <a:xfrm>
            <a:off x="612648" y="5264225"/>
            <a:ext cx="7613904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[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"apple"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"banana"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"cherry"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[-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])</a:t>
            </a:r>
          </a:p>
        </p:txBody>
      </p:sp>
    </p:spTree>
    <p:extLst>
      <p:ext uri="{BB962C8B-B14F-4D97-AF65-F5344CB8AC3E}">
        <p14:creationId xmlns:p14="http://schemas.microsoft.com/office/powerpoint/2010/main" val="40917219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- Access List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Range of Indexes</a:t>
            </a:r>
          </a:p>
          <a:p>
            <a:pPr lvl="1"/>
            <a:r>
              <a:rPr lang="en-US" dirty="0"/>
              <a:t>You can specify a range of indexes by specifying where to start and where to end the range.</a:t>
            </a:r>
          </a:p>
          <a:p>
            <a:pPr lvl="1"/>
            <a:r>
              <a:rPr lang="en-US" dirty="0"/>
              <a:t>When specifying a range, the return value will be a new list with the specified items.</a:t>
            </a:r>
          </a:p>
          <a:p>
            <a:r>
              <a:rPr lang="en-US" dirty="0"/>
              <a:t>Return the third, fourth, and fifth item: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33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F4D935-CA72-4E80-BDBA-58AEED67A916}"/>
              </a:ext>
            </a:extLst>
          </p:cNvPr>
          <p:cNvSpPr/>
          <p:nvPr/>
        </p:nvSpPr>
        <p:spPr>
          <a:xfrm>
            <a:off x="612648" y="3886200"/>
            <a:ext cx="7613904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thislist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= [</a:t>
            </a:r>
            <a:r>
              <a:rPr lang="en-GB" dirty="0">
                <a:solidFill>
                  <a:srgbClr val="A52A2A"/>
                </a:solidFill>
                <a:latin typeface="Consolas" panose="020B0609020204030204" pitchFamily="49" charset="0"/>
              </a:rPr>
              <a:t>"apple"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GB" dirty="0">
                <a:solidFill>
                  <a:srgbClr val="A52A2A"/>
                </a:solidFill>
                <a:latin typeface="Consolas" panose="020B0609020204030204" pitchFamily="49" charset="0"/>
              </a:rPr>
              <a:t>"banana"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GB" dirty="0">
                <a:solidFill>
                  <a:srgbClr val="A52A2A"/>
                </a:solidFill>
                <a:latin typeface="Consolas" panose="020B0609020204030204" pitchFamily="49" charset="0"/>
              </a:rPr>
              <a:t>"cherry"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GB" dirty="0">
                <a:solidFill>
                  <a:srgbClr val="A52A2A"/>
                </a:solidFill>
                <a:latin typeface="Consolas" panose="020B0609020204030204" pitchFamily="49" charset="0"/>
              </a:rPr>
              <a:t>"orange"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GB" dirty="0">
                <a:solidFill>
                  <a:srgbClr val="A52A2A"/>
                </a:solidFill>
                <a:latin typeface="Consolas" panose="020B0609020204030204" pitchFamily="49" charset="0"/>
              </a:rPr>
              <a:t>"kiwi"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GB" dirty="0">
                <a:solidFill>
                  <a:srgbClr val="A52A2A"/>
                </a:solidFill>
                <a:latin typeface="Consolas" panose="020B0609020204030204" pitchFamily="49" charset="0"/>
              </a:rPr>
              <a:t>"melon"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GB" dirty="0">
                <a:solidFill>
                  <a:srgbClr val="A52A2A"/>
                </a:solidFill>
                <a:latin typeface="Consolas" panose="020B0609020204030204" pitchFamily="49" charset="0"/>
              </a:rPr>
              <a:t>"mango"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  <a:br>
              <a:rPr lang="en-GB" dirty="0"/>
            </a:br>
            <a:r>
              <a:rPr lang="en-GB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thislist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2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5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])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8706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- Change List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change the value of a specific item, refer to the index number: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To change the value of items within a specific range, define a list with the new values, and refer to the range of index numbers where you want to insert the new values: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34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F4D935-CA72-4E80-BDBA-58AEED67A916}"/>
              </a:ext>
            </a:extLst>
          </p:cNvPr>
          <p:cNvSpPr/>
          <p:nvPr/>
        </p:nvSpPr>
        <p:spPr>
          <a:xfrm>
            <a:off x="612648" y="2057400"/>
            <a:ext cx="7613904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[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"apple"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"banana"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"cherry"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  <a:br>
              <a:rPr lang="en-US" dirty="0"/>
            </a:b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 =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"blackcurrant"</a:t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75F1D2-D756-45D1-9974-94255E0F1608}"/>
              </a:ext>
            </a:extLst>
          </p:cNvPr>
          <p:cNvSpPr/>
          <p:nvPr/>
        </p:nvSpPr>
        <p:spPr>
          <a:xfrm>
            <a:off x="612648" y="4572000"/>
            <a:ext cx="7613904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thislist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= [</a:t>
            </a:r>
            <a:r>
              <a:rPr lang="en-GB" dirty="0">
                <a:solidFill>
                  <a:srgbClr val="A52A2A"/>
                </a:solidFill>
                <a:latin typeface="Consolas" panose="020B0609020204030204" pitchFamily="49" charset="0"/>
              </a:rPr>
              <a:t>"apple"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GB" dirty="0">
                <a:solidFill>
                  <a:srgbClr val="A52A2A"/>
                </a:solidFill>
                <a:latin typeface="Consolas" panose="020B0609020204030204" pitchFamily="49" charset="0"/>
              </a:rPr>
              <a:t>"banana"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GB" dirty="0">
                <a:solidFill>
                  <a:srgbClr val="A52A2A"/>
                </a:solidFill>
                <a:latin typeface="Consolas" panose="020B0609020204030204" pitchFamily="49" charset="0"/>
              </a:rPr>
              <a:t>"cherry"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GB" dirty="0">
                <a:solidFill>
                  <a:srgbClr val="A52A2A"/>
                </a:solidFill>
                <a:latin typeface="Consolas" panose="020B0609020204030204" pitchFamily="49" charset="0"/>
              </a:rPr>
              <a:t>"orange"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GB" dirty="0">
                <a:solidFill>
                  <a:srgbClr val="A52A2A"/>
                </a:solidFill>
                <a:latin typeface="Consolas" panose="020B0609020204030204" pitchFamily="49" charset="0"/>
              </a:rPr>
              <a:t>"kiwi"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GB" dirty="0">
                <a:solidFill>
                  <a:srgbClr val="A52A2A"/>
                </a:solidFill>
                <a:latin typeface="Consolas" panose="020B0609020204030204" pitchFamily="49" charset="0"/>
              </a:rPr>
              <a:t>"mango"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  <a:br>
              <a:rPr lang="en-GB" dirty="0"/>
            </a:b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thislist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1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3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] = [</a:t>
            </a:r>
            <a:r>
              <a:rPr lang="en-GB" dirty="0">
                <a:solidFill>
                  <a:srgbClr val="A52A2A"/>
                </a:solidFill>
                <a:latin typeface="Consolas" panose="020B0609020204030204" pitchFamily="49" charset="0"/>
              </a:rPr>
              <a:t>"blackcurrant"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GB" dirty="0">
                <a:solidFill>
                  <a:srgbClr val="A52A2A"/>
                </a:solidFill>
                <a:latin typeface="Consolas" panose="020B0609020204030204" pitchFamily="49" charset="0"/>
              </a:rPr>
              <a:t>"watermelon"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  <a:br>
              <a:rPr lang="en-GB" dirty="0"/>
            </a:br>
            <a:r>
              <a:rPr lang="en-GB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thislist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7144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- Add List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add an item to the end of the list, use the append()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To insert a list item at a specified index, use the insert()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To append elements from another list to the current list, use the extend() method.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35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F4D935-CA72-4E80-BDBA-58AEED67A916}"/>
              </a:ext>
            </a:extLst>
          </p:cNvPr>
          <p:cNvSpPr/>
          <p:nvPr/>
        </p:nvSpPr>
        <p:spPr>
          <a:xfrm>
            <a:off x="612648" y="1734742"/>
            <a:ext cx="7613904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[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"apple"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"banana"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"cherry"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  <a:br>
              <a:rPr lang="en-US" dirty="0"/>
            </a:b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thislist.append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"orange"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75F1D2-D756-45D1-9974-94255E0F1608}"/>
              </a:ext>
            </a:extLst>
          </p:cNvPr>
          <p:cNvSpPr/>
          <p:nvPr/>
        </p:nvSpPr>
        <p:spPr>
          <a:xfrm>
            <a:off x="612648" y="3072368"/>
            <a:ext cx="7613904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[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"apple"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"banana"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"cherry"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  <a:br>
              <a:rPr lang="en-US" dirty="0"/>
            </a:b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thislist.insert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"orange"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3D79109-CD07-4EDA-BC44-CD8A3809A2B2}"/>
              </a:ext>
            </a:extLst>
          </p:cNvPr>
          <p:cNvSpPr/>
          <p:nvPr/>
        </p:nvSpPr>
        <p:spPr>
          <a:xfrm>
            <a:off x="612648" y="4956631"/>
            <a:ext cx="7613904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thislist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= [</a:t>
            </a:r>
            <a:r>
              <a:rPr lang="en-GB" dirty="0">
                <a:solidFill>
                  <a:srgbClr val="A52A2A"/>
                </a:solidFill>
                <a:latin typeface="Consolas" panose="020B0609020204030204" pitchFamily="49" charset="0"/>
              </a:rPr>
              <a:t>"apple"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GB" dirty="0">
                <a:solidFill>
                  <a:srgbClr val="A52A2A"/>
                </a:solidFill>
                <a:latin typeface="Consolas" panose="020B0609020204030204" pitchFamily="49" charset="0"/>
              </a:rPr>
              <a:t>"banana"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GB" dirty="0">
                <a:solidFill>
                  <a:srgbClr val="A52A2A"/>
                </a:solidFill>
                <a:latin typeface="Consolas" panose="020B0609020204030204" pitchFamily="49" charset="0"/>
              </a:rPr>
              <a:t>"cherry"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  <a:br>
              <a:rPr lang="en-GB" dirty="0"/>
            </a:b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tropical = [</a:t>
            </a:r>
            <a:r>
              <a:rPr lang="en-GB" dirty="0">
                <a:solidFill>
                  <a:srgbClr val="A52A2A"/>
                </a:solidFill>
                <a:latin typeface="Consolas" panose="020B0609020204030204" pitchFamily="49" charset="0"/>
              </a:rPr>
              <a:t>"mango"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GB" dirty="0">
                <a:solidFill>
                  <a:srgbClr val="A52A2A"/>
                </a:solidFill>
                <a:latin typeface="Consolas" panose="020B0609020204030204" pitchFamily="49" charset="0"/>
              </a:rPr>
              <a:t>"pineapple"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GB" dirty="0">
                <a:solidFill>
                  <a:srgbClr val="A52A2A"/>
                </a:solidFill>
                <a:latin typeface="Consolas" panose="020B0609020204030204" pitchFamily="49" charset="0"/>
              </a:rPr>
              <a:t>"papaya"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  <a:br>
              <a:rPr lang="en-GB" dirty="0"/>
            </a:b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thislist.extend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(tropical)</a:t>
            </a:r>
            <a:br>
              <a:rPr lang="en-GB" dirty="0"/>
            </a:br>
            <a:r>
              <a:rPr lang="en-GB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thislist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101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- Remove List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remove() method removes the specified item.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pop() method removes the specified index.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del keyword also removes the specified index: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36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F4D935-CA72-4E80-BDBA-58AEED67A916}"/>
              </a:ext>
            </a:extLst>
          </p:cNvPr>
          <p:cNvSpPr/>
          <p:nvPr/>
        </p:nvSpPr>
        <p:spPr>
          <a:xfrm>
            <a:off x="612648" y="1734742"/>
            <a:ext cx="7613904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[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"apple"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"banana"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"cherry"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  <a:br>
              <a:rPr lang="en-US" dirty="0"/>
            </a:b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thislist.remove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"banana"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75F1D2-D756-45D1-9974-94255E0F1608}"/>
              </a:ext>
            </a:extLst>
          </p:cNvPr>
          <p:cNvSpPr/>
          <p:nvPr/>
        </p:nvSpPr>
        <p:spPr>
          <a:xfrm>
            <a:off x="612648" y="3115270"/>
            <a:ext cx="7613904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[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"apple"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"banana"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"cherry"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  <a:br>
              <a:rPr lang="en-US" dirty="0"/>
            </a:b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thislist.pop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3D79109-CD07-4EDA-BC44-CD8A3809A2B2}"/>
              </a:ext>
            </a:extLst>
          </p:cNvPr>
          <p:cNvSpPr/>
          <p:nvPr/>
        </p:nvSpPr>
        <p:spPr>
          <a:xfrm>
            <a:off x="612648" y="4715470"/>
            <a:ext cx="7613904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[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"apple"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"banana"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"cherry"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del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933215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- Remove List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remove() method removes the specified item.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pop() method removes the specified index.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del keyword also removes the specified index: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37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F4D935-CA72-4E80-BDBA-58AEED67A916}"/>
              </a:ext>
            </a:extLst>
          </p:cNvPr>
          <p:cNvSpPr/>
          <p:nvPr/>
        </p:nvSpPr>
        <p:spPr>
          <a:xfrm>
            <a:off x="612648" y="1734742"/>
            <a:ext cx="7613904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[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"apple"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"banana"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"cherry"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  <a:br>
              <a:rPr lang="en-US" dirty="0"/>
            </a:b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thislist.remove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"banana"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75F1D2-D756-45D1-9974-94255E0F1608}"/>
              </a:ext>
            </a:extLst>
          </p:cNvPr>
          <p:cNvSpPr/>
          <p:nvPr/>
        </p:nvSpPr>
        <p:spPr>
          <a:xfrm>
            <a:off x="612648" y="3115270"/>
            <a:ext cx="7613904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[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"apple"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"banana"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"cherry"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  <a:br>
              <a:rPr lang="en-US" dirty="0"/>
            </a:b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thislist.pop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3D79109-CD07-4EDA-BC44-CD8A3809A2B2}"/>
              </a:ext>
            </a:extLst>
          </p:cNvPr>
          <p:cNvSpPr/>
          <p:nvPr/>
        </p:nvSpPr>
        <p:spPr>
          <a:xfrm>
            <a:off x="612648" y="4715470"/>
            <a:ext cx="7613904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[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"apple"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"banana"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"cherry"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del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646058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- List Comprehension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List comprehension offers a shorter syntax when you want to create a new list based on the values of an existing list.</a:t>
            </a:r>
          </a:p>
          <a:p>
            <a:r>
              <a:rPr lang="en-US" dirty="0"/>
              <a:t>Example – without list comprehension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Example – without list comprehension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38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F4D935-CA72-4E80-BDBA-58AEED67A916}"/>
              </a:ext>
            </a:extLst>
          </p:cNvPr>
          <p:cNvSpPr/>
          <p:nvPr/>
        </p:nvSpPr>
        <p:spPr>
          <a:xfrm>
            <a:off x="612648" y="3048000"/>
            <a:ext cx="7613904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fruits = [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"apple"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"banana"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"cherry"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"kiwi"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"mango"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  <a:br>
              <a:rPr lang="en-US" dirty="0"/>
            </a:b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newlist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[]</a:t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x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fruits: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"a"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x: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newlist.append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(x)</a:t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newlist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E81136-515C-4B39-9813-018EB5D9BE7A}"/>
              </a:ext>
            </a:extLst>
          </p:cNvPr>
          <p:cNvSpPr/>
          <p:nvPr/>
        </p:nvSpPr>
        <p:spPr>
          <a:xfrm>
            <a:off x="612648" y="5309830"/>
            <a:ext cx="7613904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fruits = [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"apple"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"banana"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"cherry"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"kiwi"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"mango"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  <a:br>
              <a:rPr lang="en-US" dirty="0"/>
            </a:b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newlist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[x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x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fruits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"a"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x]</a:t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newlist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71865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- Sort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Sort List Alphanumerically</a:t>
            </a:r>
          </a:p>
          <a:p>
            <a:r>
              <a:rPr lang="en-US" dirty="0"/>
              <a:t>List objects have a sort() method that will sort the list alphanumerically, ascending, by default: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Sort the list numerically: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39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F4D935-CA72-4E80-BDBA-58AEED67A916}"/>
              </a:ext>
            </a:extLst>
          </p:cNvPr>
          <p:cNvSpPr/>
          <p:nvPr/>
        </p:nvSpPr>
        <p:spPr>
          <a:xfrm>
            <a:off x="612648" y="2667310"/>
            <a:ext cx="7613904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thislist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= [</a:t>
            </a:r>
            <a:r>
              <a:rPr lang="en-GB" dirty="0">
                <a:solidFill>
                  <a:srgbClr val="A52A2A"/>
                </a:solidFill>
                <a:latin typeface="Consolas" panose="020B0609020204030204" pitchFamily="49" charset="0"/>
              </a:rPr>
              <a:t>"orange"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GB" dirty="0">
                <a:solidFill>
                  <a:srgbClr val="A52A2A"/>
                </a:solidFill>
                <a:latin typeface="Consolas" panose="020B0609020204030204" pitchFamily="49" charset="0"/>
              </a:rPr>
              <a:t>"mango"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GB" dirty="0">
                <a:solidFill>
                  <a:srgbClr val="A52A2A"/>
                </a:solidFill>
                <a:latin typeface="Consolas" panose="020B0609020204030204" pitchFamily="49" charset="0"/>
              </a:rPr>
              <a:t>"kiwi"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GB" dirty="0">
                <a:solidFill>
                  <a:srgbClr val="A52A2A"/>
                </a:solidFill>
                <a:latin typeface="Consolas" panose="020B0609020204030204" pitchFamily="49" charset="0"/>
              </a:rPr>
              <a:t>"pineapple"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GB" dirty="0">
                <a:solidFill>
                  <a:srgbClr val="A52A2A"/>
                </a:solidFill>
                <a:latin typeface="Consolas" panose="020B0609020204030204" pitchFamily="49" charset="0"/>
              </a:rPr>
              <a:t>"banana"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  <a:br>
              <a:rPr lang="en-GB" dirty="0"/>
            </a:b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thislist.sort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br>
              <a:rPr lang="en-GB" dirty="0"/>
            </a:br>
            <a:r>
              <a:rPr lang="en-GB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thislist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E81136-515C-4B39-9813-018EB5D9BE7A}"/>
              </a:ext>
            </a:extLst>
          </p:cNvPr>
          <p:cNvSpPr/>
          <p:nvPr/>
        </p:nvSpPr>
        <p:spPr>
          <a:xfrm>
            <a:off x="612648" y="4550634"/>
            <a:ext cx="7613904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[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100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50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65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82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23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  <a:br>
              <a:rPr lang="en-US" dirty="0"/>
            </a:b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thislist.sort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37886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Python?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Python works on different platforms (Windows, Mac, Linux, Raspberry Pi, </a:t>
            </a:r>
            <a:r>
              <a:rPr lang="en-US" dirty="0" err="1"/>
              <a:t>etc</a:t>
            </a:r>
            <a:r>
              <a:rPr lang="en-US" dirty="0"/>
              <a:t>).</a:t>
            </a:r>
          </a:p>
          <a:p>
            <a:r>
              <a:rPr lang="en-US" dirty="0"/>
              <a:t>Python has a simple syntax similar to the English language.</a:t>
            </a:r>
          </a:p>
          <a:p>
            <a:r>
              <a:rPr lang="en-US" dirty="0"/>
              <a:t>Python has syntax that allows developers to write programs with fewer lines than some other programming languages.</a:t>
            </a:r>
          </a:p>
          <a:p>
            <a:r>
              <a:rPr lang="en-US" dirty="0"/>
              <a:t>Python runs on an interpreter system, meaning that code can be executed as soon as it is written. This means that prototyping can be very quick.</a:t>
            </a:r>
          </a:p>
          <a:p>
            <a:r>
              <a:rPr lang="en-US" dirty="0"/>
              <a:t>Python can be treated in a procedural way, an object-oriented way or a functional way.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6101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Tuples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Tuples are used to store multiple items in a single variable.</a:t>
            </a:r>
          </a:p>
          <a:p>
            <a:r>
              <a:rPr lang="en-US" dirty="0"/>
              <a:t>A tuple is a collection which is ordered and unchangeable.</a:t>
            </a:r>
          </a:p>
          <a:p>
            <a:r>
              <a:rPr lang="en-US" dirty="0"/>
              <a:t>Tuples are written with round brackets.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Tuple items are ordered, unchangeable, and allow duplicate values.</a:t>
            </a:r>
          </a:p>
          <a:p>
            <a:r>
              <a:rPr lang="en-US" dirty="0"/>
              <a:t>Tuple items are indexed, the first item has index [0], the second item has index [1]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40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F4D935-CA72-4E80-BDBA-58AEED67A916}"/>
              </a:ext>
            </a:extLst>
          </p:cNvPr>
          <p:cNvSpPr/>
          <p:nvPr/>
        </p:nvSpPr>
        <p:spPr>
          <a:xfrm>
            <a:off x="612648" y="3581400"/>
            <a:ext cx="7613904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thistuple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(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"apple"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"banana"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"cherry"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thistuple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338470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Sets are used to store multiple items in a single variable.</a:t>
            </a:r>
          </a:p>
          <a:p>
            <a:r>
              <a:rPr lang="en-US" dirty="0"/>
              <a:t>A set is a collection which is both unordered and unindexed.</a:t>
            </a:r>
          </a:p>
          <a:p>
            <a:r>
              <a:rPr lang="en-US" dirty="0"/>
              <a:t>Sets are written with curly brackets.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Duplicates Not Allowed</a:t>
            </a:r>
          </a:p>
          <a:p>
            <a:pPr lvl="1"/>
            <a:r>
              <a:rPr lang="en-US" dirty="0"/>
              <a:t>Sets cannot have two items with the same value.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41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F4D935-CA72-4E80-BDBA-58AEED67A916}"/>
              </a:ext>
            </a:extLst>
          </p:cNvPr>
          <p:cNvSpPr/>
          <p:nvPr/>
        </p:nvSpPr>
        <p:spPr>
          <a:xfrm>
            <a:off x="612648" y="5029200"/>
            <a:ext cx="7613904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thisset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{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"apple"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"banana"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"cherry"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"apple"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thisset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DE441E-17E9-4A09-9C10-4FFDFCA2A3E5}"/>
              </a:ext>
            </a:extLst>
          </p:cNvPr>
          <p:cNvSpPr/>
          <p:nvPr/>
        </p:nvSpPr>
        <p:spPr>
          <a:xfrm>
            <a:off x="612648" y="3105834"/>
            <a:ext cx="7613904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thisset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{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"apple"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"banana"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"cherry"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thisset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416684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Dictionaries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Dictionaries are used to store data values in </a:t>
            </a:r>
            <a:r>
              <a:rPr lang="en-US" dirty="0" err="1">
                <a:solidFill>
                  <a:srgbClr val="000000"/>
                </a:solidFill>
                <a:latin typeface="Verdana" panose="020B0604030504040204" pitchFamily="34" charset="0"/>
              </a:rPr>
              <a:t>key:value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 pairs.</a:t>
            </a:r>
          </a:p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A dictionary is a collection which is unordered, changeable and does not allow duplicates.</a:t>
            </a:r>
          </a:p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Dictionaries are written with curly brackets, and have keys and values: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42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DE441E-17E9-4A09-9C10-4FFDFCA2A3E5}"/>
              </a:ext>
            </a:extLst>
          </p:cNvPr>
          <p:cNvSpPr/>
          <p:nvPr/>
        </p:nvSpPr>
        <p:spPr>
          <a:xfrm>
            <a:off x="612648" y="4035660"/>
            <a:ext cx="7613904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thisdict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"brand"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"Ford"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"model"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"Mustang"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"year"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 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1964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thisdict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8441360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Dictionary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Dictionary items are unordered, changeable, and does not allow duplicates (keys).</a:t>
            </a:r>
          </a:p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Dictionary items are presented in </a:t>
            </a:r>
            <a:r>
              <a:rPr lang="en-US" dirty="0" err="1">
                <a:solidFill>
                  <a:srgbClr val="000000"/>
                </a:solidFill>
                <a:latin typeface="Verdana" panose="020B0604030504040204" pitchFamily="34" charset="0"/>
              </a:rPr>
              <a:t>key:value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 pairs, and can be referred to by using the key name.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43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DE441E-17E9-4A09-9C10-4FFDFCA2A3E5}"/>
              </a:ext>
            </a:extLst>
          </p:cNvPr>
          <p:cNvSpPr/>
          <p:nvPr/>
        </p:nvSpPr>
        <p:spPr>
          <a:xfrm>
            <a:off x="612648" y="3688080"/>
            <a:ext cx="7613904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thisdict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"brand"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"Ford"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"model"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"Mustang"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"year"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 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1964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thisdict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"brand"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])</a:t>
            </a:r>
          </a:p>
        </p:txBody>
      </p:sp>
    </p:spTree>
    <p:extLst>
      <p:ext uri="{BB962C8B-B14F-4D97-AF65-F5344CB8AC3E}">
        <p14:creationId xmlns:p14="http://schemas.microsoft.com/office/powerpoint/2010/main" val="32185242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Dictionary Items - 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The values in dictionary items can be of any data type: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44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DE441E-17E9-4A09-9C10-4FFDFCA2A3E5}"/>
              </a:ext>
            </a:extLst>
          </p:cNvPr>
          <p:cNvSpPr/>
          <p:nvPr/>
        </p:nvSpPr>
        <p:spPr>
          <a:xfrm>
            <a:off x="612648" y="2286000"/>
            <a:ext cx="7613904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thisdict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"brand"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"Ford"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"electric"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False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"year"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 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1964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"colors"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[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"red"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"white"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"blue"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2529494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- Access Dictionary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Get the value of the "model" key:</a:t>
            </a: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Change the "year" to 2018: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45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DE441E-17E9-4A09-9C10-4FFDFCA2A3E5}"/>
              </a:ext>
            </a:extLst>
          </p:cNvPr>
          <p:cNvSpPr/>
          <p:nvPr/>
        </p:nvSpPr>
        <p:spPr>
          <a:xfrm>
            <a:off x="612648" y="1750874"/>
            <a:ext cx="7613904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thisdict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"brand"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"Ford"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"model"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"Mustang"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"year"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 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1964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x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thisdict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"model"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030255-7494-4C0B-AE5E-F8A21370DEBB}"/>
              </a:ext>
            </a:extLst>
          </p:cNvPr>
          <p:cNvSpPr/>
          <p:nvPr/>
        </p:nvSpPr>
        <p:spPr>
          <a:xfrm>
            <a:off x="612648" y="4267200"/>
            <a:ext cx="7613904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thisdict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"brand"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"Ford"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"model"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"Mustang"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"year"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 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1964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br>
              <a:rPr lang="en-US" dirty="0"/>
            </a:b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thisdict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"year"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 = 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2018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1629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- Remove Dictionary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The pop() method removes the item with the specified key name:</a:t>
            </a: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The </a:t>
            </a:r>
            <a:r>
              <a:rPr lang="en-US" b="1" dirty="0">
                <a:solidFill>
                  <a:srgbClr val="000000"/>
                </a:solidFill>
                <a:latin typeface="Verdana" panose="020B0604030504040204" pitchFamily="34" charset="0"/>
              </a:rPr>
              <a:t>del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 keyword removes the item with the specified key name: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46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DE441E-17E9-4A09-9C10-4FFDFCA2A3E5}"/>
              </a:ext>
            </a:extLst>
          </p:cNvPr>
          <p:cNvSpPr/>
          <p:nvPr/>
        </p:nvSpPr>
        <p:spPr>
          <a:xfrm>
            <a:off x="612648" y="2133600"/>
            <a:ext cx="7613904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thisdict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"brand"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"Ford"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"model"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"Mustang"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"year"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 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1964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br>
              <a:rPr lang="en-US" dirty="0"/>
            </a:b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thisdict.pop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"model"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thisdict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5951345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Through a Dictionary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You can loop through a dictionary by using a for loop.</a:t>
            </a:r>
          </a:p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When looping through a dictionary, the return value are the keys of the dictionary, but there are methods to return the values as well.</a:t>
            </a:r>
          </a:p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Print all key names in the dictionary, one by one:</a:t>
            </a: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Print all values in the dictionary, one by one: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47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DE441E-17E9-4A09-9C10-4FFDFCA2A3E5}"/>
              </a:ext>
            </a:extLst>
          </p:cNvPr>
          <p:cNvSpPr/>
          <p:nvPr/>
        </p:nvSpPr>
        <p:spPr>
          <a:xfrm>
            <a:off x="612648" y="4325025"/>
            <a:ext cx="7613904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x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thisdict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(x)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979EAB-0AAC-412E-AAC8-648C064B31EC}"/>
              </a:ext>
            </a:extLst>
          </p:cNvPr>
          <p:cNvSpPr/>
          <p:nvPr/>
        </p:nvSpPr>
        <p:spPr>
          <a:xfrm>
            <a:off x="612648" y="5638800"/>
            <a:ext cx="7613904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x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thisdict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thisdict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[x])</a:t>
            </a:r>
          </a:p>
        </p:txBody>
      </p:sp>
    </p:spTree>
    <p:extLst>
      <p:ext uri="{BB962C8B-B14F-4D97-AF65-F5344CB8AC3E}">
        <p14:creationId xmlns:p14="http://schemas.microsoft.com/office/powerpoint/2010/main" val="262345179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Conditions and If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Python supports the usual logical conditions from mathematics: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Equals: </a:t>
            </a:r>
            <a:r>
              <a:rPr lang="en-US" dirty="0">
                <a:solidFill>
                  <a:srgbClr val="DC143C"/>
                </a:solidFill>
                <a:latin typeface="Consolas" panose="020B0609020204030204" pitchFamily="49" charset="0"/>
              </a:rPr>
              <a:t>a == b</a:t>
            </a:r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Not Equals: </a:t>
            </a:r>
            <a:r>
              <a:rPr lang="en-US" dirty="0">
                <a:solidFill>
                  <a:srgbClr val="DC143C"/>
                </a:solidFill>
                <a:latin typeface="Consolas" panose="020B0609020204030204" pitchFamily="49" charset="0"/>
              </a:rPr>
              <a:t>a != b</a:t>
            </a:r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Less than: </a:t>
            </a:r>
            <a:r>
              <a:rPr lang="en-US" dirty="0">
                <a:solidFill>
                  <a:srgbClr val="DC143C"/>
                </a:solidFill>
                <a:latin typeface="Consolas" panose="020B0609020204030204" pitchFamily="49" charset="0"/>
              </a:rPr>
              <a:t>a &lt; b</a:t>
            </a:r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Less than or equal to: </a:t>
            </a:r>
            <a:r>
              <a:rPr lang="en-US" dirty="0">
                <a:solidFill>
                  <a:srgbClr val="DC143C"/>
                </a:solidFill>
                <a:latin typeface="Consolas" panose="020B0609020204030204" pitchFamily="49" charset="0"/>
              </a:rPr>
              <a:t>a &lt;= b</a:t>
            </a:r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Greater than: </a:t>
            </a:r>
            <a:r>
              <a:rPr lang="en-US" dirty="0">
                <a:solidFill>
                  <a:srgbClr val="DC143C"/>
                </a:solidFill>
                <a:latin typeface="Consolas" panose="020B0609020204030204" pitchFamily="49" charset="0"/>
              </a:rPr>
              <a:t>a &gt; b</a:t>
            </a:r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Greater than or equal to: </a:t>
            </a:r>
            <a:r>
              <a:rPr lang="en-US" dirty="0">
                <a:solidFill>
                  <a:srgbClr val="DC143C"/>
                </a:solidFill>
                <a:latin typeface="Consolas" panose="020B0609020204030204" pitchFamily="49" charset="0"/>
              </a:rPr>
              <a:t>a &gt;= b</a:t>
            </a:r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48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979EAB-0AAC-412E-AAC8-648C064B31EC}"/>
              </a:ext>
            </a:extLst>
          </p:cNvPr>
          <p:cNvSpPr/>
          <p:nvPr/>
        </p:nvSpPr>
        <p:spPr>
          <a:xfrm>
            <a:off x="612648" y="4800600"/>
            <a:ext cx="7613904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a = 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33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b = 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200</a:t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b &gt; a: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"b is greater than a"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2840056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Conditions </a:t>
            </a:r>
            <a:r>
              <a:rPr lang="en-US" dirty="0" err="1"/>
              <a:t>Elif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The </a:t>
            </a:r>
            <a:r>
              <a:rPr lang="en-US" dirty="0" err="1">
                <a:solidFill>
                  <a:srgbClr val="000000"/>
                </a:solidFill>
                <a:latin typeface="Verdana" panose="020B0604030504040204" pitchFamily="34" charset="0"/>
              </a:rPr>
              <a:t>elif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 keyword is pythons way of saying "if the previous conditions were not true, then try this condition".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49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979EAB-0AAC-412E-AAC8-648C064B31EC}"/>
              </a:ext>
            </a:extLst>
          </p:cNvPr>
          <p:cNvSpPr/>
          <p:nvPr/>
        </p:nvSpPr>
        <p:spPr>
          <a:xfrm>
            <a:off x="612648" y="2667000"/>
            <a:ext cx="7613904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a = 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200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b = 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33</a:t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b &gt; a: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"b is greater than a"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br>
              <a:rPr lang="en-US" dirty="0"/>
            </a:br>
            <a:r>
              <a:rPr lang="en-US" dirty="0" err="1">
                <a:solidFill>
                  <a:srgbClr val="0000CD"/>
                </a:solidFill>
                <a:latin typeface="Consolas" panose="020B0609020204030204" pitchFamily="49" charset="0"/>
              </a:rPr>
              <a:t>elif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a == b: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"a and b are equal"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else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"a is greater than b"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16297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Python Syntax compared to other programming languages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Python was designed for readability, and has some similarities to the English language with influence from mathematics.</a:t>
            </a:r>
          </a:p>
          <a:p>
            <a:r>
              <a:rPr lang="en-US" dirty="0"/>
              <a:t>Python uses new lines to complete a command, as opposed to other programming languages which often use semicolons or parentheses.</a:t>
            </a:r>
          </a:p>
          <a:p>
            <a:r>
              <a:rPr lang="en-US" dirty="0"/>
              <a:t>Python relies on indentation, using whitespace, to define scope; such as the scope of loops, functions and classes. Other programming languages often use curly-brackets for this purpose.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74238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Hand 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One line if statement:</a:t>
            </a: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One line if else statement:</a:t>
            </a: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50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979EAB-0AAC-412E-AAC8-648C064B31EC}"/>
              </a:ext>
            </a:extLst>
          </p:cNvPr>
          <p:cNvSpPr/>
          <p:nvPr/>
        </p:nvSpPr>
        <p:spPr>
          <a:xfrm>
            <a:off x="612648" y="1905000"/>
            <a:ext cx="7613904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a = 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2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b = 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330</a:t>
            </a:r>
            <a:endParaRPr lang="en-US" dirty="0">
              <a:solidFill>
                <a:srgbClr val="0000CD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a &gt; b: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"a is greater than b"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1FF621-9EAF-4BF1-AC67-CAA942583DD1}"/>
              </a:ext>
            </a:extLst>
          </p:cNvPr>
          <p:cNvSpPr/>
          <p:nvPr/>
        </p:nvSpPr>
        <p:spPr>
          <a:xfrm>
            <a:off x="612648" y="3886200"/>
            <a:ext cx="7613904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a = 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2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b = 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330</a:t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"A"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a &gt; b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else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"B"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5844901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Conditions:    and    vs  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Test if a is greater than b, AND if c is greater than a:</a:t>
            </a: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Test if a is greater than b, OR if a is greater than c: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51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979EAB-0AAC-412E-AAC8-648C064B31EC}"/>
              </a:ext>
            </a:extLst>
          </p:cNvPr>
          <p:cNvSpPr/>
          <p:nvPr/>
        </p:nvSpPr>
        <p:spPr>
          <a:xfrm>
            <a:off x="685800" y="2057400"/>
            <a:ext cx="7613904" cy="1477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a = 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200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b = 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33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c = 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500</a:t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a &gt; b and c &gt; a: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"Both conditions are True"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B4BFDC-C4CF-4D08-8AE2-2B7913EC3517}"/>
              </a:ext>
            </a:extLst>
          </p:cNvPr>
          <p:cNvSpPr/>
          <p:nvPr/>
        </p:nvSpPr>
        <p:spPr>
          <a:xfrm>
            <a:off x="685800" y="4495800"/>
            <a:ext cx="7613904" cy="1477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a = 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200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b = 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33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c = 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500</a:t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a &gt; b or a &gt; c: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"At least one of the conditions is True"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8532216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While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With the while loop we can execute a set of statements as long as a condition is true.</a:t>
            </a: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GB" dirty="0"/>
              <a:t>The break Statement : w</a:t>
            </a:r>
            <a:r>
              <a:rPr lang="en-US" dirty="0" err="1"/>
              <a:t>ith</a:t>
            </a:r>
            <a:r>
              <a:rPr lang="en-US" dirty="0"/>
              <a:t> the break statement we can stop the loop even if the while condition is true:</a:t>
            </a:r>
            <a:endParaRPr lang="en-GB" dirty="0"/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52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979EAB-0AAC-412E-AAC8-648C064B31EC}"/>
              </a:ext>
            </a:extLst>
          </p:cNvPr>
          <p:cNvSpPr/>
          <p:nvPr/>
        </p:nvSpPr>
        <p:spPr>
          <a:xfrm>
            <a:off x="685800" y="2202038"/>
            <a:ext cx="7613904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i = </a:t>
            </a:r>
            <a:r>
              <a:rPr lang="nn-NO" dirty="0">
                <a:solidFill>
                  <a:srgbClr val="FF0000"/>
                </a:solidFill>
                <a:latin typeface="Consolas" panose="020B0609020204030204" pitchFamily="49" charset="0"/>
              </a:rPr>
              <a:t>1</a:t>
            </a:r>
            <a:br>
              <a:rPr lang="nn-NO" dirty="0"/>
            </a:br>
            <a:r>
              <a:rPr lang="nn-NO" dirty="0">
                <a:solidFill>
                  <a:srgbClr val="0000CD"/>
                </a:solidFill>
                <a:latin typeface="Consolas" panose="020B0609020204030204" pitchFamily="49" charset="0"/>
              </a:rPr>
              <a:t>while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 i &lt; </a:t>
            </a:r>
            <a:r>
              <a:rPr lang="nn-NO" dirty="0">
                <a:solidFill>
                  <a:srgbClr val="FF0000"/>
                </a:solidFill>
                <a:latin typeface="Consolas" panose="020B0609020204030204" pitchFamily="49" charset="0"/>
              </a:rPr>
              <a:t>6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br>
              <a:rPr lang="nn-NO" dirty="0"/>
            </a:b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nn-NO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(i)</a:t>
            </a:r>
            <a:br>
              <a:rPr lang="nn-NO" dirty="0"/>
            </a:b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  i += </a:t>
            </a:r>
            <a:r>
              <a:rPr lang="nn-NO" dirty="0">
                <a:solidFill>
                  <a:srgbClr val="FF0000"/>
                </a:solidFill>
                <a:latin typeface="Consolas" panose="020B0609020204030204" pitchFamily="49" charset="0"/>
              </a:rPr>
              <a:t>1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B4BFDC-C4CF-4D08-8AE2-2B7913EC3517}"/>
              </a:ext>
            </a:extLst>
          </p:cNvPr>
          <p:cNvSpPr/>
          <p:nvPr/>
        </p:nvSpPr>
        <p:spPr>
          <a:xfrm>
            <a:off x="685800" y="4495800"/>
            <a:ext cx="7613904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= </a:t>
            </a:r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1</a:t>
            </a:r>
            <a:br>
              <a:rPr lang="en-GB" dirty="0"/>
            </a:br>
            <a:r>
              <a:rPr lang="en-GB" dirty="0">
                <a:solidFill>
                  <a:srgbClr val="0000CD"/>
                </a:solidFill>
                <a:latin typeface="Consolas" panose="020B0609020204030204" pitchFamily="49" charset="0"/>
              </a:rPr>
              <a:t>while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&lt; </a:t>
            </a:r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6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br>
              <a:rPr lang="en-GB" dirty="0"/>
            </a:b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GB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br>
              <a:rPr lang="en-GB" dirty="0"/>
            </a:b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GB" dirty="0">
                <a:solidFill>
                  <a:srgbClr val="0000CD"/>
                </a:solidFill>
                <a:latin typeface="Consolas" panose="020B0609020204030204" pitchFamily="49" charset="0"/>
              </a:rPr>
              <a:t>if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== </a:t>
            </a:r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3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br>
              <a:rPr lang="en-GB" dirty="0"/>
            </a:b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GB" dirty="0">
                <a:solidFill>
                  <a:srgbClr val="0000CD"/>
                </a:solidFill>
                <a:latin typeface="Consolas" panose="020B0609020204030204" pitchFamily="49" charset="0"/>
              </a:rPr>
              <a:t>break</a:t>
            </a:r>
            <a:br>
              <a:rPr lang="en-GB" dirty="0"/>
            </a:b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+= </a:t>
            </a:r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1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64389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While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With the continue statement we can stop the current iteration, and continue with the next: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53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979EAB-0AAC-412E-AAC8-648C064B31EC}"/>
              </a:ext>
            </a:extLst>
          </p:cNvPr>
          <p:cNvSpPr/>
          <p:nvPr/>
        </p:nvSpPr>
        <p:spPr>
          <a:xfrm>
            <a:off x="685800" y="2202038"/>
            <a:ext cx="7613904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= </a:t>
            </a:r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0</a:t>
            </a:r>
            <a:br>
              <a:rPr lang="en-GB" dirty="0"/>
            </a:br>
            <a:r>
              <a:rPr lang="en-GB" dirty="0">
                <a:solidFill>
                  <a:srgbClr val="0000CD"/>
                </a:solidFill>
                <a:latin typeface="Consolas" panose="020B0609020204030204" pitchFamily="49" charset="0"/>
              </a:rPr>
              <a:t>while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&lt; </a:t>
            </a:r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6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br>
              <a:rPr lang="en-GB" dirty="0"/>
            </a:b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+= </a:t>
            </a:r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1</a:t>
            </a:r>
            <a:br>
              <a:rPr lang="en-GB" dirty="0"/>
            </a:b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GB" dirty="0">
                <a:solidFill>
                  <a:srgbClr val="0000CD"/>
                </a:solidFill>
                <a:latin typeface="Consolas" panose="020B0609020204030204" pitchFamily="49" charset="0"/>
              </a:rPr>
              <a:t>if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== </a:t>
            </a:r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3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br>
              <a:rPr lang="en-GB" dirty="0"/>
            </a:b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GB" dirty="0">
                <a:solidFill>
                  <a:srgbClr val="0000CD"/>
                </a:solidFill>
                <a:latin typeface="Consolas" panose="020B0609020204030204" pitchFamily="49" charset="0"/>
              </a:rPr>
              <a:t>continue</a:t>
            </a:r>
            <a:br>
              <a:rPr lang="en-GB" dirty="0"/>
            </a:b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GB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60629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For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A for loop is used for iterating over a sequence (that is either a list, a tuple, a dictionary, a set, or a string).</a:t>
            </a:r>
          </a:p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This is less like the for keyword in other programming languages, and works more like an iterator method as found in other object-orientated programming languages.</a:t>
            </a:r>
          </a:p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With the for loop we can execute a set of statements, once for each item in a list, tuple, set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7805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For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Print each fruit in a fruit list:</a:t>
            </a: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Looping Through a String</a:t>
            </a: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55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979EAB-0AAC-412E-AAC8-648C064B31EC}"/>
              </a:ext>
            </a:extLst>
          </p:cNvPr>
          <p:cNvSpPr/>
          <p:nvPr/>
        </p:nvSpPr>
        <p:spPr>
          <a:xfrm>
            <a:off x="685800" y="1828800"/>
            <a:ext cx="7613904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fruits = [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"apple"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"banana"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"cherry"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x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fruits: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(x)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A5F41C-F2F6-4896-9AEA-B2FE0B40644A}"/>
              </a:ext>
            </a:extLst>
          </p:cNvPr>
          <p:cNvSpPr/>
          <p:nvPr/>
        </p:nvSpPr>
        <p:spPr>
          <a:xfrm>
            <a:off x="685800" y="3886200"/>
            <a:ext cx="7613904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>
                <a:solidFill>
                  <a:srgbClr val="0000CD"/>
                </a:solidFill>
                <a:latin typeface="Consolas" panose="020B0609020204030204" pitchFamily="49" charset="0"/>
              </a:rPr>
              <a:t>for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 x </a:t>
            </a:r>
            <a:r>
              <a:rPr lang="en-GB" dirty="0">
                <a:solidFill>
                  <a:srgbClr val="0000CD"/>
                </a:solidFill>
                <a:latin typeface="Consolas" panose="020B0609020204030204" pitchFamily="49" charset="0"/>
              </a:rPr>
              <a:t>in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GB" dirty="0">
                <a:solidFill>
                  <a:srgbClr val="A52A2A"/>
                </a:solidFill>
                <a:latin typeface="Consolas" panose="020B0609020204030204" pitchFamily="49" charset="0"/>
              </a:rPr>
              <a:t>"banana"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br>
              <a:rPr lang="en-GB" dirty="0"/>
            </a:b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GB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(x)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65055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For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With the break statement we can stop the loop before it has looped through all the items:</a:t>
            </a:r>
          </a:p>
          <a:p>
            <a:pPr lvl="1"/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lvl="1"/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274320" lvl="1" indent="0">
              <a:buNone/>
            </a:pPr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With the continue statement we can stop the current iteration of the loop, and continue with the next: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56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979EAB-0AAC-412E-AAC8-648C064B31EC}"/>
              </a:ext>
            </a:extLst>
          </p:cNvPr>
          <p:cNvSpPr/>
          <p:nvPr/>
        </p:nvSpPr>
        <p:spPr>
          <a:xfrm>
            <a:off x="685800" y="2057400"/>
            <a:ext cx="7613904" cy="1477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fruits = [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"apple"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"banana"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"cherry"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x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fruits: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(x)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x ==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"banana"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break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A5F41C-F2F6-4896-9AEA-B2FE0B40644A}"/>
              </a:ext>
            </a:extLst>
          </p:cNvPr>
          <p:cNvSpPr/>
          <p:nvPr/>
        </p:nvSpPr>
        <p:spPr>
          <a:xfrm>
            <a:off x="685800" y="4913053"/>
            <a:ext cx="7613904" cy="1477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fruits = [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"apple"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"banana"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"cherry"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x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fruits: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x ==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"banana"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continue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(x)</a:t>
            </a:r>
          </a:p>
        </p:txBody>
      </p:sp>
    </p:spTree>
    <p:extLst>
      <p:ext uri="{BB962C8B-B14F-4D97-AF65-F5344CB8AC3E}">
        <p14:creationId xmlns:p14="http://schemas.microsoft.com/office/powerpoint/2010/main" val="277515308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range()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The range() function returns a sequence of numbers, starting from 0 by default, and increments by 1 (by default), and ends at a specified number.</a:t>
            </a: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Using the start parameter:</a:t>
            </a:r>
          </a:p>
          <a:p>
            <a:pPr lvl="1"/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Increment the sequence with 3 (default is 1):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57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979EAB-0AAC-412E-AAC8-648C064B31EC}"/>
              </a:ext>
            </a:extLst>
          </p:cNvPr>
          <p:cNvSpPr/>
          <p:nvPr/>
        </p:nvSpPr>
        <p:spPr>
          <a:xfrm>
            <a:off x="640761" y="3041749"/>
            <a:ext cx="7613904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x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range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):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(x)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296E3F1-8A1D-45BB-8386-DEE917938B4A}"/>
              </a:ext>
            </a:extLst>
          </p:cNvPr>
          <p:cNvSpPr/>
          <p:nvPr/>
        </p:nvSpPr>
        <p:spPr>
          <a:xfrm>
            <a:off x="640761" y="4382869"/>
            <a:ext cx="7613904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x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range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):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(x)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87DA6DF-D275-4634-9F31-C3C18843BC02}"/>
              </a:ext>
            </a:extLst>
          </p:cNvPr>
          <p:cNvSpPr/>
          <p:nvPr/>
        </p:nvSpPr>
        <p:spPr>
          <a:xfrm>
            <a:off x="640761" y="5678269"/>
            <a:ext cx="7613904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x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range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30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):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(x)</a:t>
            </a:r>
          </a:p>
        </p:txBody>
      </p:sp>
    </p:spTree>
    <p:extLst>
      <p:ext uri="{BB962C8B-B14F-4D97-AF65-F5344CB8AC3E}">
        <p14:creationId xmlns:p14="http://schemas.microsoft.com/office/powerpoint/2010/main" val="334060293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range()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The range() function returns a sequence of numbers, starting from 0 by default, and increments by 1 (by default), and ends at a specified number.</a:t>
            </a: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Using the start parameter:</a:t>
            </a:r>
          </a:p>
          <a:p>
            <a:pPr lvl="1"/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Increment the sequence with 3 (default is 1):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58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979EAB-0AAC-412E-AAC8-648C064B31EC}"/>
              </a:ext>
            </a:extLst>
          </p:cNvPr>
          <p:cNvSpPr/>
          <p:nvPr/>
        </p:nvSpPr>
        <p:spPr>
          <a:xfrm>
            <a:off x="640761" y="3041749"/>
            <a:ext cx="7613904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x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range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):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(x)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296E3F1-8A1D-45BB-8386-DEE917938B4A}"/>
              </a:ext>
            </a:extLst>
          </p:cNvPr>
          <p:cNvSpPr/>
          <p:nvPr/>
        </p:nvSpPr>
        <p:spPr>
          <a:xfrm>
            <a:off x="640761" y="4382869"/>
            <a:ext cx="7613904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x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range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):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(x)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87DA6DF-D275-4634-9F31-C3C18843BC02}"/>
              </a:ext>
            </a:extLst>
          </p:cNvPr>
          <p:cNvSpPr/>
          <p:nvPr/>
        </p:nvSpPr>
        <p:spPr>
          <a:xfrm>
            <a:off x="640761" y="5678269"/>
            <a:ext cx="7613904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x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range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30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):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(x)</a:t>
            </a:r>
          </a:p>
        </p:txBody>
      </p:sp>
    </p:spTree>
    <p:extLst>
      <p:ext uri="{BB962C8B-B14F-4D97-AF65-F5344CB8AC3E}">
        <p14:creationId xmlns:p14="http://schemas.microsoft.com/office/powerpoint/2010/main" val="419123832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A function is a block of code which only runs when it is called.</a:t>
            </a: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You can pass data, known as parameters, into a function.</a:t>
            </a: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A function can return data as a result.</a:t>
            </a: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437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simplest application is hello world</a:t>
            </a:r>
          </a:p>
          <a:p>
            <a:r>
              <a:rPr lang="en-US" dirty="0"/>
              <a:t>It prints a message to the user “Hello, world”</a:t>
            </a:r>
          </a:p>
          <a:p>
            <a:r>
              <a:rPr lang="en-US" dirty="0"/>
              <a:t>It’s only one line</a:t>
            </a:r>
          </a:p>
          <a:p>
            <a:pPr lvl="1"/>
            <a:r>
              <a:rPr lang="en-GB" dirty="0"/>
              <a:t>print("Hello, World!")</a:t>
            </a:r>
            <a:endParaRPr lang="en-US" dirty="0"/>
          </a:p>
          <a:p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50671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Creating a Function</a:t>
            </a: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Calling a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60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87DA6DF-D275-4634-9F31-C3C18843BC02}"/>
              </a:ext>
            </a:extLst>
          </p:cNvPr>
          <p:cNvSpPr/>
          <p:nvPr/>
        </p:nvSpPr>
        <p:spPr>
          <a:xfrm>
            <a:off x="640761" y="1905000"/>
            <a:ext cx="7613904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my_function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():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"Hello from a function"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C2B88B-CC2D-41DC-B194-8D7FF19CF77C}"/>
              </a:ext>
            </a:extLst>
          </p:cNvPr>
          <p:cNvSpPr/>
          <p:nvPr/>
        </p:nvSpPr>
        <p:spPr>
          <a:xfrm>
            <a:off x="640761" y="3429000"/>
            <a:ext cx="7613904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my_function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():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"Hello from a function"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br>
              <a:rPr lang="en-US" dirty="0"/>
            </a:br>
            <a:br>
              <a:rPr lang="en-US" dirty="0"/>
            </a:b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my_function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50028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Arguments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latin typeface="Verdana" panose="020B0604030504040204" pitchFamily="34" charset="0"/>
              </a:rPr>
              <a:t>Information can be passed into functions as arguments.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latin typeface="Verdana" panose="020B0604030504040204" pitchFamily="34" charset="0"/>
              </a:rPr>
              <a:t>Arguments are specified after the function name, inside the parentheses. You can add as many arguments as you want, just separate them with a comma.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latin typeface="Verdana" panose="020B0604030504040204" pitchFamily="34" charset="0"/>
              </a:rPr>
              <a:t>The following example has a function with one argument (</a:t>
            </a:r>
            <a:r>
              <a:rPr lang="en-US" sz="2000" dirty="0" err="1">
                <a:solidFill>
                  <a:srgbClr val="000000"/>
                </a:solidFill>
                <a:latin typeface="Verdana" panose="020B0604030504040204" pitchFamily="34" charset="0"/>
              </a:rPr>
              <a:t>fname</a:t>
            </a:r>
            <a:r>
              <a:rPr lang="en-US" sz="2000" dirty="0">
                <a:solidFill>
                  <a:srgbClr val="000000"/>
                </a:solidFill>
                <a:latin typeface="Verdana" panose="020B0604030504040204" pitchFamily="34" charset="0"/>
              </a:rPr>
              <a:t>). When the function is called, we pass along a first name, which is used inside the function to print the full name:</a:t>
            </a: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61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87DA6DF-D275-4634-9F31-C3C18843BC02}"/>
              </a:ext>
            </a:extLst>
          </p:cNvPr>
          <p:cNvSpPr/>
          <p:nvPr/>
        </p:nvSpPr>
        <p:spPr>
          <a:xfrm>
            <a:off x="612648" y="4478834"/>
            <a:ext cx="7613904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my_function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fname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):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 </a:t>
            </a:r>
            <a:r>
              <a:rPr lang="en-US" dirty="0" err="1">
                <a:solidFill>
                  <a:srgbClr val="A52A2A"/>
                </a:solidFill>
                <a:latin typeface="Consolas" panose="020B0609020204030204" pitchFamily="49" charset="0"/>
              </a:rPr>
              <a:t>Refsnes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br>
              <a:rPr lang="en-US" dirty="0"/>
            </a:br>
            <a:br>
              <a:rPr lang="en-US" dirty="0"/>
            </a:b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my_function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A52A2A"/>
                </a:solidFill>
                <a:latin typeface="Consolas" panose="020B0609020204030204" pitchFamily="49" charset="0"/>
              </a:rPr>
              <a:t>"Emil"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br>
              <a:rPr lang="en-US" dirty="0"/>
            </a:b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my_function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A52A2A"/>
                </a:solidFill>
                <a:latin typeface="Consolas" panose="020B0609020204030204" pitchFamily="49" charset="0"/>
              </a:rPr>
              <a:t>"Tobias"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br>
              <a:rPr lang="en-US" dirty="0"/>
            </a:b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my_function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A52A2A"/>
                </a:solidFill>
                <a:latin typeface="Consolas" panose="020B0609020204030204" pitchFamily="49" charset="0"/>
              </a:rPr>
              <a:t>"Linus"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0108342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User Input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The following example asks for the username, and when you entered the username, it gets printed on the screen: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62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87DA6DF-D275-4634-9F31-C3C18843BC02}"/>
              </a:ext>
            </a:extLst>
          </p:cNvPr>
          <p:cNvSpPr/>
          <p:nvPr/>
        </p:nvSpPr>
        <p:spPr>
          <a:xfrm>
            <a:off x="612648" y="2743200"/>
            <a:ext cx="7613904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username = </a:t>
            </a:r>
            <a:r>
              <a:rPr lang="en-GB" dirty="0">
                <a:solidFill>
                  <a:srgbClr val="0000CD"/>
                </a:solidFill>
                <a:latin typeface="Consolas" panose="020B0609020204030204" pitchFamily="49" charset="0"/>
              </a:rPr>
              <a:t>input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dirty="0">
                <a:solidFill>
                  <a:srgbClr val="A52A2A"/>
                </a:solidFill>
                <a:latin typeface="Consolas" panose="020B0609020204030204" pitchFamily="49" charset="0"/>
              </a:rPr>
              <a:t>"Enter username:"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br>
              <a:rPr lang="en-GB" dirty="0"/>
            </a:br>
            <a:r>
              <a:rPr lang="en-GB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dirty="0">
                <a:solidFill>
                  <a:srgbClr val="A52A2A"/>
                </a:solidFill>
                <a:latin typeface="Consolas" panose="020B0609020204030204" pitchFamily="49" charset="0"/>
              </a:rPr>
              <a:t>"Username is: 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 + username)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35660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File Open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The key function for working with files in Python is the open() function.</a:t>
            </a:r>
          </a:p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The open() function takes two parameters; filename, and mode.</a:t>
            </a:r>
          </a:p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There are four different methods (modes) for opening a file:</a:t>
            </a: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63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87DA6DF-D275-4634-9F31-C3C18843BC02}"/>
              </a:ext>
            </a:extLst>
          </p:cNvPr>
          <p:cNvSpPr/>
          <p:nvPr/>
        </p:nvSpPr>
        <p:spPr>
          <a:xfrm>
            <a:off x="612648" y="4039548"/>
            <a:ext cx="7613904" cy="15696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"r" - Read - Default value. Opens a file for reading, error if the file does not exist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"a" - Append - Opens a file for appending, creates the file if it does not exist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"w" - Write - Opens a file for writing, creates the file if it does not exist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"x" - Create - Creates the specified file, returns an error if the file exists</a:t>
            </a:r>
          </a:p>
        </p:txBody>
      </p:sp>
    </p:spTree>
    <p:extLst>
      <p:ext uri="{BB962C8B-B14F-4D97-AF65-F5344CB8AC3E}">
        <p14:creationId xmlns:p14="http://schemas.microsoft.com/office/powerpoint/2010/main" val="269130513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File Open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The open() function returns a file object, which has a read() method for reading the content of the file:</a:t>
            </a: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Read Only Parts of the File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Return the 5 first characters of the file: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64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EADE5C-6044-466D-943D-0B0DAEA1166F}"/>
              </a:ext>
            </a:extLst>
          </p:cNvPr>
          <p:cNvSpPr/>
          <p:nvPr/>
        </p:nvSpPr>
        <p:spPr>
          <a:xfrm>
            <a:off x="612648" y="2590800"/>
            <a:ext cx="7613904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f =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open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"demofile.txt"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"r"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f.read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50E4DD-3E0F-41A3-8EF6-0290F6FAA1AB}"/>
              </a:ext>
            </a:extLst>
          </p:cNvPr>
          <p:cNvSpPr/>
          <p:nvPr/>
        </p:nvSpPr>
        <p:spPr>
          <a:xfrm>
            <a:off x="612648" y="4586537"/>
            <a:ext cx="7613904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f =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open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"demofile.txt"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"r"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br>
              <a:rPr lang="en-US" dirty="0"/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f.read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388108026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File Open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Read Lines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By calling </a:t>
            </a:r>
            <a:r>
              <a:rPr lang="en-US" dirty="0" err="1">
                <a:solidFill>
                  <a:srgbClr val="000000"/>
                </a:solidFill>
                <a:latin typeface="Verdana" panose="020B0604030504040204" pitchFamily="34" charset="0"/>
              </a:rPr>
              <a:t>readline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() two times, you can read the two first lines:</a:t>
            </a: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65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EADE5C-6044-466D-943D-0B0DAEA1166F}"/>
              </a:ext>
            </a:extLst>
          </p:cNvPr>
          <p:cNvSpPr/>
          <p:nvPr/>
        </p:nvSpPr>
        <p:spPr>
          <a:xfrm>
            <a:off x="612648" y="2590800"/>
            <a:ext cx="7613904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f = </a:t>
            </a:r>
            <a:r>
              <a:rPr lang="en-GB" dirty="0">
                <a:solidFill>
                  <a:srgbClr val="0000CD"/>
                </a:solidFill>
                <a:latin typeface="Consolas" panose="020B0609020204030204" pitchFamily="49" charset="0"/>
              </a:rPr>
              <a:t>open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dirty="0">
                <a:solidFill>
                  <a:srgbClr val="A52A2A"/>
                </a:solidFill>
                <a:latin typeface="Consolas" panose="020B0609020204030204" pitchFamily="49" charset="0"/>
              </a:rPr>
              <a:t>"demofile.txt"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GB" dirty="0">
                <a:solidFill>
                  <a:srgbClr val="A52A2A"/>
                </a:solidFill>
                <a:latin typeface="Consolas" panose="020B0609020204030204" pitchFamily="49" charset="0"/>
              </a:rPr>
              <a:t>"r"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br>
              <a:rPr lang="en-GB" dirty="0"/>
            </a:br>
            <a:r>
              <a:rPr lang="en-GB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f.readline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())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50E4DD-3E0F-41A3-8EF6-0290F6FAA1AB}"/>
              </a:ext>
            </a:extLst>
          </p:cNvPr>
          <p:cNvSpPr/>
          <p:nvPr/>
        </p:nvSpPr>
        <p:spPr>
          <a:xfrm>
            <a:off x="612648" y="4586537"/>
            <a:ext cx="7613904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f = </a:t>
            </a:r>
            <a:r>
              <a:rPr lang="en-GB" dirty="0">
                <a:solidFill>
                  <a:srgbClr val="0000CD"/>
                </a:solidFill>
                <a:latin typeface="Consolas" panose="020B0609020204030204" pitchFamily="49" charset="0"/>
              </a:rPr>
              <a:t>open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dirty="0">
                <a:solidFill>
                  <a:srgbClr val="A52A2A"/>
                </a:solidFill>
                <a:latin typeface="Consolas" panose="020B0609020204030204" pitchFamily="49" charset="0"/>
              </a:rPr>
              <a:t>"demofile.txt"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GB" dirty="0">
                <a:solidFill>
                  <a:srgbClr val="A52A2A"/>
                </a:solidFill>
                <a:latin typeface="Consolas" panose="020B0609020204030204" pitchFamily="49" charset="0"/>
              </a:rPr>
              <a:t>"r"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br>
              <a:rPr lang="en-GB" dirty="0"/>
            </a:br>
            <a:r>
              <a:rPr lang="en-GB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f.readline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())</a:t>
            </a:r>
            <a:br>
              <a:rPr lang="en-GB" dirty="0"/>
            </a:br>
            <a:r>
              <a:rPr lang="en-GB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f.readline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())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48724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File Open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By looping through the lines of the file, you can read the whole file, line by line:</a:t>
            </a: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Close Files</a:t>
            </a: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66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EADE5C-6044-466D-943D-0B0DAEA1166F}"/>
              </a:ext>
            </a:extLst>
          </p:cNvPr>
          <p:cNvSpPr/>
          <p:nvPr/>
        </p:nvSpPr>
        <p:spPr>
          <a:xfrm>
            <a:off x="612648" y="2287739"/>
            <a:ext cx="7613904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f = </a:t>
            </a:r>
            <a:r>
              <a:rPr lang="en-GB" dirty="0">
                <a:solidFill>
                  <a:srgbClr val="0000CD"/>
                </a:solidFill>
                <a:latin typeface="Consolas" panose="020B0609020204030204" pitchFamily="49" charset="0"/>
              </a:rPr>
              <a:t>open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dirty="0">
                <a:solidFill>
                  <a:srgbClr val="A52A2A"/>
                </a:solidFill>
                <a:latin typeface="Consolas" panose="020B0609020204030204" pitchFamily="49" charset="0"/>
              </a:rPr>
              <a:t>"demofile.txt"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GB" dirty="0">
                <a:solidFill>
                  <a:srgbClr val="A52A2A"/>
                </a:solidFill>
                <a:latin typeface="Consolas" panose="020B0609020204030204" pitchFamily="49" charset="0"/>
              </a:rPr>
              <a:t>"r"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br>
              <a:rPr lang="en-GB" dirty="0"/>
            </a:br>
            <a:r>
              <a:rPr lang="en-GB" dirty="0">
                <a:solidFill>
                  <a:srgbClr val="0000CD"/>
                </a:solidFill>
                <a:latin typeface="Consolas" panose="020B0609020204030204" pitchFamily="49" charset="0"/>
              </a:rPr>
              <a:t>for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 x </a:t>
            </a:r>
            <a:r>
              <a:rPr lang="en-GB" dirty="0">
                <a:solidFill>
                  <a:srgbClr val="0000CD"/>
                </a:solidFill>
                <a:latin typeface="Consolas" panose="020B0609020204030204" pitchFamily="49" charset="0"/>
              </a:rPr>
              <a:t>in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 f:</a:t>
            </a:r>
            <a:br>
              <a:rPr lang="en-GB" dirty="0"/>
            </a:b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GB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(x)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50E4DD-3E0F-41A3-8EF6-0290F6FAA1AB}"/>
              </a:ext>
            </a:extLst>
          </p:cNvPr>
          <p:cNvSpPr/>
          <p:nvPr/>
        </p:nvSpPr>
        <p:spPr>
          <a:xfrm>
            <a:off x="612648" y="4270730"/>
            <a:ext cx="7613904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f = </a:t>
            </a:r>
            <a:r>
              <a:rPr lang="en-GB" dirty="0">
                <a:solidFill>
                  <a:srgbClr val="0000CD"/>
                </a:solidFill>
                <a:latin typeface="Consolas" panose="020B0609020204030204" pitchFamily="49" charset="0"/>
              </a:rPr>
              <a:t>open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dirty="0">
                <a:solidFill>
                  <a:srgbClr val="A52A2A"/>
                </a:solidFill>
                <a:latin typeface="Consolas" panose="020B0609020204030204" pitchFamily="49" charset="0"/>
              </a:rPr>
              <a:t>"demofile.txt"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GB" dirty="0">
                <a:solidFill>
                  <a:srgbClr val="A52A2A"/>
                </a:solidFill>
                <a:latin typeface="Consolas" panose="020B0609020204030204" pitchFamily="49" charset="0"/>
              </a:rPr>
              <a:t>"r"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br>
              <a:rPr lang="en-GB" dirty="0"/>
            </a:br>
            <a:r>
              <a:rPr lang="en-GB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f.readline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())</a:t>
            </a:r>
            <a:br>
              <a:rPr lang="en-GB" dirty="0"/>
            </a:b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f.close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23094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File Write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To write to an existing file, you must add a parameter to the open() function:</a:t>
            </a:r>
          </a:p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"a" - Append - will append to the end of the file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"w" - Write - will overwrite any existing content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67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EADE5C-6044-466D-943D-0B0DAEA1166F}"/>
              </a:ext>
            </a:extLst>
          </p:cNvPr>
          <p:cNvSpPr/>
          <p:nvPr/>
        </p:nvSpPr>
        <p:spPr>
          <a:xfrm>
            <a:off x="612648" y="2967335"/>
            <a:ext cx="7613904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f =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open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"demofile2.txt"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"a"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br>
              <a:rPr lang="en-US" dirty="0"/>
            </a:b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f.write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"Now the file has more content!"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br>
              <a:rPr lang="en-US" dirty="0"/>
            </a:b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f.close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EE530D-8579-45E0-9CBA-E1B634341658}"/>
              </a:ext>
            </a:extLst>
          </p:cNvPr>
          <p:cNvSpPr/>
          <p:nvPr/>
        </p:nvSpPr>
        <p:spPr>
          <a:xfrm>
            <a:off x="612648" y="5029200"/>
            <a:ext cx="7613904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f = 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open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"demofile2.txt</a:t>
            </a:r>
            <a:r>
              <a:rPr lang="en-US">
                <a:solidFill>
                  <a:srgbClr val="A52A2A"/>
                </a:solidFill>
                <a:latin typeface="Consolas" panose="020B0609020204030204" pitchFamily="49" charset="0"/>
              </a:rPr>
              <a:t>"</a:t>
            </a:r>
            <a:r>
              <a:rPr lang="en-US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>
                <a:solidFill>
                  <a:srgbClr val="A52A2A"/>
                </a:solidFill>
                <a:latin typeface="Consolas" panose="020B0609020204030204" pitchFamily="49" charset="0"/>
              </a:rPr>
              <a:t>“w"</a:t>
            </a:r>
            <a:r>
              <a:rPr lang="en-US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br>
              <a:rPr lang="en-US" dirty="0"/>
            </a:b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f.write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"Now the file has more content!"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br>
              <a:rPr lang="en-US" dirty="0"/>
            </a:b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f.close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60792856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hlinkClick r:id="rId2"/>
              </a:rPr>
              <a:t>https://www.w3schools.com/python/</a:t>
            </a:r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hlinkClick r:id="rId3"/>
              </a:rPr>
              <a:t>https://www.tutorialspoint.com/python/</a:t>
            </a:r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433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Python as a Calculator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The interpreter acts as a simple calculator</a:t>
            </a:r>
          </a:p>
          <a:p>
            <a:pPr lvl="1"/>
            <a:r>
              <a:rPr lang="en-US" dirty="0"/>
              <a:t>You can type an expression at it and it will write the value.</a:t>
            </a:r>
          </a:p>
          <a:p>
            <a:pPr lvl="1"/>
            <a:r>
              <a:rPr lang="en-US" dirty="0"/>
              <a:t>Expression syntax is straightforward: </a:t>
            </a:r>
          </a:p>
          <a:p>
            <a:pPr lvl="2"/>
            <a:r>
              <a:rPr lang="en-US" dirty="0"/>
              <a:t>the operators +, -, * and / work just like in most other languages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7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74E2816-0C46-4C5D-9E24-72624637C324}"/>
              </a:ext>
            </a:extLst>
          </p:cNvPr>
          <p:cNvSpPr/>
          <p:nvPr/>
        </p:nvSpPr>
        <p:spPr>
          <a:xfrm>
            <a:off x="914400" y="3124200"/>
            <a:ext cx="6781800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&gt;&gt;&gt; 2 + 2</a:t>
            </a:r>
          </a:p>
          <a:p>
            <a:r>
              <a:rPr lang="en-US" dirty="0"/>
              <a:t>4</a:t>
            </a:r>
          </a:p>
          <a:p>
            <a:r>
              <a:rPr lang="en-US" dirty="0"/>
              <a:t>&gt;&gt;&gt; 50 - 5*6</a:t>
            </a:r>
          </a:p>
          <a:p>
            <a:r>
              <a:rPr lang="en-US" dirty="0"/>
              <a:t>20</a:t>
            </a:r>
          </a:p>
          <a:p>
            <a:r>
              <a:rPr lang="en-US" dirty="0"/>
              <a:t>&gt;&gt;&gt; (50 - 5*6) / 4</a:t>
            </a:r>
          </a:p>
          <a:p>
            <a:r>
              <a:rPr lang="en-US" dirty="0"/>
              <a:t>5.0</a:t>
            </a:r>
          </a:p>
          <a:p>
            <a:r>
              <a:rPr lang="en-US" dirty="0"/>
              <a:t>&gt;&gt;&gt; 8 / 5  # division always returns a floating point number</a:t>
            </a:r>
          </a:p>
          <a:p>
            <a:r>
              <a:rPr lang="en-US" dirty="0"/>
              <a:t>1.6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40144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Python has no command for declaring a variable.</a:t>
            </a:r>
          </a:p>
          <a:p>
            <a:pPr lvl="1"/>
            <a:r>
              <a:rPr lang="en-US" dirty="0"/>
              <a:t>A variable is created the moment you first assign a value to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E550CF-0422-4FFE-8AF3-80A14B68C086}"/>
              </a:ext>
            </a:extLst>
          </p:cNvPr>
          <p:cNvSpPr/>
          <p:nvPr/>
        </p:nvSpPr>
        <p:spPr>
          <a:xfrm>
            <a:off x="838200" y="3341978"/>
            <a:ext cx="4572000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x = 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5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y =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"John"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(x)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(y)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E52594-2F53-4EA7-B044-5C1D5FECDEFA}"/>
              </a:ext>
            </a:extLst>
          </p:cNvPr>
          <p:cNvSpPr/>
          <p:nvPr/>
        </p:nvSpPr>
        <p:spPr>
          <a:xfrm>
            <a:off x="565907" y="2808027"/>
            <a:ext cx="1035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2118536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Python has no command for declaring a variable.</a:t>
            </a:r>
          </a:p>
          <a:p>
            <a:pPr lvl="1"/>
            <a:r>
              <a:rPr lang="en-US" dirty="0"/>
              <a:t>A variable is created the moment you first assign a value to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B33D-C3EF-4285-B2BE-44069536D570}" type="slidenum">
              <a:rPr lang="en-US" smtClean="0"/>
              <a:t>9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E550CF-0422-4FFE-8AF3-80A14B68C086}"/>
              </a:ext>
            </a:extLst>
          </p:cNvPr>
          <p:cNvSpPr/>
          <p:nvPr/>
        </p:nvSpPr>
        <p:spPr>
          <a:xfrm>
            <a:off x="838200" y="3341978"/>
            <a:ext cx="4572000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x = 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5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y = 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"John"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(x)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(y)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E52594-2F53-4EA7-B044-5C1D5FECDEFA}"/>
              </a:ext>
            </a:extLst>
          </p:cNvPr>
          <p:cNvSpPr/>
          <p:nvPr/>
        </p:nvSpPr>
        <p:spPr>
          <a:xfrm>
            <a:off x="565907" y="2808027"/>
            <a:ext cx="1035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12922882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861</TotalTime>
  <Words>5018</Words>
  <Application>Microsoft Office PowerPoint</Application>
  <PresentationFormat>On-screen Show (4:3)</PresentationFormat>
  <Paragraphs>542</Paragraphs>
  <Slides>68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8" baseType="lpstr">
      <vt:lpstr>Arial</vt:lpstr>
      <vt:lpstr>Bookman Old Style</vt:lpstr>
      <vt:lpstr>Calibri</vt:lpstr>
      <vt:lpstr>Consolas</vt:lpstr>
      <vt:lpstr>Gill Sans MT</vt:lpstr>
      <vt:lpstr>Segoe UI</vt:lpstr>
      <vt:lpstr>Verdana</vt:lpstr>
      <vt:lpstr>Wingdings</vt:lpstr>
      <vt:lpstr>Wingdings 3</vt:lpstr>
      <vt:lpstr>Origin</vt:lpstr>
      <vt:lpstr>Lecture1- Learning Python 3</vt:lpstr>
      <vt:lpstr>Python Overview</vt:lpstr>
      <vt:lpstr>What can Python do?</vt:lpstr>
      <vt:lpstr>Why Python?</vt:lpstr>
      <vt:lpstr>Python Syntax compared to other programming languages</vt:lpstr>
      <vt:lpstr>Simple Application</vt:lpstr>
      <vt:lpstr>Using Python as a Calculator</vt:lpstr>
      <vt:lpstr>Python Variables</vt:lpstr>
      <vt:lpstr>Python Variables</vt:lpstr>
      <vt:lpstr>Casting</vt:lpstr>
      <vt:lpstr>Get the Variable Type</vt:lpstr>
      <vt:lpstr>Single or Double Quotes?</vt:lpstr>
      <vt:lpstr>Case-Sensitive</vt:lpstr>
      <vt:lpstr>Variable Names</vt:lpstr>
      <vt:lpstr>Legal variable names:</vt:lpstr>
      <vt:lpstr>Illegal variable names:</vt:lpstr>
      <vt:lpstr>Many Values to Multiple Variables</vt:lpstr>
      <vt:lpstr>One Value to Multiple Variables</vt:lpstr>
      <vt:lpstr>Unpack a Collection</vt:lpstr>
      <vt:lpstr>Output Variables</vt:lpstr>
      <vt:lpstr>Output Variables</vt:lpstr>
      <vt:lpstr>Python Data Types</vt:lpstr>
      <vt:lpstr>Python Numbers</vt:lpstr>
      <vt:lpstr>Type Conversion</vt:lpstr>
      <vt:lpstr>Python Strings</vt:lpstr>
      <vt:lpstr>More about Python Strings </vt:lpstr>
      <vt:lpstr>Python Booleans</vt:lpstr>
      <vt:lpstr>Python Lists</vt:lpstr>
      <vt:lpstr>List Properties</vt:lpstr>
      <vt:lpstr>List Properties</vt:lpstr>
      <vt:lpstr>List Items - Data Types</vt:lpstr>
      <vt:lpstr>Python - Access List Items</vt:lpstr>
      <vt:lpstr>Python - Access List Items</vt:lpstr>
      <vt:lpstr>Python - Change List Items</vt:lpstr>
      <vt:lpstr>Python - Add List Items</vt:lpstr>
      <vt:lpstr>Python - Remove List Items</vt:lpstr>
      <vt:lpstr>Python - Remove List Items</vt:lpstr>
      <vt:lpstr>Python - List Comprehension</vt:lpstr>
      <vt:lpstr>Python - Sort Lists</vt:lpstr>
      <vt:lpstr>Python Tuples</vt:lpstr>
      <vt:lpstr>Python Sets</vt:lpstr>
      <vt:lpstr>Python Dictionaries</vt:lpstr>
      <vt:lpstr>Dictionary Items</vt:lpstr>
      <vt:lpstr>Dictionary Items - Data Types</vt:lpstr>
      <vt:lpstr>Python - Access Dictionary Items</vt:lpstr>
      <vt:lpstr>Python - Remove Dictionary Items</vt:lpstr>
      <vt:lpstr>Loop Through a Dictionary</vt:lpstr>
      <vt:lpstr>Python Conditions and If statements</vt:lpstr>
      <vt:lpstr>Python Conditions Elif</vt:lpstr>
      <vt:lpstr>Short Hand If</vt:lpstr>
      <vt:lpstr>Python Conditions:    and    vs  or</vt:lpstr>
      <vt:lpstr>Python While Loops</vt:lpstr>
      <vt:lpstr>Python While Loops</vt:lpstr>
      <vt:lpstr>Python For Loops</vt:lpstr>
      <vt:lpstr>Python For Loops</vt:lpstr>
      <vt:lpstr>Python For Loops</vt:lpstr>
      <vt:lpstr>The range() Function</vt:lpstr>
      <vt:lpstr>The range() Function</vt:lpstr>
      <vt:lpstr>Python Functions</vt:lpstr>
      <vt:lpstr>Python Functions</vt:lpstr>
      <vt:lpstr>Python Functions</vt:lpstr>
      <vt:lpstr>Python User Input</vt:lpstr>
      <vt:lpstr>Python File Open</vt:lpstr>
      <vt:lpstr>Python File Open</vt:lpstr>
      <vt:lpstr>Python File Open</vt:lpstr>
      <vt:lpstr>Python File Open</vt:lpstr>
      <vt:lpstr>Python File Write</vt:lpstr>
      <vt:lpstr>References: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Mohammed Alenazi</dc:creator>
  <cp:lastModifiedBy>Mohammed J.F Aelanzi</cp:lastModifiedBy>
  <cp:revision>153</cp:revision>
  <dcterms:created xsi:type="dcterms:W3CDTF">2015-08-21T14:35:42Z</dcterms:created>
  <dcterms:modified xsi:type="dcterms:W3CDTF">2021-02-02T12:02:30Z</dcterms:modified>
</cp:coreProperties>
</file>