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72" r:id="rId5"/>
    <p:sldId id="276" r:id="rId6"/>
    <p:sldId id="262" r:id="rId7"/>
    <p:sldId id="261" r:id="rId8"/>
    <p:sldId id="263" r:id="rId9"/>
    <p:sldId id="277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8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02D122-B42D-4345-A820-3F3AD6A03516}" type="datetimeFigureOut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AD37D28-CBC7-43CD-97B7-78CA4BE95DD4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8025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BCABFF-6689-46E7-BF50-4411911A24D3}" type="slidenum">
              <a:rPr lang="ar-SA"/>
              <a:pPr eaLnBrk="1" hangingPunct="1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2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9C9837-B84F-430B-9DFA-452F54D09138}" type="slidenum">
              <a:rPr lang="ar-SA"/>
              <a:pPr eaLnBrk="1" hangingPunct="1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6035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09642C-1F73-484B-9928-254A7C63F825}" type="slidenum">
              <a:rPr lang="ar-SA"/>
              <a:pPr eaLnBrk="1" hangingPunct="1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186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036F9C-AD6A-4ECD-A899-F7CA08786B47}" type="slidenum">
              <a:rPr lang="ar-SA"/>
              <a:pPr eaLnBrk="1" hangingPunct="1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356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2409B8-92DD-4A32-B7FD-458535EA756D}" type="slidenum">
              <a:rPr lang="ar-SA"/>
              <a:pPr eaLnBrk="1" hangingPunct="1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622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479AF-110E-4D92-BFB8-B73066CBC345}" type="slidenum">
              <a:rPr lang="ar-SA"/>
              <a:pPr eaLnBrk="1" hangingPunct="1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993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8C9DC1-4088-4C20-8584-AC1818FCF63D}" type="slidenum">
              <a:rPr lang="ar-SA"/>
              <a:pPr eaLnBrk="1" hangingPunct="1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551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9EB364-5712-4837-AFF4-41C1C4878427}" type="slidenum">
              <a:rPr lang="ar-SA"/>
              <a:pPr eaLnBrk="1" hangingPunct="1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425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419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29C722-5EBA-4B8B-88C2-3BA24C51B1BB}" type="slidenum">
              <a:rPr lang="ar-SA"/>
              <a:pPr eaLnBrk="1" hangingPunct="1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4118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3FBBE2-B08F-4A83-A764-3B37BA5A3ED0}" type="slidenum">
              <a:rPr lang="ar-SA"/>
              <a:pPr eaLnBrk="1" hangingPunct="1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7728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EDD90C-1927-42F4-845D-85B8F60E1531}" type="slidenum">
              <a:rPr lang="ar-SA"/>
              <a:pPr eaLnBrk="1" hangingPunct="1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01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206849-3CEE-43DE-9216-E1B66D2B5167}" type="slidenum">
              <a:rPr lang="ar-SA"/>
              <a:pPr eaLnBrk="1" hangingPunct="1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620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4FB84D-CE03-42DC-8314-0376D7E78B3F}" type="slidenum">
              <a:rPr lang="ar-SA"/>
              <a:pPr eaLnBrk="1" hangingPunct="1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0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02F0EF-7B64-4C24-8D12-5B06891B8C67}" type="slidenum">
              <a:rPr lang="ar-SA"/>
              <a:pPr eaLnBrk="1" hangingPunct="1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B4B906-B8AA-4D01-8061-0AD4CAE47803}" type="slidenum">
              <a:rPr lang="ar-SA"/>
              <a:pPr eaLnBrk="1" hangingPunct="1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77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B9767D-F154-4212-A3FD-82A5FF472414}" type="slidenum">
              <a:rPr lang="ar-SA"/>
              <a:pPr eaLnBrk="1" hangingPunct="1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793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342ECE-8188-4F35-8CD0-49EF036829E4}" type="slidenum">
              <a:rPr lang="ar-SA"/>
              <a:pPr eaLnBrk="1" hangingPunct="1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25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20CF28-3D03-4359-9C25-D51219CADBC1}" type="slidenum">
              <a:rPr lang="ar-SA"/>
              <a:pPr eaLnBrk="1" hangingPunct="1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478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FE39E0-C562-4F6A-9BC9-6FD82FDB42B1}" type="slidenum">
              <a:rPr lang="ar-SA"/>
              <a:pPr eaLnBrk="1" hangingPunct="1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50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03F8-045F-413A-BBB1-04CE66236B16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16189-41AB-4377-8EE3-93761666D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2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C4A4-6D0E-4CAF-B7B2-EB6DFFF2CE44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3ACAD-A954-43E8-AF0A-A78039906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6EB4-AA55-4283-AD8A-64DD99ABC448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3ECF1-C207-4969-AFB6-ED8520134C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42A3-AE3F-4FC6-B629-4F0E8CA0A461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E76FE-76C3-46A5-909A-D296FD2EE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54D9-17D4-460E-892D-63CA17010A67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0D7C-7ED1-47E3-A909-037701F5E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1BE1-2A48-4246-9CF6-72BFA7E101A1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953BD-FFF3-45A2-A93F-2E26525A10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6066-9A4F-43F8-883F-6CCB2D84BF7F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C17F7-78DF-4A20-B957-14AB9131B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EDEB-5E3E-4DBC-8CC9-57E694ABD578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57E7-1733-4EBA-9CDC-1FA91EC4A1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25B5-D23D-4ADA-AA0E-A54989BF32FF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1F5F2-DD37-4BCB-86FB-21FF68CFC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90C3-9DA9-42D4-B247-35A49B586D1A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01D4E-D5C2-44BD-97B3-C1BDC75B9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1BE7-B655-44E6-A626-7E48937890A8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C3D62-21CC-4CAB-A351-111ECE4C0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9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7242F1-7A9D-40B0-BDA6-DCBEF12DAD3E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8FEDC51-C0B8-4CF7-92FC-14D9182511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3337" y="1066800"/>
            <a:ext cx="594233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Cell Structure</a:t>
            </a:r>
          </a:p>
        </p:txBody>
      </p:sp>
      <p:pic>
        <p:nvPicPr>
          <p:cNvPr id="2051" name="Picture 4" descr="C:\Users\hopes\Desktop\145 zoo MY WORK\New Folder\Microscop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1714F7-40B1-4153-B947-55328D074E6E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Awad</a:t>
            </a:r>
            <a:r>
              <a:rPr lang="en-US" dirty="0"/>
              <a:t> Al-</a:t>
            </a:r>
            <a:r>
              <a:rPr lang="en-US" dirty="0" err="1"/>
              <a:t>Harbi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2819400"/>
            <a:ext cx="8153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cs typeface="+mj-cs"/>
              </a:rPr>
              <a:t>The essential features of the cells :</a:t>
            </a:r>
          </a:p>
          <a:p>
            <a:pPr>
              <a:defRPr/>
            </a:pPr>
            <a:endParaRPr lang="en-US" sz="2800" b="1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71800" y="405825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Cell Structure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0" y="1524000"/>
            <a:ext cx="838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cs typeface="+mj-cs"/>
              </a:rPr>
              <a:t>Cells are the basic units of biological structure and function .</a:t>
            </a:r>
          </a:p>
        </p:txBody>
      </p:sp>
      <p:pic>
        <p:nvPicPr>
          <p:cNvPr id="11269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مستطيل 5"/>
          <p:cNvSpPr>
            <a:spLocks noChangeArrowheads="1"/>
          </p:cNvSpPr>
          <p:nvPr/>
        </p:nvSpPr>
        <p:spPr bwMode="auto">
          <a:xfrm>
            <a:off x="850900" y="3733800"/>
            <a:ext cx="341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/>
                </a:solidFill>
              </a:rPr>
              <a:t>1- The cell membrane </a:t>
            </a:r>
          </a:p>
        </p:txBody>
      </p:sp>
      <p:sp>
        <p:nvSpPr>
          <p:cNvPr id="11271" name="مستطيل 6"/>
          <p:cNvSpPr>
            <a:spLocks noChangeArrowheads="1"/>
          </p:cNvSpPr>
          <p:nvPr/>
        </p:nvSpPr>
        <p:spPr bwMode="auto">
          <a:xfrm>
            <a:off x="892175" y="4572000"/>
            <a:ext cx="360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/>
                </a:solidFill>
              </a:rPr>
              <a:t>2- The genetic material </a:t>
            </a:r>
          </a:p>
        </p:txBody>
      </p:sp>
      <p:sp>
        <p:nvSpPr>
          <p:cNvPr id="11272" name="مستطيل 7"/>
          <p:cNvSpPr>
            <a:spLocks noChangeArrowheads="1"/>
          </p:cNvSpPr>
          <p:nvPr/>
        </p:nvSpPr>
        <p:spPr bwMode="auto">
          <a:xfrm>
            <a:off x="914400" y="5334000"/>
            <a:ext cx="2868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/>
                </a:solidFill>
              </a:rPr>
              <a:t>3- The cytoplasm  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38FE7B-025B-4204-AD5B-8DE2E6161A8E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657600" y="1524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 types</a:t>
            </a:r>
            <a:endParaRPr lang="en-US" sz="280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762000"/>
            <a:ext cx="8915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cs typeface="+mj-cs"/>
              </a:rPr>
              <a:t>Two major types of cells are known according to the arrangement of the genetic material and the contents of the cytoplasm.</a:t>
            </a:r>
            <a:endParaRPr lang="ar-SA" sz="2000" b="1" dirty="0">
              <a:solidFill>
                <a:schemeClr val="tx2"/>
              </a:solidFill>
              <a:cs typeface="+mj-cs"/>
            </a:endParaRPr>
          </a:p>
        </p:txBody>
      </p:sp>
      <p:grpSp>
        <p:nvGrpSpPr>
          <p:cNvPr id="12292" name="مجموعة 4"/>
          <p:cNvGrpSpPr>
            <a:grpSpLocks/>
          </p:cNvGrpSpPr>
          <p:nvPr/>
        </p:nvGrpSpPr>
        <p:grpSpPr bwMode="auto">
          <a:xfrm>
            <a:off x="1752600" y="1447800"/>
            <a:ext cx="5334000" cy="771525"/>
            <a:chOff x="1066800" y="609600"/>
            <a:chExt cx="7010400" cy="771525"/>
          </a:xfrm>
        </p:grpSpPr>
        <p:cxnSp>
          <p:nvCxnSpPr>
            <p:cNvPr id="6" name="رابط مستقيم 5"/>
            <p:cNvCxnSpPr/>
            <p:nvPr/>
          </p:nvCxnSpPr>
          <p:spPr>
            <a:xfrm rot="5400000">
              <a:off x="4305800" y="798603"/>
              <a:ext cx="390525" cy="1251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>
              <a:off x="1066800" y="100012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5400000">
              <a:off x="7876722" y="1180647"/>
              <a:ext cx="390525" cy="10431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5400000">
              <a:off x="876753" y="1180647"/>
              <a:ext cx="390525" cy="10433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3" name="مستطيل 9"/>
          <p:cNvSpPr>
            <a:spLocks noChangeArrowheads="1"/>
          </p:cNvSpPr>
          <p:nvPr/>
        </p:nvSpPr>
        <p:spPr bwMode="auto">
          <a:xfrm>
            <a:off x="914400" y="228600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Prokaryotes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2294" name="مستطيل 10"/>
          <p:cNvSpPr>
            <a:spLocks noChangeArrowheads="1"/>
          </p:cNvSpPr>
          <p:nvPr/>
        </p:nvSpPr>
        <p:spPr bwMode="auto">
          <a:xfrm>
            <a:off x="6280150" y="2209800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Eukaryotes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2295" name="مستطيل 11"/>
          <p:cNvSpPr>
            <a:spLocks noChangeArrowheads="1"/>
          </p:cNvSpPr>
          <p:nvPr/>
        </p:nvSpPr>
        <p:spPr bwMode="auto">
          <a:xfrm>
            <a:off x="163513" y="2971800"/>
            <a:ext cx="364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Pro</a:t>
            </a:r>
            <a:r>
              <a:rPr lang="en-US" sz="2000" b="1">
                <a:solidFill>
                  <a:schemeClr val="tx2"/>
                </a:solidFill>
              </a:rPr>
              <a:t>=before, </a:t>
            </a:r>
            <a:r>
              <a:rPr lang="en-US" sz="2000" b="1">
                <a:solidFill>
                  <a:srgbClr val="FF0000"/>
                </a:solidFill>
              </a:rPr>
              <a:t>karyon</a:t>
            </a:r>
            <a:r>
              <a:rPr lang="en-US" sz="2000" b="1">
                <a:solidFill>
                  <a:schemeClr val="tx2"/>
                </a:solidFill>
              </a:rPr>
              <a:t>=nucleus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2296" name="مستطيل 12"/>
          <p:cNvSpPr>
            <a:spLocks noChangeArrowheads="1"/>
          </p:cNvSpPr>
          <p:nvPr/>
        </p:nvSpPr>
        <p:spPr bwMode="auto">
          <a:xfrm>
            <a:off x="5362575" y="2971800"/>
            <a:ext cx="324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Eu</a:t>
            </a:r>
            <a:r>
              <a:rPr lang="en-US" sz="2000" b="1">
                <a:solidFill>
                  <a:schemeClr val="tx2"/>
                </a:solidFill>
              </a:rPr>
              <a:t>=true, </a:t>
            </a:r>
            <a:r>
              <a:rPr lang="en-US" sz="2000" b="1">
                <a:solidFill>
                  <a:srgbClr val="FF0000"/>
                </a:solidFill>
              </a:rPr>
              <a:t>karyon</a:t>
            </a:r>
            <a:r>
              <a:rPr lang="en-US" sz="2000" b="1">
                <a:solidFill>
                  <a:schemeClr val="tx2"/>
                </a:solidFill>
              </a:rPr>
              <a:t>=nucleus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5" name="وسيلة شرح مع سهم إلى اليسار واليمين 14"/>
          <p:cNvSpPr/>
          <p:nvPr/>
        </p:nvSpPr>
        <p:spPr>
          <a:xfrm>
            <a:off x="3200400" y="3581400"/>
            <a:ext cx="2209800" cy="990600"/>
          </a:xfrm>
          <a:prstGeom prst="leftRightArrowCallout">
            <a:avLst>
              <a:gd name="adj1" fmla="val 16973"/>
              <a:gd name="adj2" fmla="val 16973"/>
              <a:gd name="adj3" fmla="val 30351"/>
              <a:gd name="adj4" fmla="val 4692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B050"/>
                </a:solidFill>
              </a:rPr>
              <a:t>nucleus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12298" name="مستطيل 15"/>
          <p:cNvSpPr>
            <a:spLocks noChangeArrowheads="1"/>
          </p:cNvSpPr>
          <p:nvPr/>
        </p:nvSpPr>
        <p:spPr bwMode="auto">
          <a:xfrm>
            <a:off x="981075" y="3733800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B050"/>
                </a:solidFill>
              </a:rPr>
              <a:t>Not present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2299" name="مستطيل 16"/>
          <p:cNvSpPr>
            <a:spLocks noChangeArrowheads="1"/>
          </p:cNvSpPr>
          <p:nvPr/>
        </p:nvSpPr>
        <p:spPr bwMode="auto">
          <a:xfrm>
            <a:off x="6553200" y="3581400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B050"/>
                </a:solidFill>
              </a:rPr>
              <a:t>Present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2300" name="مستطيل 18"/>
          <p:cNvSpPr>
            <a:spLocks noChangeArrowheads="1"/>
          </p:cNvSpPr>
          <p:nvPr/>
        </p:nvSpPr>
        <p:spPr bwMode="auto">
          <a:xfrm>
            <a:off x="4724400" y="4611688"/>
            <a:ext cx="441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</a:rPr>
              <a:t>DNA is associated with proteins in a complex structure known as the chromatin.</a:t>
            </a:r>
            <a:endParaRPr lang="ar-SA" sz="2000" b="1">
              <a:solidFill>
                <a:schemeClr val="tx2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5400000" flipH="1" flipV="1">
            <a:off x="6934200" y="2819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>
            <a:endCxn id="12293" idx="2"/>
          </p:cNvCxnSpPr>
          <p:nvPr/>
        </p:nvCxnSpPr>
        <p:spPr>
          <a:xfrm rot="16200000" flipV="1">
            <a:off x="1607344" y="2826544"/>
            <a:ext cx="285750" cy="4762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 flipH="1" flipV="1">
            <a:off x="68199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 flipH="1" flipV="1">
            <a:off x="1524000" y="43434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 flipH="1" flipV="1">
            <a:off x="6938963" y="35052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16200000" flipV="1">
            <a:off x="1612107" y="3512343"/>
            <a:ext cx="285750" cy="4763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عنصر نائب لرقم الشريحة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3673DF-3A28-4D4B-B257-F70EAFD1FE4E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عنصر نائب للتذييل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12309" name="مستطيل 17"/>
          <p:cNvSpPr>
            <a:spLocks noChangeArrowheads="1"/>
          </p:cNvSpPr>
          <p:nvPr/>
        </p:nvSpPr>
        <p:spPr bwMode="auto">
          <a:xfrm>
            <a:off x="152400" y="4691063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</a:rPr>
              <a:t>The region where the DNA is found is known as the nucleiod.</a:t>
            </a:r>
            <a:endParaRPr lang="ar-SA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362200" y="314325"/>
            <a:ext cx="397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1-Prokaryotes (Bacteria)</a:t>
            </a:r>
            <a:endParaRPr lang="en-US" sz="2800" b="1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1249363"/>
          <a:ext cx="8778875" cy="210343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524802"/>
                <a:gridCol w="3239901"/>
                <a:gridCol w="2014172"/>
              </a:tblGrid>
              <a:tr h="4572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Coccus</a:t>
                      </a:r>
                      <a:endParaRPr lang="en-US" sz="2400" b="1" i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Bacillus</a:t>
                      </a:r>
                      <a:endParaRPr lang="en-US" sz="2400" b="1" i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i="0" dirty="0">
                        <a:cs typeface="+mj-cs"/>
                      </a:endParaRPr>
                    </a:p>
                  </a:txBody>
                  <a:tcPr marL="91433" marR="91433" marT="45727" marB="45727"/>
                </a:tc>
              </a:tr>
              <a:tr h="8230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+mj-cs"/>
                        </a:rPr>
                        <a:t>Round shaped, occur in colonies and strands.</a:t>
                      </a:r>
                      <a:endParaRPr lang="en-US" sz="2400" b="1" dirty="0" smtClean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+mj-cs"/>
                        </a:rPr>
                        <a:t>Rod shaped, occur in strands.</a:t>
                      </a:r>
                      <a:endParaRPr lang="en-US" sz="2400" b="1" dirty="0" smtClean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Description of the shape</a:t>
                      </a:r>
                      <a:endParaRPr lang="en-US" sz="2400" b="1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</a:tr>
              <a:tr h="8230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+mj-cs"/>
                        </a:rPr>
                        <a:t>Free living or found in other organism.</a:t>
                      </a:r>
                      <a:endParaRPr lang="en-US" sz="2400" b="1" dirty="0" smtClean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 smtClean="0">
                          <a:latin typeface="Times New Roman"/>
                          <a:ea typeface="Calibri"/>
                          <a:cs typeface="+mj-cs"/>
                        </a:rPr>
                        <a:t>Free living or found in other organism.</a:t>
                      </a:r>
                      <a:endParaRPr lang="ar-SA" sz="2400" b="1" dirty="0"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Location</a:t>
                      </a:r>
                      <a:endParaRPr lang="en-US" sz="2400" b="1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</a:tr>
            </a:tbl>
          </a:graphicData>
        </a:graphic>
      </p:graphicFrame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BC4242-02CE-4A1F-A441-F81D8A5475E3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مستطيل 3"/>
          <p:cNvSpPr>
            <a:spLocks noChangeArrowheads="1"/>
          </p:cNvSpPr>
          <p:nvPr/>
        </p:nvSpPr>
        <p:spPr bwMode="auto">
          <a:xfrm>
            <a:off x="1593850" y="619125"/>
            <a:ext cx="140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Bacillus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4339" name="مستطيل 4"/>
          <p:cNvSpPr>
            <a:spLocks noChangeArrowheads="1"/>
          </p:cNvSpPr>
          <p:nvPr/>
        </p:nvSpPr>
        <p:spPr bwMode="auto">
          <a:xfrm>
            <a:off x="6019800" y="609600"/>
            <a:ext cx="1281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Coccus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30A21E-BD35-4335-91E2-BA153618B38F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/>
          <a:stretch>
            <a:fillRect/>
          </a:stretch>
        </p:blipFill>
        <p:spPr bwMode="auto">
          <a:xfrm>
            <a:off x="4876800" y="1295400"/>
            <a:ext cx="33718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>
            <a:fillRect/>
          </a:stretch>
        </p:blipFill>
        <p:spPr bwMode="auto">
          <a:xfrm>
            <a:off x="641350" y="1339850"/>
            <a:ext cx="33909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0" y="152400"/>
            <a:ext cx="3343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cs typeface="+mj-cs"/>
              </a:rPr>
              <a:t>2- Eukaryotic cells</a:t>
            </a:r>
            <a:endParaRPr lang="ar-SA" sz="28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600" y="1295400"/>
            <a:ext cx="1981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j-cs"/>
              </a:rPr>
              <a:t>Animal cells</a:t>
            </a:r>
            <a:endParaRPr lang="ar-SA" sz="2400" b="1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4800" y="2133600"/>
            <a:ext cx="2743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cs typeface="+mj-cs"/>
              </a:rPr>
              <a:t>which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have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cs typeface="+mj-cs"/>
              </a:rPr>
              <a:t>a cell membrane and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no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cs typeface="+mj-cs"/>
              </a:rPr>
              <a:t>cell wall</a:t>
            </a:r>
            <a:endParaRPr lang="ar-SA" sz="2400" b="1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086600" y="1295400"/>
            <a:ext cx="140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n-cs"/>
              </a:rPr>
              <a:t>Plant cell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366" name="مستطيل 5"/>
          <p:cNvSpPr>
            <a:spLocks noChangeArrowheads="1"/>
          </p:cNvSpPr>
          <p:nvPr/>
        </p:nvSpPr>
        <p:spPr bwMode="auto">
          <a:xfrm>
            <a:off x="6172200" y="215265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which</a:t>
            </a:r>
            <a:r>
              <a:rPr lang="en-US" sz="2400" b="1"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have</a:t>
            </a:r>
            <a:r>
              <a:rPr lang="en-US" sz="2400" b="1"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a cell membrane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sz="2400" b="1"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cell wall</a:t>
            </a:r>
            <a:endParaRPr lang="en-US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5367" name="مجموعة 6"/>
          <p:cNvGrpSpPr>
            <a:grpSpLocks/>
          </p:cNvGrpSpPr>
          <p:nvPr/>
        </p:nvGrpSpPr>
        <p:grpSpPr bwMode="auto">
          <a:xfrm>
            <a:off x="1295400" y="609600"/>
            <a:ext cx="6477000" cy="771525"/>
            <a:chOff x="1066800" y="609600"/>
            <a:chExt cx="7010400" cy="771525"/>
          </a:xfrm>
        </p:grpSpPr>
        <p:cxnSp>
          <p:nvCxnSpPr>
            <p:cNvPr id="8" name="رابط مستقيم 7"/>
            <p:cNvCxnSpPr/>
            <p:nvPr/>
          </p:nvCxnSpPr>
          <p:spPr>
            <a:xfrm rot="5400000">
              <a:off x="4306290" y="799708"/>
              <a:ext cx="390525" cy="1030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>
              <a:off x="1066800" y="100012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5400000">
              <a:off x="7876783" y="1180708"/>
              <a:ext cx="390525" cy="10309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5400000">
              <a:off x="876692" y="1180708"/>
              <a:ext cx="390525" cy="10309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رابط مستقيم 11"/>
          <p:cNvCxnSpPr/>
          <p:nvPr/>
        </p:nvCxnSpPr>
        <p:spPr>
          <a:xfrm rot="5400000" flipH="1" flipV="1">
            <a:off x="7505700" y="19431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 flipH="1" flipV="1">
            <a:off x="1066800" y="19050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6727825" y="3867150"/>
            <a:ext cx="2035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e.g.</a:t>
            </a:r>
            <a:r>
              <a:rPr lang="en-US" sz="2000" b="1" dirty="0">
                <a:solidFill>
                  <a:schemeClr val="tx2"/>
                </a:solidFill>
                <a:cs typeface="+mn-cs"/>
              </a:rPr>
              <a:t> onion cells</a:t>
            </a:r>
            <a:endParaRPr lang="ar-SA" sz="20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419600" y="4857750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cs typeface="+mn-cs"/>
              </a:rPr>
              <a:t>Rectangular-with eccentric nucleus</a:t>
            </a:r>
            <a:endParaRPr lang="ar-SA" sz="2000" b="1" dirty="0">
              <a:solidFill>
                <a:schemeClr val="tx2"/>
              </a:solidFill>
              <a:cs typeface="+mn-cs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rot="5400000" flipH="1" flipV="1">
            <a:off x="7505700" y="3543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 flipH="1" flipV="1">
            <a:off x="7505700" y="45339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رقم الشريحة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A4B907-DB81-4A77-9048-222E88EB2178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Amal Awad Al-Harbi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E07042-283B-46C6-B254-FAEA0CC0EB69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16388" name="مجموعة 20"/>
          <p:cNvGrpSpPr>
            <a:grpSpLocks/>
          </p:cNvGrpSpPr>
          <p:nvPr/>
        </p:nvGrpSpPr>
        <p:grpSpPr bwMode="auto">
          <a:xfrm>
            <a:off x="0" y="0"/>
            <a:ext cx="9144000" cy="6888163"/>
            <a:chOff x="0" y="-29820"/>
            <a:chExt cx="9144000" cy="6887820"/>
          </a:xfrm>
        </p:grpSpPr>
        <p:pic>
          <p:nvPicPr>
            <p:cNvPr id="16389" name="Picture 2" descr="C:\Users\hopes\Desktop\145 zoo MY WORK\New Folder\epidermal-cell-on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9820"/>
              <a:ext cx="9144000" cy="68878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5875" y="-21882"/>
              <a:ext cx="2422525" cy="707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Low">
                <a:defRPr/>
              </a:pP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ea typeface="Calibri" pitchFamily="34" charset="0"/>
                  <a:cs typeface="+mn-cs"/>
                </a:rPr>
                <a:t>Plant cells</a:t>
              </a:r>
              <a:endParaRPr lang="en-US" sz="4000" b="1" dirty="0">
                <a:solidFill>
                  <a:srgbClr val="FFFF00"/>
                </a:solidFill>
                <a:latin typeface="Calibri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76600" y="161925"/>
            <a:ext cx="2362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cs typeface="+mj-cs"/>
              </a:rPr>
              <a:t>Animal cells</a:t>
            </a:r>
            <a:endParaRPr lang="ar-SA" sz="28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7411" name="مستطيل 2"/>
          <p:cNvSpPr>
            <a:spLocks noChangeArrowheads="1"/>
          </p:cNvSpPr>
          <p:nvPr/>
        </p:nvSpPr>
        <p:spPr bwMode="auto">
          <a:xfrm>
            <a:off x="3352800" y="990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B050"/>
                </a:solidFill>
              </a:rPr>
              <a:t>epithelial cells</a:t>
            </a:r>
            <a:endParaRPr lang="ar-SA" sz="2400" b="1">
              <a:solidFill>
                <a:srgbClr val="00B050"/>
              </a:solidFill>
            </a:endParaRPr>
          </a:p>
        </p:txBody>
      </p:sp>
      <p:sp>
        <p:nvSpPr>
          <p:cNvPr id="17412" name="مستطيل 3"/>
          <p:cNvSpPr>
            <a:spLocks noChangeArrowheads="1"/>
          </p:cNvSpPr>
          <p:nvPr/>
        </p:nvSpPr>
        <p:spPr bwMode="auto">
          <a:xfrm>
            <a:off x="533400" y="1836738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</a:rPr>
              <a:t>squamous epithelium</a:t>
            </a:r>
            <a:endParaRPr lang="ar-SA" sz="2400" b="1">
              <a:solidFill>
                <a:schemeClr val="tx2"/>
              </a:solidFill>
            </a:endParaRPr>
          </a:p>
        </p:txBody>
      </p:sp>
      <p:sp>
        <p:nvSpPr>
          <p:cNvPr id="17413" name="مستطيل 4"/>
          <p:cNvSpPr>
            <a:spLocks noChangeArrowheads="1"/>
          </p:cNvSpPr>
          <p:nvPr/>
        </p:nvSpPr>
        <p:spPr bwMode="auto">
          <a:xfrm>
            <a:off x="3581400" y="18288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</a:rPr>
              <a:t>cuboidal epithelium</a:t>
            </a:r>
            <a:endParaRPr lang="ar-SA" sz="2400" b="1">
              <a:solidFill>
                <a:schemeClr val="tx2"/>
              </a:solidFill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6781800" y="18288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</a:rPr>
              <a:t>columnar epithelium</a:t>
            </a:r>
            <a:endParaRPr lang="ar-SA" sz="2400" b="1">
              <a:solidFill>
                <a:schemeClr val="tx2"/>
              </a:solidFill>
            </a:endParaRPr>
          </a:p>
        </p:txBody>
      </p:sp>
      <p:sp>
        <p:nvSpPr>
          <p:cNvPr id="17415" name="مستطيل 10"/>
          <p:cNvSpPr>
            <a:spLocks noChangeArrowheads="1"/>
          </p:cNvSpPr>
          <p:nvPr/>
        </p:nvSpPr>
        <p:spPr bwMode="auto">
          <a:xfrm>
            <a:off x="381000" y="4535488"/>
            <a:ext cx="236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B050"/>
                </a:solidFill>
              </a:rPr>
              <a:t>Bowman's </a:t>
            </a:r>
          </a:p>
          <a:p>
            <a:pPr algn="ctr" eaLnBrk="1" hangingPunct="1"/>
            <a:r>
              <a:rPr lang="en-US" b="1">
                <a:solidFill>
                  <a:srgbClr val="00B050"/>
                </a:solidFill>
              </a:rPr>
              <a:t>Capsules side view </a:t>
            </a:r>
            <a:endParaRPr lang="ar-SA" b="1">
              <a:solidFill>
                <a:srgbClr val="00B050"/>
              </a:solidFill>
            </a:endParaRPr>
          </a:p>
        </p:txBody>
      </p:sp>
      <p:sp>
        <p:nvSpPr>
          <p:cNvPr id="17416" name="مستطيل 12"/>
          <p:cNvSpPr>
            <a:spLocks noChangeArrowheads="1"/>
          </p:cNvSpPr>
          <p:nvPr/>
        </p:nvSpPr>
        <p:spPr bwMode="auto">
          <a:xfrm>
            <a:off x="3200400" y="4648200"/>
            <a:ext cx="188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B050"/>
                </a:solidFill>
              </a:rPr>
              <a:t>Thyroid gland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7417" name="مستطيل 14"/>
          <p:cNvSpPr>
            <a:spLocks noChangeArrowheads="1"/>
          </p:cNvSpPr>
          <p:nvPr/>
        </p:nvSpPr>
        <p:spPr bwMode="auto">
          <a:xfrm>
            <a:off x="2667000" y="52578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B050"/>
                </a:solidFill>
              </a:rPr>
              <a:t>Large collecting tubule in the kidney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7418" name="مستطيل 15"/>
          <p:cNvSpPr>
            <a:spLocks noChangeArrowheads="1"/>
          </p:cNvSpPr>
          <p:nvPr/>
        </p:nvSpPr>
        <p:spPr bwMode="auto">
          <a:xfrm>
            <a:off x="7875588" y="5334000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B050"/>
                </a:solidFill>
              </a:rPr>
              <a:t>Stomach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7419" name="مستطيل 16"/>
          <p:cNvSpPr>
            <a:spLocks noChangeArrowheads="1"/>
          </p:cNvSpPr>
          <p:nvPr/>
        </p:nvSpPr>
        <p:spPr bwMode="auto">
          <a:xfrm>
            <a:off x="6534150" y="5334000"/>
            <a:ext cx="123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B050"/>
                </a:solidFill>
              </a:rPr>
              <a:t>Intestine</a:t>
            </a:r>
            <a:endParaRPr lang="ar-SA" sz="2000" b="1">
              <a:solidFill>
                <a:srgbClr val="00B050"/>
              </a:solidFill>
            </a:endParaRPr>
          </a:p>
        </p:txBody>
      </p:sp>
      <p:grpSp>
        <p:nvGrpSpPr>
          <p:cNvPr id="17420" name="مجموعة 23"/>
          <p:cNvGrpSpPr>
            <a:grpSpLocks/>
          </p:cNvGrpSpPr>
          <p:nvPr/>
        </p:nvGrpSpPr>
        <p:grpSpPr bwMode="auto">
          <a:xfrm>
            <a:off x="1219200" y="1362075"/>
            <a:ext cx="6553200" cy="523875"/>
            <a:chOff x="1219200" y="1362075"/>
            <a:chExt cx="6553200" cy="523816"/>
          </a:xfrm>
        </p:grpSpPr>
        <p:grpSp>
          <p:nvGrpSpPr>
            <p:cNvPr id="17454" name="مجموعة 17"/>
            <p:cNvGrpSpPr>
              <a:grpSpLocks/>
            </p:cNvGrpSpPr>
            <p:nvPr/>
          </p:nvGrpSpPr>
          <p:grpSpPr bwMode="auto">
            <a:xfrm>
              <a:off x="1219200" y="1362075"/>
              <a:ext cx="6553200" cy="466725"/>
              <a:chOff x="1066800" y="609600"/>
              <a:chExt cx="7010400" cy="771525"/>
            </a:xfrm>
          </p:grpSpPr>
          <p:cxnSp>
            <p:nvCxnSpPr>
              <p:cNvPr id="19" name="رابط مستقيم 18"/>
              <p:cNvCxnSpPr/>
              <p:nvPr/>
            </p:nvCxnSpPr>
            <p:spPr>
              <a:xfrm rot="5400000">
                <a:off x="4306039" y="799140"/>
                <a:ext cx="390967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مستقيم 19"/>
              <p:cNvCxnSpPr/>
              <p:nvPr/>
            </p:nvCxnSpPr>
            <p:spPr>
              <a:xfrm rot="10800000">
                <a:off x="1066800" y="1000567"/>
                <a:ext cx="70104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>
                <a:off x="7875773" y="1179612"/>
                <a:ext cx="390966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5400000">
                <a:off x="877261" y="1179610"/>
                <a:ext cx="390966" cy="11888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رابط مستقيم 22"/>
            <p:cNvCxnSpPr/>
            <p:nvPr/>
          </p:nvCxnSpPr>
          <p:spPr>
            <a:xfrm rot="16200000" flipV="1">
              <a:off x="4274360" y="1740651"/>
              <a:ext cx="285718" cy="4762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رابط مستقيم 24"/>
          <p:cNvCxnSpPr/>
          <p:nvPr/>
        </p:nvCxnSpPr>
        <p:spPr>
          <a:xfrm rot="5400000" flipH="1" flipV="1">
            <a:off x="1038225" y="2867025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 flipH="1" flipV="1">
            <a:off x="4238625" y="2867025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16200000" flipV="1">
            <a:off x="7627144" y="2826544"/>
            <a:ext cx="285750" cy="4762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4" name="مجموعة 48"/>
          <p:cNvGrpSpPr>
            <a:grpSpLocks/>
          </p:cNvGrpSpPr>
          <p:nvPr/>
        </p:nvGrpSpPr>
        <p:grpSpPr bwMode="auto">
          <a:xfrm>
            <a:off x="381000" y="4057650"/>
            <a:ext cx="842963" cy="285750"/>
            <a:chOff x="381000" y="4057650"/>
            <a:chExt cx="842963" cy="285750"/>
          </a:xfrm>
        </p:grpSpPr>
        <p:cxnSp>
          <p:nvCxnSpPr>
            <p:cNvPr id="28" name="رابط مستقيم 27"/>
            <p:cNvCxnSpPr/>
            <p:nvPr/>
          </p:nvCxnSpPr>
          <p:spPr>
            <a:xfrm rot="16200000" flipV="1">
              <a:off x="1078707" y="41981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/>
            <p:cNvCxnSpPr/>
            <p:nvPr/>
          </p:nvCxnSpPr>
          <p:spPr>
            <a:xfrm>
              <a:off x="381000" y="4343400"/>
              <a:ext cx="833438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رابط مستقيم 38"/>
          <p:cNvCxnSpPr/>
          <p:nvPr/>
        </p:nvCxnSpPr>
        <p:spPr>
          <a:xfrm rot="10800000">
            <a:off x="152400" y="46482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6" name="مجموعة 49"/>
          <p:cNvGrpSpPr>
            <a:grpSpLocks/>
          </p:cNvGrpSpPr>
          <p:nvPr/>
        </p:nvGrpSpPr>
        <p:grpSpPr bwMode="auto">
          <a:xfrm>
            <a:off x="4419600" y="4057650"/>
            <a:ext cx="1447800" cy="1581150"/>
            <a:chOff x="4419600" y="4057650"/>
            <a:chExt cx="1447800" cy="2190750"/>
          </a:xfrm>
        </p:grpSpPr>
        <p:cxnSp>
          <p:nvCxnSpPr>
            <p:cNvPr id="29" name="رابط مستقيم 28"/>
            <p:cNvCxnSpPr/>
            <p:nvPr/>
          </p:nvCxnSpPr>
          <p:spPr>
            <a:xfrm rot="16200000" flipV="1">
              <a:off x="4279011" y="4198239"/>
              <a:ext cx="285941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 bwMode="auto">
            <a:xfrm flipH="1">
              <a:off x="4419600" y="4343591"/>
              <a:ext cx="1447800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/>
            <p:cNvCxnSpPr/>
            <p:nvPr/>
          </p:nvCxnSpPr>
          <p:spPr bwMode="auto">
            <a:xfrm rot="16200000" flipV="1">
              <a:off x="4924893" y="5305895"/>
              <a:ext cx="1885012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رابط مستقيم 42"/>
          <p:cNvCxnSpPr/>
          <p:nvPr/>
        </p:nvCxnSpPr>
        <p:spPr bwMode="auto">
          <a:xfrm rot="10800000" flipH="1">
            <a:off x="5073650" y="4876800"/>
            <a:ext cx="7937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 bwMode="auto">
          <a:xfrm rot="10800000" flipH="1">
            <a:off x="5073650" y="5562600"/>
            <a:ext cx="7937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9" name="مجموعة 52"/>
          <p:cNvGrpSpPr>
            <a:grpSpLocks/>
          </p:cNvGrpSpPr>
          <p:nvPr/>
        </p:nvGrpSpPr>
        <p:grpSpPr bwMode="auto">
          <a:xfrm>
            <a:off x="7086600" y="4667250"/>
            <a:ext cx="1376363" cy="590550"/>
            <a:chOff x="7086600" y="4667250"/>
            <a:chExt cx="1376363" cy="590550"/>
          </a:xfrm>
        </p:grpSpPr>
        <p:cxnSp>
          <p:nvCxnSpPr>
            <p:cNvPr id="47" name="رابط مستقيم 46"/>
            <p:cNvCxnSpPr/>
            <p:nvPr/>
          </p:nvCxnSpPr>
          <p:spPr>
            <a:xfrm rot="16200000" flipV="1">
              <a:off x="7631907" y="48077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/>
            <p:cNvCxnSpPr/>
            <p:nvPr/>
          </p:nvCxnSpPr>
          <p:spPr>
            <a:xfrm>
              <a:off x="7086600" y="4953000"/>
              <a:ext cx="1371600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/>
            <p:cNvCxnSpPr/>
            <p:nvPr/>
          </p:nvCxnSpPr>
          <p:spPr>
            <a:xfrm rot="16200000" flipV="1">
              <a:off x="8317707" y="51125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/>
            <p:cNvCxnSpPr/>
            <p:nvPr/>
          </p:nvCxnSpPr>
          <p:spPr>
            <a:xfrm rot="16200000" flipV="1">
              <a:off x="6946107" y="51125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رابط مستقيم 45"/>
          <p:cNvCxnSpPr/>
          <p:nvPr/>
        </p:nvCxnSpPr>
        <p:spPr>
          <a:xfrm rot="16200000" flipV="1">
            <a:off x="4279107" y="826293"/>
            <a:ext cx="285750" cy="4763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عنصر نائب لرقم الشريحة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F7E05E-BB30-443F-B199-9DD403E49D5F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عنصر نائب للتذييل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7433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7465" r="31412" b="10736"/>
          <a:stretch>
            <a:fillRect/>
          </a:stretch>
        </p:blipFill>
        <p:spPr bwMode="auto">
          <a:xfrm>
            <a:off x="171450" y="2819400"/>
            <a:ext cx="2876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t="16467" r="32222" b="14870"/>
          <a:stretch>
            <a:fillRect/>
          </a:stretch>
        </p:blipFill>
        <p:spPr bwMode="auto">
          <a:xfrm>
            <a:off x="3276600" y="2743200"/>
            <a:ext cx="266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939" r="45406" b="22533"/>
          <a:stretch>
            <a:fillRect/>
          </a:stretch>
        </p:blipFill>
        <p:spPr bwMode="auto">
          <a:xfrm>
            <a:off x="6324600" y="2819400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286000" y="3962400"/>
            <a:ext cx="16764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Basement membrane 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90800" y="2695575"/>
            <a:ext cx="10668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nucleus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90800" y="3000375"/>
            <a:ext cx="11430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cytoplasm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90800" y="3352800"/>
            <a:ext cx="11430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Cell membrane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>
            <a:stCxn id="56" idx="3"/>
          </p:cNvCxnSpPr>
          <p:nvPr/>
        </p:nvCxnSpPr>
        <p:spPr>
          <a:xfrm>
            <a:off x="3657600" y="2833688"/>
            <a:ext cx="685800" cy="623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3"/>
          </p:cNvCxnSpPr>
          <p:nvPr/>
        </p:nvCxnSpPr>
        <p:spPr>
          <a:xfrm>
            <a:off x="3733800" y="3138488"/>
            <a:ext cx="304800" cy="290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8" idx="3"/>
          </p:cNvCxnSpPr>
          <p:nvPr/>
        </p:nvCxnSpPr>
        <p:spPr>
          <a:xfrm>
            <a:off x="3733800" y="3490913"/>
            <a:ext cx="152400" cy="90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3" name="مستطيل 10"/>
          <p:cNvSpPr>
            <a:spLocks noChangeArrowheads="1"/>
          </p:cNvSpPr>
          <p:nvPr/>
        </p:nvSpPr>
        <p:spPr bwMode="auto">
          <a:xfrm>
            <a:off x="533400" y="52578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B050"/>
                </a:solidFill>
              </a:rPr>
              <a:t>squamous epithelium</a:t>
            </a:r>
          </a:p>
          <a:p>
            <a:pPr algn="ctr" eaLnBrk="1" hangingPunct="1"/>
            <a:r>
              <a:rPr lang="en-US" sz="1600" b="1">
                <a:solidFill>
                  <a:srgbClr val="00B050"/>
                </a:solidFill>
              </a:rPr>
              <a:t> (lining of the mouth mucosa) top view</a:t>
            </a:r>
            <a:endParaRPr lang="ar-SA" sz="1600" b="1">
              <a:solidFill>
                <a:srgbClr val="00B050"/>
              </a:solidFill>
            </a:endParaRPr>
          </a:p>
        </p:txBody>
      </p:sp>
      <p:cxnSp>
        <p:nvCxnSpPr>
          <p:cNvPr id="59" name="رابط مستقيم 38"/>
          <p:cNvCxnSpPr/>
          <p:nvPr/>
        </p:nvCxnSpPr>
        <p:spPr>
          <a:xfrm rot="10800000">
            <a:off x="76200" y="54864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مجموعة 14"/>
          <p:cNvGrpSpPr>
            <a:grpSpLocks/>
          </p:cNvGrpSpPr>
          <p:nvPr/>
        </p:nvGrpSpPr>
        <p:grpSpPr bwMode="auto">
          <a:xfrm>
            <a:off x="0" y="0"/>
            <a:ext cx="9144000" cy="6877050"/>
            <a:chOff x="0" y="-1"/>
            <a:chExt cx="9144000" cy="6876815"/>
          </a:xfrm>
        </p:grpSpPr>
        <p:pic>
          <p:nvPicPr>
            <p:cNvPr id="18437" name="Picture 1" descr="C:\Users\hopes\Desktop\145 zoo MY WORK\New Folder\q698092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78" b="13264"/>
            <a:stretch>
              <a:fillRect/>
            </a:stretch>
          </p:blipFill>
          <p:spPr bwMode="auto">
            <a:xfrm>
              <a:off x="0" y="-1"/>
              <a:ext cx="9144000" cy="687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مستطيل 3"/>
            <p:cNvSpPr>
              <a:spLocks noChangeArrowheads="1"/>
            </p:cNvSpPr>
            <p:nvPr/>
          </p:nvSpPr>
          <p:spPr bwMode="auto">
            <a:xfrm>
              <a:off x="0" y="0"/>
              <a:ext cx="3886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FFFF00"/>
                  </a:solidFill>
                </a:rPr>
                <a:t>squamous epithelium</a:t>
              </a:r>
            </a:p>
            <a:p>
              <a:pPr algn="ctr" eaLnBrk="1" hangingPunct="1"/>
              <a:r>
                <a:rPr lang="en-US" sz="2800" b="1">
                  <a:solidFill>
                    <a:srgbClr val="FFFF00"/>
                  </a:solidFill>
                </a:rPr>
                <a:t>Side view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  <p:sp>
          <p:nvSpPr>
            <p:cNvPr id="18439" name="مستطيل 3"/>
            <p:cNvSpPr>
              <a:spLocks noChangeArrowheads="1"/>
            </p:cNvSpPr>
            <p:nvPr/>
          </p:nvSpPr>
          <p:spPr bwMode="auto">
            <a:xfrm>
              <a:off x="228600" y="5791200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FFFF00"/>
                  </a:solidFill>
                </a:rPr>
                <a:t>glomerulus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  <p:sp>
          <p:nvSpPr>
            <p:cNvPr id="18440" name="مستطيل 3"/>
            <p:cNvSpPr>
              <a:spLocks noChangeArrowheads="1"/>
            </p:cNvSpPr>
            <p:nvPr/>
          </p:nvSpPr>
          <p:spPr bwMode="auto">
            <a:xfrm>
              <a:off x="5410200" y="228600"/>
              <a:ext cx="3581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Bowman’s capsule</a:t>
              </a:r>
            </a:p>
          </p:txBody>
        </p:sp>
        <p:cxnSp>
          <p:nvCxnSpPr>
            <p:cNvPr id="9" name="رابط كسهم مستقيم 8"/>
            <p:cNvCxnSpPr/>
            <p:nvPr/>
          </p:nvCxnSpPr>
          <p:spPr>
            <a:xfrm rot="5400000">
              <a:off x="6819918" y="1257256"/>
              <a:ext cx="990566" cy="31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>
              <a:stCxn id="18439" idx="0"/>
            </p:cNvCxnSpPr>
            <p:nvPr/>
          </p:nvCxnSpPr>
          <p:spPr>
            <a:xfrm rot="5400000" flipH="1" flipV="1">
              <a:off x="1562120" y="4457521"/>
              <a:ext cx="1142961" cy="152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B20F90-EAD0-4747-8E9B-888581C258E0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مجموعة 4"/>
          <p:cNvGrpSpPr>
            <a:grpSpLocks/>
          </p:cNvGrpSpPr>
          <p:nvPr/>
        </p:nvGrpSpPr>
        <p:grpSpPr bwMode="auto">
          <a:xfrm>
            <a:off x="-30163" y="0"/>
            <a:ext cx="9204326" cy="6858000"/>
            <a:chOff x="-30685" y="0"/>
            <a:chExt cx="9205370" cy="6858000"/>
          </a:xfrm>
        </p:grpSpPr>
        <p:pic>
          <p:nvPicPr>
            <p:cNvPr id="19461" name="Picture 2" descr="C:\Users\hopes\Desktop\145 zoo MY WORK\New Folder\normal_IMG_0209.jpg"/>
            <p:cNvPicPr>
              <a:picLocks noChangeAspect="1" noChangeArrowheads="1"/>
            </p:cNvPicPr>
            <p:nvPr/>
          </p:nvPicPr>
          <p:blipFill>
            <a:blip r:embed="rId3"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85" y="0"/>
              <a:ext cx="920537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مستطيل 3"/>
            <p:cNvSpPr>
              <a:spLocks noChangeArrowheads="1"/>
            </p:cNvSpPr>
            <p:nvPr/>
          </p:nvSpPr>
          <p:spPr bwMode="auto">
            <a:xfrm>
              <a:off x="0" y="0"/>
              <a:ext cx="3886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FFFF00"/>
                  </a:solidFill>
                </a:rPr>
                <a:t>squamous epithelium</a:t>
              </a:r>
            </a:p>
            <a:p>
              <a:pPr algn="ctr" eaLnBrk="1" hangingPunct="1"/>
              <a:r>
                <a:rPr lang="en-US" sz="2800" b="1">
                  <a:solidFill>
                    <a:srgbClr val="FFFF00"/>
                  </a:solidFill>
                </a:rPr>
                <a:t>top view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17FB8-9EC6-4CD5-ACBD-B56DB75BC0F8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مجموعة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485" name="Picture 3" descr="C:\Users\hopes\Desktop\145 zoo MY WORK\New Folder\sc_epitheli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مستطيل 4"/>
            <p:cNvSpPr>
              <a:spLocks noChangeArrowheads="1"/>
            </p:cNvSpPr>
            <p:nvPr/>
          </p:nvSpPr>
          <p:spPr bwMode="auto">
            <a:xfrm>
              <a:off x="0" y="0"/>
              <a:ext cx="37338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FFFF00"/>
                  </a:solidFill>
                </a:rPr>
                <a:t>cuboidal epithelium (collecting tubule in the kidney)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9E31AD-76A6-4DC8-BFB5-90C382144246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85800" y="228600"/>
            <a:ext cx="8077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Compound Microscope: </a:t>
            </a:r>
          </a:p>
          <a:p>
            <a:pPr eaLnBrk="1" hangingPunct="1"/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compound light microscope is one of  the most important instrument used in zoology.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3400" y="1905000"/>
            <a:ext cx="8458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applications of the microscope :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It is used to study cells &amp; cell </a:t>
            </a:r>
          </a:p>
          <a:p>
            <a:pPr eaLnBrk="1" hangingPunct="1"/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</a:t>
            </a:r>
          </a:p>
          <a:p>
            <a:pPr eaLnBrk="1" hangingPunct="1"/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It is used to study the </a:t>
            </a:r>
          </a:p>
          <a:p>
            <a:pPr eaLnBrk="1" hangingPunct="1"/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tissues &amp; the </a:t>
            </a:r>
          </a:p>
          <a:p>
            <a:pPr eaLnBrk="1" hangingPunct="1"/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developing embryos .</a:t>
            </a:r>
          </a:p>
        </p:txBody>
      </p:sp>
      <p:pic>
        <p:nvPicPr>
          <p:cNvPr id="3076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C9B9C4-D0E1-442D-8099-3F0E74776CAA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3080" name="كائن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"/>
          <a:stretch>
            <a:fillRect/>
          </a:stretch>
        </p:blipFill>
        <p:spPr bwMode="auto">
          <a:xfrm>
            <a:off x="5943600" y="1600200"/>
            <a:ext cx="320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/>
          <a:stretch>
            <a:fillRect/>
          </a:stretch>
        </p:blipFill>
        <p:spPr bwMode="auto">
          <a:xfrm>
            <a:off x="0" y="0"/>
            <a:ext cx="9212263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مستطيل 5"/>
          <p:cNvSpPr>
            <a:spLocks noChangeArrowheads="1"/>
          </p:cNvSpPr>
          <p:nvPr/>
        </p:nvSpPr>
        <p:spPr bwMode="auto">
          <a:xfrm>
            <a:off x="2362200" y="1524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00"/>
                </a:solidFill>
              </a:rPr>
              <a:t>columnar epithelium</a:t>
            </a:r>
            <a:endParaRPr lang="ar-SA" sz="2800" b="1">
              <a:solidFill>
                <a:srgbClr val="FFFF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94C156-A2B0-4A78-B915-0F17B107733A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905000" y="76200"/>
            <a:ext cx="5265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maintain the microscope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189538"/>
            <a:ext cx="86868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Notify your laboratory instructor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 you observe any malfunction or if you have any difficulty in the use of your microscope</a:t>
            </a:r>
          </a:p>
        </p:txBody>
      </p:sp>
      <p:pic>
        <p:nvPicPr>
          <p:cNvPr id="4100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مستطيل 4"/>
          <p:cNvSpPr>
            <a:spLocks noChangeArrowheads="1"/>
          </p:cNvSpPr>
          <p:nvPr/>
        </p:nvSpPr>
        <p:spPr bwMode="auto">
          <a:xfrm>
            <a:off x="685800" y="9096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carry your microscope with both hands.</a:t>
            </a:r>
          </a:p>
        </p:txBody>
      </p:sp>
      <p:sp>
        <p:nvSpPr>
          <p:cNvPr id="4102" name="مستطيل 5"/>
          <p:cNvSpPr>
            <a:spLocks noChangeArrowheads="1"/>
          </p:cNvSpPr>
          <p:nvPr/>
        </p:nvSpPr>
        <p:spPr bwMode="auto">
          <a:xfrm>
            <a:off x="685800" y="1752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Grasp the arm of the microscope firmly with one hand and support the base with the other hand. </a:t>
            </a:r>
          </a:p>
        </p:txBody>
      </p:sp>
      <p:sp>
        <p:nvSpPr>
          <p:cNvPr id="4103" name="مستطيل 6"/>
          <p:cNvSpPr>
            <a:spLocks noChangeArrowheads="1"/>
          </p:cNvSpPr>
          <p:nvPr/>
        </p:nvSpPr>
        <p:spPr bwMode="auto">
          <a:xfrm>
            <a:off x="685800" y="296703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it gently on your desk with the arm facing you.</a:t>
            </a:r>
          </a:p>
        </p:txBody>
      </p:sp>
      <p:sp>
        <p:nvSpPr>
          <p:cNvPr id="4104" name="مستطيل 7"/>
          <p:cNvSpPr>
            <a:spLocks noChangeArrowheads="1"/>
          </p:cNvSpPr>
          <p:nvPr/>
        </p:nvSpPr>
        <p:spPr bwMode="auto">
          <a:xfrm>
            <a:off x="685800" y="3817938"/>
            <a:ext cx="845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remember that this expensive scientific instrument is assigned to you for your use and safe – keeping</a:t>
            </a:r>
            <a:endParaRPr lang="ar-SA" sz="2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 descr="C:\Users\hopes\Desktop\145 zoo MY WORK\New Folder\Animated-Button-QuestionMar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143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C617A6-1C4C-4057-BE29-CB7898531AF0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14600" y="228600"/>
            <a:ext cx="3810000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Parts of the microscope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152400" y="2743200"/>
            <a:ext cx="30480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mounting and movement system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3048000" y="3733800"/>
            <a:ext cx="30480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magnification system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943600" y="2743200"/>
            <a:ext cx="30480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illumination system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>
            <a:endCxn id="3" idx="0"/>
          </p:cNvCxnSpPr>
          <p:nvPr/>
        </p:nvCxnSpPr>
        <p:spPr>
          <a:xfrm rot="10800000" flipV="1">
            <a:off x="1676400" y="1828800"/>
            <a:ext cx="1524000" cy="9144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3658394" y="2896394"/>
            <a:ext cx="1676400" cy="1588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endCxn id="5" idx="0"/>
          </p:cNvCxnSpPr>
          <p:nvPr/>
        </p:nvCxnSpPr>
        <p:spPr>
          <a:xfrm>
            <a:off x="5715000" y="1828800"/>
            <a:ext cx="1752600" cy="9144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CE38F-2A1F-44DF-852F-398A31233482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846138"/>
          <a:ext cx="8839200" cy="5989639"/>
        </p:xfrm>
        <a:graphic>
          <a:graphicData uri="http://schemas.openxmlformats.org/drawingml/2006/table">
            <a:tbl>
              <a:tblPr/>
              <a:tblGrid>
                <a:gridCol w="2332771"/>
                <a:gridCol w="6506429"/>
              </a:tblGrid>
              <a:tr h="43182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Arial"/>
                        </a:rPr>
                        <a:t>Part 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Arial"/>
                        </a:rPr>
                        <a:t>Function 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base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Supporting stand.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arm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Support the upper part of the microscope.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9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stage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The horizontal platform upon which the slide rests.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coarse focusing knob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To rise and lower the stage from the objective lenses.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fine focusing knob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Focusing for the sharpest image.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body tube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Carry the ocular lenses at one end and the objective lenses at the other end.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93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revolving nose-piece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Attached to the objective lenses and move the different objective lenses into position over the stage aperture.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75" name="Rectangle 2"/>
          <p:cNvSpPr>
            <a:spLocks noChangeArrowheads="1"/>
          </p:cNvSpPr>
          <p:nvPr/>
        </p:nvSpPr>
        <p:spPr bwMode="auto">
          <a:xfrm>
            <a:off x="1295400" y="304800"/>
            <a:ext cx="6096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1.The mounting and movement system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68616D-672E-420E-B371-5BDBCF602F77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كائن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"/>
          <a:stretch>
            <a:fillRect/>
          </a:stretch>
        </p:blipFill>
        <p:spPr bwMode="auto">
          <a:xfrm>
            <a:off x="1905000" y="0"/>
            <a:ext cx="5410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DF3A49-6E17-4409-A1F5-E730158F7F5C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209800" y="152400"/>
            <a:ext cx="459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2.The magnification system :</a:t>
            </a:r>
          </a:p>
        </p:txBody>
      </p:sp>
      <p:grpSp>
        <p:nvGrpSpPr>
          <p:cNvPr id="8195" name="مجموعة 49"/>
          <p:cNvGrpSpPr>
            <a:grpSpLocks/>
          </p:cNvGrpSpPr>
          <p:nvPr/>
        </p:nvGrpSpPr>
        <p:grpSpPr bwMode="auto">
          <a:xfrm>
            <a:off x="1066800" y="609600"/>
            <a:ext cx="7010400" cy="771525"/>
            <a:chOff x="1066800" y="609600"/>
            <a:chExt cx="7010400" cy="771525"/>
          </a:xfrm>
        </p:grpSpPr>
        <p:cxnSp>
          <p:nvCxnSpPr>
            <p:cNvPr id="8" name="رابط مستقيم 7"/>
            <p:cNvCxnSpPr/>
            <p:nvPr/>
          </p:nvCxnSpPr>
          <p:spPr>
            <a:xfrm rot="5400000">
              <a:off x="4306094" y="799306"/>
              <a:ext cx="390525" cy="1111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>
              <a:off x="1066800" y="100012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5400000">
              <a:off x="7876381" y="1180307"/>
              <a:ext cx="390525" cy="11112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5400000">
              <a:off x="877094" y="1180306"/>
              <a:ext cx="390525" cy="11113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مستطيل 15"/>
          <p:cNvSpPr/>
          <p:nvPr/>
        </p:nvSpPr>
        <p:spPr>
          <a:xfrm>
            <a:off x="0" y="1371600"/>
            <a:ext cx="2441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cs typeface="+mj-cs"/>
              </a:rPr>
              <a:t>The objective lenses</a:t>
            </a:r>
            <a:endParaRPr lang="ar-SA" b="1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934200" y="1295400"/>
            <a:ext cx="2133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+mj-cs"/>
              </a:rPr>
              <a:t>The ocular lenses or the eye-piece</a:t>
            </a:r>
            <a:endParaRPr lang="ar-SA" b="1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0" y="2133600"/>
            <a:ext cx="4114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cs typeface="+mj-cs"/>
              </a:rPr>
              <a:t>There are three or four lenses, each one gives a different magnification. </a:t>
            </a:r>
            <a:endParaRPr lang="ar-SA" b="1" dirty="0">
              <a:solidFill>
                <a:schemeClr val="tx2"/>
              </a:solidFill>
              <a:cs typeface="+mj-cs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rot="5400000">
            <a:off x="877094" y="19423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 flipH="1" flipV="1">
            <a:off x="27813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>
            <a:off x="49149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1143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 flipH="1" flipV="1">
            <a:off x="6858000" y="42672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4" name="مجموعة 23"/>
          <p:cNvGrpSpPr>
            <a:grpSpLocks/>
          </p:cNvGrpSpPr>
          <p:nvPr/>
        </p:nvGrpSpPr>
        <p:grpSpPr bwMode="auto">
          <a:xfrm>
            <a:off x="381000" y="2819400"/>
            <a:ext cx="6705600" cy="1219200"/>
            <a:chOff x="381000" y="2819400"/>
            <a:chExt cx="6705600" cy="1219200"/>
          </a:xfrm>
        </p:grpSpPr>
        <p:cxnSp>
          <p:nvCxnSpPr>
            <p:cNvPr id="23" name="رابط مستقيم 22"/>
            <p:cNvCxnSpPr/>
            <p:nvPr/>
          </p:nvCxnSpPr>
          <p:spPr>
            <a:xfrm rot="10800000">
              <a:off x="381000" y="4038600"/>
              <a:ext cx="67056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 rot="16200000" flipH="1">
              <a:off x="457200" y="3429000"/>
              <a:ext cx="12192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0" y="4648200"/>
            <a:ext cx="2073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scanning objective lens: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3.5x,4x or 5x.</a:t>
            </a:r>
            <a:endParaRPr lang="en-US" sz="2000" b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2133600" y="4527550"/>
            <a:ext cx="1981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+mj-cs"/>
              </a:rPr>
              <a:t>The low power objective lens: </a:t>
            </a:r>
            <a:r>
              <a:rPr lang="en-US" b="1" dirty="0">
                <a:solidFill>
                  <a:schemeClr val="tx2"/>
                </a:solidFill>
                <a:cs typeface="+mj-cs"/>
              </a:rPr>
              <a:t>10x or 20x.</a:t>
            </a:r>
            <a:endParaRPr lang="ar-SA" b="1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324600" y="4562475"/>
            <a:ext cx="2362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+mj-cs"/>
              </a:rPr>
              <a:t>The oil immersion objective lens:</a:t>
            </a:r>
            <a:r>
              <a:rPr lang="en-US" b="1" dirty="0">
                <a:cs typeface="+mj-cs"/>
              </a:rPr>
              <a:t> </a:t>
            </a:r>
            <a:r>
              <a:rPr lang="en-US" b="1" dirty="0">
                <a:solidFill>
                  <a:schemeClr val="tx2"/>
                </a:solidFill>
                <a:cs typeface="+mj-cs"/>
              </a:rPr>
              <a:t>100x.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ar-SA" dirty="0">
              <a:solidFill>
                <a:schemeClr val="tx2"/>
              </a:solidFill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4114800" y="4572000"/>
            <a:ext cx="20574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+mj-cs"/>
              </a:rPr>
              <a:t>The high power objective lens: </a:t>
            </a:r>
            <a:r>
              <a:rPr lang="en-US" b="1" dirty="0">
                <a:solidFill>
                  <a:schemeClr val="tx2"/>
                </a:solidFill>
                <a:cs typeface="+mj-cs"/>
              </a:rPr>
              <a:t>40x.</a:t>
            </a:r>
            <a:endParaRPr lang="ar-SA" b="1" dirty="0">
              <a:solidFill>
                <a:schemeClr val="tx2"/>
              </a:solidFill>
              <a:cs typeface="+mj-cs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 rot="5400000">
            <a:off x="7876381" y="21709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5943600" y="2438400"/>
            <a:ext cx="3124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cs typeface="+mj-cs"/>
              </a:rPr>
              <a:t>5x</a:t>
            </a:r>
            <a:r>
              <a:rPr lang="en-US" b="1" dirty="0">
                <a:solidFill>
                  <a:schemeClr val="tx2"/>
                </a:solidFill>
                <a:cs typeface="+mj-cs"/>
              </a:rPr>
              <a:t> to </a:t>
            </a:r>
            <a:r>
              <a:rPr lang="en-US" b="1" dirty="0">
                <a:solidFill>
                  <a:srgbClr val="00B050"/>
                </a:solidFill>
                <a:cs typeface="+mj-cs"/>
              </a:rPr>
              <a:t>10x</a:t>
            </a:r>
            <a:r>
              <a:rPr lang="en-US" b="1" dirty="0">
                <a:solidFill>
                  <a:schemeClr val="tx2"/>
                </a:solidFill>
                <a:cs typeface="+mj-cs"/>
              </a:rPr>
              <a:t> and </a:t>
            </a:r>
            <a:r>
              <a:rPr lang="en-US" b="1" dirty="0">
                <a:solidFill>
                  <a:srgbClr val="00B050"/>
                </a:solidFill>
                <a:cs typeface="+mj-cs"/>
              </a:rPr>
              <a:t>15x</a:t>
            </a:r>
            <a:endParaRPr lang="ar-SA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95A638-7540-410F-BE55-2B2259E8C2E0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عنصر نائب للتذييل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5800" y="2187575"/>
            <a:ext cx="8153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cs typeface="+mj-cs"/>
              </a:rPr>
              <a:t>The magnification of an object is determined by multiplying the power of the objective lens by the power of the ocular lens.</a:t>
            </a:r>
            <a:endParaRPr lang="ar-SA" sz="2000" b="1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32845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Example: </a:t>
            </a:r>
          </a:p>
          <a:p>
            <a:pPr algn="justLow">
              <a:defRPr/>
            </a:pPr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10x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ocular × </a:t>
            </a:r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40x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objective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400x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total magnification.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مستطيل 5"/>
          <p:cNvSpPr>
            <a:spLocks noChangeArrowheads="1"/>
          </p:cNvSpPr>
          <p:nvPr/>
        </p:nvSpPr>
        <p:spPr bwMode="auto">
          <a:xfrm>
            <a:off x="762000" y="769938"/>
            <a:ext cx="762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purpose of a microscope is to magnify  the image of the objects </a:t>
            </a:r>
            <a:endParaRPr lang="ar-SA" sz="2400"/>
          </a:p>
        </p:txBody>
      </p:sp>
      <p:pic>
        <p:nvPicPr>
          <p:cNvPr id="9221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594E11-3D6E-473F-99CC-67F62D561B28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9226" name="كائن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"/>
          <a:stretch>
            <a:fillRect/>
          </a:stretch>
        </p:blipFill>
        <p:spPr bwMode="auto">
          <a:xfrm>
            <a:off x="7315200" y="4038600"/>
            <a:ext cx="1828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17513" y="838200"/>
          <a:ext cx="8421687" cy="2103439"/>
        </p:xfrm>
        <a:graphic>
          <a:graphicData uri="http://schemas.openxmlformats.org/drawingml/2006/table">
            <a:tbl>
              <a:tblPr/>
              <a:tblGrid>
                <a:gridCol w="2782462"/>
                <a:gridCol w="5639225"/>
              </a:tblGrid>
              <a:tr h="42068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part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function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illuminator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Source of light.</a:t>
                      </a:r>
                      <a:endParaRPr lang="en-US"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condenser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Collect and concentrate the light towards the slide.</a:t>
                      </a:r>
                      <a:endParaRPr lang="en-US"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iris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diaphragm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Controlling the amount of light.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9" name="Rectangle 1"/>
          <p:cNvSpPr>
            <a:spLocks noChangeArrowheads="1"/>
          </p:cNvSpPr>
          <p:nvPr/>
        </p:nvSpPr>
        <p:spPr bwMode="auto">
          <a:xfrm>
            <a:off x="2044700" y="76200"/>
            <a:ext cx="43561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3.The illumination system :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91DDE9-E7D3-48F7-89C1-390C42D1BA9C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0262" name="كائن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"/>
          <a:stretch>
            <a:fillRect/>
          </a:stretch>
        </p:blipFill>
        <p:spPr bwMode="auto">
          <a:xfrm>
            <a:off x="3200400" y="3048000"/>
            <a:ext cx="251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798</Words>
  <Application>Microsoft Office PowerPoint</Application>
  <PresentationFormat>عرض على الشاشة (3:4)‏</PresentationFormat>
  <Paragraphs>180</Paragraphs>
  <Slides>20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Copperplate Gothic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65</cp:revision>
  <dcterms:created xsi:type="dcterms:W3CDTF">2011-09-14T09:29:58Z</dcterms:created>
  <dcterms:modified xsi:type="dcterms:W3CDTF">2026-01-21T19:32:51Z</dcterms:modified>
</cp:coreProperties>
</file>