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9.jpg" ContentType="image/jpg"/>
  <Override PartName="/ppt/media/image30.jpg" ContentType="image/jpg"/>
  <Override PartName="/ppt/media/image33.jpg" ContentType="image/jpg"/>
  <Override PartName="/ppt/media/image36.jpg" ContentType="image/jpg"/>
  <Override PartName="/ppt/media/image40.jpg" ContentType="image/jpg"/>
  <Override PartName="/ppt/media/image41.jpg" ContentType="image/jpg"/>
  <Override PartName="/ppt/media/image43.jpg" ContentType="image/jpg"/>
  <Override PartName="/ppt/media/image49.jpg" ContentType="image/jpg"/>
  <Override PartName="/ppt/media/image52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69.jpg" ContentType="image/jpg"/>
  <Override PartName="/ppt/media/image71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73"/>
  </p:notesMasterIdLst>
  <p:sldIdLst>
    <p:sldId id="812" r:id="rId2"/>
    <p:sldId id="290" r:id="rId3"/>
    <p:sldId id="434" r:id="rId4"/>
    <p:sldId id="814" r:id="rId5"/>
    <p:sldId id="815" r:id="rId6"/>
    <p:sldId id="817" r:id="rId7"/>
    <p:sldId id="1048" r:id="rId8"/>
    <p:sldId id="1052" r:id="rId9"/>
    <p:sldId id="1053" r:id="rId10"/>
    <p:sldId id="1054" r:id="rId11"/>
    <p:sldId id="1055" r:id="rId12"/>
    <p:sldId id="1056" r:id="rId13"/>
    <p:sldId id="1057" r:id="rId14"/>
    <p:sldId id="270" r:id="rId15"/>
    <p:sldId id="1058" r:id="rId16"/>
    <p:sldId id="1059" r:id="rId17"/>
    <p:sldId id="1060" r:id="rId18"/>
    <p:sldId id="1061" r:id="rId19"/>
    <p:sldId id="275" r:id="rId20"/>
    <p:sldId id="1062" r:id="rId21"/>
    <p:sldId id="277" r:id="rId22"/>
    <p:sldId id="1063" r:id="rId23"/>
    <p:sldId id="1064" r:id="rId24"/>
    <p:sldId id="1065" r:id="rId25"/>
    <p:sldId id="1066" r:id="rId26"/>
    <p:sldId id="1067" r:id="rId27"/>
    <p:sldId id="1068" r:id="rId28"/>
    <p:sldId id="284" r:id="rId29"/>
    <p:sldId id="285" r:id="rId30"/>
    <p:sldId id="286" r:id="rId31"/>
    <p:sldId id="287" r:id="rId32"/>
    <p:sldId id="288" r:id="rId33"/>
    <p:sldId id="289" r:id="rId34"/>
    <p:sldId id="106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1071" r:id="rId48"/>
    <p:sldId id="257" r:id="rId49"/>
    <p:sldId id="259" r:id="rId50"/>
    <p:sldId id="260" r:id="rId51"/>
    <p:sldId id="261" r:id="rId52"/>
    <p:sldId id="262" r:id="rId53"/>
    <p:sldId id="263" r:id="rId54"/>
    <p:sldId id="264" r:id="rId55"/>
    <p:sldId id="265" r:id="rId56"/>
    <p:sldId id="266" r:id="rId57"/>
    <p:sldId id="267" r:id="rId58"/>
    <p:sldId id="268" r:id="rId59"/>
    <p:sldId id="269" r:id="rId60"/>
    <p:sldId id="271" r:id="rId61"/>
    <p:sldId id="272" r:id="rId62"/>
    <p:sldId id="273" r:id="rId63"/>
    <p:sldId id="274" r:id="rId64"/>
    <p:sldId id="276" r:id="rId65"/>
    <p:sldId id="278" r:id="rId66"/>
    <p:sldId id="279" r:id="rId67"/>
    <p:sldId id="280" r:id="rId68"/>
    <p:sldId id="281" r:id="rId69"/>
    <p:sldId id="282" r:id="rId70"/>
    <p:sldId id="283" r:id="rId71"/>
    <p:sldId id="484" r:id="rId7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74" autoAdjust="0"/>
    <p:restoredTop sz="94353" autoAdjust="0"/>
  </p:normalViewPr>
  <p:slideViewPr>
    <p:cSldViewPr snapToGrid="0">
      <p:cViewPr varScale="1">
        <p:scale>
          <a:sx n="85" d="100"/>
          <a:sy n="85" d="100"/>
        </p:scale>
        <p:origin x="3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D21F355-7EE9-4429-AA92-63155A42E16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B1F5BC8-CCA2-499D-BAC3-D98E1CB38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المنطق الافتراضي بدائي ومجمع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F5BC8-CCA2-499D-BAC3-D98E1CB38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الاقتراح عبارة عن جملة تصريحية (جملة تعلن حقيقة) تكون إما صحيحة أو خاطئة ، ولكن ليس </a:t>
            </a:r>
            <a:r>
              <a:rPr lang="ar-SA" dirty="0" err="1"/>
              <a:t>كلاهما.هل</a:t>
            </a:r>
            <a:r>
              <a:rPr lang="ar-SA" dirty="0"/>
              <a:t> الجمل التالية </a:t>
            </a:r>
            <a:r>
              <a:rPr lang="ar-SA" dirty="0" err="1"/>
              <a:t>اقتراحات؟الرياض</a:t>
            </a:r>
            <a:r>
              <a:rPr lang="ar-SA" dirty="0"/>
              <a:t> هي عاصمة المملكة العربية </a:t>
            </a:r>
            <a:r>
              <a:rPr lang="ar-SA" dirty="0" err="1"/>
              <a:t>السعودية.اقرأ</a:t>
            </a:r>
            <a:r>
              <a:rPr lang="ar-SA" dirty="0"/>
              <a:t> هذا بعناية.1 + 2 = 3س + 1 = 2أي ساعة؟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F5BC8-CCA2-499D-BAC3-D98E1CB38A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752AA-210F-42DF-8F93-23EA62AF6D1D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Ahmed Elsayed</a:t>
            </a: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8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8CC8-5E32-413F-89BC-F604C7AC0B9C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6" name="Picture 11" descr="نتيجة بحث الصور عن شعار رؤية 2030 بدون خلفية">
            <a:extLst>
              <a:ext uri="{FF2B5EF4-FFF2-40B4-BE49-F238E27FC236}">
                <a16:creationId xmlns:a16="http://schemas.microsoft.com/office/drawing/2014/main" id="{1C1CEE17-DCDA-4511-884B-986731F94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0"/>
            <a:ext cx="1881402" cy="9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9">
            <a:extLst>
              <a:ext uri="{FF2B5EF4-FFF2-40B4-BE49-F238E27FC236}">
                <a16:creationId xmlns:a16="http://schemas.microsoft.com/office/drawing/2014/main" id="{4B0F97E8-E9FD-40DC-988A-90E958EA2C4F}"/>
              </a:ext>
            </a:extLst>
          </p:cNvPr>
          <p:cNvGrpSpPr/>
          <p:nvPr userDrawn="1"/>
        </p:nvGrpSpPr>
        <p:grpSpPr>
          <a:xfrm>
            <a:off x="9608695" y="0"/>
            <a:ext cx="2583305" cy="1161732"/>
            <a:chOff x="9608695" y="0"/>
            <a:chExt cx="2583305" cy="1161732"/>
          </a:xfrm>
        </p:grpSpPr>
        <p:pic>
          <p:nvPicPr>
            <p:cNvPr id="18" name="Picture 2" descr="C:\Users\dalsayed\Pictures\ksulogo.png">
              <a:extLst>
                <a:ext uri="{FF2B5EF4-FFF2-40B4-BE49-F238E27FC236}">
                  <a16:creationId xmlns:a16="http://schemas.microsoft.com/office/drawing/2014/main" id="{90629DC5-2946-4711-BBD8-6BC746586F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" t="8467" r="3555" b="24993"/>
            <a:stretch/>
          </p:blipFill>
          <p:spPr bwMode="auto">
            <a:xfrm>
              <a:off x="9996264" y="0"/>
              <a:ext cx="2195736" cy="85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D28A0618-52C7-437A-8C69-0B9EE4081BF2}"/>
                </a:ext>
              </a:extLst>
            </p:cNvPr>
            <p:cNvSpPr txBox="1"/>
            <p:nvPr/>
          </p:nvSpPr>
          <p:spPr>
            <a:xfrm>
              <a:off x="9608695" y="823178"/>
              <a:ext cx="2400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 Dinar One" panose="020A0503020102020204" pitchFamily="18" charset="-78"/>
                  <a:ea typeface="+mn-ea"/>
                  <a:cs typeface="GE Dinar One" panose="020A0503020102020204" pitchFamily="18" charset="-78"/>
                </a:rPr>
                <a:t>عمادة تطوير المهارات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Dinar One" panose="020A0503020102020204" pitchFamily="18" charset="-78"/>
                <a:ea typeface="+mn-ea"/>
                <a:cs typeface="GE Dinar One" panose="020A0503020102020204" pitchFamily="18" charset="-78"/>
              </a:endParaRPr>
            </a:p>
          </p:txBody>
        </p:sp>
      </p:grpSp>
      <p:sp>
        <p:nvSpPr>
          <p:cNvPr id="20" name="عنصر نائب للتذييل 17">
            <a:extLst>
              <a:ext uri="{FF2B5EF4-FFF2-40B4-BE49-F238E27FC236}">
                <a16:creationId xmlns:a16="http://schemas.microsoft.com/office/drawing/2014/main" id="{44679580-B2A3-4696-8CB2-4FD4FD58A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Dr. Ahmed Alsayed- 0559596720</a:t>
            </a:r>
          </a:p>
        </p:txBody>
      </p:sp>
      <p:sp>
        <p:nvSpPr>
          <p:cNvPr id="21" name="عنصر نائب للتذييل 17">
            <a:extLst>
              <a:ext uri="{FF2B5EF4-FFF2-40B4-BE49-F238E27FC236}">
                <a16:creationId xmlns:a16="http://schemas.microsoft.com/office/drawing/2014/main" id="{9E8525CC-A22C-4E04-9843-7514F81E9E20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22" name="عنصر نائب للتذييل 17">
            <a:extLst>
              <a:ext uri="{FF2B5EF4-FFF2-40B4-BE49-F238E27FC236}">
                <a16:creationId xmlns:a16="http://schemas.microsoft.com/office/drawing/2014/main" id="{349DD1A5-5365-4ADA-B438-7B3404613775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16021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7267-BE10-42B2-881E-EB63743F2932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D748-5308-4C16-9D07-CDABA8488076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8CC8-5E32-413F-89BC-F604C7AC0B9C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582624F-17BB-4E1F-9E16-68724FE88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0" y="5474620"/>
            <a:ext cx="1127878" cy="1158410"/>
          </a:xfrm>
          <a:prstGeom prst="rect">
            <a:avLst/>
          </a:prstGeom>
        </p:spPr>
      </p:pic>
      <p:pic>
        <p:nvPicPr>
          <p:cNvPr id="16" name="Picture 11" descr="نتيجة بحث الصور عن شعار رؤية 2030 بدون خلفية">
            <a:extLst>
              <a:ext uri="{FF2B5EF4-FFF2-40B4-BE49-F238E27FC236}">
                <a16:creationId xmlns:a16="http://schemas.microsoft.com/office/drawing/2014/main" id="{10624D8B-8910-4799-BA7E-27DBAED6DA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1402" cy="9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9">
            <a:extLst>
              <a:ext uri="{FF2B5EF4-FFF2-40B4-BE49-F238E27FC236}">
                <a16:creationId xmlns:a16="http://schemas.microsoft.com/office/drawing/2014/main" id="{5C72E0C8-2D36-4D47-8068-1FD9D014D480}"/>
              </a:ext>
            </a:extLst>
          </p:cNvPr>
          <p:cNvGrpSpPr/>
          <p:nvPr userDrawn="1"/>
        </p:nvGrpSpPr>
        <p:grpSpPr>
          <a:xfrm>
            <a:off x="9608695" y="-5800"/>
            <a:ext cx="2583305" cy="1161732"/>
            <a:chOff x="9608695" y="0"/>
            <a:chExt cx="2583305" cy="1161732"/>
          </a:xfrm>
        </p:grpSpPr>
        <p:pic>
          <p:nvPicPr>
            <p:cNvPr id="18" name="Picture 2" descr="C:\Users\dalsayed\Pictures\ksulogo.png">
              <a:extLst>
                <a:ext uri="{FF2B5EF4-FFF2-40B4-BE49-F238E27FC236}">
                  <a16:creationId xmlns:a16="http://schemas.microsoft.com/office/drawing/2014/main" id="{70B0DDDF-F2C2-4AAD-B0D5-64766A5768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" t="8467" r="3555" b="24993"/>
            <a:stretch/>
          </p:blipFill>
          <p:spPr bwMode="auto">
            <a:xfrm>
              <a:off x="9996264" y="0"/>
              <a:ext cx="2195736" cy="85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0E87DC98-6794-4F77-BE90-D2A1B8995FDF}"/>
                </a:ext>
              </a:extLst>
            </p:cNvPr>
            <p:cNvSpPr txBox="1"/>
            <p:nvPr/>
          </p:nvSpPr>
          <p:spPr>
            <a:xfrm>
              <a:off x="9608695" y="823178"/>
              <a:ext cx="2400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 Dinar One" panose="020A0503020102020204" pitchFamily="18" charset="-78"/>
                  <a:ea typeface="+mn-ea"/>
                  <a:cs typeface="GE Dinar One" panose="020A0503020102020204" pitchFamily="18" charset="-78"/>
                </a:rPr>
                <a:t>عمادة تطوير المهارات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Dinar One" panose="020A0503020102020204" pitchFamily="18" charset="-78"/>
                <a:ea typeface="+mn-ea"/>
                <a:cs typeface="GE Dinar One" panose="020A0503020102020204" pitchFamily="18" charset="-78"/>
              </a:endParaRPr>
            </a:p>
          </p:txBody>
        </p:sp>
      </p:grpSp>
      <p:sp>
        <p:nvSpPr>
          <p:cNvPr id="9" name="عنصر نائب للتذييل 17">
            <a:extLst>
              <a:ext uri="{FF2B5EF4-FFF2-40B4-BE49-F238E27FC236}">
                <a16:creationId xmlns:a16="http://schemas.microsoft.com/office/drawing/2014/main" id="{2698D33A-2F70-4C07-99E8-FFDBBAE27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Dr. Ahmed Alsayed- 0559596720</a:t>
            </a:r>
          </a:p>
        </p:txBody>
      </p:sp>
      <p:sp>
        <p:nvSpPr>
          <p:cNvPr id="10" name="عنصر نائب للتذييل 17">
            <a:extLst>
              <a:ext uri="{FF2B5EF4-FFF2-40B4-BE49-F238E27FC236}">
                <a16:creationId xmlns:a16="http://schemas.microsoft.com/office/drawing/2014/main" id="{0944323F-C1C1-41D7-A7EF-8B359E43777A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11" name="عنصر نائب للتذييل 17">
            <a:extLst>
              <a:ext uri="{FF2B5EF4-FFF2-40B4-BE49-F238E27FC236}">
                <a16:creationId xmlns:a16="http://schemas.microsoft.com/office/drawing/2014/main" id="{4183846F-CB4E-4ABD-B9DD-CA2D98D60A57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18052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54239" y="1189832"/>
            <a:ext cx="4766310" cy="44413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17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okm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619250"/>
            <a:ext cx="12192000" cy="365814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427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A082-DD01-48C7-9B82-34C2B4755254}" type="datetime1">
              <a:rPr lang="ar-SA" smtClean="0"/>
              <a:t>07/09/44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Ahmed Alsayed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C25-DCFC-4896-A4B2-6C337A3235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0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527987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61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4" tIns="60957" rIns="121914" bIns="60957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ar-SA" altLang="ko-KR"/>
              <a:t>انقر لتحرير نمط العنوان الرئيسي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8"/>
            <a:ext cx="11329259" cy="614197"/>
          </a:xfrm>
          <a:prstGeom prst="rect">
            <a:avLst/>
          </a:prstGeom>
        </p:spPr>
        <p:txBody>
          <a:bodyPr lIns="121914" tIns="60957" rIns="121914" bIns="60957"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527973" tIns="60957" rIns="121914" bIns="60957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56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93F7D67-3EA6-419A-AF65-A210F1F1D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875C2-5883-494B-9248-A6B139314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8919A1E-FE2A-4899-B94F-9FD02B404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2F9F-70CE-4885-8CE5-807C9B715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15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2A44163-68CD-4784-AF7D-92F7C651E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2D64A4A-06D7-4877-9868-5F01D91DA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CD6D7C5-B15C-473D-9359-88577DC01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1520-5118-46F2-A87A-D704D34CD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0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7021-4ABE-4455-8E59-693C98767E44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11" descr="نتيجة بحث الصور عن شعار رؤية 2030 بدون خلفية">
            <a:extLst>
              <a:ext uri="{FF2B5EF4-FFF2-40B4-BE49-F238E27FC236}">
                <a16:creationId xmlns:a16="http://schemas.microsoft.com/office/drawing/2014/main" id="{D229F0FD-46D3-45A7-92EC-84F5E259B1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0"/>
            <a:ext cx="1881402" cy="9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9">
            <a:extLst>
              <a:ext uri="{FF2B5EF4-FFF2-40B4-BE49-F238E27FC236}">
                <a16:creationId xmlns:a16="http://schemas.microsoft.com/office/drawing/2014/main" id="{83E67092-458F-465F-8AFA-CA8A01B025E0}"/>
              </a:ext>
            </a:extLst>
          </p:cNvPr>
          <p:cNvGrpSpPr/>
          <p:nvPr userDrawn="1"/>
        </p:nvGrpSpPr>
        <p:grpSpPr>
          <a:xfrm>
            <a:off x="9608695" y="0"/>
            <a:ext cx="2583305" cy="1161732"/>
            <a:chOff x="9608695" y="0"/>
            <a:chExt cx="2583305" cy="1161732"/>
          </a:xfrm>
        </p:grpSpPr>
        <p:pic>
          <p:nvPicPr>
            <p:cNvPr id="12" name="Picture 2" descr="C:\Users\dalsayed\Pictures\ksulogo.png">
              <a:extLst>
                <a:ext uri="{FF2B5EF4-FFF2-40B4-BE49-F238E27FC236}">
                  <a16:creationId xmlns:a16="http://schemas.microsoft.com/office/drawing/2014/main" id="{A41DF957-B60E-4F4F-A579-A2E1AA9F4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" t="8467" r="3555" b="24993"/>
            <a:stretch/>
          </p:blipFill>
          <p:spPr bwMode="auto">
            <a:xfrm>
              <a:off x="9996264" y="0"/>
              <a:ext cx="2195736" cy="85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ADED26-A50E-46D7-8C60-993EA9DDFD63}"/>
                </a:ext>
              </a:extLst>
            </p:cNvPr>
            <p:cNvSpPr txBox="1"/>
            <p:nvPr/>
          </p:nvSpPr>
          <p:spPr>
            <a:xfrm>
              <a:off x="9608695" y="823178"/>
              <a:ext cx="2400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 Dinar One" panose="020A0503020102020204" pitchFamily="18" charset="-78"/>
                  <a:ea typeface="+mn-ea"/>
                  <a:cs typeface="GE Dinar One" panose="020A0503020102020204" pitchFamily="18" charset="-78"/>
                </a:rPr>
                <a:t>عمادة تطوير المهارات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Dinar One" panose="020A0503020102020204" pitchFamily="18" charset="-78"/>
                <a:ea typeface="+mn-ea"/>
                <a:cs typeface="GE Dinar One" panose="020A0503020102020204" pitchFamily="18" charset="-78"/>
              </a:endParaRPr>
            </a:p>
          </p:txBody>
        </p:sp>
      </p:grpSp>
      <p:sp>
        <p:nvSpPr>
          <p:cNvPr id="14" name="عنصر نائب للمحتوى 13">
            <a:extLst>
              <a:ext uri="{FF2B5EF4-FFF2-40B4-BE49-F238E27FC236}">
                <a16:creationId xmlns:a16="http://schemas.microsoft.com/office/drawing/2014/main" id="{D69C164D-3DF0-43E3-A6F0-82D227BD95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8375" y="1524000"/>
            <a:ext cx="8293100" cy="403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5" name="عنصر نائب للتذييل 17">
            <a:extLst>
              <a:ext uri="{FF2B5EF4-FFF2-40B4-BE49-F238E27FC236}">
                <a16:creationId xmlns:a16="http://schemas.microsoft.com/office/drawing/2014/main" id="{EF74C791-2006-4AF5-AC9E-CBE344AFC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Dr. Ahmed Alsayed- 0559596720</a:t>
            </a:r>
          </a:p>
        </p:txBody>
      </p:sp>
      <p:sp>
        <p:nvSpPr>
          <p:cNvPr id="16" name="عنصر نائب للتذييل 17">
            <a:extLst>
              <a:ext uri="{FF2B5EF4-FFF2-40B4-BE49-F238E27FC236}">
                <a16:creationId xmlns:a16="http://schemas.microsoft.com/office/drawing/2014/main" id="{B05132F0-ABF8-43FC-99C2-470D60D82291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17" name="عنصر نائب للتذييل 17">
            <a:extLst>
              <a:ext uri="{FF2B5EF4-FFF2-40B4-BE49-F238E27FC236}">
                <a16:creationId xmlns:a16="http://schemas.microsoft.com/office/drawing/2014/main" id="{5BA56457-ACFB-40A2-9DF1-AE5C241BA711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11842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BBD254-DDD9-462E-A08A-DD200B8FD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01C70CE-30A1-4C5D-B598-FA49AC1C7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95E7CBE-1FCD-4148-BEA8-57C0CFFCD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2C1A-2D58-454D-878C-91C4317A7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8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401273" y="6478777"/>
            <a:ext cx="2326903" cy="17953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US" spc="-5"/>
              <a:t>Discrete Mathematics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1620"/>
                </a:lnSpc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021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694E-04FE-4C54-AB6D-5A89A7EF5343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Picture 11" descr="نتيجة بحث الصور عن شعار رؤية 2030 بدون خلفية">
            <a:extLst>
              <a:ext uri="{FF2B5EF4-FFF2-40B4-BE49-F238E27FC236}">
                <a16:creationId xmlns:a16="http://schemas.microsoft.com/office/drawing/2014/main" id="{E534973B-D9CC-4D4B-85F8-3C4A7F395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0"/>
            <a:ext cx="1881402" cy="9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9">
            <a:extLst>
              <a:ext uri="{FF2B5EF4-FFF2-40B4-BE49-F238E27FC236}">
                <a16:creationId xmlns:a16="http://schemas.microsoft.com/office/drawing/2014/main" id="{9DFE28A8-7A74-4C94-8FDF-3AB9D3DFC6F5}"/>
              </a:ext>
            </a:extLst>
          </p:cNvPr>
          <p:cNvGrpSpPr/>
          <p:nvPr userDrawn="1"/>
        </p:nvGrpSpPr>
        <p:grpSpPr>
          <a:xfrm>
            <a:off x="9608695" y="0"/>
            <a:ext cx="2583305" cy="1161732"/>
            <a:chOff x="9608695" y="0"/>
            <a:chExt cx="2583305" cy="1161732"/>
          </a:xfrm>
        </p:grpSpPr>
        <p:pic>
          <p:nvPicPr>
            <p:cNvPr id="13" name="Picture 2" descr="C:\Users\dalsayed\Pictures\ksulogo.png">
              <a:extLst>
                <a:ext uri="{FF2B5EF4-FFF2-40B4-BE49-F238E27FC236}">
                  <a16:creationId xmlns:a16="http://schemas.microsoft.com/office/drawing/2014/main" id="{38F2D6A1-619B-437C-AC89-2684D8DF2F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" t="8467" r="3555" b="24993"/>
            <a:stretch/>
          </p:blipFill>
          <p:spPr bwMode="auto">
            <a:xfrm>
              <a:off x="9996264" y="0"/>
              <a:ext cx="2195736" cy="85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922B429-B167-4408-BDBD-AF2407B53505}"/>
                </a:ext>
              </a:extLst>
            </p:cNvPr>
            <p:cNvSpPr txBox="1"/>
            <p:nvPr/>
          </p:nvSpPr>
          <p:spPr>
            <a:xfrm>
              <a:off x="9608695" y="823178"/>
              <a:ext cx="2400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 Dinar One" panose="020A0503020102020204" pitchFamily="18" charset="-78"/>
                  <a:ea typeface="+mn-ea"/>
                  <a:cs typeface="GE Dinar One" panose="020A0503020102020204" pitchFamily="18" charset="-78"/>
                </a:rPr>
                <a:t>عمادة تطوير المهارات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Dinar One" panose="020A0503020102020204" pitchFamily="18" charset="-78"/>
                <a:ea typeface="+mn-ea"/>
                <a:cs typeface="GE Dinar One" panose="020A0503020102020204" pitchFamily="18" charset="-78"/>
              </a:endParaRPr>
            </a:p>
          </p:txBody>
        </p:sp>
      </p:grpSp>
      <p:sp>
        <p:nvSpPr>
          <p:cNvPr id="15" name="عنصر نائب للتذييل 17">
            <a:extLst>
              <a:ext uri="{FF2B5EF4-FFF2-40B4-BE49-F238E27FC236}">
                <a16:creationId xmlns:a16="http://schemas.microsoft.com/office/drawing/2014/main" id="{E3836F0B-743E-4823-9152-A3508FB02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Dr. Ahmed Alsayed- 0559596720</a:t>
            </a:r>
          </a:p>
        </p:txBody>
      </p:sp>
      <p:sp>
        <p:nvSpPr>
          <p:cNvPr id="16" name="عنصر نائب للتذييل 17">
            <a:extLst>
              <a:ext uri="{FF2B5EF4-FFF2-40B4-BE49-F238E27FC236}">
                <a16:creationId xmlns:a16="http://schemas.microsoft.com/office/drawing/2014/main" id="{C38D4FC5-1201-4EE2-BCA6-5350991122D8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17" name="عنصر نائب للتذييل 17">
            <a:extLst>
              <a:ext uri="{FF2B5EF4-FFF2-40B4-BE49-F238E27FC236}">
                <a16:creationId xmlns:a16="http://schemas.microsoft.com/office/drawing/2014/main" id="{A30A4AF3-1AF7-463D-8390-F9E5FE2D5617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25743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4881-6255-4703-833E-23DA160260C8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08D-7FEF-4A0C-939D-5778FAD18EC8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86E3-E889-437D-AB16-FC8ACFF3EDFB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لتذييل 17">
            <a:extLst>
              <a:ext uri="{FF2B5EF4-FFF2-40B4-BE49-F238E27FC236}">
                <a16:creationId xmlns:a16="http://schemas.microsoft.com/office/drawing/2014/main" id="{D68E94B7-EBEC-4B98-8C74-C3AA0F3702B2}"/>
              </a:ext>
            </a:extLst>
          </p:cNvPr>
          <p:cNvSpPr txBox="1">
            <a:spLocks/>
          </p:cNvSpPr>
          <p:nvPr userDrawn="1"/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Dr. Ahmed Alsayed- 0559596720</a:t>
            </a:r>
            <a:endParaRPr lang="en-US" dirty="0"/>
          </a:p>
        </p:txBody>
      </p:sp>
      <p:sp>
        <p:nvSpPr>
          <p:cNvPr id="7" name="عنصر نائب للتذييل 17">
            <a:extLst>
              <a:ext uri="{FF2B5EF4-FFF2-40B4-BE49-F238E27FC236}">
                <a16:creationId xmlns:a16="http://schemas.microsoft.com/office/drawing/2014/main" id="{ECFA15CA-212E-4722-B271-5ED8DECC450C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8" name="عنصر نائب للتذييل 17">
            <a:extLst>
              <a:ext uri="{FF2B5EF4-FFF2-40B4-BE49-F238E27FC236}">
                <a16:creationId xmlns:a16="http://schemas.microsoft.com/office/drawing/2014/main" id="{4A7E65B6-E9B7-48F5-AEDE-D6B9DACF39D7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17532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D764-8528-4D3F-B2D3-291E11B29733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17">
            <a:extLst>
              <a:ext uri="{FF2B5EF4-FFF2-40B4-BE49-F238E27FC236}">
                <a16:creationId xmlns:a16="http://schemas.microsoft.com/office/drawing/2014/main" id="{A44C4F64-1A93-472B-B4FE-2CD6852B13CB}"/>
              </a:ext>
            </a:extLst>
          </p:cNvPr>
          <p:cNvSpPr txBox="1">
            <a:spLocks/>
          </p:cNvSpPr>
          <p:nvPr userDrawn="1"/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Dr. Ahmed Alsayed- 0559596720</a:t>
            </a:r>
            <a:endParaRPr lang="en-US" dirty="0"/>
          </a:p>
        </p:txBody>
      </p:sp>
      <p:sp>
        <p:nvSpPr>
          <p:cNvPr id="6" name="عنصر نائب للتذييل 17">
            <a:extLst>
              <a:ext uri="{FF2B5EF4-FFF2-40B4-BE49-F238E27FC236}">
                <a16:creationId xmlns:a16="http://schemas.microsoft.com/office/drawing/2014/main" id="{7F5E95B7-E15C-423C-91EC-FD1BF4F4FBF3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7" name="عنصر نائب للتذييل 17">
            <a:extLst>
              <a:ext uri="{FF2B5EF4-FFF2-40B4-BE49-F238E27FC236}">
                <a16:creationId xmlns:a16="http://schemas.microsoft.com/office/drawing/2014/main" id="{1FD94B52-E4E2-45E4-8003-9485EB7C2A71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37435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BB24-54FD-4ABB-A3A8-71ACD50D20BE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عنصر نائب للتذييل 17">
            <a:extLst>
              <a:ext uri="{FF2B5EF4-FFF2-40B4-BE49-F238E27FC236}">
                <a16:creationId xmlns:a16="http://schemas.microsoft.com/office/drawing/2014/main" id="{800353A7-8B5D-4860-A4F4-2C11E9DC3665}"/>
              </a:ext>
            </a:extLst>
          </p:cNvPr>
          <p:cNvSpPr txBox="1">
            <a:spLocks/>
          </p:cNvSpPr>
          <p:nvPr userDrawn="1"/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Dr. Ahmed Alsayed- 0559596720</a:t>
            </a:r>
            <a:endParaRPr lang="en-US" dirty="0"/>
          </a:p>
        </p:txBody>
      </p:sp>
      <p:sp>
        <p:nvSpPr>
          <p:cNvPr id="9" name="عنصر نائب للتذييل 17">
            <a:extLst>
              <a:ext uri="{FF2B5EF4-FFF2-40B4-BE49-F238E27FC236}">
                <a16:creationId xmlns:a16="http://schemas.microsoft.com/office/drawing/2014/main" id="{6CD24364-F36B-435C-8804-83F8A4909C39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10" name="عنصر نائب للتذييل 17">
            <a:extLst>
              <a:ext uri="{FF2B5EF4-FFF2-40B4-BE49-F238E27FC236}">
                <a16:creationId xmlns:a16="http://schemas.microsoft.com/office/drawing/2014/main" id="{6C449B91-DDCE-44E7-8306-20FF27C60112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27429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  <a:prstGeom prst="rect">
            <a:avLst/>
          </a:prstGeo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A5A2-0C90-4525-BE0C-50C0C0F6ECB7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ar-SA">
                <a:solidFill>
                  <a:prstClr val="black"/>
                </a:solidFill>
              </a:rPr>
              <a:t>جميع الحقوق محفوظة د/ أحمد سيد محمد متولي </a:t>
            </a:r>
            <a:r>
              <a:rPr lang="en-US">
                <a:solidFill>
                  <a:prstClr val="black"/>
                </a:solidFill>
              </a:rPr>
              <a:t>aalsayedmm@gmail.com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0ACD1F-F458-4493-A0A9-D4E4BE2136FA}" type="datetime1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07/09/44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Picture 11" descr="نتيجة بحث الصور عن شعار رؤية 2030 بدون خلفية">
            <a:extLst>
              <a:ext uri="{FF2B5EF4-FFF2-40B4-BE49-F238E27FC236}">
                <a16:creationId xmlns:a16="http://schemas.microsoft.com/office/drawing/2014/main" id="{EE19A28E-C71E-4510-83BE-0678C61EF6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0"/>
            <a:ext cx="1881402" cy="9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9">
            <a:extLst>
              <a:ext uri="{FF2B5EF4-FFF2-40B4-BE49-F238E27FC236}">
                <a16:creationId xmlns:a16="http://schemas.microsoft.com/office/drawing/2014/main" id="{BFC6FDC2-FAE5-4BB3-9E80-AF3AC5535A52}"/>
              </a:ext>
            </a:extLst>
          </p:cNvPr>
          <p:cNvGrpSpPr/>
          <p:nvPr userDrawn="1"/>
        </p:nvGrpSpPr>
        <p:grpSpPr>
          <a:xfrm>
            <a:off x="9608695" y="0"/>
            <a:ext cx="2583305" cy="1161732"/>
            <a:chOff x="9608695" y="0"/>
            <a:chExt cx="2583305" cy="1161732"/>
          </a:xfrm>
        </p:grpSpPr>
        <p:pic>
          <p:nvPicPr>
            <p:cNvPr id="13" name="Picture 2" descr="C:\Users\dalsayed\Pictures\ksulogo.png">
              <a:extLst>
                <a:ext uri="{FF2B5EF4-FFF2-40B4-BE49-F238E27FC236}">
                  <a16:creationId xmlns:a16="http://schemas.microsoft.com/office/drawing/2014/main" id="{52D63C59-C342-4B9A-974B-811656732D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" t="8467" r="3555" b="24993"/>
            <a:stretch/>
          </p:blipFill>
          <p:spPr bwMode="auto">
            <a:xfrm>
              <a:off x="9996264" y="0"/>
              <a:ext cx="2195736" cy="85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CCCB3EE0-0D06-4304-974D-AA5F8FCB877B}"/>
                </a:ext>
              </a:extLst>
            </p:cNvPr>
            <p:cNvSpPr txBox="1"/>
            <p:nvPr/>
          </p:nvSpPr>
          <p:spPr>
            <a:xfrm>
              <a:off x="9608695" y="823178"/>
              <a:ext cx="2400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 Dinar One" panose="020A0503020102020204" pitchFamily="18" charset="-78"/>
                  <a:ea typeface="+mn-ea"/>
                  <a:cs typeface="GE Dinar One" panose="020A0503020102020204" pitchFamily="18" charset="-78"/>
                </a:rPr>
                <a:t>عمادة تطوير المهارات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Dinar One" panose="020A0503020102020204" pitchFamily="18" charset="-78"/>
                <a:ea typeface="+mn-ea"/>
                <a:cs typeface="GE Dinar One" panose="020A0503020102020204" pitchFamily="18" charset="-78"/>
              </a:endParaRPr>
            </a:p>
          </p:txBody>
        </p:sp>
      </p:grpSp>
      <p:sp>
        <p:nvSpPr>
          <p:cNvPr id="16" name="عنصر نائب للعنوان 15">
            <a:extLst>
              <a:ext uri="{FF2B5EF4-FFF2-40B4-BE49-F238E27FC236}">
                <a16:creationId xmlns:a16="http://schemas.microsoft.com/office/drawing/2014/main" id="{2E5911CE-FEC9-4464-B751-E36B88CA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17" name="عنصر نائب للنص 16">
            <a:extLst>
              <a:ext uri="{FF2B5EF4-FFF2-40B4-BE49-F238E27FC236}">
                <a16:creationId xmlns:a16="http://schemas.microsoft.com/office/drawing/2014/main" id="{DACB5883-3E18-4CA1-ABDF-CE0B8E7DB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حرر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sp>
        <p:nvSpPr>
          <p:cNvPr id="18" name="عنصر نائب للتذييل 17">
            <a:extLst>
              <a:ext uri="{FF2B5EF4-FFF2-40B4-BE49-F238E27FC236}">
                <a16:creationId xmlns:a16="http://schemas.microsoft.com/office/drawing/2014/main" id="{2E9CE1F5-18BD-4D42-AAF5-E0986942A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50" y="6633030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Dr. Ahmed Alsayed- 0559596720</a:t>
            </a:r>
          </a:p>
        </p:txBody>
      </p:sp>
      <p:sp>
        <p:nvSpPr>
          <p:cNvPr id="19" name="عنصر نائب للتذييل 17">
            <a:extLst>
              <a:ext uri="{FF2B5EF4-FFF2-40B4-BE49-F238E27FC236}">
                <a16:creationId xmlns:a16="http://schemas.microsoft.com/office/drawing/2014/main" id="{062242B6-3675-4D39-870E-571066D3CDFB}"/>
              </a:ext>
            </a:extLst>
          </p:cNvPr>
          <p:cNvSpPr txBox="1">
            <a:spLocks/>
          </p:cNvSpPr>
          <p:nvPr userDrawn="1"/>
        </p:nvSpPr>
        <p:spPr>
          <a:xfrm>
            <a:off x="4361543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King Saud University- College of Science </a:t>
            </a:r>
          </a:p>
        </p:txBody>
      </p:sp>
      <p:sp>
        <p:nvSpPr>
          <p:cNvPr id="20" name="عنصر نائب للتذييل 17">
            <a:extLst>
              <a:ext uri="{FF2B5EF4-FFF2-40B4-BE49-F238E27FC236}">
                <a16:creationId xmlns:a16="http://schemas.microsoft.com/office/drawing/2014/main" id="{CAAA574E-3AF2-450C-9088-FDFE71C948F9}"/>
              </a:ext>
            </a:extLst>
          </p:cNvPr>
          <p:cNvSpPr txBox="1">
            <a:spLocks/>
          </p:cNvSpPr>
          <p:nvPr userDrawn="1"/>
        </p:nvSpPr>
        <p:spPr>
          <a:xfrm>
            <a:off x="8082707" y="6624928"/>
            <a:ext cx="4114800" cy="23307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ctr" defTabSz="914400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Mathematics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279803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8" r:id="rId12"/>
    <p:sldLayoutId id="2147483726" r:id="rId13"/>
    <p:sldLayoutId id="2147483727" r:id="rId14"/>
    <p:sldLayoutId id="2147483729" r:id="rId15"/>
    <p:sldLayoutId id="2147483710" r:id="rId16"/>
    <p:sldLayoutId id="2147483711" r:id="rId17"/>
    <p:sldLayoutId id="2147483731" r:id="rId18"/>
    <p:sldLayoutId id="2147483732" r:id="rId19"/>
    <p:sldLayoutId id="2147483733" r:id="rId20"/>
    <p:sldLayoutId id="2147483734" r:id="rId2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hf hdr="0" dt="0"/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alsayedmm@gmail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2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4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5">
            <a:extLst>
              <a:ext uri="{FF2B5EF4-FFF2-40B4-BE49-F238E27FC236}">
                <a16:creationId xmlns:a16="http://schemas.microsoft.com/office/drawing/2014/main" id="{5A3319DC-FCB2-4B58-A3BA-71F148F0C02D}"/>
              </a:ext>
            </a:extLst>
          </p:cNvPr>
          <p:cNvSpPr/>
          <p:nvPr/>
        </p:nvSpPr>
        <p:spPr>
          <a:xfrm>
            <a:off x="1237941" y="1148508"/>
            <a:ext cx="10181230" cy="261124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000" dirty="0"/>
              <a:t>Discrete Mathematics</a:t>
            </a:r>
            <a:endParaRPr lang="ar-SA" sz="4000" dirty="0"/>
          </a:p>
          <a:p>
            <a:pPr lvl="0" algn="ctr">
              <a:defRPr/>
            </a:pPr>
            <a:r>
              <a:rPr lang="en-US" sz="4000" dirty="0"/>
              <a:t> Chapter 02 </a:t>
            </a:r>
            <a:endParaRPr lang="ar-SA" sz="4000" dirty="0"/>
          </a:p>
          <a:p>
            <a:pPr lvl="0" algn="ctr">
              <a:defRPr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aditional Arabic" panose="02020603050405020304" pitchFamily="18" charset="-78"/>
              <a:ea typeface="GE Dinar One" panose="020A05030201020202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F8A4C8BA-CFF6-4529-8F4A-43767566DEEA}"/>
              </a:ext>
            </a:extLst>
          </p:cNvPr>
          <p:cNvSpPr txBox="1">
            <a:spLocks/>
          </p:cNvSpPr>
          <p:nvPr/>
        </p:nvSpPr>
        <p:spPr>
          <a:xfrm>
            <a:off x="2343410" y="3642768"/>
            <a:ext cx="7970292" cy="194421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إعداد وتقديم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دكتور أحمد السيد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كلية العلوم- قسم الرياضيات 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جامعة الملك سعود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aalsayedmm@gmail.com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Traditional Arabic" panose="0201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0559596720</a:t>
            </a:r>
          </a:p>
        </p:txBody>
      </p:sp>
      <p:sp>
        <p:nvSpPr>
          <p:cNvPr id="11" name="AutoShape 5" descr="نتيجة بحث الصور عن رؤية 2030">
            <a:extLst>
              <a:ext uri="{FF2B5EF4-FFF2-40B4-BE49-F238E27FC236}">
                <a16:creationId xmlns:a16="http://schemas.microsoft.com/office/drawing/2014/main" id="{E47FD3C9-688B-4A55-B350-35C2C95C8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13" name="AutoShape 7" descr="نتيجة بحث الصور عن رؤية 2030">
            <a:extLst>
              <a:ext uri="{FF2B5EF4-FFF2-40B4-BE49-F238E27FC236}">
                <a16:creationId xmlns:a16="http://schemas.microsoft.com/office/drawing/2014/main" id="{D87BFC83-2266-4892-9743-66CECB6F7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AutoShape 9" descr="نتيجة بحث الصور عن رؤية 2030">
            <a:extLst>
              <a:ext uri="{FF2B5EF4-FFF2-40B4-BE49-F238E27FC236}">
                <a16:creationId xmlns:a16="http://schemas.microsoft.com/office/drawing/2014/main" id="{273E3070-98BC-4B2D-BB2D-944698695F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76138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5" name="Picture 11" descr="نتيجة بحث الصور عن شعار رؤية 2030 بدون خلفية">
            <a:extLst>
              <a:ext uri="{FF2B5EF4-FFF2-40B4-BE49-F238E27FC236}">
                <a16:creationId xmlns:a16="http://schemas.microsoft.com/office/drawing/2014/main" id="{73495F9B-1061-4112-B110-F1ECF2CF7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0"/>
            <a:ext cx="1881402" cy="9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9">
            <a:extLst>
              <a:ext uri="{FF2B5EF4-FFF2-40B4-BE49-F238E27FC236}">
                <a16:creationId xmlns:a16="http://schemas.microsoft.com/office/drawing/2014/main" id="{DE90D75E-7632-4DDB-BB36-BAD857CF4F40}"/>
              </a:ext>
            </a:extLst>
          </p:cNvPr>
          <p:cNvGrpSpPr/>
          <p:nvPr/>
        </p:nvGrpSpPr>
        <p:grpSpPr>
          <a:xfrm>
            <a:off x="9608695" y="0"/>
            <a:ext cx="2583305" cy="1161732"/>
            <a:chOff x="9608695" y="0"/>
            <a:chExt cx="2583305" cy="1161732"/>
          </a:xfrm>
        </p:grpSpPr>
        <p:pic>
          <p:nvPicPr>
            <p:cNvPr id="18" name="Picture 2" descr="C:\Users\dalsayed\Pictures\ksulogo.png">
              <a:extLst>
                <a:ext uri="{FF2B5EF4-FFF2-40B4-BE49-F238E27FC236}">
                  <a16:creationId xmlns:a16="http://schemas.microsoft.com/office/drawing/2014/main" id="{8C583755-6063-4458-89EC-0B0767C4FB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" t="8467" r="3555" b="24993"/>
            <a:stretch/>
          </p:blipFill>
          <p:spPr bwMode="auto">
            <a:xfrm>
              <a:off x="9996264" y="0"/>
              <a:ext cx="2195736" cy="85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BE594418-4400-4A4A-BAE0-E0D042F0CDE9}"/>
                </a:ext>
              </a:extLst>
            </p:cNvPr>
            <p:cNvSpPr txBox="1"/>
            <p:nvPr/>
          </p:nvSpPr>
          <p:spPr>
            <a:xfrm>
              <a:off x="9608695" y="823178"/>
              <a:ext cx="2400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 Dinar One" panose="020A0503020102020204" pitchFamily="18" charset="-78"/>
                  <a:ea typeface="+mn-ea"/>
                  <a:cs typeface="GE Dinar One" panose="020A0503020102020204" pitchFamily="18" charset="-78"/>
                </a:rPr>
                <a:t>عمادة تطوير المهارات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Dinar One" panose="020A0503020102020204" pitchFamily="18" charset="-78"/>
                <a:ea typeface="+mn-ea"/>
                <a:cs typeface="GE Dinar One" panose="020A0503020102020204" pitchFamily="18" charset="-78"/>
              </a:endParaRPr>
            </a:p>
          </p:txBody>
        </p:sp>
      </p:grpSp>
      <p:pic>
        <p:nvPicPr>
          <p:cNvPr id="21" name="رسم 20" descr="الأستاذ الجامعي">
            <a:extLst>
              <a:ext uri="{FF2B5EF4-FFF2-40B4-BE49-F238E27FC236}">
                <a16:creationId xmlns:a16="http://schemas.microsoft.com/office/drawing/2014/main" id="{8B48A176-525E-4FC7-BC98-7CD9F01F2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1541" y="3972188"/>
            <a:ext cx="1944215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6898" y="1386522"/>
            <a:ext cx="1624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Examples: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8821" y="855593"/>
            <a:ext cx="6190615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ctr" rtl="0">
              <a:spcBef>
                <a:spcPts val="95"/>
              </a:spcBef>
              <a:buNone/>
            </a:pPr>
            <a:r>
              <a:rPr sz="2400" spc="-5" dirty="0"/>
              <a:t>Introduction</a:t>
            </a:r>
            <a:r>
              <a:rPr sz="2400" spc="-10" dirty="0"/>
              <a:t> </a:t>
            </a:r>
            <a:r>
              <a:rPr sz="2400" spc="-5" dirty="0"/>
              <a:t>to</a:t>
            </a:r>
            <a:r>
              <a:rPr sz="2400" spc="5" dirty="0"/>
              <a:t> </a:t>
            </a:r>
            <a:r>
              <a:rPr sz="2400" dirty="0"/>
              <a:t>Propositional</a:t>
            </a:r>
            <a:r>
              <a:rPr sz="2400" spc="-20" dirty="0"/>
              <a:t> </a:t>
            </a:r>
            <a:r>
              <a:rPr sz="2400" spc="-5" dirty="0"/>
              <a:t>Logic </a:t>
            </a:r>
            <a:r>
              <a:rPr sz="2400" dirty="0"/>
              <a:t>(3/4)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2971800" y="1952753"/>
          <a:ext cx="6096000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63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Propositions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Truth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8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5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True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5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8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False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05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Today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False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80530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800" spc="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800" spc="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7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	for</a:t>
                      </a:r>
                      <a:r>
                        <a:rPr sz="18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800" spc="1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4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True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Cairo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capital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Egypt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True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2971800" y="4291901"/>
          <a:ext cx="6096000" cy="1483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Sentences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Proposition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7943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it?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propositions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Read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carefully.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propositions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800" spc="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7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propositions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3347" y="1650472"/>
            <a:ext cx="8524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l" rtl="0"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1144905" algn="l"/>
                <a:tab pos="1946275" algn="l"/>
                <a:tab pos="3142615" algn="l"/>
                <a:tab pos="3747770" algn="l"/>
                <a:tab pos="5022850" algn="l"/>
                <a:tab pos="7228840" algn="l"/>
              </a:tabLst>
            </a:pPr>
            <a:r>
              <a:rPr sz="2800" spc="-120" dirty="0">
                <a:latin typeface="Times New Roman"/>
                <a:cs typeface="Times New Roman"/>
              </a:rPr>
              <a:t>We	</a:t>
            </a:r>
            <a:r>
              <a:rPr sz="2800" spc="-5" dirty="0">
                <a:latin typeface="Times New Roman"/>
                <a:cs typeface="Times New Roman"/>
              </a:rPr>
              <a:t>use	letters	to	</a:t>
            </a:r>
            <a:r>
              <a:rPr sz="2800" dirty="0">
                <a:latin typeface="Times New Roman"/>
                <a:cs typeface="Times New Roman"/>
              </a:rPr>
              <a:t>denote	propositional	</a:t>
            </a:r>
            <a:r>
              <a:rPr sz="2800" spc="-5" dirty="0">
                <a:latin typeface="Times New Roman"/>
                <a:cs typeface="Times New Roman"/>
              </a:rPr>
              <a:t>variables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35"/>
              </a:lnSpc>
            </a:pPr>
            <a:r>
              <a:rPr lang="en-US" spc="-5"/>
              <a:t>Discrete Mathematics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604000" y="6250760"/>
            <a:ext cx="2438400" cy="2080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pPr marL="38100">
                <a:lnSpc>
                  <a:spcPts val="1620"/>
                </a:lnSpc>
              </a:pPr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29537" y="2102592"/>
            <a:ext cx="8528685" cy="220853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355600" algn="l" rtl="0">
              <a:spcBef>
                <a:spcPts val="1970"/>
              </a:spcBef>
            </a:pPr>
            <a:r>
              <a:rPr sz="2800" spc="-5" dirty="0">
                <a:latin typeface="Cambria Math"/>
                <a:cs typeface="Cambria Math"/>
              </a:rPr>
              <a:t>𝒑,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𝒒,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𝒓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𝒔,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…</a:t>
            </a:r>
            <a:endParaRPr sz="2800" dirty="0">
              <a:latin typeface="Cambria Math"/>
              <a:cs typeface="Cambria Math"/>
            </a:endParaRPr>
          </a:p>
          <a:p>
            <a:pPr marL="355600" marR="5080" indent="-342900" algn="just" rtl="0"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truth </a:t>
            </a:r>
            <a:r>
              <a:rPr sz="2800" spc="-5" dirty="0">
                <a:latin typeface="Times New Roman"/>
                <a:cs typeface="Times New Roman"/>
              </a:rPr>
              <a:t>value of a </a:t>
            </a:r>
            <a:r>
              <a:rPr sz="2800" dirty="0">
                <a:latin typeface="Times New Roman"/>
                <a:cs typeface="Times New Roman"/>
              </a:rPr>
              <a:t>proposition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true, </a:t>
            </a:r>
            <a:r>
              <a:rPr sz="2800" spc="-5" dirty="0">
                <a:latin typeface="Times New Roman"/>
                <a:cs typeface="Times New Roman"/>
              </a:rPr>
              <a:t>denoted by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, if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is a </a:t>
            </a:r>
            <a:r>
              <a:rPr sz="2800" dirty="0">
                <a:latin typeface="Times New Roman"/>
                <a:cs typeface="Times New Roman"/>
              </a:rPr>
              <a:t>true proposition </a:t>
            </a:r>
            <a:r>
              <a:rPr sz="2800" spc="-5" dirty="0">
                <a:latin typeface="Times New Roman"/>
                <a:cs typeface="Times New Roman"/>
              </a:rPr>
              <a:t>and false, </a:t>
            </a:r>
            <a:r>
              <a:rPr sz="2800" dirty="0">
                <a:latin typeface="Times New Roman"/>
                <a:cs typeface="Times New Roman"/>
              </a:rPr>
              <a:t>denoted </a:t>
            </a:r>
            <a:r>
              <a:rPr sz="2800" spc="-5" dirty="0">
                <a:latin typeface="Times New Roman"/>
                <a:cs typeface="Times New Roman"/>
              </a:rPr>
              <a:t>by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if it is 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false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5601" y="972292"/>
            <a:ext cx="6190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Introduction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Propositional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Logic </a:t>
            </a:r>
            <a:r>
              <a:rPr sz="2800" b="1" dirty="0">
                <a:latin typeface="Times New Roman"/>
                <a:cs typeface="Times New Roman"/>
              </a:rPr>
              <a:t>(4/4)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848699"/>
            <a:ext cx="6099175" cy="178244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 algn="l" rtl="0"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Proposition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l" rtl="0"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  <a:tab pos="2238375" algn="l"/>
                <a:tab pos="4323715" algn="l"/>
                <a:tab pos="5060950" algn="l"/>
              </a:tabLst>
            </a:pP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iti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d  </a:t>
            </a:r>
            <a:r>
              <a:rPr sz="2800" dirty="0">
                <a:latin typeface="Times New Roman"/>
                <a:cs typeface="Times New Roman"/>
              </a:rPr>
              <a:t>propositions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using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 operators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8851" y="1752726"/>
            <a:ext cx="716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04114" y="1752726"/>
            <a:ext cx="115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existing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8900" y="469141"/>
            <a:ext cx="4679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Compound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Propositions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(1/23)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59417" y="3508280"/>
            <a:ext cx="5764530" cy="1687195"/>
            <a:chOff x="1835417" y="3508279"/>
            <a:chExt cx="5764530" cy="16871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5417" y="3508279"/>
              <a:ext cx="5574642" cy="14113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89497" y="4191762"/>
              <a:ext cx="1697989" cy="990600"/>
            </a:xfrm>
            <a:custGeom>
              <a:avLst/>
              <a:gdLst/>
              <a:ahLst/>
              <a:cxnLst/>
              <a:rect l="l" t="t" r="r" b="b"/>
              <a:pathLst>
                <a:path w="1697990" h="990600">
                  <a:moveTo>
                    <a:pt x="0" y="495300"/>
                  </a:moveTo>
                  <a:lnTo>
                    <a:pt x="8430" y="425224"/>
                  </a:lnTo>
                  <a:lnTo>
                    <a:pt x="32957" y="358169"/>
                  </a:lnTo>
                  <a:lnTo>
                    <a:pt x="72428" y="294806"/>
                  </a:lnTo>
                  <a:lnTo>
                    <a:pt x="97409" y="264718"/>
                  </a:lnTo>
                  <a:lnTo>
                    <a:pt x="125695" y="235805"/>
                  </a:lnTo>
                  <a:lnTo>
                    <a:pt x="157143" y="208150"/>
                  </a:lnTo>
                  <a:lnTo>
                    <a:pt x="191608" y="181836"/>
                  </a:lnTo>
                  <a:lnTo>
                    <a:pt x="228947" y="156948"/>
                  </a:lnTo>
                  <a:lnTo>
                    <a:pt x="269017" y="133570"/>
                  </a:lnTo>
                  <a:lnTo>
                    <a:pt x="311673" y="111785"/>
                  </a:lnTo>
                  <a:lnTo>
                    <a:pt x="356771" y="91677"/>
                  </a:lnTo>
                  <a:lnTo>
                    <a:pt x="404169" y="73330"/>
                  </a:lnTo>
                  <a:lnTo>
                    <a:pt x="453722" y="56827"/>
                  </a:lnTo>
                  <a:lnTo>
                    <a:pt x="505286" y="42253"/>
                  </a:lnTo>
                  <a:lnTo>
                    <a:pt x="558719" y="29692"/>
                  </a:lnTo>
                  <a:lnTo>
                    <a:pt x="613875" y="19226"/>
                  </a:lnTo>
                  <a:lnTo>
                    <a:pt x="670612" y="10940"/>
                  </a:lnTo>
                  <a:lnTo>
                    <a:pt x="728786" y="4918"/>
                  </a:lnTo>
                  <a:lnTo>
                    <a:pt x="788252" y="1243"/>
                  </a:lnTo>
                  <a:lnTo>
                    <a:pt x="848868" y="0"/>
                  </a:lnTo>
                  <a:lnTo>
                    <a:pt x="909483" y="1243"/>
                  </a:lnTo>
                  <a:lnTo>
                    <a:pt x="968949" y="4918"/>
                  </a:lnTo>
                  <a:lnTo>
                    <a:pt x="1027123" y="10940"/>
                  </a:lnTo>
                  <a:lnTo>
                    <a:pt x="1083860" y="19226"/>
                  </a:lnTo>
                  <a:lnTo>
                    <a:pt x="1139016" y="29692"/>
                  </a:lnTo>
                  <a:lnTo>
                    <a:pt x="1192449" y="42253"/>
                  </a:lnTo>
                  <a:lnTo>
                    <a:pt x="1244013" y="56827"/>
                  </a:lnTo>
                  <a:lnTo>
                    <a:pt x="1293566" y="73330"/>
                  </a:lnTo>
                  <a:lnTo>
                    <a:pt x="1340964" y="91677"/>
                  </a:lnTo>
                  <a:lnTo>
                    <a:pt x="1386062" y="111785"/>
                  </a:lnTo>
                  <a:lnTo>
                    <a:pt x="1428718" y="133570"/>
                  </a:lnTo>
                  <a:lnTo>
                    <a:pt x="1468788" y="156948"/>
                  </a:lnTo>
                  <a:lnTo>
                    <a:pt x="1506127" y="181836"/>
                  </a:lnTo>
                  <a:lnTo>
                    <a:pt x="1540592" y="208150"/>
                  </a:lnTo>
                  <a:lnTo>
                    <a:pt x="1572040" y="235805"/>
                  </a:lnTo>
                  <a:lnTo>
                    <a:pt x="1600326" y="264718"/>
                  </a:lnTo>
                  <a:lnTo>
                    <a:pt x="1625307" y="294806"/>
                  </a:lnTo>
                  <a:lnTo>
                    <a:pt x="1664778" y="358169"/>
                  </a:lnTo>
                  <a:lnTo>
                    <a:pt x="1689305" y="425224"/>
                  </a:lnTo>
                  <a:lnTo>
                    <a:pt x="1697735" y="495300"/>
                  </a:lnTo>
                  <a:lnTo>
                    <a:pt x="1695604" y="530673"/>
                  </a:lnTo>
                  <a:lnTo>
                    <a:pt x="1678982" y="599322"/>
                  </a:lnTo>
                  <a:lnTo>
                    <a:pt x="1646839" y="664615"/>
                  </a:lnTo>
                  <a:lnTo>
                    <a:pt x="1600326" y="725881"/>
                  </a:lnTo>
                  <a:lnTo>
                    <a:pt x="1572040" y="754794"/>
                  </a:lnTo>
                  <a:lnTo>
                    <a:pt x="1540592" y="782449"/>
                  </a:lnTo>
                  <a:lnTo>
                    <a:pt x="1506127" y="808763"/>
                  </a:lnTo>
                  <a:lnTo>
                    <a:pt x="1468788" y="833651"/>
                  </a:lnTo>
                  <a:lnTo>
                    <a:pt x="1428718" y="857029"/>
                  </a:lnTo>
                  <a:lnTo>
                    <a:pt x="1386062" y="878814"/>
                  </a:lnTo>
                  <a:lnTo>
                    <a:pt x="1340964" y="898922"/>
                  </a:lnTo>
                  <a:lnTo>
                    <a:pt x="1293566" y="917269"/>
                  </a:lnTo>
                  <a:lnTo>
                    <a:pt x="1244013" y="933772"/>
                  </a:lnTo>
                  <a:lnTo>
                    <a:pt x="1192449" y="948346"/>
                  </a:lnTo>
                  <a:lnTo>
                    <a:pt x="1139016" y="960907"/>
                  </a:lnTo>
                  <a:lnTo>
                    <a:pt x="1083860" y="971373"/>
                  </a:lnTo>
                  <a:lnTo>
                    <a:pt x="1027123" y="979659"/>
                  </a:lnTo>
                  <a:lnTo>
                    <a:pt x="968949" y="985681"/>
                  </a:lnTo>
                  <a:lnTo>
                    <a:pt x="909483" y="989356"/>
                  </a:lnTo>
                  <a:lnTo>
                    <a:pt x="848868" y="990600"/>
                  </a:lnTo>
                  <a:lnTo>
                    <a:pt x="788252" y="989356"/>
                  </a:lnTo>
                  <a:lnTo>
                    <a:pt x="728786" y="985681"/>
                  </a:lnTo>
                  <a:lnTo>
                    <a:pt x="670612" y="979659"/>
                  </a:lnTo>
                  <a:lnTo>
                    <a:pt x="613875" y="971373"/>
                  </a:lnTo>
                  <a:lnTo>
                    <a:pt x="558719" y="960907"/>
                  </a:lnTo>
                  <a:lnTo>
                    <a:pt x="505286" y="948346"/>
                  </a:lnTo>
                  <a:lnTo>
                    <a:pt x="453722" y="933772"/>
                  </a:lnTo>
                  <a:lnTo>
                    <a:pt x="404169" y="917269"/>
                  </a:lnTo>
                  <a:lnTo>
                    <a:pt x="356771" y="898922"/>
                  </a:lnTo>
                  <a:lnTo>
                    <a:pt x="311673" y="878814"/>
                  </a:lnTo>
                  <a:lnTo>
                    <a:pt x="269017" y="857029"/>
                  </a:lnTo>
                  <a:lnTo>
                    <a:pt x="228947" y="833651"/>
                  </a:lnTo>
                  <a:lnTo>
                    <a:pt x="191608" y="808763"/>
                  </a:lnTo>
                  <a:lnTo>
                    <a:pt x="157143" y="782449"/>
                  </a:lnTo>
                  <a:lnTo>
                    <a:pt x="125695" y="754794"/>
                  </a:lnTo>
                  <a:lnTo>
                    <a:pt x="97409" y="725881"/>
                  </a:lnTo>
                  <a:lnTo>
                    <a:pt x="72428" y="695793"/>
                  </a:lnTo>
                  <a:lnTo>
                    <a:pt x="32957" y="632430"/>
                  </a:lnTo>
                  <a:lnTo>
                    <a:pt x="8430" y="565375"/>
                  </a:lnTo>
                  <a:lnTo>
                    <a:pt x="0" y="49530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35"/>
              </a:lnSpc>
            </a:pPr>
            <a:r>
              <a:rPr lang="en-US" spc="-5"/>
              <a:t>Discrete Mathematics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604000" y="6250760"/>
            <a:ext cx="2438400" cy="2080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pPr marL="38100">
                <a:lnSpc>
                  <a:spcPts val="1620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1388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0" y="896819"/>
            <a:ext cx="4679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(2/23)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684" y="1953261"/>
            <a:ext cx="1419726" cy="1525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300" y="2351532"/>
            <a:ext cx="8915400" cy="1638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17039" y="4384040"/>
            <a:ext cx="320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pc="-5" dirty="0">
                <a:solidFill>
                  <a:srgbClr val="252525"/>
                </a:solidFill>
                <a:latin typeface="Calibri"/>
                <a:cs typeface="Calibri"/>
              </a:rPr>
              <a:t>Other </a:t>
            </a:r>
            <a:r>
              <a:rPr spc="-10" dirty="0">
                <a:solidFill>
                  <a:srgbClr val="252525"/>
                </a:solidFill>
                <a:latin typeface="Calibri"/>
                <a:cs typeface="Calibri"/>
              </a:rPr>
              <a:t>notations you</a:t>
            </a:r>
            <a:r>
              <a:rPr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52525"/>
                </a:solidFill>
                <a:latin typeface="Calibri"/>
                <a:cs typeface="Calibri"/>
              </a:rPr>
              <a:t>might</a:t>
            </a:r>
            <a:r>
              <a:rPr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52525"/>
                </a:solidFill>
                <a:latin typeface="Calibri"/>
                <a:cs typeface="Calibri"/>
              </a:rPr>
              <a:t>see</a:t>
            </a:r>
            <a:r>
              <a:rPr spc="-10" dirty="0">
                <a:solidFill>
                  <a:srgbClr val="252525"/>
                </a:solidFill>
                <a:latin typeface="Calibri"/>
                <a:cs typeface="Calibri"/>
              </a:rPr>
              <a:t> are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4441" y="4442459"/>
            <a:ext cx="2072639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32" y="1183382"/>
            <a:ext cx="4679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(3/23)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5071" y="2133600"/>
            <a:ext cx="7465060" cy="2708434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 algn="l" rtl="0"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</a:t>
            </a:r>
            <a:endParaRPr sz="2800" dirty="0">
              <a:latin typeface="Times New Roman"/>
              <a:cs typeface="Times New Roman"/>
            </a:endParaRPr>
          </a:p>
          <a:p>
            <a:pPr marL="12700" algn="l" rtl="0">
              <a:spcBef>
                <a:spcPts val="1875"/>
              </a:spcBef>
            </a:pPr>
            <a:r>
              <a:rPr sz="2800" dirty="0">
                <a:latin typeface="Times New Roman"/>
                <a:cs typeface="Times New Roman"/>
              </a:rPr>
              <a:t>Find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negation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</a:t>
            </a:r>
          </a:p>
          <a:p>
            <a:pPr marL="12700" algn="l" rtl="0">
              <a:spcBef>
                <a:spcPts val="1870"/>
              </a:spcBef>
            </a:pPr>
            <a:r>
              <a:rPr sz="2800" spc="15" dirty="0">
                <a:latin typeface="Cambria Math"/>
                <a:cs typeface="Cambria Math"/>
              </a:rPr>
              <a:t>𝑝: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“Cairo is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Egypt”</a:t>
            </a:r>
            <a:endParaRPr lang="ar-SA" sz="2800" dirty="0">
              <a:latin typeface="Times New Roman"/>
              <a:cs typeface="Times New Roman"/>
            </a:endParaRPr>
          </a:p>
          <a:p>
            <a:pPr marL="12700" algn="l" rtl="0">
              <a:spcBef>
                <a:spcPts val="1870"/>
              </a:spcBef>
            </a:pPr>
            <a:r>
              <a:rPr lang="en-US" sz="2800" dirty="0">
                <a:latin typeface="Times New Roman"/>
                <a:cs typeface="Times New Roman"/>
              </a:rPr>
              <a:t>P: Riyadh is the capital of Saudi Arabia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1229" y="640753"/>
            <a:ext cx="6093037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(4/23)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1636" y="3654553"/>
            <a:ext cx="3486150" cy="7871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5595" y="4983480"/>
            <a:ext cx="1011174" cy="7871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43200" y="1091945"/>
            <a:ext cx="7620000" cy="5147563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 algn="l" rtl="0"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Example: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Solution</a:t>
            </a:r>
            <a:endParaRPr sz="2800" dirty="0">
              <a:latin typeface="Times New Roman"/>
              <a:cs typeface="Times New Roman"/>
            </a:endParaRPr>
          </a:p>
          <a:p>
            <a:pPr marL="12700" algn="l" rtl="0">
              <a:spcBef>
                <a:spcPts val="1875"/>
              </a:spcBef>
            </a:pPr>
            <a:r>
              <a:rPr sz="2800" dirty="0">
                <a:latin typeface="Times New Roman"/>
                <a:cs typeface="Times New Roman"/>
              </a:rPr>
              <a:t>Find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negation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</a:t>
            </a:r>
          </a:p>
          <a:p>
            <a:pPr marL="12700" marR="3289935" algn="l" rtl="0">
              <a:lnSpc>
                <a:spcPts val="5230"/>
              </a:lnSpc>
              <a:spcBef>
                <a:spcPts val="484"/>
              </a:spcBef>
            </a:pPr>
            <a:r>
              <a:rPr sz="2800" spc="15" dirty="0">
                <a:latin typeface="Cambria Math"/>
                <a:cs typeface="Cambria Math"/>
              </a:rPr>
              <a:t>𝑝: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“Cairo is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 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Egypt”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 dirty="0">
              <a:latin typeface="Times New Roman"/>
              <a:cs typeface="Times New Roman"/>
            </a:endParaRPr>
          </a:p>
          <a:p>
            <a:pPr marL="12700" algn="l" rtl="0">
              <a:spcBef>
                <a:spcPts val="1390"/>
              </a:spcBef>
            </a:pPr>
            <a:r>
              <a:rPr sz="2800" spc="5" dirty="0">
                <a:latin typeface="Cambria Math"/>
                <a:cs typeface="Cambria Math"/>
              </a:rPr>
              <a:t>¬𝑝: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It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 is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 not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case that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Cairo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Egypt”</a:t>
            </a:r>
          </a:p>
          <a:p>
            <a:pPr marL="12700" algn="l" rtl="0">
              <a:spcBef>
                <a:spcPts val="187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more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simply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expressed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</a:t>
            </a:r>
            <a:endParaRPr sz="2800" dirty="0">
              <a:latin typeface="Times New Roman"/>
              <a:cs typeface="Times New Roman"/>
            </a:endParaRPr>
          </a:p>
          <a:p>
            <a:pPr marL="12700" algn="l" rtl="0">
              <a:spcBef>
                <a:spcPts val="1875"/>
              </a:spcBef>
            </a:pPr>
            <a:r>
              <a:rPr sz="2800" spc="5" dirty="0">
                <a:latin typeface="Cambria Math"/>
                <a:cs typeface="Cambria Math"/>
              </a:rPr>
              <a:t>¬𝑝: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“Cairo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not</a:t>
            </a:r>
            <a:r>
              <a:rPr sz="2800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Egypt”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0421" y="876421"/>
            <a:ext cx="4679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(5/23)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4724400" y="3498850"/>
          <a:ext cx="2743834" cy="215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 gridSpan="3">
                  <a:txBody>
                    <a:bodyPr/>
                    <a:lstStyle/>
                    <a:p>
                      <a:pPr marR="93345" algn="ctr" rtl="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625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 rtl="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¬𝒑</a:t>
                      </a:r>
                      <a:endParaRPr sz="3200" dirty="0">
                        <a:latin typeface="Cambria Math"/>
                        <a:cs typeface="Cambria Math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25">
                <a:tc gridSpan="3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42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 rtl="0">
                        <a:lnSpc>
                          <a:spcPts val="3379"/>
                        </a:lnSpc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𝑇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41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3770"/>
                        </a:lnSpc>
                        <a:spcBef>
                          <a:spcPts val="57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𝐹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718051" y="3492500"/>
            <a:ext cx="1391285" cy="2180590"/>
            <a:chOff x="3194050" y="3492500"/>
            <a:chExt cx="1391285" cy="2180590"/>
          </a:xfrm>
        </p:grpSpPr>
        <p:sp>
          <p:nvSpPr>
            <p:cNvPr id="5" name="object 5"/>
            <p:cNvSpPr/>
            <p:nvPr/>
          </p:nvSpPr>
          <p:spPr>
            <a:xfrm>
              <a:off x="3200400" y="3505200"/>
              <a:ext cx="1384935" cy="838200"/>
            </a:xfrm>
            <a:custGeom>
              <a:avLst/>
              <a:gdLst/>
              <a:ahLst/>
              <a:cxnLst/>
              <a:rect l="l" t="t" r="r" b="b"/>
              <a:pathLst>
                <a:path w="1384935" h="838200">
                  <a:moveTo>
                    <a:pt x="138468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384680" y="838200"/>
                  </a:lnTo>
                  <a:lnTo>
                    <a:pt x="13846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0400" y="4343400"/>
              <a:ext cx="1384935" cy="658495"/>
            </a:xfrm>
            <a:custGeom>
              <a:avLst/>
              <a:gdLst/>
              <a:ahLst/>
              <a:cxnLst/>
              <a:rect l="l" t="t" r="r" b="b"/>
              <a:pathLst>
                <a:path w="1384935" h="658495">
                  <a:moveTo>
                    <a:pt x="138468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1384680" y="658368"/>
                  </a:lnTo>
                  <a:lnTo>
                    <a:pt x="138468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0400" y="5001767"/>
              <a:ext cx="1384935" cy="658495"/>
            </a:xfrm>
            <a:custGeom>
              <a:avLst/>
              <a:gdLst/>
              <a:ahLst/>
              <a:cxnLst/>
              <a:rect l="l" t="t" r="r" b="b"/>
              <a:pathLst>
                <a:path w="1384935" h="658495">
                  <a:moveTo>
                    <a:pt x="1384680" y="0"/>
                  </a:moveTo>
                  <a:lnTo>
                    <a:pt x="0" y="0"/>
                  </a:lnTo>
                  <a:lnTo>
                    <a:pt x="0" y="658367"/>
                  </a:lnTo>
                  <a:lnTo>
                    <a:pt x="1384680" y="658367"/>
                  </a:lnTo>
                  <a:lnTo>
                    <a:pt x="1384680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0400" y="3498850"/>
              <a:ext cx="0" cy="2167890"/>
            </a:xfrm>
            <a:custGeom>
              <a:avLst/>
              <a:gdLst/>
              <a:ahLst/>
              <a:cxnLst/>
              <a:rect l="l" t="t" r="r" b="b"/>
              <a:pathLst>
                <a:path h="2167890">
                  <a:moveTo>
                    <a:pt x="0" y="0"/>
                  </a:moveTo>
                  <a:lnTo>
                    <a:pt x="0" y="21676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876" y="3032773"/>
            <a:ext cx="1145286" cy="5112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31341" y="1087578"/>
            <a:ext cx="8522335" cy="23333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</a:t>
            </a:r>
            <a:r>
              <a:rPr sz="2800" b="1" spc="-7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4F81BC"/>
                </a:solidFill>
                <a:latin typeface="Times New Roman"/>
                <a:cs typeface="Times New Roman"/>
              </a:rPr>
              <a:t>Table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l" rtl="0">
              <a:spcBef>
                <a:spcPts val="1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Times New Roman"/>
                <a:cs typeface="Times New Roman"/>
              </a:rPr>
              <a:t>Truth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Table: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table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gives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truth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compound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statement.</a:t>
            </a:r>
            <a:endParaRPr sz="24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6985" algn="ctr" rtl="0">
              <a:spcBef>
                <a:spcPts val="185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Truth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Table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Negation 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Proposition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540" y="4221607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Proposition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15283" y="3939502"/>
            <a:ext cx="1821180" cy="512445"/>
            <a:chOff x="1891283" y="3939501"/>
            <a:chExt cx="1821180" cy="51244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1283" y="3939501"/>
              <a:ext cx="1821180" cy="5121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33701" y="4017390"/>
              <a:ext cx="1664335" cy="375920"/>
            </a:xfrm>
            <a:custGeom>
              <a:avLst/>
              <a:gdLst/>
              <a:ahLst/>
              <a:cxnLst/>
              <a:rect l="l" t="t" r="r" b="b"/>
              <a:pathLst>
                <a:path w="1664335" h="375920">
                  <a:moveTo>
                    <a:pt x="1587035" y="24897"/>
                  </a:moveTo>
                  <a:lnTo>
                    <a:pt x="0" y="350646"/>
                  </a:lnTo>
                  <a:lnTo>
                    <a:pt x="5080" y="375538"/>
                  </a:lnTo>
                  <a:lnTo>
                    <a:pt x="1592131" y="49660"/>
                  </a:lnTo>
                  <a:lnTo>
                    <a:pt x="1587035" y="24897"/>
                  </a:lnTo>
                  <a:close/>
                </a:path>
                <a:path w="1664335" h="375920">
                  <a:moveTo>
                    <a:pt x="1663724" y="22351"/>
                  </a:moveTo>
                  <a:lnTo>
                    <a:pt x="1599438" y="22351"/>
                  </a:lnTo>
                  <a:lnTo>
                    <a:pt x="1604518" y="47116"/>
                  </a:lnTo>
                  <a:lnTo>
                    <a:pt x="1592131" y="49660"/>
                  </a:lnTo>
                  <a:lnTo>
                    <a:pt x="1597278" y="74675"/>
                  </a:lnTo>
                  <a:lnTo>
                    <a:pt x="1663724" y="22351"/>
                  </a:lnTo>
                  <a:close/>
                </a:path>
                <a:path w="1664335" h="375920">
                  <a:moveTo>
                    <a:pt x="1599438" y="22351"/>
                  </a:moveTo>
                  <a:lnTo>
                    <a:pt x="1587035" y="24897"/>
                  </a:lnTo>
                  <a:lnTo>
                    <a:pt x="1592131" y="49660"/>
                  </a:lnTo>
                  <a:lnTo>
                    <a:pt x="1604518" y="47116"/>
                  </a:lnTo>
                  <a:lnTo>
                    <a:pt x="1599438" y="22351"/>
                  </a:lnTo>
                  <a:close/>
                </a:path>
                <a:path w="1664335" h="375920">
                  <a:moveTo>
                    <a:pt x="1581912" y="0"/>
                  </a:moveTo>
                  <a:lnTo>
                    <a:pt x="1587035" y="24897"/>
                  </a:lnTo>
                  <a:lnTo>
                    <a:pt x="1599438" y="22351"/>
                  </a:lnTo>
                  <a:lnTo>
                    <a:pt x="1663724" y="22351"/>
                  </a:lnTo>
                  <a:lnTo>
                    <a:pt x="1664208" y="21970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33980" y="5276546"/>
            <a:ext cx="1188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pc="-6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ruth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10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ues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3413761" y="4888966"/>
            <a:ext cx="1655445" cy="668020"/>
            <a:chOff x="1889760" y="4888966"/>
            <a:chExt cx="1655445" cy="66802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0" y="4888966"/>
              <a:ext cx="1655064" cy="6675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32178" y="4976749"/>
              <a:ext cx="1498600" cy="521970"/>
            </a:xfrm>
            <a:custGeom>
              <a:avLst/>
              <a:gdLst/>
              <a:ahLst/>
              <a:cxnLst/>
              <a:rect l="l" t="t" r="r" b="b"/>
              <a:pathLst>
                <a:path w="1498600" h="521970">
                  <a:moveTo>
                    <a:pt x="1421890" y="24084"/>
                  </a:moveTo>
                  <a:lnTo>
                    <a:pt x="0" y="497585"/>
                  </a:lnTo>
                  <a:lnTo>
                    <a:pt x="8128" y="521716"/>
                  </a:lnTo>
                  <a:lnTo>
                    <a:pt x="1429904" y="48210"/>
                  </a:lnTo>
                  <a:lnTo>
                    <a:pt x="1421890" y="24084"/>
                  </a:lnTo>
                  <a:close/>
                </a:path>
                <a:path w="1498600" h="521970">
                  <a:moveTo>
                    <a:pt x="1490201" y="20065"/>
                  </a:moveTo>
                  <a:lnTo>
                    <a:pt x="1433957" y="20065"/>
                  </a:lnTo>
                  <a:lnTo>
                    <a:pt x="1441958" y="44195"/>
                  </a:lnTo>
                  <a:lnTo>
                    <a:pt x="1429904" y="48210"/>
                  </a:lnTo>
                  <a:lnTo>
                    <a:pt x="1437894" y="72262"/>
                  </a:lnTo>
                  <a:lnTo>
                    <a:pt x="1490201" y="20065"/>
                  </a:lnTo>
                  <a:close/>
                </a:path>
                <a:path w="1498600" h="521970">
                  <a:moveTo>
                    <a:pt x="1433957" y="20065"/>
                  </a:moveTo>
                  <a:lnTo>
                    <a:pt x="1421890" y="24084"/>
                  </a:lnTo>
                  <a:lnTo>
                    <a:pt x="1429904" y="48210"/>
                  </a:lnTo>
                  <a:lnTo>
                    <a:pt x="1441958" y="44195"/>
                  </a:lnTo>
                  <a:lnTo>
                    <a:pt x="1433957" y="20065"/>
                  </a:lnTo>
                  <a:close/>
                </a:path>
                <a:path w="1498600" h="521970">
                  <a:moveTo>
                    <a:pt x="1413891" y="0"/>
                  </a:moveTo>
                  <a:lnTo>
                    <a:pt x="1421890" y="24084"/>
                  </a:lnTo>
                  <a:lnTo>
                    <a:pt x="1433957" y="20065"/>
                  </a:lnTo>
                  <a:lnTo>
                    <a:pt x="1490201" y="20065"/>
                  </a:lnTo>
                  <a:lnTo>
                    <a:pt x="1498219" y="12064"/>
                  </a:lnTo>
                  <a:lnTo>
                    <a:pt x="141389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5901" y="685515"/>
            <a:ext cx="4679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(5/23)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4724400" y="3498850"/>
          <a:ext cx="2743834" cy="215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 gridSpan="3">
                  <a:txBody>
                    <a:bodyPr/>
                    <a:lstStyle/>
                    <a:p>
                      <a:pPr marR="93345" algn="ctr" rtl="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625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 rtl="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¬𝒑</a:t>
                      </a:r>
                      <a:endParaRPr sz="3200" dirty="0">
                        <a:latin typeface="Cambria Math"/>
                        <a:cs typeface="Cambria Math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25">
                <a:tc gridSpan="3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R="108585" algn="ctr" rtl="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𝐹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42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 rtl="0">
                        <a:lnSpc>
                          <a:spcPts val="3379"/>
                        </a:lnSpc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𝑇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41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3770"/>
                        </a:lnSpc>
                        <a:spcBef>
                          <a:spcPts val="57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𝐹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99060" algn="ctr" rtl="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𝑇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718051" y="3492500"/>
            <a:ext cx="1391285" cy="2180590"/>
            <a:chOff x="3194050" y="3492500"/>
            <a:chExt cx="1391285" cy="2180590"/>
          </a:xfrm>
        </p:grpSpPr>
        <p:sp>
          <p:nvSpPr>
            <p:cNvPr id="5" name="object 5"/>
            <p:cNvSpPr/>
            <p:nvPr/>
          </p:nvSpPr>
          <p:spPr>
            <a:xfrm>
              <a:off x="3200400" y="3505200"/>
              <a:ext cx="1384935" cy="838200"/>
            </a:xfrm>
            <a:custGeom>
              <a:avLst/>
              <a:gdLst/>
              <a:ahLst/>
              <a:cxnLst/>
              <a:rect l="l" t="t" r="r" b="b"/>
              <a:pathLst>
                <a:path w="1384935" h="838200">
                  <a:moveTo>
                    <a:pt x="138468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384680" y="838200"/>
                  </a:lnTo>
                  <a:lnTo>
                    <a:pt x="13846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0400" y="4343400"/>
              <a:ext cx="1384935" cy="658495"/>
            </a:xfrm>
            <a:custGeom>
              <a:avLst/>
              <a:gdLst/>
              <a:ahLst/>
              <a:cxnLst/>
              <a:rect l="l" t="t" r="r" b="b"/>
              <a:pathLst>
                <a:path w="1384935" h="658495">
                  <a:moveTo>
                    <a:pt x="1384680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1384680" y="658368"/>
                  </a:lnTo>
                  <a:lnTo>
                    <a:pt x="138468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0400" y="5001767"/>
              <a:ext cx="1384935" cy="658495"/>
            </a:xfrm>
            <a:custGeom>
              <a:avLst/>
              <a:gdLst/>
              <a:ahLst/>
              <a:cxnLst/>
              <a:rect l="l" t="t" r="r" b="b"/>
              <a:pathLst>
                <a:path w="1384935" h="658495">
                  <a:moveTo>
                    <a:pt x="1384680" y="0"/>
                  </a:moveTo>
                  <a:lnTo>
                    <a:pt x="0" y="0"/>
                  </a:lnTo>
                  <a:lnTo>
                    <a:pt x="0" y="658367"/>
                  </a:lnTo>
                  <a:lnTo>
                    <a:pt x="1384680" y="658367"/>
                  </a:lnTo>
                  <a:lnTo>
                    <a:pt x="1384680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0400" y="3498850"/>
              <a:ext cx="0" cy="2167890"/>
            </a:xfrm>
            <a:custGeom>
              <a:avLst/>
              <a:gdLst/>
              <a:ahLst/>
              <a:cxnLst/>
              <a:rect l="l" t="t" r="r" b="b"/>
              <a:pathLst>
                <a:path h="2167890">
                  <a:moveTo>
                    <a:pt x="0" y="0"/>
                  </a:moveTo>
                  <a:lnTo>
                    <a:pt x="0" y="21676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876" y="3032773"/>
            <a:ext cx="1145286" cy="5112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31341" y="1087578"/>
            <a:ext cx="8522335" cy="23333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</a:t>
            </a:r>
            <a:r>
              <a:rPr sz="2800" b="1" spc="-7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4F81BC"/>
                </a:solidFill>
                <a:latin typeface="Times New Roman"/>
                <a:cs typeface="Times New Roman"/>
              </a:rPr>
              <a:t>Table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l" rtl="0">
              <a:spcBef>
                <a:spcPts val="1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Times New Roman"/>
                <a:cs typeface="Times New Roman"/>
              </a:rPr>
              <a:t>Truth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Table: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table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gives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truth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compound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statement.</a:t>
            </a:r>
            <a:endParaRPr sz="24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6985" algn="ctr" rtl="0">
              <a:spcBef>
                <a:spcPts val="185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Truth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Table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Negation 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Proposition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540" y="4221607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Proposition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15283" y="3939502"/>
            <a:ext cx="1821180" cy="512445"/>
            <a:chOff x="1891283" y="3939501"/>
            <a:chExt cx="1821180" cy="51244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1283" y="3939501"/>
              <a:ext cx="1821180" cy="5121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33701" y="4017390"/>
              <a:ext cx="1664335" cy="375920"/>
            </a:xfrm>
            <a:custGeom>
              <a:avLst/>
              <a:gdLst/>
              <a:ahLst/>
              <a:cxnLst/>
              <a:rect l="l" t="t" r="r" b="b"/>
              <a:pathLst>
                <a:path w="1664335" h="375920">
                  <a:moveTo>
                    <a:pt x="1587035" y="24897"/>
                  </a:moveTo>
                  <a:lnTo>
                    <a:pt x="0" y="350646"/>
                  </a:lnTo>
                  <a:lnTo>
                    <a:pt x="5080" y="375538"/>
                  </a:lnTo>
                  <a:lnTo>
                    <a:pt x="1592131" y="49660"/>
                  </a:lnTo>
                  <a:lnTo>
                    <a:pt x="1587035" y="24897"/>
                  </a:lnTo>
                  <a:close/>
                </a:path>
                <a:path w="1664335" h="375920">
                  <a:moveTo>
                    <a:pt x="1663724" y="22351"/>
                  </a:moveTo>
                  <a:lnTo>
                    <a:pt x="1599438" y="22351"/>
                  </a:lnTo>
                  <a:lnTo>
                    <a:pt x="1604518" y="47116"/>
                  </a:lnTo>
                  <a:lnTo>
                    <a:pt x="1592131" y="49660"/>
                  </a:lnTo>
                  <a:lnTo>
                    <a:pt x="1597278" y="74675"/>
                  </a:lnTo>
                  <a:lnTo>
                    <a:pt x="1663724" y="22351"/>
                  </a:lnTo>
                  <a:close/>
                </a:path>
                <a:path w="1664335" h="375920">
                  <a:moveTo>
                    <a:pt x="1599438" y="22351"/>
                  </a:moveTo>
                  <a:lnTo>
                    <a:pt x="1587035" y="24897"/>
                  </a:lnTo>
                  <a:lnTo>
                    <a:pt x="1592131" y="49660"/>
                  </a:lnTo>
                  <a:lnTo>
                    <a:pt x="1604518" y="47116"/>
                  </a:lnTo>
                  <a:lnTo>
                    <a:pt x="1599438" y="22351"/>
                  </a:lnTo>
                  <a:close/>
                </a:path>
                <a:path w="1664335" h="375920">
                  <a:moveTo>
                    <a:pt x="1581912" y="0"/>
                  </a:moveTo>
                  <a:lnTo>
                    <a:pt x="1587035" y="24897"/>
                  </a:lnTo>
                  <a:lnTo>
                    <a:pt x="1599438" y="22351"/>
                  </a:lnTo>
                  <a:lnTo>
                    <a:pt x="1663724" y="22351"/>
                  </a:lnTo>
                  <a:lnTo>
                    <a:pt x="1664208" y="21970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33980" y="5276546"/>
            <a:ext cx="1188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pc="-6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ruth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10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ues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3413761" y="4888966"/>
            <a:ext cx="1655445" cy="668020"/>
            <a:chOff x="1889760" y="4888966"/>
            <a:chExt cx="1655445" cy="66802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0" y="4888966"/>
              <a:ext cx="1655064" cy="6675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32178" y="4976749"/>
              <a:ext cx="1498600" cy="521970"/>
            </a:xfrm>
            <a:custGeom>
              <a:avLst/>
              <a:gdLst/>
              <a:ahLst/>
              <a:cxnLst/>
              <a:rect l="l" t="t" r="r" b="b"/>
              <a:pathLst>
                <a:path w="1498600" h="521970">
                  <a:moveTo>
                    <a:pt x="1421890" y="24084"/>
                  </a:moveTo>
                  <a:lnTo>
                    <a:pt x="0" y="497585"/>
                  </a:lnTo>
                  <a:lnTo>
                    <a:pt x="8128" y="521716"/>
                  </a:lnTo>
                  <a:lnTo>
                    <a:pt x="1429904" y="48210"/>
                  </a:lnTo>
                  <a:lnTo>
                    <a:pt x="1421890" y="24084"/>
                  </a:lnTo>
                  <a:close/>
                </a:path>
                <a:path w="1498600" h="521970">
                  <a:moveTo>
                    <a:pt x="1490201" y="20065"/>
                  </a:moveTo>
                  <a:lnTo>
                    <a:pt x="1433957" y="20065"/>
                  </a:lnTo>
                  <a:lnTo>
                    <a:pt x="1441958" y="44195"/>
                  </a:lnTo>
                  <a:lnTo>
                    <a:pt x="1429904" y="48210"/>
                  </a:lnTo>
                  <a:lnTo>
                    <a:pt x="1437894" y="72262"/>
                  </a:lnTo>
                  <a:lnTo>
                    <a:pt x="1490201" y="20065"/>
                  </a:lnTo>
                  <a:close/>
                </a:path>
                <a:path w="1498600" h="521970">
                  <a:moveTo>
                    <a:pt x="1433957" y="20065"/>
                  </a:moveTo>
                  <a:lnTo>
                    <a:pt x="1421890" y="24084"/>
                  </a:lnTo>
                  <a:lnTo>
                    <a:pt x="1429904" y="48210"/>
                  </a:lnTo>
                  <a:lnTo>
                    <a:pt x="1441958" y="44195"/>
                  </a:lnTo>
                  <a:lnTo>
                    <a:pt x="1433957" y="20065"/>
                  </a:lnTo>
                  <a:close/>
                </a:path>
                <a:path w="1498600" h="521970">
                  <a:moveTo>
                    <a:pt x="1413891" y="0"/>
                  </a:moveTo>
                  <a:lnTo>
                    <a:pt x="1421890" y="24084"/>
                  </a:lnTo>
                  <a:lnTo>
                    <a:pt x="1433957" y="20065"/>
                  </a:lnTo>
                  <a:lnTo>
                    <a:pt x="1490201" y="20065"/>
                  </a:lnTo>
                  <a:lnTo>
                    <a:pt x="1498219" y="12064"/>
                  </a:lnTo>
                  <a:lnTo>
                    <a:pt x="141389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1388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0" y="896819"/>
            <a:ext cx="4679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ctr" rtl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(6/23)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8115" y="1918133"/>
            <a:ext cx="2311083" cy="28708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774681" y="6478778"/>
            <a:ext cx="38354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620"/>
              </a:lnSpc>
            </a:pPr>
            <a:fld id="{81D60167-4931-47E6-BA6A-407CBD079E47}" type="slidenum">
              <a:rPr spc="-5" dirty="0"/>
              <a:pPr marL="38100" algn="l" rtl="0">
                <a:lnSpc>
                  <a:spcPts val="1620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7498" y="632154"/>
            <a:ext cx="4679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(7/23)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644" y="1937169"/>
            <a:ext cx="1507556" cy="1596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76400" y="2209801"/>
            <a:ext cx="8839200" cy="725805"/>
            <a:chOff x="152400" y="2209800"/>
            <a:chExt cx="8839200" cy="7258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89" y="2333563"/>
              <a:ext cx="8361823" cy="4756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209800"/>
              <a:ext cx="8839200" cy="72542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0652" y="3135327"/>
            <a:ext cx="3133592" cy="26737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20341" y="3834994"/>
            <a:ext cx="237490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spcBef>
                <a:spcPts val="810"/>
              </a:spcBef>
            </a:pPr>
            <a:r>
              <a:rPr sz="2000" spc="20" dirty="0">
                <a:latin typeface="Cambria Math"/>
                <a:cs typeface="Cambria Math"/>
              </a:rPr>
              <a:t>𝑝</a:t>
            </a:r>
            <a:r>
              <a:rPr sz="2000" dirty="0">
                <a:latin typeface="Cambria Math"/>
                <a:cs typeface="Cambria Math"/>
              </a:rPr>
              <a:t>:</a:t>
            </a:r>
            <a:endParaRPr sz="2000">
              <a:latin typeface="Cambria Math"/>
              <a:cs typeface="Cambria Math"/>
            </a:endParaRPr>
          </a:p>
          <a:p>
            <a:pPr marL="12700">
              <a:spcBef>
                <a:spcPts val="710"/>
              </a:spcBef>
            </a:pPr>
            <a:r>
              <a:rPr sz="2000" dirty="0">
                <a:latin typeface="Cambria Math"/>
                <a:cs typeface="Cambria Math"/>
              </a:rPr>
              <a:t>𝑞: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1861" y="3834994"/>
            <a:ext cx="2012314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l" rtl="0">
              <a:spcBef>
                <a:spcPts val="810"/>
              </a:spcBef>
            </a:pP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Friday.</a:t>
            </a:r>
            <a:endParaRPr sz="2000" dirty="0">
              <a:latin typeface="Cambria Math"/>
              <a:cs typeface="Cambria Math"/>
            </a:endParaRPr>
          </a:p>
          <a:p>
            <a:pPr marL="41275" algn="l" rtl="0">
              <a:spcBef>
                <a:spcPts val="710"/>
              </a:spcBef>
            </a:pP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raining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20341" y="4746498"/>
            <a:ext cx="2884170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36600" marR="5080" indent="-723900" algn="l" rtl="0">
              <a:lnSpc>
                <a:spcPts val="2340"/>
              </a:lnSpc>
              <a:spcBef>
                <a:spcPts val="229"/>
              </a:spcBef>
            </a:pPr>
            <a:r>
              <a:rPr sz="2000" dirty="0">
                <a:latin typeface="Cambria Math"/>
                <a:cs typeface="Cambria Math"/>
              </a:rPr>
              <a:t>𝑝</a:t>
            </a:r>
            <a:r>
              <a:rPr sz="2000" spc="15" dirty="0">
                <a:latin typeface="Cambria Math"/>
                <a:cs typeface="Cambria Math"/>
              </a:rPr>
              <a:t> </a:t>
            </a:r>
            <a:r>
              <a:rPr sz="2000" spc="40" dirty="0">
                <a:latin typeface="Cambria Math"/>
                <a:cs typeface="Cambria Math"/>
              </a:rPr>
              <a:t>𝖠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𝑞:</a:t>
            </a:r>
            <a:r>
              <a:rPr sz="2000" spc="42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and </a:t>
            </a:r>
            <a:r>
              <a:rPr sz="2000" spc="-4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is</a:t>
            </a:r>
            <a:r>
              <a:rPr sz="2000" spc="-5" dirty="0">
                <a:latin typeface="Cambria Math"/>
                <a:cs typeface="Cambria Math"/>
              </a:rPr>
              <a:t> raining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today.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2313" y="3345561"/>
            <a:ext cx="922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FC7D-6DBE-4981-9049-80D442F74B38}" type="slidenum">
              <a:rPr lang="ar-SA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ahoma" panose="020B0604030504040204" pitchFamily="34" charset="0"/>
              </a:rPr>
              <a:pPr/>
              <a:t>2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30754" name="AutoShape 2" descr="data:image/jpeg;base64,/9j/4AAQSkZJRgABAQAAAQABAAD/2wCEAAkGBxMTEhUUExMWFhUXGR4aGRYYGRwYHRwYGxgaGBofHhccHyggHBwlHRgYITEhJSkrLi4uHx8zODMsNygtLisBCgoKDg0OGxAQGywmICYyLCwsODQsLCwsLCwsLCwsNCwvLywsLCwsLCwsLCwsNCwsLCwsLCwsLCwsLCwsLCwsLP/AABEIAK0BIwMBEQACEQEDEQH/xAAcAAEAAgMBAQEAAAAAAAAAAAAABAYDBQcBAgj/xABEEAACAQIDBQYDBAgEBAcAAAABAhEAAwQSIQUGMUFRBxMiYXGBMpGhscHR8BQjM0JSYnLhFVSC8RdEktIlQ1Njo7LC/8QAGgEBAAMBAQEAAAAAAAAAAAAAAAIDBAUBBv/EADYRAAIBAwMCAwYFBAEFAAAAAAABAgMRIQQSMRNBBSJRYXGBodHwFDKRscEjQlLhMwYVQ1Px/9oADAMBAAIRAxEAPwDuN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HisDqNaA9oBQCgFAKAUAoBQCgKt2i3guFlsa2DTMJdFLO2uirlYMOpjkOk1XU45sVVX5cuxQd2sXhjirQ/xfHYgltLOW+uc8pOY+EcT5AzpNVQav+Zspg47vzNnZ60msUAoBQCgFAKAUAoBQCgFAR9oY63YttduuEtr8TNoBrA+pAr1Jt2RKMXJ2isn3hcSlxFe2wdGEqymQR5GjVsM8aadmZa8PBQCgFAKAx4gvlbIFLwcoYkKTykgEgegNH7Dx3tg5Zd2ntOT/AOM7NUydO8t6eWtmdPOsblU/zX38DA5Vv/ZH5fQ6TsS5msWz34xBjW8uWHM6kZPDE6adK1R45uboflWbk6pEhQFW7StoXbGAuNaBliqMQYKoxgx5nRZ5ZpqmvJxhgo1MnGm2jf7KsLbs20RO7VUUBOaiOB8xzq2KssFsUkkkSq9JCgFAKAUAoBQCgFAYcThLdyO8RXjhmUNHpNBYwDC2LQNwW7aZQSWCqIA46geteYR5hZIO52PbEYVcQ0jvmdwDyQuQg/6QteQd1cjTd43N3UiYoBQCgFAKAUAoBQCgFAcm7dNpXB3GHAIttNxjyZgcoHtxjzFbdJFZZ0/DoLMu/BJ7CsS5sYhCZRXUr5Fgc0eXhU+5qOrSumR8RilKL7nUKyHOFAKAUAoDHiLAdWRpysCDBIMHQ6ggj2rxq541dWK5/wAPtm/5Vf8Aruf91V9Cn6FP4al/ibDCY4HFNhrYASxZUsABAZzCL5QqE/6hUlLzbV2JqXm2rsbeplgoDWbcwdllF2/JWxNzLJyyomSvBiI0ngahJLl9iE1HmXbJ7u5iXu4WzcufFctq58s4zR7TFewbcU2KbbimzZVImKAUAoBQCgFAKAUBrN5tqjC4W9fOvdoSB1bgo92IFRlLarkZy2xbKtjLjW933ZiS74YsxPEve1Y+5uE1B/8AGVPFL4Fm3Tw3d4LDJ/DZQe+QT9anFWSLYK0UjbVIkKAUAoBQCgFAKAUAoBQFe3z3kw2CtZr4V3P7O1oWY+/AdW+/SraVOU3ZF9CjOrK0fiRuzjAOmFN26oW7ibjX2UCMuf4RHLwgacppWacrLhYJaqSc9seFgtVVGYUAoBQCgFAV3d/axxGKxkH9VZZbSDkWAJuH1kgegFVwluk/Zgppz3Sl6LBr9wTnv7RvfxYkpPlbEAewNQo5cn7SFDMpv2/sSu0PbzYTC5rb5bzsq2xGaTmBbTpln5jrXtaeyOOSWpqOELrnsaXd7tQsuAmMU2Lo0LQShPp8Seh086hDUp4lhlVPWReJ4Zse0jaAOy7jWXDC7kUMpkEM4mCOMiR86lXl/Tdieplek9vctWCtBLaKNAqqPkAKuXBoSsrGevT0UAoBQCgFAKAUAoCndrjgbKxHmbY/+VKrrfkZTqP+NkTf1+72EVPO1ZSPOU/CvKuKZ5VdqR7ud2hYO5hrS3r6WrqIFdX8IlViQx0gxI1nlXlOrFrLFOtFxy8mLava3grT5ba3Lw5sgAX2LEE/Z5149RFHktTBP1Lvs3HJftW71sylxQyzoYInUdauTurl6aauiBtTenBYc5b2JtI38OYFh6qJI4cSK8c4rlkXUjHllT2z2u4O0QLKvfPMjwKPdhJPtHnVUq8VwUy1MVxkw4ztExV5LV3AYC89vPluM6yC3DIuQnSf3+AOka0dVtXig68mk4xLlu/hLiBrmIYG/eOdlBlUAAC20/lUcTzJY86tj7S6KayzcVImKAUAoDBjVuFGFplVyPCzAsAepUET6TXqtfJ7G188Fb2duJYW7+kYhnxWIme8u8AeWW2PCAOQ1jlVrrSttWEaJaqTjtjhewtdUmYUAoBQCgFAKAo3ZKv6jEt/FirhnrotZ9Pw/eZNJ+WXvZA7Ldv2ZxVpriqz4h7q5iBmVgBpPEjJPvUdPNZXtI6WrF7lfu2SN8dvYeztDBXbrLctolzRCHNt2yQ5UcoGnPjHCvas4xnFv2ntarGNSLft+BXre8mzb+Mxd/FoSjqtu0pt5vCoEtI1VyRodIHOqupTlJuRSq1KU5Sn8MGI4fLsqyFz93fx4NpX+IWzooPLXITp1pa1Ne1nlrUUl3lg7NW46YoBQCgFAKAUAoCLjNoWrRUXHVS2gk8a9UW+CUYSley4JVeESm9pmG7+1hsKON/EIDrH6tAz3D7AT8qrqZSRTWV0o+rIm8DWdqYq3gFYtZsg3r7IdMwBS2gcaTLkn08jEZWm9p5O1SWz9TUYjsYtZhkxbhZ1DIrHL5EQJ849qh+GXqQelXZjtG3LweF2YWs2gty0yRcmXfM4Rszc9DMco0ivatOKhgVqUY08Ix7DxGPxuCs4XAfqbFu2qXMU8qWaPEtsATAMiR8xzRcpRSieRc5xUYcepjwfYv4h3uLlP3glvK3szMR7xUVpl3Z4tJ6s6Lgd2cJasfo62ENrTMrANmI5sT8R8zWhQSVjSoRStY2liyqKFRQqgQFAgAdABwqRMg4m53iN3f7W005eHiGsejKYno1QllY5QJeExK3FDKdCAY5ieRHI8q9hJSSaBmqQFAeOwAJJgDUk8hRK56k27IpG9faVhMPYuNZuLdvDRUCuVJmNWAiAJPGtP4apGzmsGz8DVhZ1ItL4X/1+hI3Q3+w+Mt+Mi1cAllJ0IAklT08jrUqullHzQyvvks1Hh84rfS80X+q9/wBSp70dpF24Wt4X9XbnS7++w8p0UH5+lbaOhjHM8v5HT03hMIearl+nZfX9jWbn7637GJQX7zvYcw4clss8GBOog8fKfKvdRpoyj5VklrdBCcf6cbPtb9jpg362f/mV+Tf9tc/8HW/x/Y4//bNV/h819TfYbEJcUOjBlOoZSCD6EVncXF2ZjlFxdpKzMteERQEfaF8JauOTAVGYnyCk/dXjdlc8k7JsouwMQcBsZXb9tezG2nNrl0nuwPOMpPTWs8HspZ5f8mSm+nRV+X+7NDieyG+I7vEWm0E5wywY1iAZE+lVvSvsyl6GXZk/YPZKFYNi7oYA/s7UgH1cwY9APWpQ0v8AkyVPQr+9l3XdLAD/AJOxp/7a/hWjpQ9EbOjT/wAV+h7tfYov3MLIi3YfvYGnjUZbYjkBJPt50lDc17BOG5r2ZNzUywUAoBQCgFAKAUBxztUx4fFhFJ/VqBx58fvrr6CHkbfc+j8Ipf0m33Ld2cb0fpNvubn7S2Br1XhWLVUOlLHBy9fpOhO64Zn3v7P8Nj3Fx2uJcAjMpkEDgCrSPlFYZ0lPLOVUoxm7s2m627NjAWu7sKddXdtWc+Z8uQGgqUIKKsicKagrI3VSJle3w2CcaLVhjFjPnukHUhPhQc/ETM8gp5xUJx3YK6kN6t2N5hcMltFS2oVFEKqiAAOgqaViaVsIy0PRQHzccKCWIAAkkmAAOZND1K+EUrbu82CZ5s423ZxCr4bp8VpgDrbcjRhrMTIzAjnVj008SaaNP4SqlulF249poNndplu1iHS4gUNBZUcXELmcz2rg0Kto2UwZJ86z1KU6L3JXj39hGpQlFXOmbNx9u/bW5aYMjcCPqD0NSjJSV0ZyVUgcw7WN4Gzrg7ZIEBrpHOfhX05n1Wup4fR/8j+B3/B9Kn/WfuX1OXbQsyprfVhdHX1FO8SNgEFtSSePAeXWq6K2K7ZRp10o3b9x6uKk6UVS7wequ28EtLk9PkKuTuaIyufTa/2/CveSTydC7M96sPhbYw95mV7lwnMfgUmFUTMiYmYjWuZrKE5Pdj+Th+J6SpN9RWwuO51muYcEUBp96titi8O1lb72c3ErqGEEFWHEqZ1AIqFSG9WvYrq03ONr2K5u3uC9u+t/GYk4hrf7JSWIWOB8RPDSANPWqoUGnuk7lFPTNS3Td7cF7rQaxQCgFAKAx4m+qKXcgKokk9KJXPUm3ZHGtu743L2MV7blLaEBRPKeJ9a69HSJUnuWWfRabw+MaD3rLOyYa6HRWBkMAZ9RXIPnWrYZloeCgPGYASTAHEmgKxvTvjawyeAi47AxlIIHQmPsrRQ00qrwbdLoqmok0sWOGbRxr3LrXHJLEyZrsRWxJLsfSRiqSSWLG+3M3i/Q75fLmDLB5aVXqaDrJJFOu0r1KSi88nYtjb1YbERlcKx/dbQ/ga5NShUp/mR87X0lWj+eJs8bjbdpc1xgo/PAVSZj3BYxLq50Mr1oDPQCgPGMcaAjptC0TlF22T0DAn5TQFN7U9tXbKW7VseC7mFzw5iyiJQEmBIJnn05xu0NJSk5d0dbwrTxqSc3lx4RyfaOBCgQJXNpGohgoUj1j6V15qNr9j6OrGDin2NTtfZLWoJRlkBhIIBB1HHnWKpGEk9py6sKU03B+8sPZ7vvcwlyGJa0T41J9sw/m5fThEfP1YPT1L9n+3+jgVqeyVu3Y/RFaCk4BvXjTexuIcx+0ZRAiVQlFJ6mANa+i0sNtKKPtNBT6dCK9l/1yaXFGBNWzdkX1XaNzR4mblsMkkg5WUCTPFT6EfUGudUnujddsM4tepvp7l2wyVe2bet5ZtXBmVWkqQPEJ4kUpy3flyKE3PEFc+TdZJBEepj68Ku3SjyaupOHJO2Xd7y4lvOi5iBmZoGpjjUuvtVyb1eyLfJ5cshjGZT5gyPnViSlkuSjUydO3K7RSMljFxlACreGkRAGcdP5h7jmMFfQ3TlT/T6HJ1fhV06lHn0+n0OpVzDgigFAKAUAoD5VweBBoD0mgKN2i7x4f9GuWVuBnaB4dQNZ41q01KbmpWwdDQ6apKpGdsI41duRAFdqT7H085WwjsXZzvbbuWUsXGC3F8K/zDlXH1VBxk5JYPmtfpJQm5xWHn3F9rGc0UBzftR3guCcLZVyYBYqCZ5gaVu0lJf8kjreHaeNutO1lwc3v4G8hXNaujNbViSjRJEkajjrXQo1otvJ2NLqYSbSZrsckgzpVtRXRfXinHJi2TdldeI09uVQ08rrJXo57o55RtLTtPhmeMjoASfoJ9qvlbvwa52eJcFl2Jte9ib9mxdYspIAk6jUDn5T71ytdoqag5L1TOH4j4fRp0pTis4O1WbQVQqgBQIAHSuafPn3QGl3p3jtYK1nuHxH4E5sfwrxu2WQnUjBXZwzbm+GKxT/AKy8VQnRRooB8hr9tY6taTwjmVNRUqOydiPs22zOchLHWMgLSBxMRMfKscpzTsmVR3brc+43eI21d7hrDMl60+hS4GBVgfiVgdGBGhq+lrakHzk30Nd0mmm7lYGENtfivFT/ADoV188mh961LxPU2spfI7FHxStZ7ZXTPMZkuxNy6hCgDMA4gDyy17DxKslZpP5Hq107WaNLewhQNNxHHERmB10IiPfj1617LUdVWazf7/gonW3xs+b/AH/B3Tso36uYsNh8U6m8oBR4Cm4vAyBpmHHQCQeGlKdS7sylHOsf+2ujn3j/AP3NfV0X5F7j7nTNdOPuX7Gt2mfA3pXlf8jI6p2ps1OxQZccmH1Gq/X7TWHTRd37TlaKLbfo/tFjtX2uQA0ZVCyT0EaTzrfSStaJ16EVZxhj77Gr2rh0gIiSZ1LGZjzHTz8qorwTW2KMuqpRtsgs3zc1YuuOAWAeIXp0NZt0lwvkYN81hJW9xIs3QYhYPUH7QeFWxknwi+E0+FY22zQtx0RnFsFgGYyQoJgkga6Vfue1tcmxVHsbisrsdy2xvfYwyi1aPeOAAsGV0ECW56dK+arVowfm5PiK9bpt7uTnu3N7sc8xfy9AkD7BWCWtleyOdPV1LkHZ+/8Aj7GUlzcRtQLgmQDrDeulWw1Mr2kex1dWNt6wdT3L3ytY5OGS6OKE8fNfKtkZKSujfSqxqK6LPUi0UBz7fC7/AIfdW/bJhtcsnjmAYemo+tToUJVKySeM3/THzsjTotL16yjws3/j52RTt4d9L+IMFsifwrp9+uv55V2aOjhTzLLPotN4bSoWcsv74K1iTmGprXLg6M0ttjV4e4bjMeQMesVmhJzk32MFOTqzk+xtBiCgzKcpHA9OVXzttaZsqbXTafBcdx9/bqXsmIuF0bQk6x0Nc6vpYuPkWUcTVaCEoN0llfM7KjAgEag6iuWcE5l2zbOtlLdzQO0qfMD/AHit+hbbcOx2PCpSk5UuzRyy7cBZeHgRFK66BRGnKt9OO1ux1aMem3b14+nY9t4cu0twHAVaoOUrs0RpOpK8uESbtqeGlWyjc0TgnweWcTdtElSZgiVOUwRB+hquSdsq5TNO1pK5I2HiLvf22toxYNPInT51l1lT+i/czFr6qdBp4wztGwd5mdhbvplY8GAjXoRy9f8Aevn6VVyxJWZ8mmWd2ABJ0A1J8quJHAe0La36ZiS4J7tfCoPQcTWerUtg5GqrKU8dikO5YyBIH51PAVla9SMYWRu9jkPC5yM2jBVJ0kEiZAIMDrzrNUW3LQUIrDbLI+ybQEmH04GdPlAqiMl2LOnSir2bNedr2rakWrfiOmUBCsfzEg9OA+lbY0nbJtozjtvtsah8Q7EnukEnkGH2ED6VPpRXcs3nzYNorcD2mz6ZGDwo6yjA5vmOArqaTw1VYqUm7HV0Wg68VOTsjy3iFto6hFJaIYzmUhgwKmdOFdT8JQhZxjwdWWjoRs4x4+ZEXaTZiXJJJJLEkkkmSSeJM86thV24J0tR0/K+DNisTKGKtnUvHBoq1t0MGBV7tCY/lHKDz+QqteSNyiK6VNyt7EZMM2gipweC2lLy4J+IRe5OYQAZ4dT058avko9PJrqRiqHm9b/q/wDZoNo4dmuSgBiefImQPz1Nc6tTlKd4o4+ppSlU8i+/v9yPaDAgEQfOoRunnBRDcpWeGbXCNJNaqbuzo0Xd5N7svBd4GKP4gfh5HhrPKuJ4/TfkqLjj48nA/wCpdO5bK0XjK+PP7GXaS3LQKOog68FJDBplW4gHUETz4V8/B3VmfL2dtsir4lwHMcflWqEW1dnsYPbk2Oxsa9q6l20xBUg6eVaaU9vJGE3TkfpLYe01xFhLqmcwE+TRqPnWw7cZKSujPjsallC9xoUfU9AOZrxtJXZ6ck7TN5lv90iqwUE+cyOg9K2eGVYTk5J/f0Ov4O473L4e0o36Up0Bk+QNdrqJ8H0XWi3ZHoRmGoheB6mZ5dND+TTMsMZm7Pgw3sHk1tiOo5H8KhKltzArnQ6fmpnzefMsAanlE/MSKSe5WI1Jb42X3+xP3P2Yb2JRBEMQNQCJ4cDoRVEpdODmZKkuhSlU+7n6StpAAHKuIfLnGe2XHu+IFoaC2oj1Os/npXS0dN7HJcnc8NpNUnOPLKDZth4cjxDh09a3Rip2k+TqwiqjVRrP3kmq0VenY1J2PoOOZjz403HrmTcYLIs2yLhLEvIyRwI/mqnqS3O69O5mVaW+Saxjv/o23ZptN0u3GRAeQMTMQW8x6joa4/iNduSUFexwPFK6nNRXb7/W51fAbdsXSC4COOBaI9m5e8VhhWjPHf07nLWRvNtVFssqsCzrAy66HidPKanKVlgjLhnDttWSpJCx6+/Tn61zm5N5OFUUYy4NIlkNx+XL5VCTtwOo+zJNlhbgjlVe2VTBKEJVHZH1itr3LkgnKpHAcx5njVtPTU4Z5Z0Y0lH3mFcSijTQ8551e7lhjba0HRhFexjdnqV2faklC/mJ9WDN/wDk19VC0IKK9D7Sm1CEYr0+hBuXarciiUzEELGAKhZy4K1FzdkfSYZ0IMgCeRNOlKLzwOhODu+CXtW4WXMxJLOSSdSSRqfWatq2UEaNQlGkrev8Hzsx1Grn0Fe0HFZke6WUFmZtytu4sZzxkAVseyorXOk1TrRtuNRZYSWzAxp8vKscWr7rnNptX37jWXc7MWM8THpOmlZXucrs5898puTNjgJy+IR9taaXHmN2nvt8xuth4gWiTmieXy/GuF47NuMaUfW/ytb5nA8f1CShRXrf5Wt8zPtfFi7pGn558a4FKLjk+XlNtmiODI5iOh1A9By9a1KpdkuqzPs9QNBI+yY+Y5dasyV1GpO7djsXZbiQivazaMZHk3MepH2VsoVd6s+Tq6PELF02rs+1dAN3gmszA+dXSipKzNdrlH30bAnDuqWxI1FwToRwjmxPD3rylXjCqlDm/Yt09Xp1YuPqjk+FuKQCOevzr6aDTV0fZUpRauiRmqy5fczm1+qz5l+LLlnxcAZjprUd+dpDq+bbb6GsxVktoGj7x0qucG+GUVabliLt/PsJW721DaxNtl0CEGeR11+VUVPPFwRlrf1YOlFYt+v/AMP0pYuh1VhwYAj0ImuIfLNWdjm/a1u69yL6DwhYeOP5iBNb9HVSvB9zreGaiKvSk+eDjmIw78QxGsQDw9q2ThPm506lKpymz4XGXQIgEjma8VWosEFqKyVlkk2rt1v/ACifQ+3OpdWXdFn4if8AdH5/Ute7W5OLxNxO8TJZBkkmTHMdB9v21hq6y7cYo5mp8Rd3GC+JdsHsTDYW+psYm2oVgY1J8xoCDIPWuZKFqm+5xXJXyyx498HdUsgDuf8A05DT5jn7g1KUYyWVcknfKNBa3LxJcXVuqjaxmmRMcAvDgOfLlUI0muHb5/uSTXcwbX7OcRf1a+gbqJg+oKn7aOm5fmfyKqtGlVVpL6ms/wCEV7/MW/k34VW9Kn3Mb0EezNRvD2Z4uyveLlvgDxZJzAf06E+0mnRcFgvjS6cbIo2Iw7q0EZSDBBGoI0MzJqFz0jxBnMZ/l0P3V6D7xDsR8Tf6mLfQ/hSLyE8k61tplw7JFuSyHW1aJhVuA/u8fEPya76lGaU0/mfSqcZxVRN8Pu/YaNr5Y/2A+gqO65XvuybgGOaAJJ4es/3q+lKzZqoTs2Tb9oshFXyW6JsnHfTwRsrPh1mMwaPkY+yKqtKVFX5uZ7SqaZX5TIff5TDCPPlVO+ztIzdTa7SRMw92NVOtXwlbKNVOdsxZixWBDMWB+Iz6HidOmtV1KKk7oqq6dTk5J8nmHwcAlhwIE+Zkj5gGkKduSNOio/m5J2HWdK0QV8G6ktzsdcw/Zpg8TYtX7JuWWuW0fUzxQcR11rgaiCqSe8+Q1cOrN7+StY7s4x6FoVbijgVYSfY61hlo/wDFnNloX/azXvuNtA/8uw9x+NQjpZplL0dX0+ZlwG5G0FYThyAOMx9AJ+tWqg1l5LqXh+bzZaX2ZjAFFvDOhUzngSR0+I6acgPwtamlaMV9/odFU4wWLG72Pg7mI0v3iGHFfiPDXjoD5RPGnT34k37uD0zbx7vjLbtWrTMpM3HGrRwjy68uVT27LKmrZEW4tNdjl29G5N7AIjgM6NMxqV5xA+wV1qGovdHb0ms3Nr7+BWRjlHEmekGflFbetE6a1MFy/kz5O1FmMresfdUfxEb8Mj+Nhe1mY/064zQoAHKRJ+lR605PHBX+Jqzl5UrG13ewL3rqqqk5iJA5H8DXrnsi5P7ZJ1OnCU5Y+v8As/SuFsBEVBwVQPkIriN3PlW7u59XbQYFWAIOhBrw8TsUfaPZjh7lwurlAf3YB+s8K2w104qzSZ1KfitWEbNJmXZPZrhbRlybvQEQKjU1lSWFghV8TrTVlj3FmTYeGAyiygHkNfnxrNvle9zD1Jt3uyidpW8/dxhLBy6eOOXRarlLarnP1ddwW2PJRMFcywYk+vLzP3ca51WbkznxnZ3ZN2btq9b/AFhOVy3hjSBl8PsfHx617Teya2vFsl0dTOEfiW/d/tNWQmLAHIOv3iuhGakaaOujLEsM6HgsZbuoHtuHU8CKkbk7megFAV3b+5eExRzOmRyZL24Vm0jxSCG5anXTjUJU4yIuKZSNodkDZibV9Y5BlIPzE1U6L7Mi6Zql7KMZqB3MdS5+YAWo9KRHZIxb1dnQwez7t+7cDXAVChBABZwpknUiCdAB61s0sXGVvU26K6nt9TmFu0a3xizpwgybgsW1m4txDBUz9ZqeO5bjvwbsXs6i61xWZ2MrrmEQZOkQZjjy+WylJWsuDo6eattXBAcZZUcCc0+0EfQVF+Xy+uSMrRbguG7/AH8iJiUBmqakUzPVipEFsMywUMryqjpyjmPBkdKUfNDKM+Ma5afI5Rwyq0BlcDMgaAVJgiY9qhCvNt349CMNVN33cehsbO2Sts2jn7tiGgEHgGHA/wBR+laVKCldo1KpTUlJxZ7hhcvutqzbJZzAUasx8zwA+gqyVW69EXT1CceLL9/f9D9NbBwTWMNZtO+draKpbqQIrjTluk2fM1JKU3JdyfUSAoBQEDa22bOHUtdcL5cz6ChGUlFXZzzbG+q4gxaTJrAfgxnTjyA4+wrNqKzhHy8mVa2DdolXTbTXFBBZDMRxMxrB5++vlWd1KkZZdzL+Iclhm63T30ZLgs4k95ZYx4xOXWPp0rbTqbi3T6t7tsi74zcXB3mzlNGHBdB7HpWtaiola521rKyilfgru2OyWywJsMQf4W/GrYat/wB6uaaXiLT/AKkU0V632XYscAo/1L+NalraS4TN0fE9PHhM6JuXugmCXMTmukQTyHp+NYa+odV+w5es1ktQ/RLgtFZzEKAUAoD4vA5TlMNBgnryoDim8e6WNW87sjXMxJzrr9Y0+3rVVSDkcrUaes5NrJ5s7dHGXgMysq21IGfSBxjz+tURoNvJGnpKtSynhFcxGIi4VB1ERHJk1H0BHvVcoWMmdzS+7EK/BFTi2ipSe65uuzve9sFiAjsTYcwwJ+HzArVGVzsaerbDP0IpkSKmbz2gFAKAUBzPttxM2bVkN+93jL5AFVJ8pLfLyrVpHHe03m2Do+G7HUak82x+pxm8sV0JKx1ppJGKxqT6VCOWyun5mzGLzWzpqOh/OlR3uHBX1JUnjgm7PvC/cRAIJYCP6jGnzqarKa9xetQqivbgxk6VNk5cEEXmtnTUHiPzwrLucHgxKpKk8cEjukuaroat2xqZXJdshW80eT3uyOIn0r3a12PdjXKOldhotHFXs6kXhbm2SdMsgPp/FqvtPnWXU7tvGDDrt+xYsjttYjlCgFAVXtA3sXAWJEG8+iL958qXK6k9iucKbH3b7m5euFmJnU9fWqKlQ4upqOTJS38o/pBg9SwgfIZjWWWWUxePvubF8LdZDdRCUkZjymBI8pj6170m1uLlTm49RK6IOIl2JCRJ0USY0ganU+/zqVJNcEN7cuDtu4F++2FUX0KldATOo9+lbjuUXJwW5ZLLQtFAKAUAoBQCgFAKAi7Uu5bNxuiMfkDQH5t7suSRoZzT7/iKx1JJPJ868O5KfAka6idfx9uf+1VQqJ4ZGcHyavaGzmCh4gE+FxqJBiDHAyOBq2M7OyL6UpQSfKP0B2cbTOIwFlmMsoyE/wBP9orWnfJ2qct0UyzV6TFAKAUBxftR26j4l0Ua217onjOpLHy1Yj2rPKo41FJdiKqOE1KPKycxuhics6+nCt0vELrg6M/FHJYRkw6AHT0n0500uplOulL0t8ftHuh1UqmoSl6NfH7RgxSa1vqI6NaOTLsPa1zD37TKwCh1kZVOmYTqRNZpKxhnG1zNe2ibyk5p01EKCPkK1pxlHynRThKLcDW3hNUzyZqmULQI1BgivYp8oQT5R2fCdkouWsO5vtbZraG+hAbxFQWCEGBzGsiq/wAY1e6KV4k1dNX9C8bs7m4XAktZQlyINxzmaJmByA9AJrNUrTqcmKtqqlXEngsNVGcUAoD869pW1GxWPuaxbteAeg/M1VUnbBztVVSdjV4fDELwj141Q36nLndvJ7essIB9SfP+w0+dQi0yTVlZHW+x64Gwt1CJh9QdRBFbYLB19D/xfEutvZGHBkWbYPXKKka7Im0PRQCgFAKAUAoBQCgFAYcZYFxHQ8GUqfcRQH51vYc2Lj2iDKvlI8vbrw0rJXheR8/Wi4TaLDay3A4tgiGLLOnhYlsvqsxH41j2Yuy1Pc7JGh2mqNDZQpYExprlMGQDoZjiKuSaRRN/3I6/2W4cpgFBBEsSJ6QB9oNbqf5UdvTJ9KNy3VMvFAKAE0B+W9rYhrt665glrjHQaEliT7a/ZWPuUDZ2yblw5URmY6aAkz6DWvOeBydT3N7MMjC5jADHw2gZ16seEfy6zz6G6nTad2WU04vd3Oe79br3sHecOpNosSl0DwsDqBporDhl04aaRXbjUjUimuT6GFeFaCa57op18TVc1cpqLJ6tivVAkqR0nZfZVcxWAsYi1cyXnVi1u58LDvGyEMNVlMvIg+VUOraTTMkq+2bjLg2e7/Y5d7xTi7qC2DLJbJZmjgMxAAB58dPmEtQrWiez1i22gjsyqAABwFZTnntAKAUAoD83X7BGKuMCJDkyRIHnB59KxVXeTRw605Kq7epusLhlJkkmJZ3bjPEyeR4/kGszUng8SjyQdqZfDrOdSY6eJso90g617CPoV1JK+DofY1g2XD3bh4XH09hr9tdSPB1tHDbT950KvTWKAUAoBQCgFAKAUAoBQCgKjvduRbxbd4hFu71jRuk+dRlFSVmZ6+mjV55KM+7uPsv+xZgs6rJEe1Z5af0Oc9LXhLGTRbUwLm6pNpkJPiBB5mSR06+dQ6clh8Fc6cniSa/Y7vsTC91YtIDOVR+P31ttY7iVlYm0PRQCgFAVDZnZxgLWrWzdbXxOTzMxlEL9JqtUokdiN1icTh8IAAiW1YM3hCoCVUHyliNParYx9CyML8A7w4cfE+X4tWBC+DR/GRlhToTMCvdjPenLseDbuGfMucMQxQoVJJKxmhIllGZfEARqKbWj3pyWSubR3f2PiGQthlzEt+yR7fwsqsX7qBoWXVutTUpruWRnVjm/38SAN1Nj2roK4ZnIcKyMbr5PBcYHuzOcHumGvryqXUqNck+tWa5/Yv1/G27doXD8HhjKpb4iFWFAnUkcqps27GZRbdiMNvWCyrmOZuAytM+OAdNDKMIPTzE+7We9ORJ2XjhetJdVWUOoYBhBhlDffXjVnYjJWdiVXh4KAUAoDhvaLgTaxzR4Q5DCOXiDT8+XtWWqrSucjWQ21t3qYGxoW3kUFiWJZonMZ1/CqdkmZ5TSW2Kv/JK2NuhfxbAi33dvm5EaeU8frWinSa5LqOknUacsI7HsjZyYeylq2PCoj1860HYiklZEyh6KAUAoBQCgFAKAUAoBQCgFAKAx3rCuIZQw6ETQH2BQHtAKAUAoBQGDEYRHgsJgMvEjRhDcDzivbnqbRCu7vYZpDW5BMwWcj4xcMLmgBmUFgNG5zXu5kupIwndTCaTa4Ll+N/hKshBObWVczPHQ8VBDfI96s/Um4LZVq0ZRSD4tSzMfGVLasTxKr8q8bbIuTfJgw27+HtklUIJji7ngrqIBbQRduaDr5CvXJs9dSTVmSP8ADLcRDRCCM7wO7OZIWYBB4kamBMxXl2ebmeWdlWkfOqkN5O8HVm1WYOrtxHPyFLsOTasZsHhEtLkQEKOALM0DoMxMAcgNBRu543fkz14eCgFAKA1O0d3MPfui7dTMwEQSY59PWvHFN3ZCVOMneSJOH2TYQQtlAP6RXpJJLgmARoKHp7QCgFAKAUAoBQH/2Q=="/>
          <p:cNvSpPr>
            <a:spLocks noChangeAspect="1" noChangeArrowheads="1"/>
          </p:cNvSpPr>
          <p:nvPr/>
        </p:nvSpPr>
        <p:spPr bwMode="auto">
          <a:xfrm>
            <a:off x="10481196" y="-144831"/>
            <a:ext cx="258032" cy="30557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30756" name="AutoShape 4" descr="data:image/jpeg;base64,/9j/4AAQSkZJRgABAQAAAQABAAD/2wCEAAkGBxMTEhUUExMWFhUXGR4aGRYYGRwYHRwYGxgaGBofHhccHyggHBwlHRgYITEhJSkrLi4uHx8zODMsNygtLisBCgoKDg0OGxAQGywmICYyLCwsODQsLCwsLCwsLCwsNCwvLywsLCwsLCwsLCwsNCwsLCwsLCwsLCwsLCwsLCwsLP/AABEIAK0BIwMBEQACEQEDEQH/xAAcAAEAAgMBAQEAAAAAAAAAAAAABAYDBQcBAgj/xABEEAACAQIDBQYDBAgEBAcAAAABAhEAAwQSIQUGMUFRBxMiYXGBMpGhscHR8BQjM0JSYnLhFVSC8RdEktIlQ1Njo7LC/8QAGgEBAAMBAQEAAAAAAAAAAAAAAAIDBAUBBv/EADYRAAIBAwMCAwYFBAEFAAAAAAABAgMRIQQSMRNBBSJRYXGBodHwFDKRscEjQlLhMwYVQ1Px/9oADAMBAAIRAxEAPwDuN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HisDqNaA9oBQCgFAKAUAoBQCgKt2i3guFlsa2DTMJdFLO2uirlYMOpjkOk1XU45sVVX5cuxQd2sXhjirQ/xfHYgltLOW+uc8pOY+EcT5AzpNVQav+Zspg47vzNnZ60msUAoBQCgFAKAUAoBQCgFAR9oY63YttduuEtr8TNoBrA+pAr1Jt2RKMXJ2isn3hcSlxFe2wdGEqymQR5GjVsM8aadmZa8PBQCgFAKAx4gvlbIFLwcoYkKTykgEgegNH7Dx3tg5Zd2ntOT/AOM7NUydO8t6eWtmdPOsblU/zX38DA5Vv/ZH5fQ6TsS5msWz34xBjW8uWHM6kZPDE6adK1R45uboflWbk6pEhQFW7StoXbGAuNaBliqMQYKoxgx5nRZ5ZpqmvJxhgo1MnGm2jf7KsLbs20RO7VUUBOaiOB8xzq2KssFsUkkkSq9JCgFAKAUAoBQCgFAYcThLdyO8RXjhmUNHpNBYwDC2LQNwW7aZQSWCqIA46geteYR5hZIO52PbEYVcQ0jvmdwDyQuQg/6QteQd1cjTd43N3UiYoBQCgFAKAUAoBQCgFAcm7dNpXB3GHAIttNxjyZgcoHtxjzFbdJFZZ0/DoLMu/BJ7CsS5sYhCZRXUr5Fgc0eXhU+5qOrSumR8RilKL7nUKyHOFAKAUAoDHiLAdWRpysCDBIMHQ6ggj2rxq541dWK5/wAPtm/5Vf8Aruf91V9Cn6FP4al/ibDCY4HFNhrYASxZUsABAZzCL5QqE/6hUlLzbV2JqXm2rsbeplgoDWbcwdllF2/JWxNzLJyyomSvBiI0ngahJLl9iE1HmXbJ7u5iXu4WzcufFctq58s4zR7TFewbcU2KbbimzZVImKAUAoBQCgFAKAUBrN5tqjC4W9fOvdoSB1bgo92IFRlLarkZy2xbKtjLjW933ZiS74YsxPEve1Y+5uE1B/8AGVPFL4Fm3Tw3d4LDJ/DZQe+QT9anFWSLYK0UjbVIkKAUAoBQCgFAKAUAoBQFe3z3kw2CtZr4V3P7O1oWY+/AdW+/SraVOU3ZF9CjOrK0fiRuzjAOmFN26oW7ibjX2UCMuf4RHLwgacppWacrLhYJaqSc9seFgtVVGYUAoBQCgFAV3d/axxGKxkH9VZZbSDkWAJuH1kgegFVwluk/Zgppz3Sl6LBr9wTnv7RvfxYkpPlbEAewNQo5cn7SFDMpv2/sSu0PbzYTC5rb5bzsq2xGaTmBbTpln5jrXtaeyOOSWpqOELrnsaXd7tQsuAmMU2Lo0LQShPp8Seh086hDUp4lhlVPWReJ4Zse0jaAOy7jWXDC7kUMpkEM4mCOMiR86lXl/Tdieplek9vctWCtBLaKNAqqPkAKuXBoSsrGevT0UAoBQCgFAKAUAoCndrjgbKxHmbY/+VKrrfkZTqP+NkTf1+72EVPO1ZSPOU/CvKuKZ5VdqR7ud2hYO5hrS3r6WrqIFdX8IlViQx0gxI1nlXlOrFrLFOtFxy8mLava3grT5ba3Lw5sgAX2LEE/Z5149RFHktTBP1Lvs3HJftW71sylxQyzoYInUdauTurl6aauiBtTenBYc5b2JtI38OYFh6qJI4cSK8c4rlkXUjHllT2z2u4O0QLKvfPMjwKPdhJPtHnVUq8VwUy1MVxkw4ztExV5LV3AYC89vPluM6yC3DIuQnSf3+AOka0dVtXig68mk4xLlu/hLiBrmIYG/eOdlBlUAAC20/lUcTzJY86tj7S6KayzcVImKAUAoDBjVuFGFplVyPCzAsAepUET6TXqtfJ7G188Fb2duJYW7+kYhnxWIme8u8AeWW2PCAOQ1jlVrrSttWEaJaqTjtjhewtdUmYUAoBQCgFAKAo3ZKv6jEt/FirhnrotZ9Pw/eZNJ+WXvZA7Ldv2ZxVpriqz4h7q5iBmVgBpPEjJPvUdPNZXtI6WrF7lfu2SN8dvYeztDBXbrLctolzRCHNt2yQ5UcoGnPjHCvas4xnFv2ntarGNSLft+BXre8mzb+Mxd/FoSjqtu0pt5vCoEtI1VyRodIHOqupTlJuRSq1KU5Sn8MGI4fLsqyFz93fx4NpX+IWzooPLXITp1pa1Ne1nlrUUl3lg7NW46YoBQCgFAKAUAoCLjNoWrRUXHVS2gk8a9UW+CUYSley4JVeESm9pmG7+1hsKON/EIDrH6tAz3D7AT8qrqZSRTWV0o+rIm8DWdqYq3gFYtZsg3r7IdMwBS2gcaTLkn08jEZWm9p5O1SWz9TUYjsYtZhkxbhZ1DIrHL5EQJ849qh+GXqQelXZjtG3LweF2YWs2gty0yRcmXfM4Rszc9DMco0ivatOKhgVqUY08Ix7DxGPxuCs4XAfqbFu2qXMU8qWaPEtsATAMiR8xzRcpRSieRc5xUYcepjwfYv4h3uLlP3glvK3szMR7xUVpl3Z4tJ6s6Lgd2cJasfo62ENrTMrANmI5sT8R8zWhQSVjSoRStY2liyqKFRQqgQFAgAdABwqRMg4m53iN3f7W005eHiGsejKYno1QllY5QJeExK3FDKdCAY5ieRHI8q9hJSSaBmqQFAeOwAJJgDUk8hRK56k27IpG9faVhMPYuNZuLdvDRUCuVJmNWAiAJPGtP4apGzmsGz8DVhZ1ItL4X/1+hI3Q3+w+Mt+Mi1cAllJ0IAklT08jrUqullHzQyvvks1Hh84rfS80X+q9/wBSp70dpF24Wt4X9XbnS7++w8p0UH5+lbaOhjHM8v5HT03hMIearl+nZfX9jWbn7637GJQX7zvYcw4clss8GBOog8fKfKvdRpoyj5VklrdBCcf6cbPtb9jpg362f/mV+Tf9tc/8HW/x/Y4//bNV/h819TfYbEJcUOjBlOoZSCD6EVncXF2ZjlFxdpKzMteERQEfaF8JauOTAVGYnyCk/dXjdlc8k7JsouwMQcBsZXb9tezG2nNrl0nuwPOMpPTWs8HspZ5f8mSm+nRV+X+7NDieyG+I7vEWm0E5wywY1iAZE+lVvSvsyl6GXZk/YPZKFYNi7oYA/s7UgH1cwY9APWpQ0v8AkyVPQr+9l3XdLAD/AJOxp/7a/hWjpQ9EbOjT/wAV+h7tfYov3MLIi3YfvYGnjUZbYjkBJPt50lDc17BOG5r2ZNzUywUAoBQCgFAKAUBxztUx4fFhFJ/VqBx58fvrr6CHkbfc+j8Ipf0m33Ld2cb0fpNvubn7S2Br1XhWLVUOlLHBy9fpOhO64Zn3v7P8Nj3Fx2uJcAjMpkEDgCrSPlFYZ0lPLOVUoxm7s2m627NjAWu7sKddXdtWc+Z8uQGgqUIKKsicKagrI3VSJle3w2CcaLVhjFjPnukHUhPhQc/ETM8gp5xUJx3YK6kN6t2N5hcMltFS2oVFEKqiAAOgqaViaVsIy0PRQHzccKCWIAAkkmAAOZND1K+EUrbu82CZ5s423ZxCr4bp8VpgDrbcjRhrMTIzAjnVj008SaaNP4SqlulF249poNndplu1iHS4gUNBZUcXELmcz2rg0Kto2UwZJ86z1KU6L3JXj39hGpQlFXOmbNx9u/bW5aYMjcCPqD0NSjJSV0ZyVUgcw7WN4Gzrg7ZIEBrpHOfhX05n1Wup4fR/8j+B3/B9Kn/WfuX1OXbQsyprfVhdHX1FO8SNgEFtSSePAeXWq6K2K7ZRp10o3b9x6uKk6UVS7wequ28EtLk9PkKuTuaIyufTa/2/CveSTydC7M96sPhbYw95mV7lwnMfgUmFUTMiYmYjWuZrKE5Pdj+Th+J6SpN9RWwuO51muYcEUBp96titi8O1lb72c3ErqGEEFWHEqZ1AIqFSG9WvYrq03ONr2K5u3uC9u+t/GYk4hrf7JSWIWOB8RPDSANPWqoUGnuk7lFPTNS3Td7cF7rQaxQCgFAKAx4m+qKXcgKokk9KJXPUm3ZHGtu743L2MV7blLaEBRPKeJ9a69HSJUnuWWfRabw+MaD3rLOyYa6HRWBkMAZ9RXIPnWrYZloeCgPGYASTAHEmgKxvTvjawyeAi47AxlIIHQmPsrRQ00qrwbdLoqmok0sWOGbRxr3LrXHJLEyZrsRWxJLsfSRiqSSWLG+3M3i/Q75fLmDLB5aVXqaDrJJFOu0r1KSi88nYtjb1YbERlcKx/dbQ/ga5NShUp/mR87X0lWj+eJs8bjbdpc1xgo/PAVSZj3BYxLq50Mr1oDPQCgPGMcaAjptC0TlF22T0DAn5TQFN7U9tXbKW7VseC7mFzw5iyiJQEmBIJnn05xu0NJSk5d0dbwrTxqSc3lx4RyfaOBCgQJXNpGohgoUj1j6V15qNr9j6OrGDin2NTtfZLWoJRlkBhIIBB1HHnWKpGEk9py6sKU03B+8sPZ7vvcwlyGJa0T41J9sw/m5fThEfP1YPT1L9n+3+jgVqeyVu3Y/RFaCk4BvXjTexuIcx+0ZRAiVQlFJ6mANa+i0sNtKKPtNBT6dCK9l/1yaXFGBNWzdkX1XaNzR4mblsMkkg5WUCTPFT6EfUGudUnujddsM4tepvp7l2wyVe2bet5ZtXBmVWkqQPEJ4kUpy3flyKE3PEFc+TdZJBEepj68Ku3SjyaupOHJO2Xd7y4lvOi5iBmZoGpjjUuvtVyb1eyLfJ5cshjGZT5gyPnViSlkuSjUydO3K7RSMljFxlACreGkRAGcdP5h7jmMFfQ3TlT/T6HJ1fhV06lHn0+n0OpVzDgigFAKAUAoD5VweBBoD0mgKN2i7x4f9GuWVuBnaB4dQNZ41q01KbmpWwdDQ6apKpGdsI41duRAFdqT7H085WwjsXZzvbbuWUsXGC3F8K/zDlXH1VBxk5JYPmtfpJQm5xWHn3F9rGc0UBzftR3guCcLZVyYBYqCZ5gaVu0lJf8kjreHaeNutO1lwc3v4G8hXNaujNbViSjRJEkajjrXQo1otvJ2NLqYSbSZrsckgzpVtRXRfXinHJi2TdldeI09uVQ08rrJXo57o55RtLTtPhmeMjoASfoJ9qvlbvwa52eJcFl2Jte9ib9mxdYspIAk6jUDn5T71ytdoqag5L1TOH4j4fRp0pTis4O1WbQVQqgBQIAHSuafPn3QGl3p3jtYK1nuHxH4E5sfwrxu2WQnUjBXZwzbm+GKxT/AKy8VQnRRooB8hr9tY6taTwjmVNRUqOydiPs22zOchLHWMgLSBxMRMfKscpzTsmVR3brc+43eI21d7hrDMl60+hS4GBVgfiVgdGBGhq+lrakHzk30Nd0mmm7lYGENtfivFT/ADoV188mh961LxPU2spfI7FHxStZ7ZXTPMZkuxNy6hCgDMA4gDyy17DxKslZpP5Hq107WaNLewhQNNxHHERmB10IiPfj1617LUdVWazf7/gonW3xs+b/AH/B3Tso36uYsNh8U6m8oBR4Cm4vAyBpmHHQCQeGlKdS7sylHOsf+2ujn3j/AP3NfV0X5F7j7nTNdOPuX7Gt2mfA3pXlf8jI6p2ps1OxQZccmH1Gq/X7TWHTRd37TlaKLbfo/tFjtX2uQA0ZVCyT0EaTzrfSStaJ16EVZxhj77Gr2rh0gIiSZ1LGZjzHTz8qorwTW2KMuqpRtsgs3zc1YuuOAWAeIXp0NZt0lwvkYN81hJW9xIs3QYhYPUH7QeFWxknwi+E0+FY22zQtx0RnFsFgGYyQoJgkga6Vfue1tcmxVHsbisrsdy2xvfYwyi1aPeOAAsGV0ECW56dK+arVowfm5PiK9bpt7uTnu3N7sc8xfy9AkD7BWCWtleyOdPV1LkHZ+/8Aj7GUlzcRtQLgmQDrDeulWw1Mr2kex1dWNt6wdT3L3ytY5OGS6OKE8fNfKtkZKSujfSqxqK6LPUi0UBz7fC7/AIfdW/bJhtcsnjmAYemo+tToUJVKySeM3/THzsjTotL16yjws3/j52RTt4d9L+IMFsifwrp9+uv55V2aOjhTzLLPotN4bSoWcsv74K1iTmGprXLg6M0ttjV4e4bjMeQMesVmhJzk32MFOTqzk+xtBiCgzKcpHA9OVXzttaZsqbXTafBcdx9/bqXsmIuF0bQk6x0Nc6vpYuPkWUcTVaCEoN0llfM7KjAgEag6iuWcE5l2zbOtlLdzQO0qfMD/AHit+hbbcOx2PCpSk5UuzRyy7cBZeHgRFK66BRGnKt9OO1ux1aMem3b14+nY9t4cu0twHAVaoOUrs0RpOpK8uESbtqeGlWyjc0TgnweWcTdtElSZgiVOUwRB+hquSdsq5TNO1pK5I2HiLvf22toxYNPInT51l1lT+i/czFr6qdBp4wztGwd5mdhbvplY8GAjXoRy9f8Aevn6VVyxJWZ8mmWd2ABJ0A1J8quJHAe0La36ZiS4J7tfCoPQcTWerUtg5GqrKU8dikO5YyBIH51PAVla9SMYWRu9jkPC5yM2jBVJ0kEiZAIMDrzrNUW3LQUIrDbLI+ybQEmH04GdPlAqiMl2LOnSir2bNedr2rakWrfiOmUBCsfzEg9OA+lbY0nbJtozjtvtsah8Q7EnukEnkGH2ED6VPpRXcs3nzYNorcD2mz6ZGDwo6yjA5vmOArqaTw1VYqUm7HV0Wg68VOTsjy3iFto6hFJaIYzmUhgwKmdOFdT8JQhZxjwdWWjoRs4x4+ZEXaTZiXJJJJLEkkkmSSeJM86thV24J0tR0/K+DNisTKGKtnUvHBoq1t0MGBV7tCY/lHKDz+QqteSNyiK6VNyt7EZMM2gipweC2lLy4J+IRe5OYQAZ4dT058avko9PJrqRiqHm9b/q/wDZoNo4dmuSgBiefImQPz1Nc6tTlKd4o4+ppSlU8i+/v9yPaDAgEQfOoRunnBRDcpWeGbXCNJNaqbuzo0Xd5N7svBd4GKP4gfh5HhrPKuJ4/TfkqLjj48nA/wCpdO5bK0XjK+PP7GXaS3LQKOog68FJDBplW4gHUETz4V8/B3VmfL2dtsir4lwHMcflWqEW1dnsYPbk2Oxsa9q6l20xBUg6eVaaU9vJGE3TkfpLYe01xFhLqmcwE+TRqPnWw7cZKSujPjsallC9xoUfU9AOZrxtJXZ6ck7TN5lv90iqwUE+cyOg9K2eGVYTk5J/f0Ov4O473L4e0o36Up0Bk+QNdrqJ8H0XWi3ZHoRmGoheB6mZ5dND+TTMsMZm7Pgw3sHk1tiOo5H8KhKltzArnQ6fmpnzefMsAanlE/MSKSe5WI1Jb42X3+xP3P2Yb2JRBEMQNQCJ4cDoRVEpdODmZKkuhSlU+7n6StpAAHKuIfLnGe2XHu+IFoaC2oj1Os/npXS0dN7HJcnc8NpNUnOPLKDZth4cjxDh09a3Rip2k+TqwiqjVRrP3kmq0VenY1J2PoOOZjz403HrmTcYLIs2yLhLEvIyRwI/mqnqS3O69O5mVaW+Saxjv/o23ZptN0u3GRAeQMTMQW8x6joa4/iNduSUFexwPFK6nNRXb7/W51fAbdsXSC4COOBaI9m5e8VhhWjPHf07nLWRvNtVFssqsCzrAy66HidPKanKVlgjLhnDttWSpJCx6+/Tn61zm5N5OFUUYy4NIlkNx+XL5VCTtwOo+zJNlhbgjlVe2VTBKEJVHZH1itr3LkgnKpHAcx5njVtPTU4Z5Z0Y0lH3mFcSijTQ8551e7lhjba0HRhFexjdnqV2faklC/mJ9WDN/wDk19VC0IKK9D7Sm1CEYr0+hBuXarciiUzEELGAKhZy4K1FzdkfSYZ0IMgCeRNOlKLzwOhODu+CXtW4WXMxJLOSSdSSRqfWatq2UEaNQlGkrev8Hzsx1Grn0Fe0HFZke6WUFmZtytu4sZzxkAVseyorXOk1TrRtuNRZYSWzAxp8vKscWr7rnNptX37jWXc7MWM8THpOmlZXucrs5898puTNjgJy+IR9taaXHmN2nvt8xuth4gWiTmieXy/GuF47NuMaUfW/ytb5nA8f1CShRXrf5Wt8zPtfFi7pGn558a4FKLjk+XlNtmiODI5iOh1A9By9a1KpdkuqzPs9QNBI+yY+Y5dasyV1GpO7djsXZbiQivazaMZHk3MepH2VsoVd6s+Tq6PELF02rs+1dAN3gmszA+dXSipKzNdrlH30bAnDuqWxI1FwToRwjmxPD3rylXjCqlDm/Yt09Xp1YuPqjk+FuKQCOevzr6aDTV0fZUpRauiRmqy5fczm1+qz5l+LLlnxcAZjprUd+dpDq+bbb6GsxVktoGj7x0qucG+GUVabliLt/PsJW721DaxNtl0CEGeR11+VUVPPFwRlrf1YOlFYt+v/AMP0pYuh1VhwYAj0ImuIfLNWdjm/a1u69yL6DwhYeOP5iBNb9HVSvB9zreGaiKvSk+eDjmIw78QxGsQDw9q2ThPm506lKpymz4XGXQIgEjma8VWosEFqKyVlkk2rt1v/ACifQ+3OpdWXdFn4if8AdH5/Ute7W5OLxNxO8TJZBkkmTHMdB9v21hq6y7cYo5mp8Rd3GC+JdsHsTDYW+psYm2oVgY1J8xoCDIPWuZKFqm+5xXJXyyx498HdUsgDuf8A05DT5jn7g1KUYyWVcknfKNBa3LxJcXVuqjaxmmRMcAvDgOfLlUI0muHb5/uSTXcwbX7OcRf1a+gbqJg+oKn7aOm5fmfyKqtGlVVpL6ms/wCEV7/MW/k34VW9Kn3Mb0EezNRvD2Z4uyveLlvgDxZJzAf06E+0mnRcFgvjS6cbIo2Iw7q0EZSDBBGoI0MzJqFz0jxBnMZ/l0P3V6D7xDsR8Tf6mLfQ/hSLyE8k61tplw7JFuSyHW1aJhVuA/u8fEPya76lGaU0/mfSqcZxVRN8Pu/YaNr5Y/2A+gqO65XvuybgGOaAJJ4es/3q+lKzZqoTs2Tb9oshFXyW6JsnHfTwRsrPh1mMwaPkY+yKqtKVFX5uZ7SqaZX5TIff5TDCPPlVO+ztIzdTa7SRMw92NVOtXwlbKNVOdsxZixWBDMWB+Iz6HidOmtV1KKk7oqq6dTk5J8nmHwcAlhwIE+Zkj5gGkKduSNOio/m5J2HWdK0QV8G6ktzsdcw/Zpg8TYtX7JuWWuW0fUzxQcR11rgaiCqSe8+Q1cOrN7+StY7s4x6FoVbijgVYSfY61hlo/wDFnNloX/azXvuNtA/8uw9x+NQjpZplL0dX0+ZlwG5G0FYThyAOMx9AJ+tWqg1l5LqXh+bzZaX2ZjAFFvDOhUzngSR0+I6acgPwtamlaMV9/odFU4wWLG72Pg7mI0v3iGHFfiPDXjoD5RPGnT34k37uD0zbx7vjLbtWrTMpM3HGrRwjy68uVT27LKmrZEW4tNdjl29G5N7AIjgM6NMxqV5xA+wV1qGovdHb0ms3Nr7+BWRjlHEmekGflFbetE6a1MFy/kz5O1FmMresfdUfxEb8Mj+Nhe1mY/064zQoAHKRJ+lR605PHBX+Jqzl5UrG13ewL3rqqqk5iJA5H8DXrnsi5P7ZJ1OnCU5Y+v8As/SuFsBEVBwVQPkIriN3PlW7u59XbQYFWAIOhBrw8TsUfaPZjh7lwurlAf3YB+s8K2w104qzSZ1KfitWEbNJmXZPZrhbRlybvQEQKjU1lSWFghV8TrTVlj3FmTYeGAyiygHkNfnxrNvle9zD1Jt3uyidpW8/dxhLBy6eOOXRarlLarnP1ddwW2PJRMFcywYk+vLzP3ca51WbkznxnZ3ZN2btq9b/AFhOVy3hjSBl8PsfHx617Teya2vFsl0dTOEfiW/d/tNWQmLAHIOv3iuhGakaaOujLEsM6HgsZbuoHtuHU8CKkbk7megFAV3b+5eExRzOmRyZL24Vm0jxSCG5anXTjUJU4yIuKZSNodkDZibV9Y5BlIPzE1U6L7Mi6Zql7KMZqB3MdS5+YAWo9KRHZIxb1dnQwez7t+7cDXAVChBABZwpknUiCdAB61s0sXGVvU26K6nt9TmFu0a3xizpwgybgsW1m4txDBUz9ZqeO5bjvwbsXs6i61xWZ2MrrmEQZOkQZjjy+WylJWsuDo6eattXBAcZZUcCc0+0EfQVF+Xy+uSMrRbguG7/AH8iJiUBmqakUzPVipEFsMywUMryqjpyjmPBkdKUfNDKM+Ma5afI5Rwyq0BlcDMgaAVJgiY9qhCvNt349CMNVN33cehsbO2Sts2jn7tiGgEHgGHA/wBR+laVKCldo1KpTUlJxZ7hhcvutqzbJZzAUasx8zwA+gqyVW69EXT1CceLL9/f9D9NbBwTWMNZtO+draKpbqQIrjTluk2fM1JKU3JdyfUSAoBQEDa22bOHUtdcL5cz6ChGUlFXZzzbG+q4gxaTJrAfgxnTjyA4+wrNqKzhHy8mVa2DdolXTbTXFBBZDMRxMxrB5++vlWd1KkZZdzL+Iclhm63T30ZLgs4k95ZYx4xOXWPp0rbTqbi3T6t7tsi74zcXB3mzlNGHBdB7HpWtaiola521rKyilfgru2OyWywJsMQf4W/GrYat/wB6uaaXiLT/AKkU0V632XYscAo/1L+NalraS4TN0fE9PHhM6JuXugmCXMTmukQTyHp+NYa+odV+w5es1ktQ/RLgtFZzEKAUAoD4vA5TlMNBgnryoDim8e6WNW87sjXMxJzrr9Y0+3rVVSDkcrUaes5NrJ5s7dHGXgMysq21IGfSBxjz+tURoNvJGnpKtSynhFcxGIi4VB1ERHJk1H0BHvVcoWMmdzS+7EK/BFTi2ipSe65uuzve9sFiAjsTYcwwJ+HzArVGVzsaerbDP0IpkSKmbz2gFAKAUBzPttxM2bVkN+93jL5AFVJ8pLfLyrVpHHe03m2Do+G7HUak82x+pxm8sV0JKx1ppJGKxqT6VCOWyun5mzGLzWzpqOh/OlR3uHBX1JUnjgm7PvC/cRAIJYCP6jGnzqarKa9xetQqivbgxk6VNk5cEEXmtnTUHiPzwrLucHgxKpKk8cEjukuaroat2xqZXJdshW80eT3uyOIn0r3a12PdjXKOldhotHFXs6kXhbm2SdMsgPp/FqvtPnWXU7tvGDDrt+xYsjttYjlCgFAVXtA3sXAWJEG8+iL958qXK6k9iucKbH3b7m5euFmJnU9fWqKlQ4upqOTJS38o/pBg9SwgfIZjWWWWUxePvubF8LdZDdRCUkZjymBI8pj6170m1uLlTm49RK6IOIl2JCRJ0USY0ganU+/zqVJNcEN7cuDtu4F++2FUX0KldATOo9+lbjuUXJwW5ZLLQtFAKAUAoBQCgFAKAi7Uu5bNxuiMfkDQH5t7suSRoZzT7/iKx1JJPJ868O5KfAka6idfx9uf+1VQqJ4ZGcHyavaGzmCh4gE+FxqJBiDHAyOBq2M7OyL6UpQSfKP0B2cbTOIwFlmMsoyE/wBP9orWnfJ2qct0UyzV6TFAKAUBxftR26j4l0Ua217onjOpLHy1Yj2rPKo41FJdiKqOE1KPKycxuhics6+nCt0vELrg6M/FHJYRkw6AHT0n0500uplOulL0t8ftHuh1UqmoSl6NfH7RgxSa1vqI6NaOTLsPa1zD37TKwCh1kZVOmYTqRNZpKxhnG1zNe2ibyk5p01EKCPkK1pxlHynRThKLcDW3hNUzyZqmULQI1BgivYp8oQT5R2fCdkouWsO5vtbZraG+hAbxFQWCEGBzGsiq/wAY1e6KV4k1dNX9C8bs7m4XAktZQlyINxzmaJmByA9AJrNUrTqcmKtqqlXEngsNVGcUAoD869pW1GxWPuaxbteAeg/M1VUnbBztVVSdjV4fDELwj141Q36nLndvJ7essIB9SfP+w0+dQi0yTVlZHW+x64Gwt1CJh9QdRBFbYLB19D/xfEutvZGHBkWbYPXKKka7Im0PRQCgFAKAUAoBQCgFAYcZYFxHQ8GUqfcRQH51vYc2Lj2iDKvlI8vbrw0rJXheR8/Wi4TaLDay3A4tgiGLLOnhYlsvqsxH41j2Yuy1Pc7JGh2mqNDZQpYExprlMGQDoZjiKuSaRRN/3I6/2W4cpgFBBEsSJ6QB9oNbqf5UdvTJ9KNy3VMvFAKAE0B+W9rYhrt665glrjHQaEliT7a/ZWPuUDZ2yblw5URmY6aAkz6DWvOeBydT3N7MMjC5jADHw2gZ16seEfy6zz6G6nTad2WU04vd3Oe79br3sHecOpNosSl0DwsDqBporDhl04aaRXbjUjUimuT6GFeFaCa57op18TVc1cpqLJ6tivVAkqR0nZfZVcxWAsYi1cyXnVi1u58LDvGyEMNVlMvIg+VUOraTTMkq+2bjLg2e7/Y5d7xTi7qC2DLJbJZmjgMxAAB58dPmEtQrWiez1i22gjsyqAABwFZTnntAKAUAoD83X7BGKuMCJDkyRIHnB59KxVXeTRw605Kq7epusLhlJkkmJZ3bjPEyeR4/kGszUng8SjyQdqZfDrOdSY6eJso90g617CPoV1JK+DofY1g2XD3bh4XH09hr9tdSPB1tHDbT950KvTWKAUAoBQCgFAKAUAoBQCgKjvduRbxbd4hFu71jRuk+dRlFSVmZ6+mjV55KM+7uPsv+xZgs6rJEe1Z5af0Oc9LXhLGTRbUwLm6pNpkJPiBB5mSR06+dQ6clh8Fc6cniSa/Y7vsTC91YtIDOVR+P31ttY7iVlYm0PRQCgFAVDZnZxgLWrWzdbXxOTzMxlEL9JqtUokdiN1icTh8IAAiW1YM3hCoCVUHyliNParYx9CyML8A7w4cfE+X4tWBC+DR/GRlhToTMCvdjPenLseDbuGfMucMQxQoVJJKxmhIllGZfEARqKbWj3pyWSubR3f2PiGQthlzEt+yR7fwsqsX7qBoWXVutTUpruWRnVjm/38SAN1Nj2roK4ZnIcKyMbr5PBcYHuzOcHumGvryqXUqNck+tWa5/Yv1/G27doXD8HhjKpb4iFWFAnUkcqps27GZRbdiMNvWCyrmOZuAytM+OAdNDKMIPTzE+7We9ORJ2XjhetJdVWUOoYBhBhlDffXjVnYjJWdiVXh4KAUAoDhvaLgTaxzR4Q5DCOXiDT8+XtWWqrSucjWQ21t3qYGxoW3kUFiWJZonMZ1/CqdkmZ5TSW2Kv/JK2NuhfxbAi33dvm5EaeU8frWinSa5LqOknUacsI7HsjZyYeylq2PCoj1860HYiklZEyh6KAUAoBQCgFAKAUAoBQCgFAKAx3rCuIZQw6ETQH2BQHtAKAUAoBQGDEYRHgsJgMvEjRhDcDzivbnqbRCu7vYZpDW5BMwWcj4xcMLmgBmUFgNG5zXu5kupIwndTCaTa4Ll+N/hKshBObWVczPHQ8VBDfI96s/Um4LZVq0ZRSD4tSzMfGVLasTxKr8q8bbIuTfJgw27+HtklUIJji7ngrqIBbQRduaDr5CvXJs9dSTVmSP8ADLcRDRCCM7wO7OZIWYBB4kamBMxXl2ebmeWdlWkfOqkN5O8HVm1WYOrtxHPyFLsOTasZsHhEtLkQEKOALM0DoMxMAcgNBRu543fkz14eCgFAKA1O0d3MPfui7dTMwEQSY59PWvHFN3ZCVOMneSJOH2TYQQtlAP6RXpJJLgmARoKHp7QCgFAKAUAoBQH/2Q=="/>
          <p:cNvSpPr>
            <a:spLocks noChangeAspect="1" noChangeArrowheads="1"/>
          </p:cNvSpPr>
          <p:nvPr/>
        </p:nvSpPr>
        <p:spPr bwMode="auto">
          <a:xfrm>
            <a:off x="10481196" y="-144831"/>
            <a:ext cx="258032" cy="30557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30758" name="AutoShape 6" descr="data:image/jpeg;base64,/9j/4AAQSkZJRgABAQAAAQABAAD/2wCEAAkGBxMTEhUUExMWFhUXGR4aGRYYGRwYHRwYGxgaGBofHhccHyggHBwlHRgYITEhJSkrLi4uHx8zODMsNygtLisBCgoKDg0OGxAQGywmICYyLCwsODQsLCwsLCwsLCwsNCwvLywsLCwsLCwsLCwsNCwsLCwsLCwsLCwsLCwsLCwsLP/AABEIAK0BIwMBEQACEQEDEQH/xAAcAAEAAgMBAQEAAAAAAAAAAAAABAYDBQcBAgj/xABEEAACAQIDBQYDBAgEBAcAAAABAhEAAwQSIQUGMUFRBxMiYXGBMpGhscHR8BQjM0JSYnLhFVSC8RdEktIlQ1Njo7LC/8QAGgEBAAMBAQEAAAAAAAAAAAAAAAIDBAUBBv/EADYRAAIBAwMCAwYFBAEFAAAAAAABAgMRIQQSMRNBBSJRYXGBodHwFDKRscEjQlLhMwYVQ1Px/9oADAMBAAIRAxEAPwDuN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HisDqNaA9oBQCgFAKAUAoBQCgKt2i3guFlsa2DTMJdFLO2uirlYMOpjkOk1XU45sVVX5cuxQd2sXhjirQ/xfHYgltLOW+uc8pOY+EcT5AzpNVQav+Zspg47vzNnZ60msUAoBQCgFAKAUAoBQCgFAR9oY63YttduuEtr8TNoBrA+pAr1Jt2RKMXJ2isn3hcSlxFe2wdGEqymQR5GjVsM8aadmZa8PBQCgFAKAx4gvlbIFLwcoYkKTykgEgegNH7Dx3tg5Zd2ntOT/AOM7NUydO8t6eWtmdPOsblU/zX38DA5Vv/ZH5fQ6TsS5msWz34xBjW8uWHM6kZPDE6adK1R45uboflWbk6pEhQFW7StoXbGAuNaBliqMQYKoxgx5nRZ5ZpqmvJxhgo1MnGm2jf7KsLbs20RO7VUUBOaiOB8xzq2KssFsUkkkSq9JCgFAKAUAoBQCgFAYcThLdyO8RXjhmUNHpNBYwDC2LQNwW7aZQSWCqIA46geteYR5hZIO52PbEYVcQ0jvmdwDyQuQg/6QteQd1cjTd43N3UiYoBQCgFAKAUAoBQCgFAcm7dNpXB3GHAIttNxjyZgcoHtxjzFbdJFZZ0/DoLMu/BJ7CsS5sYhCZRXUr5Fgc0eXhU+5qOrSumR8RilKL7nUKyHOFAKAUAoDHiLAdWRpysCDBIMHQ6ggj2rxq541dWK5/wAPtm/5Vf8Aruf91V9Cn6FP4al/ibDCY4HFNhrYASxZUsABAZzCL5QqE/6hUlLzbV2JqXm2rsbeplgoDWbcwdllF2/JWxNzLJyyomSvBiI0ngahJLl9iE1HmXbJ7u5iXu4WzcufFctq58s4zR7TFewbcU2KbbimzZVImKAUAoBQCgFAKAUBrN5tqjC4W9fOvdoSB1bgo92IFRlLarkZy2xbKtjLjW933ZiS74YsxPEve1Y+5uE1B/8AGVPFL4Fm3Tw3d4LDJ/DZQe+QT9anFWSLYK0UjbVIkKAUAoBQCgFAKAUAoBQFe3z3kw2CtZr4V3P7O1oWY+/AdW+/SraVOU3ZF9CjOrK0fiRuzjAOmFN26oW7ibjX2UCMuf4RHLwgacppWacrLhYJaqSc9seFgtVVGYUAoBQCgFAV3d/axxGKxkH9VZZbSDkWAJuH1kgegFVwluk/Zgppz3Sl6LBr9wTnv7RvfxYkpPlbEAewNQo5cn7SFDMpv2/sSu0PbzYTC5rb5bzsq2xGaTmBbTpln5jrXtaeyOOSWpqOELrnsaXd7tQsuAmMU2Lo0LQShPp8Seh086hDUp4lhlVPWReJ4Zse0jaAOy7jWXDC7kUMpkEM4mCOMiR86lXl/Tdieplek9vctWCtBLaKNAqqPkAKuXBoSsrGevT0UAoBQCgFAKAUAoCndrjgbKxHmbY/+VKrrfkZTqP+NkTf1+72EVPO1ZSPOU/CvKuKZ5VdqR7ud2hYO5hrS3r6WrqIFdX8IlViQx0gxI1nlXlOrFrLFOtFxy8mLava3grT5ba3Lw5sgAX2LEE/Z5149RFHktTBP1Lvs3HJftW71sylxQyzoYInUdauTurl6aauiBtTenBYc5b2JtI38OYFh6qJI4cSK8c4rlkXUjHllT2z2u4O0QLKvfPMjwKPdhJPtHnVUq8VwUy1MVxkw4ztExV5LV3AYC89vPluM6yC3DIuQnSf3+AOka0dVtXig68mk4xLlu/hLiBrmIYG/eOdlBlUAAC20/lUcTzJY86tj7S6KayzcVImKAUAoDBjVuFGFplVyPCzAsAepUET6TXqtfJ7G188Fb2duJYW7+kYhnxWIme8u8AeWW2PCAOQ1jlVrrSttWEaJaqTjtjhewtdUmYUAoBQCgFAKAo3ZKv6jEt/FirhnrotZ9Pw/eZNJ+WXvZA7Ldv2ZxVpriqz4h7q5iBmVgBpPEjJPvUdPNZXtI6WrF7lfu2SN8dvYeztDBXbrLctolzRCHNt2yQ5UcoGnPjHCvas4xnFv2ntarGNSLft+BXre8mzb+Mxd/FoSjqtu0pt5vCoEtI1VyRodIHOqupTlJuRSq1KU5Sn8MGI4fLsqyFz93fx4NpX+IWzooPLXITp1pa1Ne1nlrUUl3lg7NW46YoBQCgFAKAUAoCLjNoWrRUXHVS2gk8a9UW+CUYSley4JVeESm9pmG7+1hsKON/EIDrH6tAz3D7AT8qrqZSRTWV0o+rIm8DWdqYq3gFYtZsg3r7IdMwBS2gcaTLkn08jEZWm9p5O1SWz9TUYjsYtZhkxbhZ1DIrHL5EQJ849qh+GXqQelXZjtG3LweF2YWs2gty0yRcmXfM4Rszc9DMco0ivatOKhgVqUY08Ix7DxGPxuCs4XAfqbFu2qXMU8qWaPEtsATAMiR8xzRcpRSieRc5xUYcepjwfYv4h3uLlP3glvK3szMR7xUVpl3Z4tJ6s6Lgd2cJasfo62ENrTMrANmI5sT8R8zWhQSVjSoRStY2liyqKFRQqgQFAgAdABwqRMg4m53iN3f7W005eHiGsejKYno1QllY5QJeExK3FDKdCAY5ieRHI8q9hJSSaBmqQFAeOwAJJgDUk8hRK56k27IpG9faVhMPYuNZuLdvDRUCuVJmNWAiAJPGtP4apGzmsGz8DVhZ1ItL4X/1+hI3Q3+w+Mt+Mi1cAllJ0IAklT08jrUqullHzQyvvks1Hh84rfS80X+q9/wBSp70dpF24Wt4X9XbnS7++w8p0UH5+lbaOhjHM8v5HT03hMIearl+nZfX9jWbn7637GJQX7zvYcw4clss8GBOog8fKfKvdRpoyj5VklrdBCcf6cbPtb9jpg362f/mV+Tf9tc/8HW/x/Y4//bNV/h819TfYbEJcUOjBlOoZSCD6EVncXF2ZjlFxdpKzMteERQEfaF8JauOTAVGYnyCk/dXjdlc8k7JsouwMQcBsZXb9tezG2nNrl0nuwPOMpPTWs8HspZ5f8mSm+nRV+X+7NDieyG+I7vEWm0E5wywY1iAZE+lVvSvsyl6GXZk/YPZKFYNi7oYA/s7UgH1cwY9APWpQ0v8AkyVPQr+9l3XdLAD/AJOxp/7a/hWjpQ9EbOjT/wAV+h7tfYov3MLIi3YfvYGnjUZbYjkBJPt50lDc17BOG5r2ZNzUywUAoBQCgFAKAUBxztUx4fFhFJ/VqBx58fvrr6CHkbfc+j8Ipf0m33Ld2cb0fpNvubn7S2Br1XhWLVUOlLHBy9fpOhO64Zn3v7P8Nj3Fx2uJcAjMpkEDgCrSPlFYZ0lPLOVUoxm7s2m627NjAWu7sKddXdtWc+Z8uQGgqUIKKsicKagrI3VSJle3w2CcaLVhjFjPnukHUhPhQc/ETM8gp5xUJx3YK6kN6t2N5hcMltFS2oVFEKqiAAOgqaViaVsIy0PRQHzccKCWIAAkkmAAOZND1K+EUrbu82CZ5s423ZxCr4bp8VpgDrbcjRhrMTIzAjnVj008SaaNP4SqlulF249poNndplu1iHS4gUNBZUcXELmcz2rg0Kto2UwZJ86z1KU6L3JXj39hGpQlFXOmbNx9u/bW5aYMjcCPqD0NSjJSV0ZyVUgcw7WN4Gzrg7ZIEBrpHOfhX05n1Wup4fR/8j+B3/B9Kn/WfuX1OXbQsyprfVhdHX1FO8SNgEFtSSePAeXWq6K2K7ZRp10o3b9x6uKk6UVS7wequ28EtLk9PkKuTuaIyufTa/2/CveSTydC7M96sPhbYw95mV7lwnMfgUmFUTMiYmYjWuZrKE5Pdj+Th+J6SpN9RWwuO51muYcEUBp96titi8O1lb72c3ErqGEEFWHEqZ1AIqFSG9WvYrq03ONr2K5u3uC9u+t/GYk4hrf7JSWIWOB8RPDSANPWqoUGnuk7lFPTNS3Td7cF7rQaxQCgFAKAx4m+qKXcgKokk9KJXPUm3ZHGtu743L2MV7blLaEBRPKeJ9a69HSJUnuWWfRabw+MaD3rLOyYa6HRWBkMAZ9RXIPnWrYZloeCgPGYASTAHEmgKxvTvjawyeAi47AxlIIHQmPsrRQ00qrwbdLoqmok0sWOGbRxr3LrXHJLEyZrsRWxJLsfSRiqSSWLG+3M3i/Q75fLmDLB5aVXqaDrJJFOu0r1KSi88nYtjb1YbERlcKx/dbQ/ga5NShUp/mR87X0lWj+eJs8bjbdpc1xgo/PAVSZj3BYxLq50Mr1oDPQCgPGMcaAjptC0TlF22T0DAn5TQFN7U9tXbKW7VseC7mFzw5iyiJQEmBIJnn05xu0NJSk5d0dbwrTxqSc3lx4RyfaOBCgQJXNpGohgoUj1j6V15qNr9j6OrGDin2NTtfZLWoJRlkBhIIBB1HHnWKpGEk9py6sKU03B+8sPZ7vvcwlyGJa0T41J9sw/m5fThEfP1YPT1L9n+3+jgVqeyVu3Y/RFaCk4BvXjTexuIcx+0ZRAiVQlFJ6mANa+i0sNtKKPtNBT6dCK9l/1yaXFGBNWzdkX1XaNzR4mblsMkkg5WUCTPFT6EfUGudUnujddsM4tepvp7l2wyVe2bet5ZtXBmVWkqQPEJ4kUpy3flyKE3PEFc+TdZJBEepj68Ku3SjyaupOHJO2Xd7y4lvOi5iBmZoGpjjUuvtVyb1eyLfJ5cshjGZT5gyPnViSlkuSjUydO3K7RSMljFxlACreGkRAGcdP5h7jmMFfQ3TlT/T6HJ1fhV06lHn0+n0OpVzDgigFAKAUAoD5VweBBoD0mgKN2i7x4f9GuWVuBnaB4dQNZ41q01KbmpWwdDQ6apKpGdsI41duRAFdqT7H085WwjsXZzvbbuWUsXGC3F8K/zDlXH1VBxk5JYPmtfpJQm5xWHn3F9rGc0UBzftR3guCcLZVyYBYqCZ5gaVu0lJf8kjreHaeNutO1lwc3v4G8hXNaujNbViSjRJEkajjrXQo1otvJ2NLqYSbSZrsckgzpVtRXRfXinHJi2TdldeI09uVQ08rrJXo57o55RtLTtPhmeMjoASfoJ9qvlbvwa52eJcFl2Jte9ib9mxdYspIAk6jUDn5T71ytdoqag5L1TOH4j4fRp0pTis4O1WbQVQqgBQIAHSuafPn3QGl3p3jtYK1nuHxH4E5sfwrxu2WQnUjBXZwzbm+GKxT/AKy8VQnRRooB8hr9tY6taTwjmVNRUqOydiPs22zOchLHWMgLSBxMRMfKscpzTsmVR3brc+43eI21d7hrDMl60+hS4GBVgfiVgdGBGhq+lrakHzk30Nd0mmm7lYGENtfivFT/ADoV188mh961LxPU2spfI7FHxStZ7ZXTPMZkuxNy6hCgDMA4gDyy17DxKslZpP5Hq107WaNLewhQNNxHHERmB10IiPfj1617LUdVWazf7/gonW3xs+b/AH/B3Tso36uYsNh8U6m8oBR4Cm4vAyBpmHHQCQeGlKdS7sylHOsf+2ujn3j/AP3NfV0X5F7j7nTNdOPuX7Gt2mfA3pXlf8jI6p2ps1OxQZccmH1Gq/X7TWHTRd37TlaKLbfo/tFjtX2uQA0ZVCyT0EaTzrfSStaJ16EVZxhj77Gr2rh0gIiSZ1LGZjzHTz8qorwTW2KMuqpRtsgs3zc1YuuOAWAeIXp0NZt0lwvkYN81hJW9xIs3QYhYPUH7QeFWxknwi+E0+FY22zQtx0RnFsFgGYyQoJgkga6Vfue1tcmxVHsbisrsdy2xvfYwyi1aPeOAAsGV0ECW56dK+arVowfm5PiK9bpt7uTnu3N7sc8xfy9AkD7BWCWtleyOdPV1LkHZ+/8Aj7GUlzcRtQLgmQDrDeulWw1Mr2kex1dWNt6wdT3L3ytY5OGS6OKE8fNfKtkZKSujfSqxqK6LPUi0UBz7fC7/AIfdW/bJhtcsnjmAYemo+tToUJVKySeM3/THzsjTotL16yjws3/j52RTt4d9L+IMFsifwrp9+uv55V2aOjhTzLLPotN4bSoWcsv74K1iTmGprXLg6M0ttjV4e4bjMeQMesVmhJzk32MFOTqzk+xtBiCgzKcpHA9OVXzttaZsqbXTafBcdx9/bqXsmIuF0bQk6x0Nc6vpYuPkWUcTVaCEoN0llfM7KjAgEag6iuWcE5l2zbOtlLdzQO0qfMD/AHit+hbbcOx2PCpSk5UuzRyy7cBZeHgRFK66BRGnKt9OO1ux1aMem3b14+nY9t4cu0twHAVaoOUrs0RpOpK8uESbtqeGlWyjc0TgnweWcTdtElSZgiVOUwRB+hquSdsq5TNO1pK5I2HiLvf22toxYNPInT51l1lT+i/czFr6qdBp4wztGwd5mdhbvplY8GAjXoRy9f8Aevn6VVyxJWZ8mmWd2ABJ0A1J8quJHAe0La36ZiS4J7tfCoPQcTWerUtg5GqrKU8dikO5YyBIH51PAVla9SMYWRu9jkPC5yM2jBVJ0kEiZAIMDrzrNUW3LQUIrDbLI+ybQEmH04GdPlAqiMl2LOnSir2bNedr2rakWrfiOmUBCsfzEg9OA+lbY0nbJtozjtvtsah8Q7EnukEnkGH2ED6VPpRXcs3nzYNorcD2mz6ZGDwo6yjA5vmOArqaTw1VYqUm7HV0Wg68VOTsjy3iFto6hFJaIYzmUhgwKmdOFdT8JQhZxjwdWWjoRs4x4+ZEXaTZiXJJJJLEkkkmSSeJM86thV24J0tR0/K+DNisTKGKtnUvHBoq1t0MGBV7tCY/lHKDz+QqteSNyiK6VNyt7EZMM2gipweC2lLy4J+IRe5OYQAZ4dT058avko9PJrqRiqHm9b/q/wDZoNo4dmuSgBiefImQPz1Nc6tTlKd4o4+ppSlU8i+/v9yPaDAgEQfOoRunnBRDcpWeGbXCNJNaqbuzo0Xd5N7svBd4GKP4gfh5HhrPKuJ4/TfkqLjj48nA/wCpdO5bK0XjK+PP7GXaS3LQKOog68FJDBplW4gHUETz4V8/B3VmfL2dtsir4lwHMcflWqEW1dnsYPbk2Oxsa9q6l20xBUg6eVaaU9vJGE3TkfpLYe01xFhLqmcwE+TRqPnWw7cZKSujPjsallC9xoUfU9AOZrxtJXZ6ck7TN5lv90iqwUE+cyOg9K2eGVYTk5J/f0Ov4O473L4e0o36Up0Bk+QNdrqJ8H0XWi3ZHoRmGoheB6mZ5dND+TTMsMZm7Pgw3sHk1tiOo5H8KhKltzArnQ6fmpnzefMsAanlE/MSKSe5WI1Jb42X3+xP3P2Yb2JRBEMQNQCJ4cDoRVEpdODmZKkuhSlU+7n6StpAAHKuIfLnGe2XHu+IFoaC2oj1Os/npXS0dN7HJcnc8NpNUnOPLKDZth4cjxDh09a3Rip2k+TqwiqjVRrP3kmq0VenY1J2PoOOZjz403HrmTcYLIs2yLhLEvIyRwI/mqnqS3O69O5mVaW+Saxjv/o23ZptN0u3GRAeQMTMQW8x6joa4/iNduSUFexwPFK6nNRXb7/W51fAbdsXSC4COOBaI9m5e8VhhWjPHf07nLWRvNtVFssqsCzrAy66HidPKanKVlgjLhnDttWSpJCx6+/Tn61zm5N5OFUUYy4NIlkNx+XL5VCTtwOo+zJNlhbgjlVe2VTBKEJVHZH1itr3LkgnKpHAcx5njVtPTU4Z5Z0Y0lH3mFcSijTQ8551e7lhjba0HRhFexjdnqV2faklC/mJ9WDN/wDk19VC0IKK9D7Sm1CEYr0+hBuXarciiUzEELGAKhZy4K1FzdkfSYZ0IMgCeRNOlKLzwOhODu+CXtW4WXMxJLOSSdSSRqfWatq2UEaNQlGkrev8Hzsx1Grn0Fe0HFZke6WUFmZtytu4sZzxkAVseyorXOk1TrRtuNRZYSWzAxp8vKscWr7rnNptX37jWXc7MWM8THpOmlZXucrs5898puTNjgJy+IR9taaXHmN2nvt8xuth4gWiTmieXy/GuF47NuMaUfW/ytb5nA8f1CShRXrf5Wt8zPtfFi7pGn558a4FKLjk+XlNtmiODI5iOh1A9By9a1KpdkuqzPs9QNBI+yY+Y5dasyV1GpO7djsXZbiQivazaMZHk3MepH2VsoVd6s+Tq6PELF02rs+1dAN3gmszA+dXSipKzNdrlH30bAnDuqWxI1FwToRwjmxPD3rylXjCqlDm/Yt09Xp1YuPqjk+FuKQCOevzr6aDTV0fZUpRauiRmqy5fczm1+qz5l+LLlnxcAZjprUd+dpDq+bbb6GsxVktoGj7x0qucG+GUVabliLt/PsJW721DaxNtl0CEGeR11+VUVPPFwRlrf1YOlFYt+v/AMP0pYuh1VhwYAj0ImuIfLNWdjm/a1u69yL6DwhYeOP5iBNb9HVSvB9zreGaiKvSk+eDjmIw78QxGsQDw9q2ThPm506lKpymz4XGXQIgEjma8VWosEFqKyVlkk2rt1v/ACifQ+3OpdWXdFn4if8AdH5/Ute7W5OLxNxO8TJZBkkmTHMdB9v21hq6y7cYo5mp8Rd3GC+JdsHsTDYW+psYm2oVgY1J8xoCDIPWuZKFqm+5xXJXyyx498HdUsgDuf8A05DT5jn7g1KUYyWVcknfKNBa3LxJcXVuqjaxmmRMcAvDgOfLlUI0muHb5/uSTXcwbX7OcRf1a+gbqJg+oKn7aOm5fmfyKqtGlVVpL6ms/wCEV7/MW/k34VW9Kn3Mb0EezNRvD2Z4uyveLlvgDxZJzAf06E+0mnRcFgvjS6cbIo2Iw7q0EZSDBBGoI0MzJqFz0jxBnMZ/l0P3V6D7xDsR8Tf6mLfQ/hSLyE8k61tplw7JFuSyHW1aJhVuA/u8fEPya76lGaU0/mfSqcZxVRN8Pu/YaNr5Y/2A+gqO65XvuybgGOaAJJ4es/3q+lKzZqoTs2Tb9oshFXyW6JsnHfTwRsrPh1mMwaPkY+yKqtKVFX5uZ7SqaZX5TIff5TDCPPlVO+ztIzdTa7SRMw92NVOtXwlbKNVOdsxZixWBDMWB+Iz6HidOmtV1KKk7oqq6dTk5J8nmHwcAlhwIE+Zkj5gGkKduSNOio/m5J2HWdK0QV8G6ktzsdcw/Zpg8TYtX7JuWWuW0fUzxQcR11rgaiCqSe8+Q1cOrN7+StY7s4x6FoVbijgVYSfY61hlo/wDFnNloX/azXvuNtA/8uw9x+NQjpZplL0dX0+ZlwG5G0FYThyAOMx9AJ+tWqg1l5LqXh+bzZaX2ZjAFFvDOhUzngSR0+I6acgPwtamlaMV9/odFU4wWLG72Pg7mI0v3iGHFfiPDXjoD5RPGnT34k37uD0zbx7vjLbtWrTMpM3HGrRwjy68uVT27LKmrZEW4tNdjl29G5N7AIjgM6NMxqV5xA+wV1qGovdHb0ms3Nr7+BWRjlHEmekGflFbetE6a1MFy/kz5O1FmMresfdUfxEb8Mj+Nhe1mY/064zQoAHKRJ+lR605PHBX+Jqzl5UrG13ewL3rqqqk5iJA5H8DXrnsi5P7ZJ1OnCU5Y+v8As/SuFsBEVBwVQPkIriN3PlW7u59XbQYFWAIOhBrw8TsUfaPZjh7lwurlAf3YB+s8K2w104qzSZ1KfitWEbNJmXZPZrhbRlybvQEQKjU1lSWFghV8TrTVlj3FmTYeGAyiygHkNfnxrNvle9zD1Jt3uyidpW8/dxhLBy6eOOXRarlLarnP1ddwW2PJRMFcywYk+vLzP3ca51WbkznxnZ3ZN2btq9b/AFhOVy3hjSBl8PsfHx617Teya2vFsl0dTOEfiW/d/tNWQmLAHIOv3iuhGakaaOujLEsM6HgsZbuoHtuHU8CKkbk7megFAV3b+5eExRzOmRyZL24Vm0jxSCG5anXTjUJU4yIuKZSNodkDZibV9Y5BlIPzE1U6L7Mi6Zql7KMZqB3MdS5+YAWo9KRHZIxb1dnQwez7t+7cDXAVChBABZwpknUiCdAB61s0sXGVvU26K6nt9TmFu0a3xizpwgybgsW1m4txDBUz9ZqeO5bjvwbsXs6i61xWZ2MrrmEQZOkQZjjy+WylJWsuDo6eattXBAcZZUcCc0+0EfQVF+Xy+uSMrRbguG7/AH8iJiUBmqakUzPVipEFsMywUMryqjpyjmPBkdKUfNDKM+Ma5afI5Rwyq0BlcDMgaAVJgiY9qhCvNt349CMNVN33cehsbO2Sts2jn7tiGgEHgGHA/wBR+laVKCldo1KpTUlJxZ7hhcvutqzbJZzAUasx8zwA+gqyVW69EXT1CceLL9/f9D9NbBwTWMNZtO+draKpbqQIrjTluk2fM1JKU3JdyfUSAoBQEDa22bOHUtdcL5cz6ChGUlFXZzzbG+q4gxaTJrAfgxnTjyA4+wrNqKzhHy8mVa2DdolXTbTXFBBZDMRxMxrB5++vlWd1KkZZdzL+Iclhm63T30ZLgs4k95ZYx4xOXWPp0rbTqbi3T6t7tsi74zcXB3mzlNGHBdB7HpWtaiola521rKyilfgru2OyWywJsMQf4W/GrYat/wB6uaaXiLT/AKkU0V632XYscAo/1L+NalraS4TN0fE9PHhM6JuXugmCXMTmukQTyHp+NYa+odV+w5es1ktQ/RLgtFZzEKAUAoD4vA5TlMNBgnryoDim8e6WNW87sjXMxJzrr9Y0+3rVVSDkcrUaes5NrJ5s7dHGXgMysq21IGfSBxjz+tURoNvJGnpKtSynhFcxGIi4VB1ERHJk1H0BHvVcoWMmdzS+7EK/BFTi2ipSe65uuzve9sFiAjsTYcwwJ+HzArVGVzsaerbDP0IpkSKmbz2gFAKAUBzPttxM2bVkN+93jL5AFVJ8pLfLyrVpHHe03m2Do+G7HUak82x+pxm8sV0JKx1ppJGKxqT6VCOWyun5mzGLzWzpqOh/OlR3uHBX1JUnjgm7PvC/cRAIJYCP6jGnzqarKa9xetQqivbgxk6VNk5cEEXmtnTUHiPzwrLucHgxKpKk8cEjukuaroat2xqZXJdshW80eT3uyOIn0r3a12PdjXKOldhotHFXs6kXhbm2SdMsgPp/FqvtPnWXU7tvGDDrt+xYsjttYjlCgFAVXtA3sXAWJEG8+iL958qXK6k9iucKbH3b7m5euFmJnU9fWqKlQ4upqOTJS38o/pBg9SwgfIZjWWWWUxePvubF8LdZDdRCUkZjymBI8pj6170m1uLlTm49RK6IOIl2JCRJ0USY0ganU+/zqVJNcEN7cuDtu4F++2FUX0KldATOo9+lbjuUXJwW5ZLLQtFAKAUAoBQCgFAKAi7Uu5bNxuiMfkDQH5t7suSRoZzT7/iKx1JJPJ868O5KfAka6idfx9uf+1VQqJ4ZGcHyavaGzmCh4gE+FxqJBiDHAyOBq2M7OyL6UpQSfKP0B2cbTOIwFlmMsoyE/wBP9orWnfJ2qct0UyzV6TFAKAUBxftR26j4l0Ua217onjOpLHy1Yj2rPKo41FJdiKqOE1KPKycxuhics6+nCt0vELrg6M/FHJYRkw6AHT0n0500uplOulL0t8ftHuh1UqmoSl6NfH7RgxSa1vqI6NaOTLsPa1zD37TKwCh1kZVOmYTqRNZpKxhnG1zNe2ibyk5p01EKCPkK1pxlHynRThKLcDW3hNUzyZqmULQI1BgivYp8oQT5R2fCdkouWsO5vtbZraG+hAbxFQWCEGBzGsiq/wAY1e6KV4k1dNX9C8bs7m4XAktZQlyINxzmaJmByA9AJrNUrTqcmKtqqlXEngsNVGcUAoD869pW1GxWPuaxbteAeg/M1VUnbBztVVSdjV4fDELwj141Q36nLndvJ7essIB9SfP+w0+dQi0yTVlZHW+x64Gwt1CJh9QdRBFbYLB19D/xfEutvZGHBkWbYPXKKka7Im0PRQCgFAKAUAoBQCgFAYcZYFxHQ8GUqfcRQH51vYc2Lj2iDKvlI8vbrw0rJXheR8/Wi4TaLDay3A4tgiGLLOnhYlsvqsxH41j2Yuy1Pc7JGh2mqNDZQpYExprlMGQDoZjiKuSaRRN/3I6/2W4cpgFBBEsSJ6QB9oNbqf5UdvTJ9KNy3VMvFAKAE0B+W9rYhrt665glrjHQaEliT7a/ZWPuUDZ2yblw5URmY6aAkz6DWvOeBydT3N7MMjC5jADHw2gZ16seEfy6zz6G6nTad2WU04vd3Oe79br3sHecOpNosSl0DwsDqBporDhl04aaRXbjUjUimuT6GFeFaCa57op18TVc1cpqLJ6tivVAkqR0nZfZVcxWAsYi1cyXnVi1u58LDvGyEMNVlMvIg+VUOraTTMkq+2bjLg2e7/Y5d7xTi7qC2DLJbJZmjgMxAAB58dPmEtQrWiez1i22gjsyqAABwFZTnntAKAUAoD83X7BGKuMCJDkyRIHnB59KxVXeTRw605Kq7epusLhlJkkmJZ3bjPEyeR4/kGszUng8SjyQdqZfDrOdSY6eJso90g617CPoV1JK+DofY1g2XD3bh4XH09hr9tdSPB1tHDbT950KvTWKAUAoBQCgFAKAUAoBQCgKjvduRbxbd4hFu71jRuk+dRlFSVmZ6+mjV55KM+7uPsv+xZgs6rJEe1Z5af0Oc9LXhLGTRbUwLm6pNpkJPiBB5mSR06+dQ6clh8Fc6cniSa/Y7vsTC91YtIDOVR+P31ttY7iVlYm0PRQCgFAVDZnZxgLWrWzdbXxOTzMxlEL9JqtUokdiN1icTh8IAAiW1YM3hCoCVUHyliNParYx9CyML8A7w4cfE+X4tWBC+DR/GRlhToTMCvdjPenLseDbuGfMucMQxQoVJJKxmhIllGZfEARqKbWj3pyWSubR3f2PiGQthlzEt+yR7fwsqsX7qBoWXVutTUpruWRnVjm/38SAN1Nj2roK4ZnIcKyMbr5PBcYHuzOcHumGvryqXUqNck+tWa5/Yv1/G27doXD8HhjKpb4iFWFAnUkcqps27GZRbdiMNvWCyrmOZuAytM+OAdNDKMIPTzE+7We9ORJ2XjhetJdVWUOoYBhBhlDffXjVnYjJWdiVXh4KAUAoDhvaLgTaxzR4Q5DCOXiDT8+XtWWqrSucjWQ21t3qYGxoW3kUFiWJZonMZ1/CqdkmZ5TSW2Kv/JK2NuhfxbAi33dvm5EaeU8frWinSa5LqOknUacsI7HsjZyYeylq2PCoj1860HYiklZEyh6KAUAoBQCgFAKAUAoBQCgFAKAx3rCuIZQw6ETQH2BQHtAKAUAoBQGDEYRHgsJgMvEjRhDcDzivbnqbRCu7vYZpDW5BMwWcj4xcMLmgBmUFgNG5zXu5kupIwndTCaTa4Ll+N/hKshBObWVczPHQ8VBDfI96s/Um4LZVq0ZRSD4tSzMfGVLasTxKr8q8bbIuTfJgw27+HtklUIJji7ngrqIBbQRduaDr5CvXJs9dSTVmSP8ADLcRDRCCM7wO7OZIWYBB4kamBMxXl2ebmeWdlWkfOqkN5O8HVm1WYOrtxHPyFLsOTasZsHhEtLkQEKOALM0DoMxMAcgNBRu543fkz14eCgFAKA1O0d3MPfui7dTMwEQSY59PWvHFN3ZCVOMneSJOH2TYQQtlAP6RXpJJLgmARoKHp7QCgFAKAUAoBQH/2Q=="/>
          <p:cNvSpPr>
            <a:spLocks noChangeAspect="1" noChangeArrowheads="1"/>
          </p:cNvSpPr>
          <p:nvPr/>
        </p:nvSpPr>
        <p:spPr bwMode="auto">
          <a:xfrm>
            <a:off x="10481196" y="-144831"/>
            <a:ext cx="258032" cy="30557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330760" name="AutoShape 8" descr="data:image/jpeg;base64,/9j/4AAQSkZJRgABAQAAAQABAAD/2wCEAAkGBxMTEhUUExMWFhUXGR4aGRYYGRwYHRwYGxgaGBofHhccHyggHBwlHRgYITEhJSkrLi4uHx8zODMsNygtLisBCgoKDg0OGxAQGywmICYyLCwsODQsLCwsLCwsLCwsNCwvLywsLCwsLCwsLCwsNCwsLCwsLCwsLCwsLCwsLCwsLP/AABEIAK0BIwMBEQACEQEDEQH/xAAcAAEAAgMBAQEAAAAAAAAAAAAABAYDBQcBAgj/xABEEAACAQIDBQYDBAgEBAcAAAABAhEAAwQSIQUGMUFRBxMiYXGBMpGhscHR8BQjM0JSYnLhFVSC8RdEktIlQ1Njo7LC/8QAGgEBAAMBAQEAAAAAAAAAAAAAAAIDBAUBBv/EADYRAAIBAwMCAwYFBAEFAAAAAAABAgMRIQQSMRNBBSJRYXGBodHwFDKRscEjQlLhMwYVQ1Px/9oADAMBAAIRAxEAPwDuN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HisDqNaA9oBQCgFAKAUAoBQCgKt2i3guFlsa2DTMJdFLO2uirlYMOpjkOk1XU45sVVX5cuxQd2sXhjirQ/xfHYgltLOW+uc8pOY+EcT5AzpNVQav+Zspg47vzNnZ60msUAoBQCgFAKAUAoBQCgFAR9oY63YttduuEtr8TNoBrA+pAr1Jt2RKMXJ2isn3hcSlxFe2wdGEqymQR5GjVsM8aadmZa8PBQCgFAKAx4gvlbIFLwcoYkKTykgEgegNH7Dx3tg5Zd2ntOT/AOM7NUydO8t6eWtmdPOsblU/zX38DA5Vv/ZH5fQ6TsS5msWz34xBjW8uWHM6kZPDE6adK1R45uboflWbk6pEhQFW7StoXbGAuNaBliqMQYKoxgx5nRZ5ZpqmvJxhgo1MnGm2jf7KsLbs20RO7VUUBOaiOB8xzq2KssFsUkkkSq9JCgFAKAUAoBQCgFAYcThLdyO8RXjhmUNHpNBYwDC2LQNwW7aZQSWCqIA46geteYR5hZIO52PbEYVcQ0jvmdwDyQuQg/6QteQd1cjTd43N3UiYoBQCgFAKAUAoBQCgFAcm7dNpXB3GHAIttNxjyZgcoHtxjzFbdJFZZ0/DoLMu/BJ7CsS5sYhCZRXUr5Fgc0eXhU+5qOrSumR8RilKL7nUKyHOFAKAUAoDHiLAdWRpysCDBIMHQ6ggj2rxq541dWK5/wAPtm/5Vf8Aruf91V9Cn6FP4al/ibDCY4HFNhrYASxZUsABAZzCL5QqE/6hUlLzbV2JqXm2rsbeplgoDWbcwdllF2/JWxNzLJyyomSvBiI0ngahJLl9iE1HmXbJ7u5iXu4WzcufFctq58s4zR7TFewbcU2KbbimzZVImKAUAoBQCgFAKAUBrN5tqjC4W9fOvdoSB1bgo92IFRlLarkZy2xbKtjLjW933ZiS74YsxPEve1Y+5uE1B/8AGVPFL4Fm3Tw3d4LDJ/DZQe+QT9anFWSLYK0UjbVIkKAUAoBQCgFAKAUAoBQFe3z3kw2CtZr4V3P7O1oWY+/AdW+/SraVOU3ZF9CjOrK0fiRuzjAOmFN26oW7ibjX2UCMuf4RHLwgacppWacrLhYJaqSc9seFgtVVGYUAoBQCgFAV3d/axxGKxkH9VZZbSDkWAJuH1kgegFVwluk/Zgppz3Sl6LBr9wTnv7RvfxYkpPlbEAewNQo5cn7SFDMpv2/sSu0PbzYTC5rb5bzsq2xGaTmBbTpln5jrXtaeyOOSWpqOELrnsaXd7tQsuAmMU2Lo0LQShPp8Seh086hDUp4lhlVPWReJ4Zse0jaAOy7jWXDC7kUMpkEM4mCOMiR86lXl/Tdieplek9vctWCtBLaKNAqqPkAKuXBoSsrGevT0UAoBQCgFAKAUAoCndrjgbKxHmbY/+VKrrfkZTqP+NkTf1+72EVPO1ZSPOU/CvKuKZ5VdqR7ud2hYO5hrS3r6WrqIFdX8IlViQx0gxI1nlXlOrFrLFOtFxy8mLava3grT5ba3Lw5sgAX2LEE/Z5149RFHktTBP1Lvs3HJftW71sylxQyzoYInUdauTurl6aauiBtTenBYc5b2JtI38OYFh6qJI4cSK8c4rlkXUjHllT2z2u4O0QLKvfPMjwKPdhJPtHnVUq8VwUy1MVxkw4ztExV5LV3AYC89vPluM6yC3DIuQnSf3+AOka0dVtXig68mk4xLlu/hLiBrmIYG/eOdlBlUAAC20/lUcTzJY86tj7S6KayzcVImKAUAoDBjVuFGFplVyPCzAsAepUET6TXqtfJ7G188Fb2duJYW7+kYhnxWIme8u8AeWW2PCAOQ1jlVrrSttWEaJaqTjtjhewtdUmYUAoBQCgFAKAo3ZKv6jEt/FirhnrotZ9Pw/eZNJ+WXvZA7Ldv2ZxVpriqz4h7q5iBmVgBpPEjJPvUdPNZXtI6WrF7lfu2SN8dvYeztDBXbrLctolzRCHNt2yQ5UcoGnPjHCvas4xnFv2ntarGNSLft+BXre8mzb+Mxd/FoSjqtu0pt5vCoEtI1VyRodIHOqupTlJuRSq1KU5Sn8MGI4fLsqyFz93fx4NpX+IWzooPLXITp1pa1Ne1nlrUUl3lg7NW46YoBQCgFAKAUAoCLjNoWrRUXHVS2gk8a9UW+CUYSley4JVeESm9pmG7+1hsKON/EIDrH6tAz3D7AT8qrqZSRTWV0o+rIm8DWdqYq3gFYtZsg3r7IdMwBS2gcaTLkn08jEZWm9p5O1SWz9TUYjsYtZhkxbhZ1DIrHL5EQJ849qh+GXqQelXZjtG3LweF2YWs2gty0yRcmXfM4Rszc9DMco0ivatOKhgVqUY08Ix7DxGPxuCs4XAfqbFu2qXMU8qWaPEtsATAMiR8xzRcpRSieRc5xUYcepjwfYv4h3uLlP3glvK3szMR7xUVpl3Z4tJ6s6Lgd2cJasfo62ENrTMrANmI5sT8R8zWhQSVjSoRStY2liyqKFRQqgQFAgAdABwqRMg4m53iN3f7W005eHiGsejKYno1QllY5QJeExK3FDKdCAY5ieRHI8q9hJSSaBmqQFAeOwAJJgDUk8hRK56k27IpG9faVhMPYuNZuLdvDRUCuVJmNWAiAJPGtP4apGzmsGz8DVhZ1ItL4X/1+hI3Q3+w+Mt+Mi1cAllJ0IAklT08jrUqullHzQyvvks1Hh84rfS80X+q9/wBSp70dpF24Wt4X9XbnS7++w8p0UH5+lbaOhjHM8v5HT03hMIearl+nZfX9jWbn7637GJQX7zvYcw4clss8GBOog8fKfKvdRpoyj5VklrdBCcf6cbPtb9jpg362f/mV+Tf9tc/8HW/x/Y4//bNV/h819TfYbEJcUOjBlOoZSCD6EVncXF2ZjlFxdpKzMteERQEfaF8JauOTAVGYnyCk/dXjdlc8k7JsouwMQcBsZXb9tezG2nNrl0nuwPOMpPTWs8HspZ5f8mSm+nRV+X+7NDieyG+I7vEWm0E5wywY1iAZE+lVvSvsyl6GXZk/YPZKFYNi7oYA/s7UgH1cwY9APWpQ0v8AkyVPQr+9l3XdLAD/AJOxp/7a/hWjpQ9EbOjT/wAV+h7tfYov3MLIi3YfvYGnjUZbYjkBJPt50lDc17BOG5r2ZNzUywUAoBQCgFAKAUBxztUx4fFhFJ/VqBx58fvrr6CHkbfc+j8Ipf0m33Ld2cb0fpNvubn7S2Br1XhWLVUOlLHBy9fpOhO64Zn3v7P8Nj3Fx2uJcAjMpkEDgCrSPlFYZ0lPLOVUoxm7s2m627NjAWu7sKddXdtWc+Z8uQGgqUIKKsicKagrI3VSJle3w2CcaLVhjFjPnukHUhPhQc/ETM8gp5xUJx3YK6kN6t2N5hcMltFS2oVFEKqiAAOgqaViaVsIy0PRQHzccKCWIAAkkmAAOZND1K+EUrbu82CZ5s423ZxCr4bp8VpgDrbcjRhrMTIzAjnVj008SaaNP4SqlulF249poNndplu1iHS4gUNBZUcXELmcz2rg0Kto2UwZJ86z1KU6L3JXj39hGpQlFXOmbNx9u/bW5aYMjcCPqD0NSjJSV0ZyVUgcw7WN4Gzrg7ZIEBrpHOfhX05n1Wup4fR/8j+B3/B9Kn/WfuX1OXbQsyprfVhdHX1FO8SNgEFtSSePAeXWq6K2K7ZRp10o3b9x6uKk6UVS7wequ28EtLk9PkKuTuaIyufTa/2/CveSTydC7M96sPhbYw95mV7lwnMfgUmFUTMiYmYjWuZrKE5Pdj+Th+J6SpN9RWwuO51muYcEUBp96titi8O1lb72c3ErqGEEFWHEqZ1AIqFSG9WvYrq03ONr2K5u3uC9u+t/GYk4hrf7JSWIWOB8RPDSANPWqoUGnuk7lFPTNS3Td7cF7rQaxQCgFAKAx4m+qKXcgKokk9KJXPUm3ZHGtu743L2MV7blLaEBRPKeJ9a69HSJUnuWWfRabw+MaD3rLOyYa6HRWBkMAZ9RXIPnWrYZloeCgPGYASTAHEmgKxvTvjawyeAi47AxlIIHQmPsrRQ00qrwbdLoqmok0sWOGbRxr3LrXHJLEyZrsRWxJLsfSRiqSSWLG+3M3i/Q75fLmDLB5aVXqaDrJJFOu0r1KSi88nYtjb1YbERlcKx/dbQ/ga5NShUp/mR87X0lWj+eJs8bjbdpc1xgo/PAVSZj3BYxLq50Mr1oDPQCgPGMcaAjptC0TlF22T0DAn5TQFN7U9tXbKW7VseC7mFzw5iyiJQEmBIJnn05xu0NJSk5d0dbwrTxqSc3lx4RyfaOBCgQJXNpGohgoUj1j6V15qNr9j6OrGDin2NTtfZLWoJRlkBhIIBB1HHnWKpGEk9py6sKU03B+8sPZ7vvcwlyGJa0T41J9sw/m5fThEfP1YPT1L9n+3+jgVqeyVu3Y/RFaCk4BvXjTexuIcx+0ZRAiVQlFJ6mANa+i0sNtKKPtNBT6dCK9l/1yaXFGBNWzdkX1XaNzR4mblsMkkg5WUCTPFT6EfUGudUnujddsM4tepvp7l2wyVe2bet5ZtXBmVWkqQPEJ4kUpy3flyKE3PEFc+TdZJBEepj68Ku3SjyaupOHJO2Xd7y4lvOi5iBmZoGpjjUuvtVyb1eyLfJ5cshjGZT5gyPnViSlkuSjUydO3K7RSMljFxlACreGkRAGcdP5h7jmMFfQ3TlT/T6HJ1fhV06lHn0+n0OpVzDgigFAKAUAoD5VweBBoD0mgKN2i7x4f9GuWVuBnaB4dQNZ41q01KbmpWwdDQ6apKpGdsI41duRAFdqT7H085WwjsXZzvbbuWUsXGC3F8K/zDlXH1VBxk5JYPmtfpJQm5xWHn3F9rGc0UBzftR3guCcLZVyYBYqCZ5gaVu0lJf8kjreHaeNutO1lwc3v4G8hXNaujNbViSjRJEkajjrXQo1otvJ2NLqYSbSZrsckgzpVtRXRfXinHJi2TdldeI09uVQ08rrJXo57o55RtLTtPhmeMjoASfoJ9qvlbvwa52eJcFl2Jte9ib9mxdYspIAk6jUDn5T71ytdoqag5L1TOH4j4fRp0pTis4O1WbQVQqgBQIAHSuafPn3QGl3p3jtYK1nuHxH4E5sfwrxu2WQnUjBXZwzbm+GKxT/AKy8VQnRRooB8hr9tY6taTwjmVNRUqOydiPs22zOchLHWMgLSBxMRMfKscpzTsmVR3brc+43eI21d7hrDMl60+hS4GBVgfiVgdGBGhq+lrakHzk30Nd0mmm7lYGENtfivFT/ADoV188mh961LxPU2spfI7FHxStZ7ZXTPMZkuxNy6hCgDMA4gDyy17DxKslZpP5Hq107WaNLewhQNNxHHERmB10IiPfj1617LUdVWazf7/gonW3xs+b/AH/B3Tso36uYsNh8U6m8oBR4Cm4vAyBpmHHQCQeGlKdS7sylHOsf+2ujn3j/AP3NfV0X5F7j7nTNdOPuX7Gt2mfA3pXlf8jI6p2ps1OxQZccmH1Gq/X7TWHTRd37TlaKLbfo/tFjtX2uQA0ZVCyT0EaTzrfSStaJ16EVZxhj77Gr2rh0gIiSZ1LGZjzHTz8qorwTW2KMuqpRtsgs3zc1YuuOAWAeIXp0NZt0lwvkYN81hJW9xIs3QYhYPUH7QeFWxknwi+E0+FY22zQtx0RnFsFgGYyQoJgkga6Vfue1tcmxVHsbisrsdy2xvfYwyi1aPeOAAsGV0ECW56dK+arVowfm5PiK9bpt7uTnu3N7sc8xfy9AkD7BWCWtleyOdPV1LkHZ+/8Aj7GUlzcRtQLgmQDrDeulWw1Mr2kex1dWNt6wdT3L3ytY5OGS6OKE8fNfKtkZKSujfSqxqK6LPUi0UBz7fC7/AIfdW/bJhtcsnjmAYemo+tToUJVKySeM3/THzsjTotL16yjws3/j52RTt4d9L+IMFsifwrp9+uv55V2aOjhTzLLPotN4bSoWcsv74K1iTmGprXLg6M0ttjV4e4bjMeQMesVmhJzk32MFOTqzk+xtBiCgzKcpHA9OVXzttaZsqbXTafBcdx9/bqXsmIuF0bQk6x0Nc6vpYuPkWUcTVaCEoN0llfM7KjAgEag6iuWcE5l2zbOtlLdzQO0qfMD/AHit+hbbcOx2PCpSk5UuzRyy7cBZeHgRFK66BRGnKt9OO1ux1aMem3b14+nY9t4cu0twHAVaoOUrs0RpOpK8uESbtqeGlWyjc0TgnweWcTdtElSZgiVOUwRB+hquSdsq5TNO1pK5I2HiLvf22toxYNPInT51l1lT+i/czFr6qdBp4wztGwd5mdhbvplY8GAjXoRy9f8Aevn6VVyxJWZ8mmWd2ABJ0A1J8quJHAe0La36ZiS4J7tfCoPQcTWerUtg5GqrKU8dikO5YyBIH51PAVla9SMYWRu9jkPC5yM2jBVJ0kEiZAIMDrzrNUW3LQUIrDbLI+ybQEmH04GdPlAqiMl2LOnSir2bNedr2rakWrfiOmUBCsfzEg9OA+lbY0nbJtozjtvtsah8Q7EnukEnkGH2ED6VPpRXcs3nzYNorcD2mz6ZGDwo6yjA5vmOArqaTw1VYqUm7HV0Wg68VOTsjy3iFto6hFJaIYzmUhgwKmdOFdT8JQhZxjwdWWjoRs4x4+ZEXaTZiXJJJJLEkkkmSSeJM86thV24J0tR0/K+DNisTKGKtnUvHBoq1t0MGBV7tCY/lHKDz+QqteSNyiK6VNyt7EZMM2gipweC2lLy4J+IRe5OYQAZ4dT058avko9PJrqRiqHm9b/q/wDZoNo4dmuSgBiefImQPz1Nc6tTlKd4o4+ppSlU8i+/v9yPaDAgEQfOoRunnBRDcpWeGbXCNJNaqbuzo0Xd5N7svBd4GKP4gfh5HhrPKuJ4/TfkqLjj48nA/wCpdO5bK0XjK+PP7GXaS3LQKOog68FJDBplW4gHUETz4V8/B3VmfL2dtsir4lwHMcflWqEW1dnsYPbk2Oxsa9q6l20xBUg6eVaaU9vJGE3TkfpLYe01xFhLqmcwE+TRqPnWw7cZKSujPjsallC9xoUfU9AOZrxtJXZ6ck7TN5lv90iqwUE+cyOg9K2eGVYTk5J/f0Ov4O473L4e0o36Up0Bk+QNdrqJ8H0XWi3ZHoRmGoheB6mZ5dND+TTMsMZm7Pgw3sHk1tiOo5H8KhKltzArnQ6fmpnzefMsAanlE/MSKSe5WI1Jb42X3+xP3P2Yb2JRBEMQNQCJ4cDoRVEpdODmZKkuhSlU+7n6StpAAHKuIfLnGe2XHu+IFoaC2oj1Os/npXS0dN7HJcnc8NpNUnOPLKDZth4cjxDh09a3Rip2k+TqwiqjVRrP3kmq0VenY1J2PoOOZjz403HrmTcYLIs2yLhLEvIyRwI/mqnqS3O69O5mVaW+Saxjv/o23ZptN0u3GRAeQMTMQW8x6joa4/iNduSUFexwPFK6nNRXb7/W51fAbdsXSC4COOBaI9m5e8VhhWjPHf07nLWRvNtVFssqsCzrAy66HidPKanKVlgjLhnDttWSpJCx6+/Tn61zm5N5OFUUYy4NIlkNx+XL5VCTtwOo+zJNlhbgjlVe2VTBKEJVHZH1itr3LkgnKpHAcx5njVtPTU4Z5Z0Y0lH3mFcSijTQ8551e7lhjba0HRhFexjdnqV2faklC/mJ9WDN/wDk19VC0IKK9D7Sm1CEYr0+hBuXarciiUzEELGAKhZy4K1FzdkfSYZ0IMgCeRNOlKLzwOhODu+CXtW4WXMxJLOSSdSSRqfWatq2UEaNQlGkrev8Hzsx1Grn0Fe0HFZke6WUFmZtytu4sZzxkAVseyorXOk1TrRtuNRZYSWzAxp8vKscWr7rnNptX37jWXc7MWM8THpOmlZXucrs5898puTNjgJy+IR9taaXHmN2nvt8xuth4gWiTmieXy/GuF47NuMaUfW/ytb5nA8f1CShRXrf5Wt8zPtfFi7pGn558a4FKLjk+XlNtmiODI5iOh1A9By9a1KpdkuqzPs9QNBI+yY+Y5dasyV1GpO7djsXZbiQivazaMZHk3MepH2VsoVd6s+Tq6PELF02rs+1dAN3gmszA+dXSipKzNdrlH30bAnDuqWxI1FwToRwjmxPD3rylXjCqlDm/Yt09Xp1YuPqjk+FuKQCOevzr6aDTV0fZUpRauiRmqy5fczm1+qz5l+LLlnxcAZjprUd+dpDq+bbb6GsxVktoGj7x0qucG+GUVabliLt/PsJW721DaxNtl0CEGeR11+VUVPPFwRlrf1YOlFYt+v/AMP0pYuh1VhwYAj0ImuIfLNWdjm/a1u69yL6DwhYeOP5iBNb9HVSvB9zreGaiKvSk+eDjmIw78QxGsQDw9q2ThPm506lKpymz4XGXQIgEjma8VWosEFqKyVlkk2rt1v/ACifQ+3OpdWXdFn4if8AdH5/Ute7W5OLxNxO8TJZBkkmTHMdB9v21hq6y7cYo5mp8Rd3GC+JdsHsTDYW+psYm2oVgY1J8xoCDIPWuZKFqm+5xXJXyyx498HdUsgDuf8A05DT5jn7g1KUYyWVcknfKNBa3LxJcXVuqjaxmmRMcAvDgOfLlUI0muHb5/uSTXcwbX7OcRf1a+gbqJg+oKn7aOm5fmfyKqtGlVVpL6ms/wCEV7/MW/k34VW9Kn3Mb0EezNRvD2Z4uyveLlvgDxZJzAf06E+0mnRcFgvjS6cbIo2Iw7q0EZSDBBGoI0MzJqFz0jxBnMZ/l0P3V6D7xDsR8Tf6mLfQ/hSLyE8k61tplw7JFuSyHW1aJhVuA/u8fEPya76lGaU0/mfSqcZxVRN8Pu/YaNr5Y/2A+gqO65XvuybgGOaAJJ4es/3q+lKzZqoTs2Tb9oshFXyW6JsnHfTwRsrPh1mMwaPkY+yKqtKVFX5uZ7SqaZX5TIff5TDCPPlVO+ztIzdTa7SRMw92NVOtXwlbKNVOdsxZixWBDMWB+Iz6HidOmtV1KKk7oqq6dTk5J8nmHwcAlhwIE+Zkj5gGkKduSNOio/m5J2HWdK0QV8G6ktzsdcw/Zpg8TYtX7JuWWuW0fUzxQcR11rgaiCqSe8+Q1cOrN7+StY7s4x6FoVbijgVYSfY61hlo/wDFnNloX/azXvuNtA/8uw9x+NQjpZplL0dX0+ZlwG5G0FYThyAOMx9AJ+tWqg1l5LqXh+bzZaX2ZjAFFvDOhUzngSR0+I6acgPwtamlaMV9/odFU4wWLG72Pg7mI0v3iGHFfiPDXjoD5RPGnT34k37uD0zbx7vjLbtWrTMpM3HGrRwjy68uVT27LKmrZEW4tNdjl29G5N7AIjgM6NMxqV5xA+wV1qGovdHb0ms3Nr7+BWRjlHEmekGflFbetE6a1MFy/kz5O1FmMresfdUfxEb8Mj+Nhe1mY/064zQoAHKRJ+lR605PHBX+Jqzl5UrG13ewL3rqqqk5iJA5H8DXrnsi5P7ZJ1OnCU5Y+v8As/SuFsBEVBwVQPkIriN3PlW7u59XbQYFWAIOhBrw8TsUfaPZjh7lwurlAf3YB+s8K2w104qzSZ1KfitWEbNJmXZPZrhbRlybvQEQKjU1lSWFghV8TrTVlj3FmTYeGAyiygHkNfnxrNvle9zD1Jt3uyidpW8/dxhLBy6eOOXRarlLarnP1ddwW2PJRMFcywYk+vLzP3ca51WbkznxnZ3ZN2btq9b/AFhOVy3hjSBl8PsfHx617Teya2vFsl0dTOEfiW/d/tNWQmLAHIOv3iuhGakaaOujLEsM6HgsZbuoHtuHU8CKkbk7megFAV3b+5eExRzOmRyZL24Vm0jxSCG5anXTjUJU4yIuKZSNodkDZibV9Y5BlIPzE1U6L7Mi6Zql7KMZqB3MdS5+YAWo9KRHZIxb1dnQwez7t+7cDXAVChBABZwpknUiCdAB61s0sXGVvU26K6nt9TmFu0a3xizpwgybgsW1m4txDBUz9ZqeO5bjvwbsXs6i61xWZ2MrrmEQZOkQZjjy+WylJWsuDo6eattXBAcZZUcCc0+0EfQVF+Xy+uSMrRbguG7/AH8iJiUBmqakUzPVipEFsMywUMryqjpyjmPBkdKUfNDKM+Ma5afI5Rwyq0BlcDMgaAVJgiY9qhCvNt349CMNVN33cehsbO2Sts2jn7tiGgEHgGHA/wBR+laVKCldo1KpTUlJxZ7hhcvutqzbJZzAUasx8zwA+gqyVW69EXT1CceLL9/f9D9NbBwTWMNZtO+draKpbqQIrjTluk2fM1JKU3JdyfUSAoBQEDa22bOHUtdcL5cz6ChGUlFXZzzbG+q4gxaTJrAfgxnTjyA4+wrNqKzhHy8mVa2DdolXTbTXFBBZDMRxMxrB5++vlWd1KkZZdzL+Iclhm63T30ZLgs4k95ZYx4xOXWPp0rbTqbi3T6t7tsi74zcXB3mzlNGHBdB7HpWtaiola521rKyilfgru2OyWywJsMQf4W/GrYat/wB6uaaXiLT/AKkU0V632XYscAo/1L+NalraS4TN0fE9PHhM6JuXugmCXMTmukQTyHp+NYa+odV+w5es1ktQ/RLgtFZzEKAUAoD4vA5TlMNBgnryoDim8e6WNW87sjXMxJzrr9Y0+3rVVSDkcrUaes5NrJ5s7dHGXgMysq21IGfSBxjz+tURoNvJGnpKtSynhFcxGIi4VB1ERHJk1H0BHvVcoWMmdzS+7EK/BFTi2ipSe65uuzve9sFiAjsTYcwwJ+HzArVGVzsaerbDP0IpkSKmbz2gFAKAUBzPttxM2bVkN+93jL5AFVJ8pLfLyrVpHHe03m2Do+G7HUak82x+pxm8sV0JKx1ppJGKxqT6VCOWyun5mzGLzWzpqOh/OlR3uHBX1JUnjgm7PvC/cRAIJYCP6jGnzqarKa9xetQqivbgxk6VNk5cEEXmtnTUHiPzwrLucHgxKpKk8cEjukuaroat2xqZXJdshW80eT3uyOIn0r3a12PdjXKOldhotHFXs6kXhbm2SdMsgPp/FqvtPnWXU7tvGDDrt+xYsjttYjlCgFAVXtA3sXAWJEG8+iL958qXK6k9iucKbH3b7m5euFmJnU9fWqKlQ4upqOTJS38o/pBg9SwgfIZjWWWWUxePvubF8LdZDdRCUkZjymBI8pj6170m1uLlTm49RK6IOIl2JCRJ0USY0ganU+/zqVJNcEN7cuDtu4F++2FUX0KldATOo9+lbjuUXJwW5ZLLQtFAKAUAoBQCgFAKAi7Uu5bNxuiMfkDQH5t7suSRoZzT7/iKx1JJPJ868O5KfAka6idfx9uf+1VQqJ4ZGcHyavaGzmCh4gE+FxqJBiDHAyOBq2M7OyL6UpQSfKP0B2cbTOIwFlmMsoyE/wBP9orWnfJ2qct0UyzV6TFAKAUBxftR26j4l0Ua217onjOpLHy1Yj2rPKo41FJdiKqOE1KPKycxuhics6+nCt0vELrg6M/FHJYRkw6AHT0n0500uplOulL0t8ftHuh1UqmoSl6NfH7RgxSa1vqI6NaOTLsPa1zD37TKwCh1kZVOmYTqRNZpKxhnG1zNe2ibyk5p01EKCPkK1pxlHynRThKLcDW3hNUzyZqmULQI1BgivYp8oQT5R2fCdkouWsO5vtbZraG+hAbxFQWCEGBzGsiq/wAY1e6KV4k1dNX9C8bs7m4XAktZQlyINxzmaJmByA9AJrNUrTqcmKtqqlXEngsNVGcUAoD869pW1GxWPuaxbteAeg/M1VUnbBztVVSdjV4fDELwj141Q36nLndvJ7essIB9SfP+w0+dQi0yTVlZHW+x64Gwt1CJh9QdRBFbYLB19D/xfEutvZGHBkWbYPXKKka7Im0PRQCgFAKAUAoBQCgFAYcZYFxHQ8GUqfcRQH51vYc2Lj2iDKvlI8vbrw0rJXheR8/Wi4TaLDay3A4tgiGLLOnhYlsvqsxH41j2Yuy1Pc7JGh2mqNDZQpYExprlMGQDoZjiKuSaRRN/3I6/2W4cpgFBBEsSJ6QB9oNbqf5UdvTJ9KNy3VMvFAKAE0B+W9rYhrt665glrjHQaEliT7a/ZWPuUDZ2yblw5URmY6aAkz6DWvOeBydT3N7MMjC5jADHw2gZ16seEfy6zz6G6nTad2WU04vd3Oe79br3sHecOpNosSl0DwsDqBporDhl04aaRXbjUjUimuT6GFeFaCa57op18TVc1cpqLJ6tivVAkqR0nZfZVcxWAsYi1cyXnVi1u58LDvGyEMNVlMvIg+VUOraTTMkq+2bjLg2e7/Y5d7xTi7qC2DLJbJZmjgMxAAB58dPmEtQrWiez1i22gjsyqAABwFZTnntAKAUAoD83X7BGKuMCJDkyRIHnB59KxVXeTRw605Kq7epusLhlJkkmJZ3bjPEyeR4/kGszUng8SjyQdqZfDrOdSY6eJso90g617CPoV1JK+DofY1g2XD3bh4XH09hr9tdSPB1tHDbT950KvTWKAUAoBQCgFAKAUAoBQCgKjvduRbxbd4hFu71jRuk+dRlFSVmZ6+mjV55KM+7uPsv+xZgs6rJEe1Z5af0Oc9LXhLGTRbUwLm6pNpkJPiBB5mSR06+dQ6clh8Fc6cniSa/Y7vsTC91YtIDOVR+P31ttY7iVlYm0PRQCgFAVDZnZxgLWrWzdbXxOTzMxlEL9JqtUokdiN1icTh8IAAiW1YM3hCoCVUHyliNParYx9CyML8A7w4cfE+X4tWBC+DR/GRlhToTMCvdjPenLseDbuGfMucMQxQoVJJKxmhIllGZfEARqKbWj3pyWSubR3f2PiGQthlzEt+yR7fwsqsX7qBoWXVutTUpruWRnVjm/38SAN1Nj2roK4ZnIcKyMbr5PBcYHuzOcHumGvryqXUqNck+tWa5/Yv1/G27doXD8HhjKpb4iFWFAnUkcqps27GZRbdiMNvWCyrmOZuAytM+OAdNDKMIPTzE+7We9ORJ2XjhetJdVWUOoYBhBhlDffXjVnYjJWdiVXh4KAUAoDhvaLgTaxzR4Q5DCOXiDT8+XtWWqrSucjWQ21t3qYGxoW3kUFiWJZonMZ1/CqdkmZ5TSW2Kv/JK2NuhfxbAi33dvm5EaeU8frWinSa5LqOknUacsI7HsjZyYeylq2PCoj1860HYiklZEyh6KAUAoBQCgFAKAUAoBQCgFAKAx3rCuIZQw6ETQH2BQHtAKAUAoBQGDEYRHgsJgMvEjRhDcDzivbnqbRCu7vYZpDW5BMwWcj4xcMLmgBmUFgNG5zXu5kupIwndTCaTa4Ll+N/hKshBObWVczPHQ8VBDfI96s/Um4LZVq0ZRSD4tSzMfGVLasTxKr8q8bbIuTfJgw27+HtklUIJji7ngrqIBbQRduaDr5CvXJs9dSTVmSP8ADLcRDRCCM7wO7OZIWYBB4kamBMxXl2ebmeWdlWkfOqkN5O8HVm1WYOrtxHPyFLsOTasZsHhEtLkQEKOALM0DoMxMAcgNBRu543fkz14eCgFAKA1O0d3MPfui7dTMwEQSY59PWvHFN3ZCVOMneSJOH2TYQQtlAP6RXpJJLgmARoKHp7QCgFAKAUAoBQH/2Q=="/>
          <p:cNvSpPr>
            <a:spLocks noChangeAspect="1" noChangeArrowheads="1"/>
          </p:cNvSpPr>
          <p:nvPr/>
        </p:nvSpPr>
        <p:spPr bwMode="auto">
          <a:xfrm>
            <a:off x="10481196" y="-144831"/>
            <a:ext cx="258032" cy="30557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  <a:latin typeface="Trebuchet MS"/>
              <a:cs typeface="Tahoma" panose="020B0604030504040204" pitchFamily="34" charset="0"/>
            </a:endParaRPr>
          </a:p>
        </p:txBody>
      </p:sp>
      <p:pic>
        <p:nvPicPr>
          <p:cNvPr id="9" name="Picture 2" descr="C:\Users\dalsayed\Pictures\ksu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8467" r="3555" b="24993"/>
          <a:stretch/>
        </p:blipFill>
        <p:spPr bwMode="auto">
          <a:xfrm>
            <a:off x="9996264" y="0"/>
            <a:ext cx="2195736" cy="8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/>
          <a:srcRect l="29692" t="22266" r="31896" b="28216"/>
          <a:stretch/>
        </p:blipFill>
        <p:spPr bwMode="auto">
          <a:xfrm>
            <a:off x="3052730" y="515388"/>
            <a:ext cx="6192687" cy="6233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8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7675" y="561767"/>
            <a:ext cx="467995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(8/23)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1990" y="1931403"/>
            <a:ext cx="1515533" cy="1604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42313" y="3345561"/>
            <a:ext cx="922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2209800"/>
            <a:ext cx="8839200" cy="7482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6458" y="3135362"/>
            <a:ext cx="3142334" cy="268090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20341" y="3834994"/>
            <a:ext cx="237490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spcBef>
                <a:spcPts val="810"/>
              </a:spcBef>
            </a:pPr>
            <a:r>
              <a:rPr sz="2000" spc="20" dirty="0">
                <a:latin typeface="Cambria Math"/>
                <a:cs typeface="Cambria Math"/>
              </a:rPr>
              <a:t>𝑝</a:t>
            </a:r>
            <a:r>
              <a:rPr sz="2000" dirty="0">
                <a:latin typeface="Cambria Math"/>
                <a:cs typeface="Cambria Math"/>
              </a:rPr>
              <a:t>:</a:t>
            </a:r>
            <a:endParaRPr sz="2000">
              <a:latin typeface="Cambria Math"/>
              <a:cs typeface="Cambria Math"/>
            </a:endParaRPr>
          </a:p>
          <a:p>
            <a:pPr marL="12700">
              <a:spcBef>
                <a:spcPts val="710"/>
              </a:spcBef>
            </a:pPr>
            <a:r>
              <a:rPr sz="2000" dirty="0">
                <a:latin typeface="Cambria Math"/>
                <a:cs typeface="Cambria Math"/>
              </a:rPr>
              <a:t>𝑞: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1861" y="3834994"/>
            <a:ext cx="2012314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l" rtl="0">
              <a:spcBef>
                <a:spcPts val="810"/>
              </a:spcBef>
            </a:pP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Friday.</a:t>
            </a:r>
            <a:endParaRPr sz="2000" dirty="0">
              <a:latin typeface="Cambria Math"/>
              <a:cs typeface="Cambria Math"/>
            </a:endParaRPr>
          </a:p>
          <a:p>
            <a:pPr marL="41275" algn="l" rtl="0">
              <a:spcBef>
                <a:spcPts val="710"/>
              </a:spcBef>
            </a:pP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raining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20342" y="4746498"/>
            <a:ext cx="2719705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36600" marR="5080" indent="-723900" algn="l" rtl="0">
              <a:lnSpc>
                <a:spcPts val="2340"/>
              </a:lnSpc>
              <a:spcBef>
                <a:spcPts val="229"/>
              </a:spcBef>
            </a:pPr>
            <a:r>
              <a:rPr sz="2000" dirty="0">
                <a:latin typeface="Cambria Math"/>
                <a:cs typeface="Cambria Math"/>
              </a:rPr>
              <a:t>𝑝</a:t>
            </a:r>
            <a:r>
              <a:rPr sz="2000" spc="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∨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𝑞:</a:t>
            </a:r>
            <a:r>
              <a:rPr sz="2000" spc="4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5" dirty="0">
                <a:latin typeface="Cambria Math"/>
                <a:cs typeface="Cambria Math"/>
              </a:rPr>
              <a:t> is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or </a:t>
            </a:r>
            <a:r>
              <a:rPr sz="2000" spc="-4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2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is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raining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today.</a:t>
            </a:r>
            <a:endParaRPr sz="2000" dirty="0">
              <a:latin typeface="Cambria Math"/>
              <a:cs typeface="Cambria Mat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9178" y="705804"/>
            <a:ext cx="4665177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dirty="0"/>
              <a:t>Compound</a:t>
            </a:r>
            <a:r>
              <a:rPr sz="2400" spc="-5" dirty="0"/>
              <a:t> </a:t>
            </a:r>
            <a:r>
              <a:rPr sz="2400" dirty="0"/>
              <a:t>Propositions</a:t>
            </a:r>
            <a:r>
              <a:rPr sz="2400" spc="-30" dirty="0"/>
              <a:t> </a:t>
            </a:r>
            <a:r>
              <a:rPr sz="2400" dirty="0"/>
              <a:t>(9/23)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9" y="1830933"/>
            <a:ext cx="1461255" cy="1563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42312" y="3192896"/>
            <a:ext cx="3342640" cy="22923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spcBef>
                <a:spcPts val="1305"/>
              </a:spcBef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endParaRPr sz="2000">
              <a:latin typeface="Calibri"/>
              <a:cs typeface="Calibri"/>
            </a:endParaRPr>
          </a:p>
          <a:p>
            <a:pPr marL="56515">
              <a:spcBef>
                <a:spcPts val="1370"/>
              </a:spcBef>
              <a:tabLst>
                <a:tab pos="621030" algn="l"/>
              </a:tabLst>
            </a:pPr>
            <a:r>
              <a:rPr sz="2250" i="1" spc="5" dirty="0">
                <a:latin typeface="Times New Roman"/>
                <a:cs typeface="Times New Roman"/>
              </a:rPr>
              <a:t>p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:	</a:t>
            </a:r>
            <a:r>
              <a:rPr sz="2250" spc="5" dirty="0">
                <a:latin typeface="Times New Roman"/>
                <a:cs typeface="Times New Roman"/>
              </a:rPr>
              <a:t>They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are</a:t>
            </a:r>
            <a:r>
              <a:rPr sz="2250" spc="-15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parents.</a:t>
            </a:r>
            <a:endParaRPr sz="2250">
              <a:latin typeface="Times New Roman"/>
              <a:cs typeface="Times New Roman"/>
            </a:endParaRPr>
          </a:p>
          <a:p>
            <a:pPr marL="20320">
              <a:spcBef>
                <a:spcPts val="690"/>
              </a:spcBef>
              <a:tabLst>
                <a:tab pos="692785" algn="l"/>
              </a:tabLst>
            </a:pPr>
            <a:r>
              <a:rPr sz="2250" i="1" spc="5" dirty="0">
                <a:latin typeface="Times New Roman"/>
                <a:cs typeface="Times New Roman"/>
              </a:rPr>
              <a:t>q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:	</a:t>
            </a:r>
            <a:r>
              <a:rPr sz="2250" spc="5" dirty="0">
                <a:latin typeface="Times New Roman"/>
                <a:cs typeface="Times New Roman"/>
              </a:rPr>
              <a:t>They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are</a:t>
            </a:r>
            <a:r>
              <a:rPr sz="2250" spc="-18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children.</a:t>
            </a:r>
            <a:endParaRPr sz="2250">
              <a:latin typeface="Times New Roman"/>
              <a:cs typeface="Times New Roman"/>
            </a:endParaRPr>
          </a:p>
          <a:p>
            <a:pPr marL="876935" marR="5080" indent="-820419">
              <a:lnSpc>
                <a:spcPct val="125499"/>
              </a:lnSpc>
            </a:pPr>
            <a:r>
              <a:rPr sz="2250" i="1" spc="5" dirty="0">
                <a:latin typeface="Times New Roman"/>
                <a:cs typeface="Times New Roman"/>
              </a:rPr>
              <a:t>p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</a:t>
            </a:r>
            <a:r>
              <a:rPr sz="2250" spc="-114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q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:</a:t>
            </a:r>
            <a:r>
              <a:rPr sz="2250" spc="-31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They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are</a:t>
            </a:r>
            <a:r>
              <a:rPr sz="2250" spc="-15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parents</a:t>
            </a:r>
            <a:r>
              <a:rPr sz="2250" spc="-18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or  </a:t>
            </a:r>
            <a:r>
              <a:rPr sz="2250" spc="5" dirty="0">
                <a:latin typeface="Times New Roman"/>
                <a:cs typeface="Times New Roman"/>
              </a:rPr>
              <a:t>children</a:t>
            </a:r>
            <a:r>
              <a:rPr sz="2250" spc="-14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but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not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both.</a:t>
            </a:r>
            <a:endParaRPr sz="22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2156460"/>
            <a:ext cx="8884920" cy="7101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70487" y="3131004"/>
            <a:ext cx="3412490" cy="2639695"/>
            <a:chOff x="5346487" y="3131003"/>
            <a:chExt cx="3412490" cy="26396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6487" y="3131003"/>
              <a:ext cx="3138440" cy="26396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4132" y="4853965"/>
              <a:ext cx="844308" cy="2346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33766" y="4915661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85800" h="76200">
                  <a:moveTo>
                    <a:pt x="68580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85800" y="50800"/>
                  </a:lnTo>
                  <a:lnTo>
                    <a:pt x="685800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4132" y="5158765"/>
              <a:ext cx="844308" cy="2346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33766" y="5220461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85800" h="76200">
                  <a:moveTo>
                    <a:pt x="68580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85800" y="50800"/>
                  </a:lnTo>
                  <a:lnTo>
                    <a:pt x="685800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9589" y="587726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(10/23)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224" y="1820349"/>
            <a:ext cx="1429337" cy="1517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38300" y="2068067"/>
            <a:ext cx="8915400" cy="1203960"/>
            <a:chOff x="114300" y="2068067"/>
            <a:chExt cx="8915400" cy="1203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3" y="2234132"/>
              <a:ext cx="8371722" cy="10375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2068067"/>
              <a:ext cx="8915400" cy="118719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3329" y="3463091"/>
            <a:ext cx="2738380" cy="13561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6686" y="3479609"/>
            <a:ext cx="2715046" cy="15189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9338" y="3379771"/>
            <a:ext cx="2990552" cy="2478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566780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(10/23)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224" y="1820349"/>
            <a:ext cx="1429337" cy="1517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38300" y="2068067"/>
            <a:ext cx="8915400" cy="1203960"/>
            <a:chOff x="114300" y="2068067"/>
            <a:chExt cx="8915400" cy="1203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3" y="2234132"/>
              <a:ext cx="8371722" cy="10375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2068067"/>
              <a:ext cx="8915400" cy="118719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3329" y="3463091"/>
            <a:ext cx="2738380" cy="13561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6686" y="3479609"/>
            <a:ext cx="2715046" cy="151896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529583" y="3379770"/>
            <a:ext cx="3010535" cy="2479040"/>
            <a:chOff x="3005582" y="3379770"/>
            <a:chExt cx="3010535" cy="24790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5338" y="3379770"/>
              <a:ext cx="2990552" cy="24789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18282" y="4944618"/>
              <a:ext cx="2849880" cy="304800"/>
            </a:xfrm>
            <a:custGeom>
              <a:avLst/>
              <a:gdLst/>
              <a:ahLst/>
              <a:cxnLst/>
              <a:rect l="l" t="t" r="r" b="b"/>
              <a:pathLst>
                <a:path w="2849879" h="304800">
                  <a:moveTo>
                    <a:pt x="0" y="152399"/>
                  </a:moveTo>
                  <a:lnTo>
                    <a:pt x="32863" y="119696"/>
                  </a:lnTo>
                  <a:lnTo>
                    <a:pt x="72639" y="104217"/>
                  </a:lnTo>
                  <a:lnTo>
                    <a:pt x="126820" y="89442"/>
                  </a:lnTo>
                  <a:lnTo>
                    <a:pt x="194535" y="75466"/>
                  </a:lnTo>
                  <a:lnTo>
                    <a:pt x="233197" y="68806"/>
                  </a:lnTo>
                  <a:lnTo>
                    <a:pt x="274917" y="62380"/>
                  </a:lnTo>
                  <a:lnTo>
                    <a:pt x="319586" y="56200"/>
                  </a:lnTo>
                  <a:lnTo>
                    <a:pt x="367096" y="50278"/>
                  </a:lnTo>
                  <a:lnTo>
                    <a:pt x="417337" y="44624"/>
                  </a:lnTo>
                  <a:lnTo>
                    <a:pt x="470202" y="39251"/>
                  </a:lnTo>
                  <a:lnTo>
                    <a:pt x="525582" y="34171"/>
                  </a:lnTo>
                  <a:lnTo>
                    <a:pt x="583368" y="29394"/>
                  </a:lnTo>
                  <a:lnTo>
                    <a:pt x="643452" y="24933"/>
                  </a:lnTo>
                  <a:lnTo>
                    <a:pt x="705724" y="20799"/>
                  </a:lnTo>
                  <a:lnTo>
                    <a:pt x="770077" y="17004"/>
                  </a:lnTo>
                  <a:lnTo>
                    <a:pt x="836401" y="13559"/>
                  </a:lnTo>
                  <a:lnTo>
                    <a:pt x="904589" y="10476"/>
                  </a:lnTo>
                  <a:lnTo>
                    <a:pt x="974530" y="7766"/>
                  </a:lnTo>
                  <a:lnTo>
                    <a:pt x="1046118" y="5441"/>
                  </a:lnTo>
                  <a:lnTo>
                    <a:pt x="1119242" y="3513"/>
                  </a:lnTo>
                  <a:lnTo>
                    <a:pt x="1193796" y="1993"/>
                  </a:lnTo>
                  <a:lnTo>
                    <a:pt x="1269669" y="893"/>
                  </a:lnTo>
                  <a:lnTo>
                    <a:pt x="1346753" y="225"/>
                  </a:lnTo>
                  <a:lnTo>
                    <a:pt x="1424940" y="0"/>
                  </a:lnTo>
                  <a:lnTo>
                    <a:pt x="1503126" y="225"/>
                  </a:lnTo>
                  <a:lnTo>
                    <a:pt x="1580210" y="893"/>
                  </a:lnTo>
                  <a:lnTo>
                    <a:pt x="1656083" y="1993"/>
                  </a:lnTo>
                  <a:lnTo>
                    <a:pt x="1730637" y="3513"/>
                  </a:lnTo>
                  <a:lnTo>
                    <a:pt x="1803761" y="5441"/>
                  </a:lnTo>
                  <a:lnTo>
                    <a:pt x="1875349" y="7766"/>
                  </a:lnTo>
                  <a:lnTo>
                    <a:pt x="1945290" y="10476"/>
                  </a:lnTo>
                  <a:lnTo>
                    <a:pt x="2013478" y="13559"/>
                  </a:lnTo>
                  <a:lnTo>
                    <a:pt x="2079802" y="17004"/>
                  </a:lnTo>
                  <a:lnTo>
                    <a:pt x="2144155" y="20799"/>
                  </a:lnTo>
                  <a:lnTo>
                    <a:pt x="2206427" y="24933"/>
                  </a:lnTo>
                  <a:lnTo>
                    <a:pt x="2266511" y="29394"/>
                  </a:lnTo>
                  <a:lnTo>
                    <a:pt x="2324297" y="34171"/>
                  </a:lnTo>
                  <a:lnTo>
                    <a:pt x="2379677" y="39251"/>
                  </a:lnTo>
                  <a:lnTo>
                    <a:pt x="2432542" y="44624"/>
                  </a:lnTo>
                  <a:lnTo>
                    <a:pt x="2482783" y="50278"/>
                  </a:lnTo>
                  <a:lnTo>
                    <a:pt x="2530293" y="56200"/>
                  </a:lnTo>
                  <a:lnTo>
                    <a:pt x="2574962" y="62380"/>
                  </a:lnTo>
                  <a:lnTo>
                    <a:pt x="2616682" y="68806"/>
                  </a:lnTo>
                  <a:lnTo>
                    <a:pt x="2655344" y="75466"/>
                  </a:lnTo>
                  <a:lnTo>
                    <a:pt x="2723059" y="89442"/>
                  </a:lnTo>
                  <a:lnTo>
                    <a:pt x="2777240" y="104217"/>
                  </a:lnTo>
                  <a:lnTo>
                    <a:pt x="2817016" y="119696"/>
                  </a:lnTo>
                  <a:lnTo>
                    <a:pt x="2847771" y="144035"/>
                  </a:lnTo>
                  <a:lnTo>
                    <a:pt x="2849880" y="152399"/>
                  </a:lnTo>
                  <a:lnTo>
                    <a:pt x="2847771" y="160764"/>
                  </a:lnTo>
                  <a:lnTo>
                    <a:pt x="2817016" y="185103"/>
                  </a:lnTo>
                  <a:lnTo>
                    <a:pt x="2777240" y="200582"/>
                  </a:lnTo>
                  <a:lnTo>
                    <a:pt x="2723059" y="215357"/>
                  </a:lnTo>
                  <a:lnTo>
                    <a:pt x="2655344" y="229333"/>
                  </a:lnTo>
                  <a:lnTo>
                    <a:pt x="2616682" y="235993"/>
                  </a:lnTo>
                  <a:lnTo>
                    <a:pt x="2574962" y="242419"/>
                  </a:lnTo>
                  <a:lnTo>
                    <a:pt x="2530293" y="248599"/>
                  </a:lnTo>
                  <a:lnTo>
                    <a:pt x="2482783" y="254521"/>
                  </a:lnTo>
                  <a:lnTo>
                    <a:pt x="2432542" y="260175"/>
                  </a:lnTo>
                  <a:lnTo>
                    <a:pt x="2379677" y="265548"/>
                  </a:lnTo>
                  <a:lnTo>
                    <a:pt x="2324297" y="270628"/>
                  </a:lnTo>
                  <a:lnTo>
                    <a:pt x="2266511" y="275405"/>
                  </a:lnTo>
                  <a:lnTo>
                    <a:pt x="2206427" y="279866"/>
                  </a:lnTo>
                  <a:lnTo>
                    <a:pt x="2144155" y="284000"/>
                  </a:lnTo>
                  <a:lnTo>
                    <a:pt x="2079802" y="287795"/>
                  </a:lnTo>
                  <a:lnTo>
                    <a:pt x="2013478" y="291240"/>
                  </a:lnTo>
                  <a:lnTo>
                    <a:pt x="1945290" y="294323"/>
                  </a:lnTo>
                  <a:lnTo>
                    <a:pt x="1875349" y="297033"/>
                  </a:lnTo>
                  <a:lnTo>
                    <a:pt x="1803761" y="299358"/>
                  </a:lnTo>
                  <a:lnTo>
                    <a:pt x="1730637" y="301286"/>
                  </a:lnTo>
                  <a:lnTo>
                    <a:pt x="1656083" y="302806"/>
                  </a:lnTo>
                  <a:lnTo>
                    <a:pt x="1580210" y="303906"/>
                  </a:lnTo>
                  <a:lnTo>
                    <a:pt x="1503126" y="304574"/>
                  </a:lnTo>
                  <a:lnTo>
                    <a:pt x="1424940" y="304799"/>
                  </a:lnTo>
                  <a:lnTo>
                    <a:pt x="1346753" y="304574"/>
                  </a:lnTo>
                  <a:lnTo>
                    <a:pt x="1269669" y="303906"/>
                  </a:lnTo>
                  <a:lnTo>
                    <a:pt x="1193796" y="302806"/>
                  </a:lnTo>
                  <a:lnTo>
                    <a:pt x="1119242" y="301286"/>
                  </a:lnTo>
                  <a:lnTo>
                    <a:pt x="1046118" y="299358"/>
                  </a:lnTo>
                  <a:lnTo>
                    <a:pt x="974530" y="297033"/>
                  </a:lnTo>
                  <a:lnTo>
                    <a:pt x="904589" y="294323"/>
                  </a:lnTo>
                  <a:lnTo>
                    <a:pt x="836401" y="291240"/>
                  </a:lnTo>
                  <a:lnTo>
                    <a:pt x="770077" y="287795"/>
                  </a:lnTo>
                  <a:lnTo>
                    <a:pt x="705724" y="284000"/>
                  </a:lnTo>
                  <a:lnTo>
                    <a:pt x="643452" y="279866"/>
                  </a:lnTo>
                  <a:lnTo>
                    <a:pt x="583368" y="275405"/>
                  </a:lnTo>
                  <a:lnTo>
                    <a:pt x="525582" y="270628"/>
                  </a:lnTo>
                  <a:lnTo>
                    <a:pt x="470202" y="265548"/>
                  </a:lnTo>
                  <a:lnTo>
                    <a:pt x="417337" y="260175"/>
                  </a:lnTo>
                  <a:lnTo>
                    <a:pt x="367096" y="254521"/>
                  </a:lnTo>
                  <a:lnTo>
                    <a:pt x="319586" y="248599"/>
                  </a:lnTo>
                  <a:lnTo>
                    <a:pt x="274917" y="242419"/>
                  </a:lnTo>
                  <a:lnTo>
                    <a:pt x="233197" y="235993"/>
                  </a:lnTo>
                  <a:lnTo>
                    <a:pt x="194535" y="229333"/>
                  </a:lnTo>
                  <a:lnTo>
                    <a:pt x="126820" y="215357"/>
                  </a:lnTo>
                  <a:lnTo>
                    <a:pt x="72639" y="200582"/>
                  </a:lnTo>
                  <a:lnTo>
                    <a:pt x="32863" y="185103"/>
                  </a:lnTo>
                  <a:lnTo>
                    <a:pt x="2108" y="160764"/>
                  </a:lnTo>
                  <a:lnTo>
                    <a:pt x="0" y="15239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935" y="640528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(11/23)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31340" y="915607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 dirty="0">
              <a:latin typeface="Times New Roman"/>
              <a:cs typeface="Times New Roman"/>
            </a:endParaRPr>
          </a:p>
          <a:p>
            <a:pPr marR="737235" algn="ctr" rtl="0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786" y="2296364"/>
            <a:ext cx="4833807" cy="2185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0217" y="3099150"/>
            <a:ext cx="8656719" cy="841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279" y="566036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(12/23)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2217" y="852382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 dirty="0">
              <a:latin typeface="Times New Roman"/>
              <a:cs typeface="Times New Roman"/>
            </a:endParaRPr>
          </a:p>
          <a:p>
            <a:pPr marR="737235" algn="ctr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2218" y="3581400"/>
            <a:ext cx="8647565" cy="48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935" y="597648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(12/23)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31340" y="915607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 dirty="0">
              <a:latin typeface="Times New Roman"/>
              <a:cs typeface="Times New Roman"/>
            </a:endParaRPr>
          </a:p>
          <a:p>
            <a:pPr marR="737235" algn="ctr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696" y="2307289"/>
            <a:ext cx="8647565" cy="485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3556" y="3423424"/>
            <a:ext cx="6313562" cy="2195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9554" y="4057802"/>
            <a:ext cx="6161566" cy="219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935" y="603641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(13/23)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0346" y="1404700"/>
            <a:ext cx="3075940" cy="1240083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lang="ar-SA" sz="2800" b="1" spc="-5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algn="l">
              <a:spcBef>
                <a:spcPts val="1450"/>
              </a:spcBef>
            </a:pPr>
            <a:r>
              <a:rPr lang="en-US"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EXAMPLE3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689" y="3319232"/>
            <a:ext cx="3305175" cy="21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0437" y="560199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(13/23)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689" y="1828800"/>
            <a:ext cx="1426140" cy="3156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31340" y="915607"/>
            <a:ext cx="3075940" cy="616836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lang="ar-SA"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851" y="2295304"/>
            <a:ext cx="3305175" cy="2195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4050" y="2889279"/>
            <a:ext cx="5753100" cy="21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1687" y="642928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(14/23)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709" y="1793588"/>
            <a:ext cx="1430296" cy="1591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56753" y="3131614"/>
            <a:ext cx="4093845" cy="2619375"/>
            <a:chOff x="4632752" y="3131613"/>
            <a:chExt cx="4093845" cy="26193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752" y="3131613"/>
              <a:ext cx="3842626" cy="26187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128" y="4422673"/>
              <a:ext cx="844308" cy="2346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01761" y="4484369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799"/>
                  </a:lnTo>
                  <a:lnTo>
                    <a:pt x="63500" y="50799"/>
                  </a:lnTo>
                  <a:lnTo>
                    <a:pt x="63500" y="25399"/>
                  </a:lnTo>
                  <a:lnTo>
                    <a:pt x="76200" y="25399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399"/>
                  </a:moveTo>
                  <a:lnTo>
                    <a:pt x="63500" y="25399"/>
                  </a:lnTo>
                  <a:lnTo>
                    <a:pt x="635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685800" h="76200">
                  <a:moveTo>
                    <a:pt x="685800" y="25399"/>
                  </a:moveTo>
                  <a:lnTo>
                    <a:pt x="76200" y="25399"/>
                  </a:lnTo>
                  <a:lnTo>
                    <a:pt x="76200" y="50799"/>
                  </a:lnTo>
                  <a:lnTo>
                    <a:pt x="685800" y="50799"/>
                  </a:lnTo>
                  <a:lnTo>
                    <a:pt x="685800" y="2539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128" y="5366004"/>
              <a:ext cx="844308" cy="2346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01761" y="5427726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85800" h="76200">
                  <a:moveTo>
                    <a:pt x="68580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85800" y="50800"/>
                  </a:lnTo>
                  <a:lnTo>
                    <a:pt x="685800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1160" y="2101595"/>
            <a:ext cx="8869680" cy="8991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1676" y="3857247"/>
            <a:ext cx="3900022" cy="8818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4557" y="5869820"/>
            <a:ext cx="5659647" cy="236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6048672" cy="998984"/>
          </a:xfr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ar-EG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استراتيجيات </a:t>
            </a:r>
            <a:r>
              <a:rPr lang="ar-SA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التعليم</a:t>
            </a:r>
            <a:endParaRPr lang="ar-EG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EEC25-DCFC-4896-A4B2-6C337A323533}" type="slidenum">
              <a:rPr kumimoji="0" lang="ar-S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Tahoma" panose="020B060403050404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2" descr="C:\Users\dalsayed\Pictures\ksu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8467" r="3555" b="24993"/>
          <a:stretch/>
        </p:blipFill>
        <p:spPr bwMode="auto">
          <a:xfrm>
            <a:off x="10356304" y="0"/>
            <a:ext cx="1835696" cy="7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استراتيجيات التدري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647848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استراتيجيات التدري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189584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نتيجة بحث الصور عن استراتيجيات التدريب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159076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9" name="Picture 9" descr="نتيجة بحث الصور عن استراتيجيات التدريب العصف الذهني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97" y="1647848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نتيجة بحث الصور عن فكر زاوج شار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65" y="4156376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نتيجة بحث الصور عن فكر زاوج شار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65" y="1647848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نتيجة بحث الصور عن المناقشة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17" y="1628800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نتيجة بحث الصور عن المناقشة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194986"/>
            <a:ext cx="1699934" cy="1434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8690465" y="3212976"/>
            <a:ext cx="1440000" cy="50405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المناقشة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750987" y="3212976"/>
            <a:ext cx="1440000" cy="50405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العرض التقدمي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937697" y="3183988"/>
            <a:ext cx="144000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العصف الذهني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2108588" y="3183988"/>
            <a:ext cx="1440000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التطبيق العملي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544272" y="5733256"/>
            <a:ext cx="1756874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فكر- زاوج -شارك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744073" y="5733256"/>
            <a:ext cx="1581999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المحاضرة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909681" y="5733256"/>
            <a:ext cx="1581999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الاكتشاف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968718" y="5706980"/>
            <a:ext cx="1581999" cy="5040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Traditional Arabic" panose="02010000000000000000" pitchFamily="2" charset="-78"/>
              </a:rPr>
              <a:t>البحث والاستقصاء</a:t>
            </a:r>
          </a:p>
        </p:txBody>
      </p:sp>
    </p:spTree>
    <p:extLst>
      <p:ext uri="{BB962C8B-B14F-4D97-AF65-F5344CB8AC3E}">
        <p14:creationId xmlns:p14="http://schemas.microsoft.com/office/powerpoint/2010/main" val="4521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935" y="590435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(15/23)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048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28689" y="1110574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6846" y="-286726"/>
            <a:ext cx="4850130" cy="213584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(16/23)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048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 algn="l" rtl="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9691" y="3342636"/>
            <a:ext cx="8088015" cy="2684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8632" y="639649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(16/23)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048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9690" y="3115498"/>
            <a:ext cx="8088015" cy="2684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6846" y="611740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(16/23)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048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0207" y="3138527"/>
            <a:ext cx="8088015" cy="2684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657641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(16/23)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048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 algn="l" rtl="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9691" y="3342636"/>
            <a:ext cx="8088015" cy="2684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3224" y="590435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(16/23)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048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 algn="l" rtl="0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9788" y="3344117"/>
            <a:ext cx="8097002" cy="2683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87577"/>
            <a:ext cx="4979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Precedence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Operators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412" y="670758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(17/23)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3402" y="2059517"/>
            <a:ext cx="2345194" cy="354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370" y="571350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(18/23)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 algn="l" rtl="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00" y="2232660"/>
            <a:ext cx="172212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667" y="612855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(19/23)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 algn="l" rtl="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44536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58161" y="2704211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188" y="668611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(19/23)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44536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58161" y="2704211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B82193-FAA8-4E86-A8F7-5D555C36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D5C133-B171-48A2-9F4B-E1B54216E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Dr. Ahmed Alsayed- 0559596720</a:t>
            </a:r>
            <a:endParaRPr lang="en-US" dirty="0"/>
          </a:p>
        </p:txBody>
      </p:sp>
      <p:sp>
        <p:nvSpPr>
          <p:cNvPr id="4" name="عنصر نائب للمحتوى 5">
            <a:extLst>
              <a:ext uri="{FF2B5EF4-FFF2-40B4-BE49-F238E27FC236}">
                <a16:creationId xmlns:a16="http://schemas.microsoft.com/office/drawing/2014/main" id="{8237D9B1-3FF5-43B1-A318-57116DE7DA85}"/>
              </a:ext>
            </a:extLst>
          </p:cNvPr>
          <p:cNvSpPr txBox="1">
            <a:spLocks/>
          </p:cNvSpPr>
          <p:nvPr/>
        </p:nvSpPr>
        <p:spPr>
          <a:xfrm>
            <a:off x="2238375" y="1524000"/>
            <a:ext cx="8293100" cy="345940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600" dirty="0"/>
              <a:t>Course code: 153 Math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600" dirty="0"/>
              <a:t>Course name: Discrete Mathematics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600" dirty="0"/>
              <a:t>Level: 1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600" dirty="0"/>
              <a:t>Third Semester 2st Year / B.Sc.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600" dirty="0"/>
              <a:t>Course Credit: 3 +2 credits</a:t>
            </a:r>
          </a:p>
        </p:txBody>
      </p:sp>
    </p:spTree>
    <p:extLst>
      <p:ext uri="{BB962C8B-B14F-4D97-AF65-F5344CB8AC3E}">
        <p14:creationId xmlns:p14="http://schemas.microsoft.com/office/powerpoint/2010/main" val="1601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667" y="658142"/>
            <a:ext cx="4850130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l" rtl="0">
              <a:spcBef>
                <a:spcPts val="95"/>
              </a:spcBef>
              <a:buNone/>
            </a:pPr>
            <a:r>
              <a:rPr sz="2000" spc="-5" dirty="0"/>
              <a:t>Compound</a:t>
            </a:r>
            <a:r>
              <a:rPr sz="2000" spc="10" dirty="0"/>
              <a:t> </a:t>
            </a:r>
            <a:r>
              <a:rPr sz="2000" spc="-5" dirty="0"/>
              <a:t>Propositions</a:t>
            </a:r>
            <a:r>
              <a:rPr sz="2000" spc="-10" dirty="0"/>
              <a:t> </a:t>
            </a:r>
            <a:r>
              <a:rPr sz="2000" dirty="0"/>
              <a:t>(19/23)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 dirty="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44536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58161" y="2704211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188" y="529880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(19/23)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44536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58161" y="2704211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0935" y="699370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(19/23)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896" y="2247859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689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31341" y="915607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44536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58161" y="2704211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9551" y="762001"/>
            <a:ext cx="8528050" cy="3002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5005" algn="l" rtl="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Compound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Propositions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(20/23)</a:t>
            </a:r>
            <a:endParaRPr sz="2800" dirty="0">
              <a:latin typeface="Times New Roman"/>
              <a:cs typeface="Times New Roman"/>
            </a:endParaRPr>
          </a:p>
          <a:p>
            <a:pPr algn="l" rtl="0"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 algn="l" rtl="0"/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and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Bit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Operations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Computers represent information </a:t>
            </a:r>
            <a:r>
              <a:rPr sz="2800" dirty="0">
                <a:latin typeface="Times New Roman"/>
                <a:cs typeface="Times New Roman"/>
              </a:rPr>
              <a:t>using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bits</a:t>
            </a:r>
            <a:r>
              <a:rPr sz="2800" dirty="0">
                <a:latin typeface="Times New Roman"/>
                <a:cs typeface="Times New Roman"/>
              </a:rPr>
              <a:t>.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bit </a:t>
            </a:r>
            <a:r>
              <a:rPr sz="2800" spc="-5" dirty="0">
                <a:latin typeface="Times New Roman"/>
                <a:cs typeface="Times New Roman"/>
              </a:rPr>
              <a:t>is 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symbol with two </a:t>
            </a:r>
            <a:r>
              <a:rPr sz="2800" dirty="0">
                <a:latin typeface="Times New Roman"/>
                <a:cs typeface="Times New Roman"/>
              </a:rPr>
              <a:t>possible </a:t>
            </a:r>
            <a:r>
              <a:rPr sz="2800" spc="-5" dirty="0">
                <a:latin typeface="Times New Roman"/>
                <a:cs typeface="Times New Roman"/>
              </a:rPr>
              <a:t>values, </a:t>
            </a:r>
            <a:r>
              <a:rPr sz="2800" spc="-30" dirty="0">
                <a:latin typeface="Times New Roman"/>
                <a:cs typeface="Times New Roman"/>
              </a:rPr>
              <a:t>namely, </a:t>
            </a:r>
            <a:r>
              <a:rPr sz="2800" spc="-5" dirty="0">
                <a:latin typeface="Times New Roman"/>
                <a:cs typeface="Times New Roman"/>
              </a:rPr>
              <a:t>0 (zero) and 1 </a:t>
            </a:r>
            <a:r>
              <a:rPr sz="2800" dirty="0">
                <a:latin typeface="Times New Roman"/>
                <a:cs typeface="Times New Roman"/>
              </a:rPr>
              <a:t> (one).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815" y="4042842"/>
            <a:ext cx="3169523" cy="20252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35"/>
              </a:lnSpc>
            </a:pPr>
            <a:r>
              <a:rPr lang="en-US" spc="-5"/>
              <a:t>Discrete Mathematics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604000" y="6250760"/>
            <a:ext cx="2438400" cy="2080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pPr marL="38100">
                <a:lnSpc>
                  <a:spcPts val="1620"/>
                </a:lnSpc>
              </a:pPr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3347" y="803401"/>
            <a:ext cx="8524875" cy="241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5005" algn="l" rtl="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Compound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Propositions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(21/23)</a:t>
            </a:r>
            <a:endParaRPr sz="2800" dirty="0">
              <a:latin typeface="Times New Roman"/>
              <a:cs typeface="Times New Roman"/>
            </a:endParaRPr>
          </a:p>
          <a:p>
            <a:pPr marL="12700" algn="l" rtl="0"/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Computer</a:t>
            </a:r>
            <a:r>
              <a:rPr sz="2800" b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Bit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Operations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20" dirty="0">
                <a:latin typeface="Times New Roman"/>
                <a:cs typeface="Times New Roman"/>
              </a:rPr>
              <a:t>We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will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notation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OR,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AND,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XOR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operators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∨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𝖠</a:t>
            </a:r>
            <a:r>
              <a:rPr sz="2800" spc="20" dirty="0">
                <a:latin typeface="Times New Roman"/>
                <a:cs typeface="Times New Roman"/>
              </a:rPr>
              <a:t>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⊕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various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programming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languages.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0454" y="3213675"/>
            <a:ext cx="4971090" cy="2880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35"/>
              </a:lnSpc>
            </a:pPr>
            <a:r>
              <a:rPr lang="en-US" spc="-5"/>
              <a:t>Discrete Mathematics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604000" y="6250760"/>
            <a:ext cx="2438400" cy="2080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pPr marL="38100">
                <a:lnSpc>
                  <a:spcPts val="1620"/>
                </a:lnSpc>
              </a:pPr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48698"/>
            <a:ext cx="8524240" cy="263652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 algn="l" rtl="0"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Bit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Strings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Information is often represented </a:t>
            </a:r>
            <a:r>
              <a:rPr sz="2800" dirty="0">
                <a:latin typeface="Times New Roman"/>
                <a:cs typeface="Times New Roman"/>
              </a:rPr>
              <a:t>using bit strings, </a:t>
            </a:r>
            <a:r>
              <a:rPr sz="2800" spc="-5" dirty="0">
                <a:latin typeface="Times New Roman"/>
                <a:cs typeface="Times New Roman"/>
              </a:rPr>
              <a:t>which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lists of zeros and ones. When this is done, operations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</a:t>
            </a:r>
            <a:r>
              <a:rPr sz="2800" dirty="0">
                <a:latin typeface="Times New Roman"/>
                <a:cs typeface="Times New Roman"/>
              </a:rPr>
              <a:t> strings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-5" dirty="0">
                <a:latin typeface="Times New Roman"/>
                <a:cs typeface="Times New Roman"/>
              </a:rPr>
              <a:t> be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manipulate</a:t>
            </a:r>
            <a:r>
              <a:rPr sz="2800" dirty="0">
                <a:latin typeface="Times New Roman"/>
                <a:cs typeface="Times New Roman"/>
              </a:rPr>
              <a:t> this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information.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200" y="-165201"/>
            <a:ext cx="4850130" cy="213584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(22/23)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6" y="4052315"/>
            <a:ext cx="8686800" cy="6888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40661" y="4973065"/>
            <a:ext cx="3759200" cy="389890"/>
            <a:chOff x="216661" y="4973065"/>
            <a:chExt cx="3759200" cy="3898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5071871"/>
              <a:ext cx="3619500" cy="2133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9361" y="4985765"/>
              <a:ext cx="3733800" cy="364490"/>
            </a:xfrm>
            <a:custGeom>
              <a:avLst/>
              <a:gdLst/>
              <a:ahLst/>
              <a:cxnLst/>
              <a:rect l="l" t="t" r="r" b="b"/>
              <a:pathLst>
                <a:path w="3733800" h="364489">
                  <a:moveTo>
                    <a:pt x="0" y="364235"/>
                  </a:moveTo>
                  <a:lnTo>
                    <a:pt x="3733800" y="364235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364235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48699"/>
            <a:ext cx="8524240" cy="178244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 algn="l" rtl="0"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l" rtl="0"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Find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bitwise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bitwise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bitwise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XOR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bit</a:t>
            </a:r>
            <a:r>
              <a:rPr sz="2800" spc="-5" dirty="0">
                <a:latin typeface="Times New Roman"/>
                <a:cs typeface="Times New Roman"/>
              </a:rPr>
              <a:t> strings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01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1011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0110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11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0001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1101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4063" y="737566"/>
            <a:ext cx="4850130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sz="2400" spc="-5" dirty="0"/>
              <a:t>Compound</a:t>
            </a:r>
            <a:r>
              <a:rPr sz="2400" spc="10" dirty="0"/>
              <a:t> </a:t>
            </a:r>
            <a:r>
              <a:rPr sz="2400" spc="-5" dirty="0"/>
              <a:t>Propositions</a:t>
            </a:r>
            <a:r>
              <a:rPr sz="2400" spc="-10" dirty="0"/>
              <a:t> </a:t>
            </a:r>
            <a:r>
              <a:rPr sz="2400" dirty="0"/>
              <a:t>(23/23)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2830" y="3231700"/>
            <a:ext cx="4232596" cy="2191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6936B2-0C13-40D1-8042-BFBBE193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47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34ED152-D62E-4AD5-A4E8-5CE7DA8D6F25}"/>
              </a:ext>
            </a:extLst>
          </p:cNvPr>
          <p:cNvSpPr/>
          <p:nvPr/>
        </p:nvSpPr>
        <p:spPr>
          <a:xfrm>
            <a:off x="4018844" y="2932289"/>
            <a:ext cx="4154311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Revision </a:t>
            </a:r>
          </a:p>
        </p:txBody>
      </p:sp>
    </p:spTree>
    <p:extLst>
      <p:ext uri="{BB962C8B-B14F-4D97-AF65-F5344CB8AC3E}">
        <p14:creationId xmlns:p14="http://schemas.microsoft.com/office/powerpoint/2010/main" val="27116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5B228C3-E5E2-4A94-8E1E-4437ABAB6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44AAE9-557D-43CD-B54C-BDC238D9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declarative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 (a sentence that declares a fact) that is either 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not both.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following sentences propositions?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Riyadh is the capital of Saudi Arabia.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this carefully.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1+2=3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x+1=2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it? 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5D824DA8-C6EB-43D9-91E5-30E1EAF6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4B88699B-7B4A-4A12-AAFE-72975E02D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3781484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(No)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9577783F-4C8A-4313-9D68-689D387E7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668411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(No)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3F6F5C7-CB3F-4820-85CC-88C9D6EB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59" y="536001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(No)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0F07732A-508C-4FFA-9276-E8AEBD8A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59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(Yes)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E1588E37-F502-4F46-A373-BC7FE5B5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206746"/>
            <a:ext cx="900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(Yes)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97243DE4-EFFD-41EE-A24E-B5957EED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1243983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9467" name="Slide Number Placeholder 12">
            <a:extLst>
              <a:ext uri="{FF2B5EF4-FFF2-40B4-BE49-F238E27FC236}">
                <a16:creationId xmlns:a16="http://schemas.microsoft.com/office/drawing/2014/main" id="{5A2D95FE-55F5-4E4B-90E5-919261E3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E59A1E-EC6E-4549-80B4-D83FC8E1D316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  <p:bldP spid="1024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A83E8610-AA1C-44E6-9889-B50A03687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3276601"/>
            <a:ext cx="8229600" cy="2778125"/>
          </a:xfrm>
        </p:spPr>
        <p:txBody>
          <a:bodyPr/>
          <a:lstStyle/>
          <a:p>
            <a:pPr algn="l" rtl="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lvl="1" algn="l" rtl="0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negation of the proposition “Today is Friday.” and express this in simple English.</a:t>
            </a:r>
          </a:p>
          <a:p>
            <a:pPr lvl="1" algn="l" rtl="0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F4B1554B-F1F9-48C9-8F31-16760D6E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4CC20DCA-CA36-433C-854A-04B687B0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81138"/>
            <a:ext cx="8153400" cy="1719262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be a proposition. The negation of p, denoted by ¬p, is the statement 		“It is not the case that p.”</a:t>
            </a: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proposition ¬p is read “not p.” The truth value of the negation of p, ¬p is the opposite of the truth value of p.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674CC808-69D2-4C5A-8555-750032422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41814"/>
            <a:ext cx="6858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negation is “It is not the case that today is Friday.”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 In simple English, “Today is not Friday.” or “It is not 	   	 Friday today.” </a:t>
            </a:r>
          </a:p>
        </p:txBody>
      </p:sp>
      <p:sp>
        <p:nvSpPr>
          <p:cNvPr id="20486" name="Slide Number Placeholder 9">
            <a:extLst>
              <a:ext uri="{FF2B5EF4-FFF2-40B4-BE49-F238E27FC236}">
                <a16:creationId xmlns:a16="http://schemas.microsoft.com/office/drawing/2014/main" id="{73861A0A-013C-465F-BC6C-A8A80E13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69156F-013E-4259-8E0B-4EEE6A1D5999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B82193-FAA8-4E86-A8F7-5D555C36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D6FF300-E339-40DC-AB6D-D8FE96C6886E}"/>
              </a:ext>
            </a:extLst>
          </p:cNvPr>
          <p:cNvSpPr/>
          <p:nvPr/>
        </p:nvSpPr>
        <p:spPr>
          <a:xfrm>
            <a:off x="2336799" y="621117"/>
            <a:ext cx="7631289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Lectures Reference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736D55D-15EC-4A95-8ABE-06DD5882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65" y="1374776"/>
            <a:ext cx="83534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BBD49B6-F33A-423E-94E9-4EFFCFDDDF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382000" cy="4530725"/>
          </a:xfrm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Always assume fixed times, fixed places, and particular people unless otherwise noted.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table:</a:t>
            </a:r>
          </a:p>
          <a:p>
            <a:pPr algn="l" rtl="0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operators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used to form new propositions from two or more existing propositions. The logical operators are also called </a:t>
            </a: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connectives.</a:t>
            </a:r>
          </a:p>
          <a:p>
            <a:pPr lvl="1" algn="l" rtl="0" eaLnBrk="1" hangingPunct="1"/>
            <a:endParaRPr lang="en-US" altLang="en-US" sz="1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/>
            <a:endParaRPr lang="en-US" altLang="en-US" sz="1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/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/>
            <a:endParaRPr lang="en-US" altLang="en-US" sz="23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F14906E7-E021-4A0E-B49B-9EB3BCF9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58" name="Group 46">
            <a:extLst>
              <a:ext uri="{FF2B5EF4-FFF2-40B4-BE49-F238E27FC236}">
                <a16:creationId xmlns:a16="http://schemas.microsoft.com/office/drawing/2014/main" id="{47B4A0F3-F8AD-41F4-B027-6737A9EADAB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038600" y="2362201"/>
          <a:ext cx="3352800" cy="1900271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9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Truth Table for the Negation of a Proposition.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¬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1" name="Slide Number Placeholder 19">
            <a:extLst>
              <a:ext uri="{FF2B5EF4-FFF2-40B4-BE49-F238E27FC236}">
                <a16:creationId xmlns:a16="http://schemas.microsoft.com/office/drawing/2014/main" id="{AA54F1DD-B85D-457A-844C-41C5BC35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B2E620-EC07-41F0-A35E-8BAFC2E73957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03A52E33-51D6-482F-B63E-C3F5957E7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936876"/>
            <a:ext cx="8229600" cy="2778125"/>
          </a:xfrm>
        </p:spPr>
        <p:txBody>
          <a:bodyPr/>
          <a:lstStyle/>
          <a:p>
            <a:pPr algn="l" rtl="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lvl="1" algn="l" rtl="0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conjunction of the propositions p and q where p is the proposition “Today is Friday.” and q is the proposition “It is raining today.”, and the truth value of the conjunction.</a:t>
            </a:r>
          </a:p>
          <a:p>
            <a:pPr lvl="1" algn="l" rtl="0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96B337C7-22D0-40CC-94CF-43196B2E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BEA767B7-8265-459A-B92A-3FF8CA1D2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81139"/>
            <a:ext cx="7772400" cy="1322387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and q be propositions. The conjunction of p and q, denoted by</a:t>
            </a: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l-G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is the proposition “p and q”. The conjunction p </a:t>
            </a:r>
            <a:r>
              <a:rPr lang="el-G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is true when both p and q are true and is false otherwise. 		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1451C7C4-8269-45BE-815B-300B0C52E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8785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conjunction is the proposition “Today is Friday and it is raining today.” The proposition is true on rainy Fridays.   	</a:t>
            </a:r>
          </a:p>
        </p:txBody>
      </p:sp>
      <p:sp>
        <p:nvSpPr>
          <p:cNvPr id="22534" name="Slide Number Placeholder 8">
            <a:extLst>
              <a:ext uri="{FF2B5EF4-FFF2-40B4-BE49-F238E27FC236}">
                <a16:creationId xmlns:a16="http://schemas.microsoft.com/office/drawing/2014/main" id="{E87A1399-58BB-44C2-8483-9CDFB223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905884-C6F8-4B0E-9266-D8EBB99C6242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411E7322-620F-443F-83E8-4618C169B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2936876"/>
            <a:ext cx="8305800" cy="3387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 or : The disjunction is true when at least one of the two   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propositions is true.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“Students who have taken calculus or computer science can take this class.” – those who take one or both classes. 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or : The disjunction is true only when one of the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is true.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“Students who have taken calculus or computer science, but not both, can take this class.” – only those who take one of them. 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6CCBB3C1-BBE8-41C3-AA14-216370A11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54BECA0D-C51F-46D5-8464-63A9F0E5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81139"/>
            <a:ext cx="7772400" cy="1322387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and q be propositions. The disjunction of p and q, denoted by</a:t>
            </a: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is the proposition “p or q”. The conjunction p 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is false when both p and q are false and is true otherwise. 		</a:t>
            </a:r>
          </a:p>
        </p:txBody>
      </p:sp>
      <p:sp>
        <p:nvSpPr>
          <p:cNvPr id="23557" name="Slide Number Placeholder 7">
            <a:extLst>
              <a:ext uri="{FF2B5EF4-FFF2-40B4-BE49-F238E27FC236}">
                <a16:creationId xmlns:a16="http://schemas.microsoft.com/office/drawing/2014/main" id="{AA4B6C65-7C82-4BE7-B755-0B0D5330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B71C18-83C1-4470-912A-248242566EC3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6">
            <a:extLst>
              <a:ext uri="{FF2B5EF4-FFF2-40B4-BE49-F238E27FC236}">
                <a16:creationId xmlns:a16="http://schemas.microsoft.com/office/drawing/2014/main" id="{EB9AE895-0945-4220-BEC9-5DA218E5FCC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08950" y="2605088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64814" imgH="177492" progId="Equation.3">
                  <p:embed/>
                </p:oleObj>
              </mc:Choice>
              <mc:Fallback>
                <p:oleObj name="Equation" r:id="rId3" imgW="164814" imgH="177492" progId="Equation.3">
                  <p:embed/>
                  <p:pic>
                    <p:nvPicPr>
                      <p:cNvPr id="24578" name="Object 6">
                        <a:extLst>
                          <a:ext uri="{FF2B5EF4-FFF2-40B4-BE49-F238E27FC236}">
                            <a16:creationId xmlns:a16="http://schemas.microsoft.com/office/drawing/2014/main" id="{EB9AE895-0945-4220-BEC9-5DA218E5F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2605088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2" name="Group 64">
            <a:extLst>
              <a:ext uri="{FF2B5EF4-FFF2-40B4-BE49-F238E27FC236}">
                <a16:creationId xmlns:a16="http://schemas.microsoft.com/office/drawing/2014/main" id="{153E1594-9763-43B8-A4FE-FF302A4D55EC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124200" y="3352800"/>
          <a:ext cx="2438400" cy="2895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Truth Table for the Conjunction of Two Propositions.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    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 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T     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T      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F     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F     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514" name="Group 106">
            <a:extLst>
              <a:ext uri="{FF2B5EF4-FFF2-40B4-BE49-F238E27FC236}">
                <a16:creationId xmlns:a16="http://schemas.microsoft.com/office/drawing/2014/main" id="{CA4A77CE-725B-4369-A839-13FACB0A1F7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553200" y="3365500"/>
          <a:ext cx="2514600" cy="289560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Truth Table for the Disjunction of Two Propositions.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    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ν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T     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T      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F     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F     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5" name="Text Box 5">
            <a:extLst>
              <a:ext uri="{FF2B5EF4-FFF2-40B4-BE49-F238E27FC236}">
                <a16:creationId xmlns:a16="http://schemas.microsoft.com/office/drawing/2014/main" id="{48B91795-8372-4F95-A40F-8039ABD8E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81139"/>
            <a:ext cx="8229600" cy="1322387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and q be propositions. The exclusive or of p and q, denoted by p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is the proposition that is true when exactly one of p and q is true and is false otherwise. 		</a:t>
            </a:r>
          </a:p>
        </p:txBody>
      </p:sp>
      <p:graphicFrame>
        <p:nvGraphicFramePr>
          <p:cNvPr id="24606" name="Object 110">
            <a:extLst>
              <a:ext uri="{FF2B5EF4-FFF2-40B4-BE49-F238E27FC236}">
                <a16:creationId xmlns:a16="http://schemas.microsoft.com/office/drawing/2014/main" id="{A3224EB7-AD25-44C2-A4E2-77D6316C7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5398"/>
              </p:ext>
            </p:extLst>
          </p:nvPr>
        </p:nvGraphicFramePr>
        <p:xfrm>
          <a:off x="10114845" y="2028031"/>
          <a:ext cx="324556" cy="34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164814" imgH="177492" progId="Equation.3">
                  <p:embed/>
                </p:oleObj>
              </mc:Choice>
              <mc:Fallback>
                <p:oleObj name="Equation" r:id="rId5" imgW="164814" imgH="177492" progId="Equation.3">
                  <p:embed/>
                  <p:pic>
                    <p:nvPicPr>
                      <p:cNvPr id="24606" name="Object 110">
                        <a:extLst>
                          <a:ext uri="{FF2B5EF4-FFF2-40B4-BE49-F238E27FC236}">
                            <a16:creationId xmlns:a16="http://schemas.microsoft.com/office/drawing/2014/main" id="{A3224EB7-AD25-44C2-A4E2-77D6316C7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845" y="2028031"/>
                        <a:ext cx="324556" cy="348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Slide Number Placeholder 48">
            <a:extLst>
              <a:ext uri="{FF2B5EF4-FFF2-40B4-BE49-F238E27FC236}">
                <a16:creationId xmlns:a16="http://schemas.microsoft.com/office/drawing/2014/main" id="{DDB9DF70-20A2-4C9A-ACBC-204264DD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C3F6D5-490E-4D07-AD52-3BDA50A63D62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>
            <a:extLst>
              <a:ext uri="{FF2B5EF4-FFF2-40B4-BE49-F238E27FC236}">
                <a16:creationId xmlns:a16="http://schemas.microsoft.com/office/drawing/2014/main" id="{400D675A-838C-49F4-8C84-B306C57B790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08950" y="2605088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64814" imgH="177492" progId="Equation.3">
                  <p:embed/>
                </p:oleObj>
              </mc:Choice>
              <mc:Fallback>
                <p:oleObj name="Equation" r:id="rId3" imgW="164814" imgH="177492" progId="Equation.3">
                  <p:embed/>
                  <p:pic>
                    <p:nvPicPr>
                      <p:cNvPr id="25602" name="Object 3">
                        <a:extLst>
                          <a:ext uri="{FF2B5EF4-FFF2-40B4-BE49-F238E27FC236}">
                            <a16:creationId xmlns:a16="http://schemas.microsoft.com/office/drawing/2014/main" id="{400D675A-838C-49F4-8C84-B306C57B7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2605088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30">
            <a:extLst>
              <a:ext uri="{FF2B5EF4-FFF2-40B4-BE49-F238E27FC236}">
                <a16:creationId xmlns:a16="http://schemas.microsoft.com/office/drawing/2014/main" id="{A4FA0699-F616-403E-8093-009C1DE8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31">
            <a:extLst>
              <a:ext uri="{FF2B5EF4-FFF2-40B4-BE49-F238E27FC236}">
                <a16:creationId xmlns:a16="http://schemas.microsoft.com/office/drawing/2014/main" id="{34FB1123-DAEB-407A-85D6-F63E537D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81138"/>
            <a:ext cx="7772400" cy="1871662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and q be propositions. The conditional statement p → q, is the proposition “if p, then q.” The conditional statement is false when p is true and q is false, and true otherwise. In the conditional statement</a:t>
            </a: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→ q, p is called the hypothesis (or antecedent or premise) and q is called the conclusion (or consequence). 		</a:t>
            </a:r>
          </a:p>
        </p:txBody>
      </p:sp>
      <p:sp>
        <p:nvSpPr>
          <p:cNvPr id="25605" name="Text Box 47">
            <a:extLst>
              <a:ext uri="{FF2B5EF4-FFF2-40B4-BE49-F238E27FC236}">
                <a16:creationId xmlns:a16="http://schemas.microsoft.com/office/drawing/2014/main" id="{02C5145D-6B8F-4AA1-999A-665AFC70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9144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Statements</a:t>
            </a:r>
          </a:p>
        </p:txBody>
      </p:sp>
      <p:sp>
        <p:nvSpPr>
          <p:cNvPr id="25606" name="Rectangle 51">
            <a:extLst>
              <a:ext uri="{FF2B5EF4-FFF2-40B4-BE49-F238E27FC236}">
                <a16:creationId xmlns:a16="http://schemas.microsoft.com/office/drawing/2014/main" id="{61FE5B5B-554B-4F7E-B0A3-915DCAA8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94076"/>
            <a:ext cx="8305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conditional statement is also called an implication.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“If I am elected, then I will lower taxes.”        p → q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implication: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elected,  lower taxes.                     	  T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| T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elected, lower taxes.     		  F      T	  | T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not elected, not lower taxes.     		  F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| T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elected, not lower taxes.                            T      F	  | F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Slide Number Placeholder 9">
            <a:extLst>
              <a:ext uri="{FF2B5EF4-FFF2-40B4-BE49-F238E27FC236}">
                <a16:creationId xmlns:a16="http://schemas.microsoft.com/office/drawing/2014/main" id="{C3029400-419A-45E8-91EC-7FC44531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8C51A9-B221-4AFD-BB98-7434D41F52BB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0A220EB0-4C2C-41C5-AFE8-26EF6069D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7900" y="1086645"/>
            <a:ext cx="8305800" cy="3387725"/>
          </a:xfrm>
        </p:spPr>
        <p:txBody>
          <a:bodyPr/>
          <a:lstStyle/>
          <a:p>
            <a:pPr algn="l" rtl="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l" rtl="0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be the statement “Omar learns discrete mathematics.” and q the statement “Omar will find a good job.” Express the statement p → q as a statement in English. </a:t>
            </a:r>
          </a:p>
          <a:p>
            <a:pPr lvl="1" algn="l" rtl="0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sz="23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96DA2FE3-D340-4BC2-96EF-5EF59968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363896BC-27C9-4CE4-A405-D02BDAACF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916238"/>
            <a:ext cx="68580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Any of the following - 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“If Omar learns discrete mathematics, then he will find a 	good job.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“Omar will find a good job when he learns discrete 	mathematics.”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“For Omar to get a good job, it is sufficient for him to 	learn discrete mathematics.”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“Omar will find a good job unless he does not learn 	discrete mathematics.”</a:t>
            </a:r>
          </a:p>
        </p:txBody>
      </p:sp>
      <p:sp>
        <p:nvSpPr>
          <p:cNvPr id="26629" name="Slide Number Placeholder 7">
            <a:extLst>
              <a:ext uri="{FF2B5EF4-FFF2-40B4-BE49-F238E27FC236}">
                <a16:creationId xmlns:a16="http://schemas.microsoft.com/office/drawing/2014/main" id="{C5E74A7B-872B-45E9-9BE9-54A8C25B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2B2EAB-7486-4560-849D-AF39136DE51C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E3559F5D-2A92-4556-8754-A4817C3C3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565276"/>
            <a:ext cx="8305800" cy="3387725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conditional statements:</a:t>
            </a:r>
          </a:p>
          <a:p>
            <a:pPr lvl="1" algn="l" rtl="0" eaLnBrk="1" hangingPunct="1"/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 algn="l" rtl="0" eaLnBrk="1" hangingPunct="1"/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Contrapositive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¬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¬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 algn="l" rtl="0" eaLnBrk="1" hangingPunct="1"/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of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¬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¬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1" algn="l" rtl="0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3A1907B9-4103-4E32-937E-8235A1F6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460FC8DF-694B-47FD-AE44-4116A98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9DEF3C-C98B-4850-9EDE-E958B5C4258C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77D9BF57-8BCF-4BA4-80CD-8F13FC40E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6300" y="2784476"/>
            <a:ext cx="8305800" cy="3387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↔ q has the same truth value as (p → q)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 → p)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and only if” can be expressed by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be the statement “You can take the flight” and let q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“You buy a ticket.” Then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↔ q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statement 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“You can take the flight if and only if you buy a ticket.”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Implication: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you buy a ticket you can take the flight.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you don’t buy a ticket you cannot take the flight.</a:t>
            </a:r>
          </a:p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23C5CFC2-8931-48C6-BC84-5C428577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BDAEED07-66E4-4661-BE8A-17BD4EDE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18296"/>
            <a:ext cx="7772400" cy="1597025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and q be propositions. The biconditional statement p ↔ q is the proposition “p if and only if q.” The biconditional statement p ↔ q is true when p and q have the same truth values, and is false otherwise. Biconditional statements are also called bi-implications. </a:t>
            </a:r>
          </a:p>
        </p:txBody>
      </p:sp>
      <p:sp>
        <p:nvSpPr>
          <p:cNvPr id="28677" name="Slide Number Placeholder 7">
            <a:extLst>
              <a:ext uri="{FF2B5EF4-FFF2-40B4-BE49-F238E27FC236}">
                <a16:creationId xmlns:a16="http://schemas.microsoft.com/office/drawing/2014/main" id="{ACCD7184-1D37-4F75-8EEB-90A3D8C9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D6EC57-A64B-438C-93CB-82DA5D4D178A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9" name="Group 51">
            <a:extLst>
              <a:ext uri="{FF2B5EF4-FFF2-40B4-BE49-F238E27FC236}">
                <a16:creationId xmlns:a16="http://schemas.microsoft.com/office/drawing/2014/main" id="{A5265720-0322-48E2-B2F6-598741F92F8D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970089"/>
          <a:ext cx="2895600" cy="28352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Truth Table for the Biconditional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↔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       q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↔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T      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T       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F      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F       F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1" name="Text Box 30">
            <a:extLst>
              <a:ext uri="{FF2B5EF4-FFF2-40B4-BE49-F238E27FC236}">
                <a16:creationId xmlns:a16="http://schemas.microsoft.com/office/drawing/2014/main" id="{4D78DB16-CAB1-4F08-B534-68049A61C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Slide Number Placeholder 18">
            <a:extLst>
              <a:ext uri="{FF2B5EF4-FFF2-40B4-BE49-F238E27FC236}">
                <a16:creationId xmlns:a16="http://schemas.microsoft.com/office/drawing/2014/main" id="{41D7BF0F-4148-45A8-9DB7-1E84B87E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B31168-8E35-44B3-BC89-27B602E614B1}" type="slidenum">
              <a:rPr lang="en-US" alt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99F4E411-4F54-483F-84A5-BE48DB68C0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2514600"/>
          </a:xfrm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connectives to build up complicated compound propositions involving any number of propositional variables, then use truth tables to determine the truth value of these compound propositions.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Construct the truth table of the compound proposition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(p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 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sz="21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1B89C12C-E1F1-4E9D-97B4-D6AACC1D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0A3EB051-F8DD-40AC-9B77-631BA3DCC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14401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 Tables of Compound Propositions</a:t>
            </a:r>
          </a:p>
        </p:txBody>
      </p:sp>
      <p:graphicFrame>
        <p:nvGraphicFramePr>
          <p:cNvPr id="28773" name="Group 101">
            <a:extLst>
              <a:ext uri="{FF2B5EF4-FFF2-40B4-BE49-F238E27FC236}">
                <a16:creationId xmlns:a16="http://schemas.microsoft.com/office/drawing/2014/main" id="{825B7F0C-39EB-4457-836D-6117BDB0FD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9834591"/>
              </p:ext>
            </p:extLst>
          </p:nvPr>
        </p:nvGraphicFramePr>
        <p:xfrm>
          <a:off x="2460977" y="3636752"/>
          <a:ext cx="6858000" cy="2459249"/>
        </p:xfrm>
        <a:graphic>
          <a:graphicData uri="http://schemas.openxmlformats.org/drawingml/2006/table">
            <a:tbl>
              <a:tblPr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51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Truth Table of (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ν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¬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→ (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).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¬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ν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¬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ν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¬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→ (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     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     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     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     F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7" name="Slide Number Placeholder 29">
            <a:extLst>
              <a:ext uri="{FF2B5EF4-FFF2-40B4-BE49-F238E27FC236}">
                <a16:creationId xmlns:a16="http://schemas.microsoft.com/office/drawing/2014/main" id="{4BB69A44-6FF5-4EBF-BBF3-36B8A729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8D3CF4-615F-45A8-A7EE-3B57B9122D91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B82193-FAA8-4E86-A8F7-5D555C36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D6FF300-E339-40DC-AB6D-D8FE96C6886E}"/>
              </a:ext>
            </a:extLst>
          </p:cNvPr>
          <p:cNvSpPr/>
          <p:nvPr/>
        </p:nvSpPr>
        <p:spPr>
          <a:xfrm>
            <a:off x="2404532" y="898996"/>
            <a:ext cx="7631289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Outcomes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49845BD-3639-43D4-9D2F-33EEA4B4631A}"/>
              </a:ext>
            </a:extLst>
          </p:cNvPr>
          <p:cNvSpPr/>
          <p:nvPr/>
        </p:nvSpPr>
        <p:spPr>
          <a:xfrm>
            <a:off x="1275644" y="1981327"/>
            <a:ext cx="98890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think mathematically.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 the basic logical and reasoning mechanisms of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thought.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 logic and proof as the basics for abstract thinking.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problem-solving skills.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 the basic elements of induction, recursion, combination and discrete structures.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the basic concepts of mathematical logic.</a:t>
            </a:r>
          </a:p>
        </p:txBody>
      </p:sp>
    </p:spTree>
    <p:extLst>
      <p:ext uri="{BB962C8B-B14F-4D97-AF65-F5344CB8AC3E}">
        <p14:creationId xmlns:p14="http://schemas.microsoft.com/office/powerpoint/2010/main" val="11233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5606BB5A-A5F6-4B9E-8A3E-04A09F7DA1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2514600"/>
          </a:xfrm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(and every other human language) is often ambiguous. Translating sentences into compound statements removes the ambiguity. 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How can this English sentence be translated into a logical expression?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“You cannot ride the roller coaster if you are under 4 feet 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tall unless you are older than 16 years old.”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sz="21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5FBD560F-92E5-4541-A63F-D99E6248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38DB5D77-7E1C-4872-B2A3-1F8894FB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990601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Translating English Sentences</a:t>
            </a:r>
          </a:p>
        </p:txBody>
      </p:sp>
      <p:sp>
        <p:nvSpPr>
          <p:cNvPr id="32795" name="Text Box 27">
            <a:extLst>
              <a:ext uri="{FF2B5EF4-FFF2-40B4-BE49-F238E27FC236}">
                <a16:creationId xmlns:a16="http://schemas.microsoft.com/office/drawing/2014/main" id="{6DFF7F05-FDAA-4511-9ED6-6DDD543F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38601"/>
            <a:ext cx="7391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Let q, r, and s represent “You can ride the roller  coaster,”    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“You are under 4 feet tall,” and “You are older than   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16 years old.” The sentence can be translated into: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(r </a:t>
            </a:r>
            <a:r>
              <a:rPr lang="el-G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 s) → ¬q.</a:t>
            </a:r>
          </a:p>
        </p:txBody>
      </p:sp>
      <p:sp>
        <p:nvSpPr>
          <p:cNvPr id="31750" name="Slide Number Placeholder 8">
            <a:extLst>
              <a:ext uri="{FF2B5EF4-FFF2-40B4-BE49-F238E27FC236}">
                <a16:creationId xmlns:a16="http://schemas.microsoft.com/office/drawing/2014/main" id="{C04263FD-361A-4EB9-8897-A5C56A41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127DAE-90CB-4018-8359-9A835B69DD44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23D1B7AD-3098-4C13-811B-6A6917F3EE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153400" cy="25146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How can this English sentence be translated into a logical expression?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“You can access the Internet from campus only if you are a  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computer science major or you are not a freshman.”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EC1B56C7-2FFA-42B1-BA8E-A5C6F6EF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405486B4-F696-42E8-B249-07815EA1E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581401"/>
            <a:ext cx="7391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Let a, c, and f represent “You can access the Internet from  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campus,” “You are a computer science major,” and “You are 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 freshman.” The sentence can be translated into: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a → (c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¬f).</a:t>
            </a:r>
          </a:p>
        </p:txBody>
      </p:sp>
      <p:sp>
        <p:nvSpPr>
          <p:cNvPr id="32773" name="Slide Number Placeholder 7">
            <a:extLst>
              <a:ext uri="{FF2B5EF4-FFF2-40B4-BE49-F238E27FC236}">
                <a16:creationId xmlns:a16="http://schemas.microsoft.com/office/drawing/2014/main" id="{666C469C-A2AE-495F-9C4C-D702023D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FEBF70-6918-43EA-B550-FD7A6BED8A69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F0349432-9E9F-49B3-B86A-77C74D1B17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7848600" cy="2514600"/>
          </a:xfrm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represent information using bits.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symbol with two possible values, 0 and 1.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convention, 1 represents T (true) and 0 represents F (false).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is called a Boolean variable if its value is either true or false.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operation – replace true by 1 and false by 0 in logical operations.</a:t>
            </a:r>
          </a:p>
          <a:p>
            <a:pPr algn="l" rtl="0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sz="21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53" name="Group 37">
            <a:extLst>
              <a:ext uri="{FF2B5EF4-FFF2-40B4-BE49-F238E27FC236}">
                <a16:creationId xmlns:a16="http://schemas.microsoft.com/office/drawing/2014/main" id="{8D083543-B597-4356-9DE7-FB3C80F1A38E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48000" y="4191001"/>
          <a:ext cx="6019800" cy="2397353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4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Table for the Bit Operators 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and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XOR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ν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7" name="Text Box 4">
            <a:extLst>
              <a:ext uri="{FF2B5EF4-FFF2-40B4-BE49-F238E27FC236}">
                <a16:creationId xmlns:a16="http://schemas.microsoft.com/office/drawing/2014/main" id="{E8A077C8-11C7-4ACE-85BD-F6AEC4DC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8" name="Text Box 5">
            <a:extLst>
              <a:ext uri="{FF2B5EF4-FFF2-40B4-BE49-F238E27FC236}">
                <a16:creationId xmlns:a16="http://schemas.microsoft.com/office/drawing/2014/main" id="{B57B521D-0266-4EF2-883E-162151E0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54088"/>
            <a:ext cx="655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Logic and Bit Operations</a:t>
            </a:r>
          </a:p>
        </p:txBody>
      </p:sp>
      <p:graphicFrame>
        <p:nvGraphicFramePr>
          <p:cNvPr id="33819" name="Object 32">
            <a:extLst>
              <a:ext uri="{FF2B5EF4-FFF2-40B4-BE49-F238E27FC236}">
                <a16:creationId xmlns:a16="http://schemas.microsoft.com/office/drawing/2014/main" id="{12590056-940C-4C0D-9500-DA7CB84EFA5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835900" y="4724400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64814" imgH="177492" progId="Equation.3">
                  <p:embed/>
                </p:oleObj>
              </mc:Choice>
              <mc:Fallback>
                <p:oleObj name="Equation" r:id="rId3" imgW="164814" imgH="177492" progId="Equation.3">
                  <p:embed/>
                  <p:pic>
                    <p:nvPicPr>
                      <p:cNvPr id="33819" name="Object 32">
                        <a:extLst>
                          <a:ext uri="{FF2B5EF4-FFF2-40B4-BE49-F238E27FC236}">
                            <a16:creationId xmlns:a16="http://schemas.microsoft.com/office/drawing/2014/main" id="{12590056-940C-4C0D-9500-DA7CB84EF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4724400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0" name="Slide Number Placeholder 30">
            <a:extLst>
              <a:ext uri="{FF2B5EF4-FFF2-40B4-BE49-F238E27FC236}">
                <a16:creationId xmlns:a16="http://schemas.microsoft.com/office/drawing/2014/main" id="{587C9B31-9076-4482-A52A-D9E0F66E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6B0187-8B74-4977-B540-54C1139137A0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67FEFC2E-45B6-4E6D-82C7-CAC22B0A1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2743200"/>
            <a:ext cx="8305800" cy="1295400"/>
          </a:xfrm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Find the bitwise OR, bitwise AND, and bitwise XOR of the bit string 01 1011 0110 and 11 0001 1101.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endParaRPr lang="en-US" altLang="en-US" sz="23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8F84CBF2-36D0-40BD-B683-C4E423BF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D64C5FB2-D3F5-4BD6-8476-AAEECE69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19250"/>
            <a:ext cx="7772400" cy="1047750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bit string is a sequence of zero or more bits. The length of this string is the number of bits in the string. 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BC17FEF0-769A-4039-89CE-BF5525DD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00438"/>
            <a:ext cx="73914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01 1011 0110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11 0001 1101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-------------------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11 1011 1111     bitwise OR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01 0001 0100    bitwise AND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 1010 1011    bitwise XOR</a:t>
            </a:r>
          </a:p>
          <a:p>
            <a:pPr algn="l" rtl="0">
              <a:spcBef>
                <a:spcPct val="50000"/>
              </a:spcBef>
              <a:buClrTx/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Slide Number Placeholder 8">
            <a:extLst>
              <a:ext uri="{FF2B5EF4-FFF2-40B4-BE49-F238E27FC236}">
                <a16:creationId xmlns:a16="http://schemas.microsoft.com/office/drawing/2014/main" id="{DD154D15-9795-4094-AD59-FE1EF33C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53DB63-3541-46A8-9B24-D1A76B99743D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9EB04462-95E3-42CF-A0EB-094B0C231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BAA665E7-3E4B-42D2-B958-97341CF5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19251"/>
            <a:ext cx="8001000" cy="1046163"/>
          </a:xfrm>
          <a:prstGeom prst="rect">
            <a:avLst/>
          </a:prstGeom>
          <a:solidFill>
            <a:srgbClr val="EBEC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algn="l" rtl="0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compound propositions p and q are called logically equivalent if p ↔ q is a tautology. The notation p ≡ q denotes that p and q are logically equivalent.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8FDF09B9-AAB4-4DED-AB9D-9FF2423C4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3776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u="sng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Logical Equivalences</a:t>
            </a:r>
          </a:p>
        </p:txBody>
      </p:sp>
      <p:graphicFrame>
        <p:nvGraphicFramePr>
          <p:cNvPr id="41089" name="Group 129">
            <a:extLst>
              <a:ext uri="{FF2B5EF4-FFF2-40B4-BE49-F238E27FC236}">
                <a16:creationId xmlns:a16="http://schemas.microsoft.com/office/drawing/2014/main" id="{5D5B4D0B-7F74-4950-B947-5DCDD783267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0" y="4267200"/>
          <a:ext cx="4876800" cy="2408238"/>
        </p:xfrm>
        <a:graphic>
          <a:graphicData uri="http://schemas.openxmlformats.org/drawingml/2006/table">
            <a:tbl>
              <a:tblPr/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49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Truth Tables for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¬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ν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→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¬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¬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ν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→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7" name="Rectangle 28">
            <a:extLst>
              <a:ext uri="{FF2B5EF4-FFF2-40B4-BE49-F238E27FC236}">
                <a16:creationId xmlns:a16="http://schemas.microsoft.com/office/drawing/2014/main" id="{C22BB5C9-A09C-4C99-9BE3-7E6EB37C1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3048000"/>
            <a:ext cx="8305800" cy="1295400"/>
          </a:xfrm>
          <a:noFill/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propositions that have the same truth values in all possible cases are called </a:t>
            </a:r>
            <a:r>
              <a:rPr lang="en-US" altLang="en-US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logically equivalent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Show that ¬p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and p → q are logically equivalent.</a:t>
            </a:r>
          </a:p>
        </p:txBody>
      </p:sp>
      <p:sp>
        <p:nvSpPr>
          <p:cNvPr id="35868" name="Slide Number Placeholder 30">
            <a:extLst>
              <a:ext uri="{FF2B5EF4-FFF2-40B4-BE49-F238E27FC236}">
                <a16:creationId xmlns:a16="http://schemas.microsoft.com/office/drawing/2014/main" id="{D092E399-7A35-4A5C-A2BA-71348F5C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A1803F-D42A-4FE6-BC95-0501B7A989D7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F09CD4CF-D782-41AE-AEA0-BFB25C5B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SA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28">
            <a:extLst>
              <a:ext uri="{FF2B5EF4-FFF2-40B4-BE49-F238E27FC236}">
                <a16:creationId xmlns:a16="http://schemas.microsoft.com/office/drawing/2014/main" id="{E9E270FF-9028-4E5B-A036-785FFCC08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915400" cy="5334000"/>
          </a:xfrm>
          <a:noFill/>
        </p:spPr>
        <p:txBody>
          <a:bodyPr/>
          <a:lstStyle/>
          <a:p>
            <a:pPr algn="l" rtl="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Show that ¬(p → q ) and 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¬q  are logically equivalent.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Example: Show that (p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 → (p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q) is a tautology.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6868" name="Slide Number Placeholder 7">
            <a:extLst>
              <a:ext uri="{FF2B5EF4-FFF2-40B4-BE49-F238E27FC236}">
                <a16:creationId xmlns:a16="http://schemas.microsoft.com/office/drawing/2014/main" id="{CF17F252-C2C4-4EA2-86E0-DC87526C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6CC47E-1112-4059-B065-EE753199C04E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5C860747-D6A4-47FD-BC40-161E3B4D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CA7248-E92F-4723-A66F-66335E7217B5}" type="slidenum">
              <a:rPr lang="en-US" altLang="en-US" smtClean="0"/>
              <a:pPr/>
              <a:t>66</a:t>
            </a:fld>
            <a:endParaRPr lang="en-US" altLang="en-US"/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B3F1E420-B1F0-480F-8803-26489C293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89" y="1576387"/>
            <a:ext cx="91011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BF4CB56A-4541-4D5E-8B40-A5873EC8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6A5133-7442-4AF8-8F88-A87623A728C4}" type="slidenum">
              <a:rPr lang="en-US" altLang="en-US" smtClean="0"/>
              <a:pPr/>
              <a:t>67</a:t>
            </a:fld>
            <a:endParaRPr lang="en-US" altLang="en-US"/>
          </a:p>
        </p:txBody>
      </p:sp>
      <p:pic>
        <p:nvPicPr>
          <p:cNvPr id="38915" name="Picture 6">
            <a:extLst>
              <a:ext uri="{FF2B5EF4-FFF2-40B4-BE49-F238E27FC236}">
                <a16:creationId xmlns:a16="http://schemas.microsoft.com/office/drawing/2014/main" id="{6580C3DE-C664-46A8-B65E-A3B6071B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23826"/>
            <a:ext cx="5151438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EA8643DB-ABEB-4DF5-BEFB-E64580BA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BDF9F7-86E4-41F3-AFA9-4970FF390BC3}" type="slidenum">
              <a:rPr lang="en-US" altLang="en-US" smtClean="0"/>
              <a:pPr/>
              <a:t>68</a:t>
            </a:fld>
            <a:endParaRPr lang="en-US" altLang="en-US"/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5E233DC7-826E-45E8-B435-87A23A7D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19200"/>
            <a:ext cx="437832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CD4A44BC-7F91-4533-A8F3-E95363890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828800"/>
            <a:ext cx="422116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5125F119-401B-468E-BB39-ECA99625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957EB0-CCB3-4E89-83E7-092295343EA8}" type="slidenum">
              <a:rPr lang="en-US" altLang="en-US" smtClean="0"/>
              <a:pPr/>
              <a:t>69</a:t>
            </a:fld>
            <a:endParaRPr lang="en-US" altLang="en-US"/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EC7C37DD-6D7D-422C-8CEE-D8409E19C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1591733"/>
            <a:ext cx="8766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>
            <a:extLst>
              <a:ext uri="{FF2B5EF4-FFF2-40B4-BE49-F238E27FC236}">
                <a16:creationId xmlns:a16="http://schemas.microsoft.com/office/drawing/2014/main" id="{77ACDAC5-3A39-4340-8C0A-E8C52B6FB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208866"/>
            <a:ext cx="89503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DFADEF3-5D52-4FEC-908E-DAC21E17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876CF-2BF6-4115-9916-2223F4470CD0}" type="slidenum">
              <a:rPr lang="ar-S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ar-SA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CB826B6-5302-42E8-A896-1D77BB0A1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Dr. Ahmed Alsayed- 0559596720</a:t>
            </a:r>
            <a:endParaRPr lang="en-US" dirty="0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48D77C1-03A5-4530-AFA7-1F36B76C8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82856"/>
              </p:ext>
            </p:extLst>
          </p:nvPr>
        </p:nvGraphicFramePr>
        <p:xfrm>
          <a:off x="1457553" y="2539436"/>
          <a:ext cx="911885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203">
                  <a:extLst>
                    <a:ext uri="{9D8B030D-6E8A-4147-A177-3AD203B41FA5}">
                      <a16:colId xmlns:a16="http://schemas.microsoft.com/office/drawing/2014/main" val="2319139738"/>
                    </a:ext>
                  </a:extLst>
                </a:gridCol>
                <a:gridCol w="7889647">
                  <a:extLst>
                    <a:ext uri="{9D8B030D-6E8A-4147-A177-3AD203B41FA5}">
                      <a16:colId xmlns:a16="http://schemas.microsoft.com/office/drawing/2014/main" val="1433770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and support material to be covered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456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Logic: Proposition calculus and connectives,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59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Logic: Truth tables, Propositional Equivalence.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081973"/>
                  </a:ext>
                </a:extLst>
              </a:tr>
            </a:tbl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37E62BD-84CD-461A-B39B-AAA7EC7B5341}"/>
              </a:ext>
            </a:extLst>
          </p:cNvPr>
          <p:cNvSpPr/>
          <p:nvPr/>
        </p:nvSpPr>
        <p:spPr>
          <a:xfrm>
            <a:off x="4329289" y="1322252"/>
            <a:ext cx="3533422" cy="541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4956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FABFDDD7-42B3-4C4F-98FB-FFE97A37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1F1503-69AF-4E12-9F6B-D56688923711}" type="slidenum">
              <a:rPr lang="en-US" altLang="en-US" smtClean="0"/>
              <a:pPr/>
              <a:t>70</a:t>
            </a:fld>
            <a:endParaRPr lang="en-US" altLang="en-US"/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3444F32D-BA0A-40D3-A930-3E4C8400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81" y="1635302"/>
            <a:ext cx="3886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0ACB6D2A-2656-4B9A-817C-324C06E3D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81" y="2683670"/>
            <a:ext cx="9164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lsayed\Pictures\ksu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8467" r="3555" b="24993"/>
          <a:stretch/>
        </p:blipFill>
        <p:spPr bwMode="auto">
          <a:xfrm>
            <a:off x="10284175" y="0"/>
            <a:ext cx="1907825" cy="7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وسيلة شرح على شكل سحابة 11"/>
          <p:cNvSpPr/>
          <p:nvPr/>
        </p:nvSpPr>
        <p:spPr>
          <a:xfrm>
            <a:off x="2639616" y="548680"/>
            <a:ext cx="6956276" cy="5558888"/>
          </a:xfrm>
          <a:prstGeom prst="cloudCallout">
            <a:avLst>
              <a:gd name="adj1" fmla="val -60570"/>
              <a:gd name="adj2" fmla="val 52289"/>
            </a:avLst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شكرًا لحسن استماعكم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Thank you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91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8584" y="1371601"/>
            <a:ext cx="7588931" cy="439229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 algn="l" rtl="0"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What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is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Logic?</a:t>
            </a:r>
            <a:endParaRPr sz="2800" dirty="0">
              <a:latin typeface="Times New Roman"/>
              <a:cs typeface="Times New Roman"/>
            </a:endParaRPr>
          </a:p>
          <a:p>
            <a:pPr marL="355600" marR="10160" indent="-342900" algn="just" rtl="0"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Logic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discipline that deals with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methods of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reasoning.</a:t>
            </a:r>
            <a:endParaRPr sz="2800" dirty="0">
              <a:latin typeface="Times New Roman"/>
              <a:cs typeface="Times New Roman"/>
            </a:endParaRPr>
          </a:p>
          <a:p>
            <a:pPr marL="355600" marR="5715" indent="-342900" algn="just" rtl="0">
              <a:spcBef>
                <a:spcPts val="18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elementary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level,</a:t>
            </a:r>
            <a:r>
              <a:rPr sz="2800" dirty="0">
                <a:latin typeface="Times New Roman"/>
                <a:cs typeface="Times New Roman"/>
              </a:rPr>
              <a:t> logic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rules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techniques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determining whether a given </a:t>
            </a:r>
            <a:r>
              <a:rPr sz="2800" spc="-10" dirty="0">
                <a:latin typeface="Times New Roman"/>
                <a:cs typeface="Times New Roman"/>
              </a:rPr>
              <a:t>argument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valid.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Logical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reasoning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mathematics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prove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theorems.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9105" y="797301"/>
            <a:ext cx="6190615" cy="38151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0" indent="0" algn="ctr" rtl="0">
              <a:spcBef>
                <a:spcPts val="95"/>
              </a:spcBef>
              <a:buNone/>
            </a:pPr>
            <a:r>
              <a:rPr sz="2400" spc="-5" dirty="0"/>
              <a:t>Introduction</a:t>
            </a:r>
            <a:r>
              <a:rPr sz="2400" spc="-10" dirty="0"/>
              <a:t> </a:t>
            </a:r>
            <a:r>
              <a:rPr sz="2400" spc="-5" dirty="0"/>
              <a:t>to</a:t>
            </a:r>
            <a:r>
              <a:rPr sz="2400" spc="5" dirty="0"/>
              <a:t> </a:t>
            </a:r>
            <a:r>
              <a:rPr sz="2400" dirty="0"/>
              <a:t>Propositional</a:t>
            </a:r>
            <a:r>
              <a:rPr sz="2400" spc="-20" dirty="0"/>
              <a:t> </a:t>
            </a:r>
            <a:r>
              <a:rPr sz="2400" spc="-5" dirty="0"/>
              <a:t>Logic </a:t>
            </a:r>
            <a:r>
              <a:rPr sz="2400" dirty="0"/>
              <a:t>(1/4)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3586" y="744618"/>
            <a:ext cx="8723630" cy="3677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0" algn="l" rtl="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Introduction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Propositional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Logic </a:t>
            </a:r>
            <a:r>
              <a:rPr sz="2800" b="1" dirty="0">
                <a:latin typeface="Times New Roman"/>
                <a:cs typeface="Times New Roman"/>
              </a:rPr>
              <a:t>(2/4)</a:t>
            </a:r>
            <a:endParaRPr sz="2800" dirty="0">
              <a:latin typeface="Times New Roman"/>
              <a:cs typeface="Times New Roman"/>
            </a:endParaRPr>
          </a:p>
          <a:p>
            <a:pPr algn="l" rtl="0"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355600" indent="-342900" algn="l" rtl="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basic</a:t>
            </a:r>
            <a:r>
              <a:rPr sz="2800" dirty="0">
                <a:latin typeface="Times New Roman"/>
                <a:cs typeface="Times New Roman"/>
              </a:rPr>
              <a:t> building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blocks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logic</a:t>
            </a:r>
            <a:r>
              <a:rPr sz="2800" spc="-5" dirty="0">
                <a:latin typeface="Times New Roman"/>
                <a:cs typeface="Times New Roman"/>
              </a:rPr>
              <a:t> is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Proposition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l" rtl="0"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  <a:tab pos="2513330" algn="l"/>
                <a:tab pos="3079115" algn="l"/>
                <a:tab pos="4707255" algn="l"/>
                <a:tab pos="5095240" algn="l"/>
                <a:tab pos="5405120" algn="l"/>
                <a:tab pos="7232650" algn="l"/>
              </a:tabLst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	(or	</a:t>
            </a:r>
            <a:r>
              <a:rPr sz="2800" spc="-5" dirty="0">
                <a:latin typeface="Times New Roman"/>
                <a:cs typeface="Times New Roman"/>
              </a:rPr>
              <a:t>statement)	is	a	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declarative	sentence</a:t>
            </a:r>
            <a:endParaRPr sz="2800" dirty="0">
              <a:latin typeface="Times New Roman"/>
              <a:cs typeface="Times New Roman"/>
            </a:endParaRPr>
          </a:p>
          <a:p>
            <a:pPr marL="355600" algn="l" rtl="0"/>
            <a:r>
              <a:rPr sz="2800" spc="-5" dirty="0">
                <a:latin typeface="Times New Roman"/>
                <a:cs typeface="Times New Roman"/>
              </a:rPr>
              <a:t>that 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either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true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false</a:t>
            </a:r>
            <a:r>
              <a:rPr sz="2800" spc="-5" dirty="0">
                <a:latin typeface="Times New Roman"/>
                <a:cs typeface="Times New Roman"/>
              </a:rPr>
              <a:t>, but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not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both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  <a:p>
            <a:pPr marL="355600" indent="-342900" algn="l" rtl="0"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  <a:tab pos="1047115" algn="l"/>
                <a:tab pos="1776730" algn="l"/>
                <a:tab pos="2213610" algn="l"/>
                <a:tab pos="3063875" algn="l"/>
                <a:tab pos="3738245" algn="l"/>
                <a:tab pos="4608195" algn="l"/>
                <a:tab pos="5380355" algn="l"/>
                <a:tab pos="7282180" algn="l"/>
                <a:tab pos="766127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area	of	</a:t>
            </a:r>
            <a:r>
              <a:rPr sz="2800" dirty="0">
                <a:latin typeface="Times New Roman"/>
                <a:cs typeface="Times New Roman"/>
              </a:rPr>
              <a:t>logic	</a:t>
            </a:r>
            <a:r>
              <a:rPr sz="2800" spc="-5" dirty="0">
                <a:latin typeface="Times New Roman"/>
                <a:cs typeface="Times New Roman"/>
              </a:rPr>
              <a:t>that	deals	with	</a:t>
            </a:r>
            <a:r>
              <a:rPr sz="2800" dirty="0">
                <a:latin typeface="Times New Roman"/>
                <a:cs typeface="Times New Roman"/>
              </a:rPr>
              <a:t>propositions	</a:t>
            </a:r>
            <a:r>
              <a:rPr sz="2800" spc="-5" dirty="0">
                <a:latin typeface="Times New Roman"/>
                <a:cs typeface="Times New Roman"/>
              </a:rPr>
              <a:t>is	called</a:t>
            </a:r>
            <a:endParaRPr sz="2800" dirty="0">
              <a:latin typeface="Times New Roman"/>
              <a:cs typeface="Times New Roman"/>
            </a:endParaRPr>
          </a:p>
          <a:p>
            <a:pPr marL="355600" algn="l" rtl="0"/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logics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52367" y="4421906"/>
            <a:ext cx="5822315" cy="1713230"/>
            <a:chOff x="1566925" y="4015771"/>
            <a:chExt cx="5822315" cy="17132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4080" y="4015771"/>
              <a:ext cx="5574642" cy="14113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79625" y="4725162"/>
              <a:ext cx="1697989" cy="990600"/>
            </a:xfrm>
            <a:custGeom>
              <a:avLst/>
              <a:gdLst/>
              <a:ahLst/>
              <a:cxnLst/>
              <a:rect l="l" t="t" r="r" b="b"/>
              <a:pathLst>
                <a:path w="1697989" h="990600">
                  <a:moveTo>
                    <a:pt x="0" y="495300"/>
                  </a:moveTo>
                  <a:lnTo>
                    <a:pt x="8430" y="425224"/>
                  </a:lnTo>
                  <a:lnTo>
                    <a:pt x="32957" y="358169"/>
                  </a:lnTo>
                  <a:lnTo>
                    <a:pt x="72428" y="294806"/>
                  </a:lnTo>
                  <a:lnTo>
                    <a:pt x="97409" y="264718"/>
                  </a:lnTo>
                  <a:lnTo>
                    <a:pt x="125695" y="235805"/>
                  </a:lnTo>
                  <a:lnTo>
                    <a:pt x="157143" y="208150"/>
                  </a:lnTo>
                  <a:lnTo>
                    <a:pt x="191608" y="181836"/>
                  </a:lnTo>
                  <a:lnTo>
                    <a:pt x="228947" y="156948"/>
                  </a:lnTo>
                  <a:lnTo>
                    <a:pt x="269017" y="133570"/>
                  </a:lnTo>
                  <a:lnTo>
                    <a:pt x="311673" y="111785"/>
                  </a:lnTo>
                  <a:lnTo>
                    <a:pt x="356771" y="91677"/>
                  </a:lnTo>
                  <a:lnTo>
                    <a:pt x="404169" y="73330"/>
                  </a:lnTo>
                  <a:lnTo>
                    <a:pt x="453722" y="56827"/>
                  </a:lnTo>
                  <a:lnTo>
                    <a:pt x="505286" y="42253"/>
                  </a:lnTo>
                  <a:lnTo>
                    <a:pt x="558719" y="29692"/>
                  </a:lnTo>
                  <a:lnTo>
                    <a:pt x="613875" y="19226"/>
                  </a:lnTo>
                  <a:lnTo>
                    <a:pt x="670612" y="10940"/>
                  </a:lnTo>
                  <a:lnTo>
                    <a:pt x="728786" y="4918"/>
                  </a:lnTo>
                  <a:lnTo>
                    <a:pt x="788252" y="1243"/>
                  </a:lnTo>
                  <a:lnTo>
                    <a:pt x="848868" y="0"/>
                  </a:lnTo>
                  <a:lnTo>
                    <a:pt x="909483" y="1243"/>
                  </a:lnTo>
                  <a:lnTo>
                    <a:pt x="968949" y="4918"/>
                  </a:lnTo>
                  <a:lnTo>
                    <a:pt x="1027123" y="10940"/>
                  </a:lnTo>
                  <a:lnTo>
                    <a:pt x="1083860" y="19226"/>
                  </a:lnTo>
                  <a:lnTo>
                    <a:pt x="1139016" y="29692"/>
                  </a:lnTo>
                  <a:lnTo>
                    <a:pt x="1192449" y="42253"/>
                  </a:lnTo>
                  <a:lnTo>
                    <a:pt x="1244013" y="56827"/>
                  </a:lnTo>
                  <a:lnTo>
                    <a:pt x="1293566" y="73330"/>
                  </a:lnTo>
                  <a:lnTo>
                    <a:pt x="1340964" y="91677"/>
                  </a:lnTo>
                  <a:lnTo>
                    <a:pt x="1386062" y="111785"/>
                  </a:lnTo>
                  <a:lnTo>
                    <a:pt x="1428718" y="133570"/>
                  </a:lnTo>
                  <a:lnTo>
                    <a:pt x="1468788" y="156948"/>
                  </a:lnTo>
                  <a:lnTo>
                    <a:pt x="1506127" y="181836"/>
                  </a:lnTo>
                  <a:lnTo>
                    <a:pt x="1540592" y="208150"/>
                  </a:lnTo>
                  <a:lnTo>
                    <a:pt x="1572040" y="235805"/>
                  </a:lnTo>
                  <a:lnTo>
                    <a:pt x="1600326" y="264718"/>
                  </a:lnTo>
                  <a:lnTo>
                    <a:pt x="1625307" y="294806"/>
                  </a:lnTo>
                  <a:lnTo>
                    <a:pt x="1664778" y="358169"/>
                  </a:lnTo>
                  <a:lnTo>
                    <a:pt x="1689305" y="425224"/>
                  </a:lnTo>
                  <a:lnTo>
                    <a:pt x="1697736" y="495300"/>
                  </a:lnTo>
                  <a:lnTo>
                    <a:pt x="1695604" y="530673"/>
                  </a:lnTo>
                  <a:lnTo>
                    <a:pt x="1678982" y="599322"/>
                  </a:lnTo>
                  <a:lnTo>
                    <a:pt x="1646839" y="664615"/>
                  </a:lnTo>
                  <a:lnTo>
                    <a:pt x="1600326" y="725881"/>
                  </a:lnTo>
                  <a:lnTo>
                    <a:pt x="1572040" y="754794"/>
                  </a:lnTo>
                  <a:lnTo>
                    <a:pt x="1540592" y="782449"/>
                  </a:lnTo>
                  <a:lnTo>
                    <a:pt x="1506127" y="808763"/>
                  </a:lnTo>
                  <a:lnTo>
                    <a:pt x="1468788" y="833651"/>
                  </a:lnTo>
                  <a:lnTo>
                    <a:pt x="1428718" y="857029"/>
                  </a:lnTo>
                  <a:lnTo>
                    <a:pt x="1386062" y="878814"/>
                  </a:lnTo>
                  <a:lnTo>
                    <a:pt x="1340964" y="898922"/>
                  </a:lnTo>
                  <a:lnTo>
                    <a:pt x="1293566" y="917269"/>
                  </a:lnTo>
                  <a:lnTo>
                    <a:pt x="1244013" y="933772"/>
                  </a:lnTo>
                  <a:lnTo>
                    <a:pt x="1192449" y="948346"/>
                  </a:lnTo>
                  <a:lnTo>
                    <a:pt x="1139016" y="960907"/>
                  </a:lnTo>
                  <a:lnTo>
                    <a:pt x="1083860" y="971373"/>
                  </a:lnTo>
                  <a:lnTo>
                    <a:pt x="1027123" y="979659"/>
                  </a:lnTo>
                  <a:lnTo>
                    <a:pt x="968949" y="985681"/>
                  </a:lnTo>
                  <a:lnTo>
                    <a:pt x="909483" y="989356"/>
                  </a:lnTo>
                  <a:lnTo>
                    <a:pt x="848868" y="990600"/>
                  </a:lnTo>
                  <a:lnTo>
                    <a:pt x="788252" y="989356"/>
                  </a:lnTo>
                  <a:lnTo>
                    <a:pt x="728786" y="985681"/>
                  </a:lnTo>
                  <a:lnTo>
                    <a:pt x="670612" y="979659"/>
                  </a:lnTo>
                  <a:lnTo>
                    <a:pt x="613875" y="971373"/>
                  </a:lnTo>
                  <a:lnTo>
                    <a:pt x="558719" y="960907"/>
                  </a:lnTo>
                  <a:lnTo>
                    <a:pt x="505286" y="948346"/>
                  </a:lnTo>
                  <a:lnTo>
                    <a:pt x="453722" y="933772"/>
                  </a:lnTo>
                  <a:lnTo>
                    <a:pt x="404169" y="917269"/>
                  </a:lnTo>
                  <a:lnTo>
                    <a:pt x="356771" y="898922"/>
                  </a:lnTo>
                  <a:lnTo>
                    <a:pt x="311673" y="878814"/>
                  </a:lnTo>
                  <a:lnTo>
                    <a:pt x="269017" y="857029"/>
                  </a:lnTo>
                  <a:lnTo>
                    <a:pt x="228947" y="833651"/>
                  </a:lnTo>
                  <a:lnTo>
                    <a:pt x="191608" y="808763"/>
                  </a:lnTo>
                  <a:lnTo>
                    <a:pt x="157143" y="782449"/>
                  </a:lnTo>
                  <a:lnTo>
                    <a:pt x="125695" y="754794"/>
                  </a:lnTo>
                  <a:lnTo>
                    <a:pt x="97409" y="725881"/>
                  </a:lnTo>
                  <a:lnTo>
                    <a:pt x="72428" y="695793"/>
                  </a:lnTo>
                  <a:lnTo>
                    <a:pt x="32957" y="632430"/>
                  </a:lnTo>
                  <a:lnTo>
                    <a:pt x="8430" y="565375"/>
                  </a:lnTo>
                  <a:lnTo>
                    <a:pt x="0" y="49530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35"/>
              </a:lnSpc>
            </a:pPr>
            <a:r>
              <a:rPr lang="en-US" spc="-5"/>
              <a:t>Discrete Mathematics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604000" y="6250760"/>
            <a:ext cx="2438400" cy="2080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pPr marL="38100">
                <a:lnSpc>
                  <a:spcPts val="1620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3246</Words>
  <Application>Microsoft Office PowerPoint</Application>
  <PresentationFormat>شاشة عريضة</PresentationFormat>
  <Paragraphs>717</Paragraphs>
  <Slides>71</Slides>
  <Notes>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71</vt:i4>
      </vt:variant>
    </vt:vector>
  </HeadingPairs>
  <TitlesOfParts>
    <vt:vector size="88" baseType="lpstr">
      <vt:lpstr>Arial</vt:lpstr>
      <vt:lpstr>Arial MT</vt:lpstr>
      <vt:lpstr>Calibri</vt:lpstr>
      <vt:lpstr>Cambria Math</vt:lpstr>
      <vt:lpstr>GE Dinar One</vt:lpstr>
      <vt:lpstr>Georgia</vt:lpstr>
      <vt:lpstr>HY그래픽M</vt:lpstr>
      <vt:lpstr>HY그래픽B</vt:lpstr>
      <vt:lpstr>Open Sans</vt:lpstr>
      <vt:lpstr>Symbol</vt:lpstr>
      <vt:lpstr>Tahoma</vt:lpstr>
      <vt:lpstr>Times New Roman</vt:lpstr>
      <vt:lpstr>Traditional Arabic</vt:lpstr>
      <vt:lpstr>Trebuchet MS</vt:lpstr>
      <vt:lpstr>Wingdings</vt:lpstr>
      <vt:lpstr>دفق الهواء</vt:lpstr>
      <vt:lpstr>Equation</vt:lpstr>
      <vt:lpstr>عرض تقديمي في PowerPoint</vt:lpstr>
      <vt:lpstr>عرض تقديمي في PowerPoint</vt:lpstr>
      <vt:lpstr>استراتيجيات التعليم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Introduction to Propositional Logic (1/4)</vt:lpstr>
      <vt:lpstr>عرض تقديمي في PowerPoint</vt:lpstr>
      <vt:lpstr>Introduction to Propositional Logic (3/4)</vt:lpstr>
      <vt:lpstr>عرض تقديمي في PowerPoint</vt:lpstr>
      <vt:lpstr>عرض تقديمي في PowerPoint</vt:lpstr>
      <vt:lpstr>Compound Propositions (2/23)</vt:lpstr>
      <vt:lpstr>Compound Propositions (3/23)</vt:lpstr>
      <vt:lpstr>Compound Propositions (4/23)</vt:lpstr>
      <vt:lpstr>Compound Propositions (5/23)</vt:lpstr>
      <vt:lpstr>Compound Propositions (5/23)</vt:lpstr>
      <vt:lpstr>Compound Propositions (6/23)</vt:lpstr>
      <vt:lpstr>Compound Propositions (7/23)</vt:lpstr>
      <vt:lpstr>Compound Propositions (8/23)</vt:lpstr>
      <vt:lpstr>Compound Propositions (9/23)</vt:lpstr>
      <vt:lpstr>Compound Propositions (10/23)</vt:lpstr>
      <vt:lpstr>Compound Propositions (10/23)</vt:lpstr>
      <vt:lpstr>Compound Propositions (11/23)</vt:lpstr>
      <vt:lpstr>Compound Propositions (12/23)</vt:lpstr>
      <vt:lpstr>Compound Propositions (12/23)</vt:lpstr>
      <vt:lpstr>Compound Propositions (13/23)</vt:lpstr>
      <vt:lpstr>Compound Propositions (13/23)</vt:lpstr>
      <vt:lpstr>Compound Propositions (14/23)</vt:lpstr>
      <vt:lpstr>Compound Propositions (15/23)</vt:lpstr>
      <vt:lpstr>Compound Propositions (16/23)</vt:lpstr>
      <vt:lpstr>Compound Propositions (16/23)</vt:lpstr>
      <vt:lpstr>Compound Propositions (16/23)</vt:lpstr>
      <vt:lpstr>Compound Propositions (16/23)</vt:lpstr>
      <vt:lpstr>Compound Propositions (16/23)</vt:lpstr>
      <vt:lpstr>Compound Propositions (17/23)</vt:lpstr>
      <vt:lpstr>Compound Propositions (18/23)</vt:lpstr>
      <vt:lpstr>Compound Propositions (19/23)</vt:lpstr>
      <vt:lpstr>Compound Propositions (19/23)</vt:lpstr>
      <vt:lpstr>Compound Propositions (19/23)</vt:lpstr>
      <vt:lpstr>Compound Propositions (19/23)</vt:lpstr>
      <vt:lpstr>Compound Propositions (19/23)</vt:lpstr>
      <vt:lpstr>عرض تقديمي في PowerPoint</vt:lpstr>
      <vt:lpstr>عرض تقديمي في PowerPoint</vt:lpstr>
      <vt:lpstr>Compound Propositions (22/23)</vt:lpstr>
      <vt:lpstr>Compound Propositions (23/23)</vt:lpstr>
      <vt:lpstr>عرض تقديمي في PowerPoint</vt:lpstr>
      <vt:lpstr>Propositional Logic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Drahmed Sayed Alsayed</dc:creator>
  <cp:lastModifiedBy>Drahmed Sayed Alsayed</cp:lastModifiedBy>
  <cp:revision>139</cp:revision>
  <dcterms:created xsi:type="dcterms:W3CDTF">2019-07-21T11:39:24Z</dcterms:created>
  <dcterms:modified xsi:type="dcterms:W3CDTF">2023-03-28T10:40:27Z</dcterms:modified>
</cp:coreProperties>
</file>