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6" d="100"/>
          <a:sy n="66" d="100"/>
        </p:scale>
        <p:origin x="-1494" y="-180"/>
      </p:cViewPr>
      <p:guideLst>
        <p:guide orient="horz" pos="2160"/>
        <p:guide pos="2880"/>
      </p:guideLst>
    </p:cSldViewPr>
  </p:slideViewPr>
  <p:outlineViewPr>
    <p:cViewPr>
      <p:scale>
        <a:sx n="33" d="100"/>
        <a:sy n="33" d="100"/>
      </p:scale>
      <p:origin x="42" y="115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177AC8-1EB7-43A5-893D-99C1782F8C4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E217E09C-A2CB-44DE-968C-BA986424817E}">
      <dgm:prSet phldrT="[Text]" custT="1"/>
      <dgm:spPr/>
      <dgm:t>
        <a:bodyPr/>
        <a:lstStyle/>
        <a:p>
          <a:r>
            <a:rPr lang="en-US" sz="1600" dirty="0" smtClean="0"/>
            <a:t>FOLLOWUP</a:t>
          </a:r>
          <a:endParaRPr lang="en-US" sz="1600" dirty="0"/>
        </a:p>
      </dgm:t>
    </dgm:pt>
    <dgm:pt modelId="{034373ED-1AF6-4D33-8EB1-B053C43F2E77}" type="parTrans" cxnId="{A1DD89AC-E67D-4EE9-908D-A355573B1B6F}">
      <dgm:prSet/>
      <dgm:spPr/>
      <dgm:t>
        <a:bodyPr/>
        <a:lstStyle/>
        <a:p>
          <a:endParaRPr lang="en-US"/>
        </a:p>
      </dgm:t>
    </dgm:pt>
    <dgm:pt modelId="{48042827-6E43-44A4-ACD4-7AC00666FAF4}" type="sibTrans" cxnId="{A1DD89AC-E67D-4EE9-908D-A355573B1B6F}">
      <dgm:prSet/>
      <dgm:spPr/>
      <dgm:t>
        <a:bodyPr/>
        <a:lstStyle/>
        <a:p>
          <a:endParaRPr lang="en-US"/>
        </a:p>
      </dgm:t>
    </dgm:pt>
    <dgm:pt modelId="{B0A67EC9-9DC2-46B6-927D-E857B3C15624}">
      <dgm:prSet phldrT="[Text]" custT="1"/>
      <dgm:spPr/>
      <dgm:t>
        <a:bodyPr/>
        <a:lstStyle/>
        <a:p>
          <a:r>
            <a:rPr lang="en-US" sz="1600" dirty="0" smtClean="0"/>
            <a:t>HANDLING OBJECTIONS</a:t>
          </a:r>
          <a:endParaRPr lang="en-US" sz="1600" dirty="0"/>
        </a:p>
      </dgm:t>
    </dgm:pt>
    <dgm:pt modelId="{3F7F0EB7-940E-407D-AC54-E1B258F700F2}" type="parTrans" cxnId="{1C731746-CB3D-49F2-A7E4-BEAFA924B77D}">
      <dgm:prSet/>
      <dgm:spPr/>
      <dgm:t>
        <a:bodyPr/>
        <a:lstStyle/>
        <a:p>
          <a:endParaRPr lang="en-US"/>
        </a:p>
      </dgm:t>
    </dgm:pt>
    <dgm:pt modelId="{EC6268B5-4F76-4616-A850-D43835286BB7}" type="sibTrans" cxnId="{1C731746-CB3D-49F2-A7E4-BEAFA924B77D}">
      <dgm:prSet/>
      <dgm:spPr/>
      <dgm:t>
        <a:bodyPr/>
        <a:lstStyle/>
        <a:p>
          <a:endParaRPr lang="en-US"/>
        </a:p>
      </dgm:t>
    </dgm:pt>
    <dgm:pt modelId="{084ADCD8-FE03-43B4-AE63-4D1FD987A20D}">
      <dgm:prSet phldrT="[Text]" custT="1"/>
      <dgm:spPr/>
      <dgm:t>
        <a:bodyPr/>
        <a:lstStyle/>
        <a:p>
          <a:r>
            <a:rPr lang="en-US" sz="1600" dirty="0" smtClean="0"/>
            <a:t>PROSPECTING</a:t>
          </a:r>
          <a:endParaRPr lang="en-US" sz="1600" dirty="0"/>
        </a:p>
      </dgm:t>
    </dgm:pt>
    <dgm:pt modelId="{9A4B9CA0-90D5-4957-9B8E-9E0A04D3F632}" type="parTrans" cxnId="{130A4494-7CA3-46E0-BB17-BFEB2BE427A3}">
      <dgm:prSet/>
      <dgm:spPr/>
      <dgm:t>
        <a:bodyPr/>
        <a:lstStyle/>
        <a:p>
          <a:endParaRPr lang="en-US"/>
        </a:p>
      </dgm:t>
    </dgm:pt>
    <dgm:pt modelId="{DDDA6CCF-DDD0-4390-B770-5ECFED24E479}" type="sibTrans" cxnId="{130A4494-7CA3-46E0-BB17-BFEB2BE427A3}">
      <dgm:prSet/>
      <dgm:spPr/>
      <dgm:t>
        <a:bodyPr/>
        <a:lstStyle/>
        <a:p>
          <a:endParaRPr lang="en-US"/>
        </a:p>
      </dgm:t>
    </dgm:pt>
    <dgm:pt modelId="{26CEF18E-CA5E-4549-B513-F305FBB4A02A}">
      <dgm:prSet phldrT="[Text]" custT="1"/>
      <dgm:spPr/>
      <dgm:t>
        <a:bodyPr/>
        <a:lstStyle/>
        <a:p>
          <a:pPr algn="justLow"/>
          <a:endParaRPr lang="en-US" sz="800" dirty="0" smtClean="0"/>
        </a:p>
        <a:p>
          <a:pPr algn="l"/>
          <a:r>
            <a:rPr lang="en-US" sz="800" dirty="0" smtClean="0"/>
            <a:t>                                          </a:t>
          </a:r>
          <a:r>
            <a:rPr lang="en-US" sz="1600" dirty="0" smtClean="0"/>
            <a:t>PREPARING</a:t>
          </a:r>
          <a:endParaRPr lang="en-US" sz="1600" dirty="0"/>
        </a:p>
      </dgm:t>
    </dgm:pt>
    <dgm:pt modelId="{F98E511E-4D81-44A9-83CB-182B30D17CCE}" type="parTrans" cxnId="{F39836DC-186E-48FD-A9BE-3CD83855895B}">
      <dgm:prSet/>
      <dgm:spPr/>
      <dgm:t>
        <a:bodyPr/>
        <a:lstStyle/>
        <a:p>
          <a:endParaRPr lang="en-US"/>
        </a:p>
      </dgm:t>
    </dgm:pt>
    <dgm:pt modelId="{B70CE963-A597-4CEF-A7DA-2FCD9F757A2C}" type="sibTrans" cxnId="{F39836DC-186E-48FD-A9BE-3CD83855895B}">
      <dgm:prSet/>
      <dgm:spPr/>
      <dgm:t>
        <a:bodyPr/>
        <a:lstStyle/>
        <a:p>
          <a:endParaRPr lang="en-US"/>
        </a:p>
      </dgm:t>
    </dgm:pt>
    <dgm:pt modelId="{EC6D49D8-DB89-47A6-9D79-F5E8FA1619EE}">
      <dgm:prSet custT="1"/>
      <dgm:spPr/>
      <dgm:t>
        <a:bodyPr/>
        <a:lstStyle/>
        <a:p>
          <a:pPr algn="l"/>
          <a:endParaRPr lang="en-US" sz="1100" dirty="0"/>
        </a:p>
      </dgm:t>
    </dgm:pt>
    <dgm:pt modelId="{AC16FA87-766D-4F96-A7ED-17F80BF6520D}" type="parTrans" cxnId="{2781E15B-3C88-48DD-97BB-922AC90EBFAE}">
      <dgm:prSet/>
      <dgm:spPr/>
      <dgm:t>
        <a:bodyPr/>
        <a:lstStyle/>
        <a:p>
          <a:endParaRPr lang="en-US"/>
        </a:p>
      </dgm:t>
    </dgm:pt>
    <dgm:pt modelId="{6E1A01AB-9247-4C20-88CD-49C5B72961AE}" type="sibTrans" cxnId="{2781E15B-3C88-48DD-97BB-922AC90EBFAE}">
      <dgm:prSet/>
      <dgm:spPr/>
      <dgm:t>
        <a:bodyPr/>
        <a:lstStyle/>
        <a:p>
          <a:endParaRPr lang="en-US"/>
        </a:p>
      </dgm:t>
    </dgm:pt>
    <dgm:pt modelId="{613BA345-AC4B-4A3D-8A52-4B7D580E6AE3}">
      <dgm:prSet/>
      <dgm:spPr/>
      <dgm:t>
        <a:bodyPr/>
        <a:lstStyle/>
        <a:p>
          <a:pPr algn="l"/>
          <a:endParaRPr lang="en-US" sz="600" dirty="0"/>
        </a:p>
      </dgm:t>
    </dgm:pt>
    <dgm:pt modelId="{137E46CF-2F39-46C5-8918-CAE6A0038E6B}" type="parTrans" cxnId="{825C280D-DB69-41C7-A778-DC374C4F8879}">
      <dgm:prSet/>
      <dgm:spPr/>
      <dgm:t>
        <a:bodyPr/>
        <a:lstStyle/>
        <a:p>
          <a:endParaRPr lang="en-US"/>
        </a:p>
      </dgm:t>
    </dgm:pt>
    <dgm:pt modelId="{A1F6B15A-25E7-4C5C-A436-653DF45FDF83}" type="sibTrans" cxnId="{825C280D-DB69-41C7-A778-DC374C4F8879}">
      <dgm:prSet/>
      <dgm:spPr/>
      <dgm:t>
        <a:bodyPr/>
        <a:lstStyle/>
        <a:p>
          <a:endParaRPr lang="en-US"/>
        </a:p>
      </dgm:t>
    </dgm:pt>
    <dgm:pt modelId="{4D72816E-DDA2-4436-B820-EB3E6F1D2480}">
      <dgm:prSet phldrT="[Text]" custT="1"/>
      <dgm:spPr/>
      <dgm:t>
        <a:bodyPr/>
        <a:lstStyle/>
        <a:p>
          <a:r>
            <a:rPr lang="en-US" sz="1600" dirty="0" smtClean="0"/>
            <a:t>CLOSING</a:t>
          </a:r>
          <a:endParaRPr lang="en-US" sz="1600" dirty="0"/>
        </a:p>
      </dgm:t>
    </dgm:pt>
    <dgm:pt modelId="{65583C05-14B0-4398-A525-529313EC1001}" type="parTrans" cxnId="{754D3510-021D-48BA-8A6E-B4EE8DB5F8C8}">
      <dgm:prSet/>
      <dgm:spPr/>
      <dgm:t>
        <a:bodyPr/>
        <a:lstStyle/>
        <a:p>
          <a:endParaRPr lang="en-US"/>
        </a:p>
      </dgm:t>
    </dgm:pt>
    <dgm:pt modelId="{65DFB0B6-0E23-4718-9AF6-A52D1C763CFC}" type="sibTrans" cxnId="{754D3510-021D-48BA-8A6E-B4EE8DB5F8C8}">
      <dgm:prSet/>
      <dgm:spPr/>
      <dgm:t>
        <a:bodyPr/>
        <a:lstStyle/>
        <a:p>
          <a:endParaRPr lang="en-US"/>
        </a:p>
      </dgm:t>
    </dgm:pt>
    <dgm:pt modelId="{08427906-B1A6-4D7C-8399-48612912BD59}">
      <dgm:prSet phldrT="[Text]" custT="1"/>
      <dgm:spPr/>
      <dgm:t>
        <a:bodyPr/>
        <a:lstStyle/>
        <a:p>
          <a:r>
            <a:rPr lang="en-US" sz="1600" dirty="0" smtClean="0"/>
            <a:t>PRESENTING</a:t>
          </a:r>
          <a:endParaRPr lang="en-US" sz="1600" dirty="0"/>
        </a:p>
      </dgm:t>
    </dgm:pt>
    <dgm:pt modelId="{81197669-0ED3-4B56-9A14-E98D75DAEB03}" type="parTrans" cxnId="{2988ED3E-CF6C-4459-B364-323581573CEF}">
      <dgm:prSet/>
      <dgm:spPr/>
      <dgm:t>
        <a:bodyPr/>
        <a:lstStyle/>
        <a:p>
          <a:endParaRPr lang="en-US"/>
        </a:p>
      </dgm:t>
    </dgm:pt>
    <dgm:pt modelId="{0B0356C4-9485-4522-8B70-CA006E0D75CC}" type="sibTrans" cxnId="{2988ED3E-CF6C-4459-B364-323581573CEF}">
      <dgm:prSet/>
      <dgm:spPr/>
      <dgm:t>
        <a:bodyPr/>
        <a:lstStyle/>
        <a:p>
          <a:endParaRPr lang="en-US"/>
        </a:p>
      </dgm:t>
    </dgm:pt>
    <dgm:pt modelId="{3A5E8FD8-7706-4BDA-942E-773C3BAA1BA7}" type="pres">
      <dgm:prSet presAssocID="{FF177AC8-1EB7-43A5-893D-99C1782F8C48}" presName="compositeShape" presStyleCnt="0">
        <dgm:presLayoutVars>
          <dgm:dir/>
          <dgm:resizeHandles/>
        </dgm:presLayoutVars>
      </dgm:prSet>
      <dgm:spPr/>
      <dgm:t>
        <a:bodyPr/>
        <a:lstStyle/>
        <a:p>
          <a:endParaRPr lang="en-US"/>
        </a:p>
      </dgm:t>
    </dgm:pt>
    <dgm:pt modelId="{7180DB87-19F4-4F14-ACDC-EE5499527A6B}" type="pres">
      <dgm:prSet presAssocID="{FF177AC8-1EB7-43A5-893D-99C1782F8C48}" presName="pyramid" presStyleLbl="node1" presStyleIdx="0" presStyleCnt="1"/>
      <dgm:spPr/>
    </dgm:pt>
    <dgm:pt modelId="{6BD02D7E-72AF-4BC1-98F5-FA520F9E573A}" type="pres">
      <dgm:prSet presAssocID="{FF177AC8-1EB7-43A5-893D-99C1782F8C48}" presName="theList" presStyleCnt="0"/>
      <dgm:spPr/>
    </dgm:pt>
    <dgm:pt modelId="{C301D14D-5150-4F3C-A70C-838A2B456062}" type="pres">
      <dgm:prSet presAssocID="{E217E09C-A2CB-44DE-968C-BA986424817E}" presName="aNode" presStyleLbl="fgAcc1" presStyleIdx="0" presStyleCnt="6" custLinFactY="-46840" custLinFactNeighborX="-19930" custLinFactNeighborY="-100000">
        <dgm:presLayoutVars>
          <dgm:bulletEnabled val="1"/>
        </dgm:presLayoutVars>
      </dgm:prSet>
      <dgm:spPr/>
      <dgm:t>
        <a:bodyPr/>
        <a:lstStyle/>
        <a:p>
          <a:endParaRPr lang="en-US"/>
        </a:p>
      </dgm:t>
    </dgm:pt>
    <dgm:pt modelId="{D1A78391-F3BC-49AA-A1AB-17B7108F13F4}" type="pres">
      <dgm:prSet presAssocID="{E217E09C-A2CB-44DE-968C-BA986424817E}" presName="aSpace" presStyleCnt="0"/>
      <dgm:spPr/>
    </dgm:pt>
    <dgm:pt modelId="{4F9D6184-AC95-4CAD-9454-682109ED1EBB}" type="pres">
      <dgm:prSet presAssocID="{4D72816E-DDA2-4436-B820-EB3E6F1D2480}" presName="aNode" presStyleLbl="fgAcc1" presStyleIdx="1" presStyleCnt="6" custLinFactY="-18525" custLinFactNeighborX="-33916" custLinFactNeighborY="-100000">
        <dgm:presLayoutVars>
          <dgm:bulletEnabled val="1"/>
        </dgm:presLayoutVars>
      </dgm:prSet>
      <dgm:spPr/>
      <dgm:t>
        <a:bodyPr/>
        <a:lstStyle/>
        <a:p>
          <a:endParaRPr lang="en-US"/>
        </a:p>
      </dgm:t>
    </dgm:pt>
    <dgm:pt modelId="{5DD61C7A-3DFB-46FB-B9BA-895627943D13}" type="pres">
      <dgm:prSet presAssocID="{4D72816E-DDA2-4436-B820-EB3E6F1D2480}" presName="aSpace" presStyleCnt="0"/>
      <dgm:spPr/>
    </dgm:pt>
    <dgm:pt modelId="{F9F33953-FC48-49CC-A8CC-9875B67A2E41}" type="pres">
      <dgm:prSet presAssocID="{B0A67EC9-9DC2-46B6-927D-E857B3C15624}" presName="aNode" presStyleLbl="fgAcc1" presStyleIdx="2" presStyleCnt="6" custLinFactNeighborX="-43240" custLinFactNeighborY="-21692">
        <dgm:presLayoutVars>
          <dgm:bulletEnabled val="1"/>
        </dgm:presLayoutVars>
      </dgm:prSet>
      <dgm:spPr/>
      <dgm:t>
        <a:bodyPr/>
        <a:lstStyle/>
        <a:p>
          <a:endParaRPr lang="en-US"/>
        </a:p>
      </dgm:t>
    </dgm:pt>
    <dgm:pt modelId="{09DF797D-DE5D-483F-859E-5D7DC806819F}" type="pres">
      <dgm:prSet presAssocID="{B0A67EC9-9DC2-46B6-927D-E857B3C15624}" presName="aSpace" presStyleCnt="0"/>
      <dgm:spPr/>
    </dgm:pt>
    <dgm:pt modelId="{F42C902A-01A2-4D2B-A622-9AC64CDCDD63}" type="pres">
      <dgm:prSet presAssocID="{08427906-B1A6-4D7C-8399-48612912BD59}" presName="aNode" presStyleLbl="fgAcc1" presStyleIdx="3" presStyleCnt="6" custLinFactY="13103" custLinFactNeighborX="-59557" custLinFactNeighborY="100000">
        <dgm:presLayoutVars>
          <dgm:bulletEnabled val="1"/>
        </dgm:presLayoutVars>
      </dgm:prSet>
      <dgm:spPr/>
      <dgm:t>
        <a:bodyPr/>
        <a:lstStyle/>
        <a:p>
          <a:endParaRPr lang="en-US"/>
        </a:p>
      </dgm:t>
    </dgm:pt>
    <dgm:pt modelId="{9A20A668-F358-405C-9AB3-D0E116E37E2D}" type="pres">
      <dgm:prSet presAssocID="{08427906-B1A6-4D7C-8399-48612912BD59}" presName="aSpace" presStyleCnt="0"/>
      <dgm:spPr/>
    </dgm:pt>
    <dgm:pt modelId="{CE6955DA-D2ED-4883-9769-9CDD5826B6F9}" type="pres">
      <dgm:prSet presAssocID="{26CEF18E-CA5E-4549-B513-F305FBB4A02A}" presName="aNode" presStyleLbl="fgAcc1" presStyleIdx="4" presStyleCnt="6" custLinFactY="41417" custLinFactNeighborX="-78205" custLinFactNeighborY="100000">
        <dgm:presLayoutVars>
          <dgm:bulletEnabled val="1"/>
        </dgm:presLayoutVars>
      </dgm:prSet>
      <dgm:spPr/>
      <dgm:t>
        <a:bodyPr/>
        <a:lstStyle/>
        <a:p>
          <a:endParaRPr lang="en-US"/>
        </a:p>
      </dgm:t>
    </dgm:pt>
    <dgm:pt modelId="{9730D03F-EA6E-4333-BEEF-5C6982C40DDD}" type="pres">
      <dgm:prSet presAssocID="{26CEF18E-CA5E-4549-B513-F305FBB4A02A}" presName="aSpace" presStyleCnt="0"/>
      <dgm:spPr/>
    </dgm:pt>
    <dgm:pt modelId="{1ACD71B5-B07D-4F01-A2D1-B05E345A6DAE}" type="pres">
      <dgm:prSet presAssocID="{084ADCD8-FE03-43B4-AE63-4D1FD987A20D}" presName="aNode" presStyleLbl="fgAcc1" presStyleIdx="5" presStyleCnt="6" custLinFactY="56930" custLinFactNeighborX="-96853" custLinFactNeighborY="100000">
        <dgm:presLayoutVars>
          <dgm:bulletEnabled val="1"/>
        </dgm:presLayoutVars>
      </dgm:prSet>
      <dgm:spPr/>
      <dgm:t>
        <a:bodyPr/>
        <a:lstStyle/>
        <a:p>
          <a:endParaRPr lang="en-US"/>
        </a:p>
      </dgm:t>
    </dgm:pt>
    <dgm:pt modelId="{D2E91EED-2186-44EB-A515-AB844ABED83F}" type="pres">
      <dgm:prSet presAssocID="{084ADCD8-FE03-43B4-AE63-4D1FD987A20D}" presName="aSpace" presStyleCnt="0"/>
      <dgm:spPr/>
    </dgm:pt>
  </dgm:ptLst>
  <dgm:cxnLst>
    <dgm:cxn modelId="{2BF41B18-BD10-42FB-B56F-D105A0EEF376}" type="presOf" srcId="{EC6D49D8-DB89-47A6-9D79-F5E8FA1619EE}" destId="{CE6955DA-D2ED-4883-9769-9CDD5826B6F9}" srcOrd="0" destOrd="1" presId="urn:microsoft.com/office/officeart/2005/8/layout/pyramid2"/>
    <dgm:cxn modelId="{1C731746-CB3D-49F2-A7E4-BEAFA924B77D}" srcId="{FF177AC8-1EB7-43A5-893D-99C1782F8C48}" destId="{B0A67EC9-9DC2-46B6-927D-E857B3C15624}" srcOrd="2" destOrd="0" parTransId="{3F7F0EB7-940E-407D-AC54-E1B258F700F2}" sibTransId="{EC6268B5-4F76-4616-A850-D43835286BB7}"/>
    <dgm:cxn modelId="{275A30B4-B6DD-4118-94E2-C2A43DBD2DA0}" type="presOf" srcId="{E217E09C-A2CB-44DE-968C-BA986424817E}" destId="{C301D14D-5150-4F3C-A70C-838A2B456062}" srcOrd="0" destOrd="0" presId="urn:microsoft.com/office/officeart/2005/8/layout/pyramid2"/>
    <dgm:cxn modelId="{B7C7A53A-FCFA-4801-8F59-B8FFA7A26EAB}" type="presOf" srcId="{4D72816E-DDA2-4436-B820-EB3E6F1D2480}" destId="{4F9D6184-AC95-4CAD-9454-682109ED1EBB}" srcOrd="0" destOrd="0" presId="urn:microsoft.com/office/officeart/2005/8/layout/pyramid2"/>
    <dgm:cxn modelId="{8388D87F-7E1C-4FFD-8DA0-61D1325169AD}" type="presOf" srcId="{26CEF18E-CA5E-4549-B513-F305FBB4A02A}" destId="{CE6955DA-D2ED-4883-9769-9CDD5826B6F9}" srcOrd="0" destOrd="0" presId="urn:microsoft.com/office/officeart/2005/8/layout/pyramid2"/>
    <dgm:cxn modelId="{A1DD89AC-E67D-4EE9-908D-A355573B1B6F}" srcId="{FF177AC8-1EB7-43A5-893D-99C1782F8C48}" destId="{E217E09C-A2CB-44DE-968C-BA986424817E}" srcOrd="0" destOrd="0" parTransId="{034373ED-1AF6-4D33-8EB1-B053C43F2E77}" sibTransId="{48042827-6E43-44A4-ACD4-7AC00666FAF4}"/>
    <dgm:cxn modelId="{754D3510-021D-48BA-8A6E-B4EE8DB5F8C8}" srcId="{FF177AC8-1EB7-43A5-893D-99C1782F8C48}" destId="{4D72816E-DDA2-4436-B820-EB3E6F1D2480}" srcOrd="1" destOrd="0" parTransId="{65583C05-14B0-4398-A525-529313EC1001}" sibTransId="{65DFB0B6-0E23-4718-9AF6-A52D1C763CFC}"/>
    <dgm:cxn modelId="{01AECA4C-B293-4476-A9C3-B3E23FCDD249}" type="presOf" srcId="{FF177AC8-1EB7-43A5-893D-99C1782F8C48}" destId="{3A5E8FD8-7706-4BDA-942E-773C3BAA1BA7}" srcOrd="0" destOrd="0" presId="urn:microsoft.com/office/officeart/2005/8/layout/pyramid2"/>
    <dgm:cxn modelId="{2781E15B-3C88-48DD-97BB-922AC90EBFAE}" srcId="{26CEF18E-CA5E-4549-B513-F305FBB4A02A}" destId="{EC6D49D8-DB89-47A6-9D79-F5E8FA1619EE}" srcOrd="0" destOrd="0" parTransId="{AC16FA87-766D-4F96-A7ED-17F80BF6520D}" sibTransId="{6E1A01AB-9247-4C20-88CD-49C5B72961AE}"/>
    <dgm:cxn modelId="{2988ED3E-CF6C-4459-B364-323581573CEF}" srcId="{FF177AC8-1EB7-43A5-893D-99C1782F8C48}" destId="{08427906-B1A6-4D7C-8399-48612912BD59}" srcOrd="3" destOrd="0" parTransId="{81197669-0ED3-4B56-9A14-E98D75DAEB03}" sibTransId="{0B0356C4-9485-4522-8B70-CA006E0D75CC}"/>
    <dgm:cxn modelId="{F39836DC-186E-48FD-A9BE-3CD83855895B}" srcId="{FF177AC8-1EB7-43A5-893D-99C1782F8C48}" destId="{26CEF18E-CA5E-4549-B513-F305FBB4A02A}" srcOrd="4" destOrd="0" parTransId="{F98E511E-4D81-44A9-83CB-182B30D17CCE}" sibTransId="{B70CE963-A597-4CEF-A7DA-2FCD9F757A2C}"/>
    <dgm:cxn modelId="{A89937E0-B373-4303-B4B3-195B44C57ABD}" type="presOf" srcId="{B0A67EC9-9DC2-46B6-927D-E857B3C15624}" destId="{F9F33953-FC48-49CC-A8CC-9875B67A2E41}" srcOrd="0" destOrd="0" presId="urn:microsoft.com/office/officeart/2005/8/layout/pyramid2"/>
    <dgm:cxn modelId="{3BBEF15C-D1C5-4436-8038-202A4A733A18}" type="presOf" srcId="{08427906-B1A6-4D7C-8399-48612912BD59}" destId="{F42C902A-01A2-4D2B-A622-9AC64CDCDD63}" srcOrd="0" destOrd="0" presId="urn:microsoft.com/office/officeart/2005/8/layout/pyramid2"/>
    <dgm:cxn modelId="{130A4494-7CA3-46E0-BB17-BFEB2BE427A3}" srcId="{FF177AC8-1EB7-43A5-893D-99C1782F8C48}" destId="{084ADCD8-FE03-43B4-AE63-4D1FD987A20D}" srcOrd="5" destOrd="0" parTransId="{9A4B9CA0-90D5-4957-9B8E-9E0A04D3F632}" sibTransId="{DDDA6CCF-DDD0-4390-B770-5ECFED24E479}"/>
    <dgm:cxn modelId="{825C280D-DB69-41C7-A778-DC374C4F8879}" srcId="{26CEF18E-CA5E-4549-B513-F305FBB4A02A}" destId="{613BA345-AC4B-4A3D-8A52-4B7D580E6AE3}" srcOrd="1" destOrd="0" parTransId="{137E46CF-2F39-46C5-8918-CAE6A0038E6B}" sibTransId="{A1F6B15A-25E7-4C5C-A436-653DF45FDF83}"/>
    <dgm:cxn modelId="{FBB26C06-D191-4EA8-A9BF-9B6CBF341DD9}" type="presOf" srcId="{613BA345-AC4B-4A3D-8A52-4B7D580E6AE3}" destId="{CE6955DA-D2ED-4883-9769-9CDD5826B6F9}" srcOrd="0" destOrd="2" presId="urn:microsoft.com/office/officeart/2005/8/layout/pyramid2"/>
    <dgm:cxn modelId="{AE290623-521E-421D-8CE9-EA60854A769E}" type="presOf" srcId="{084ADCD8-FE03-43B4-AE63-4D1FD987A20D}" destId="{1ACD71B5-B07D-4F01-A2D1-B05E345A6DAE}" srcOrd="0" destOrd="0" presId="urn:microsoft.com/office/officeart/2005/8/layout/pyramid2"/>
    <dgm:cxn modelId="{AA600517-2D78-4E6D-9FB3-E75C6A066C98}" type="presParOf" srcId="{3A5E8FD8-7706-4BDA-942E-773C3BAA1BA7}" destId="{7180DB87-19F4-4F14-ACDC-EE5499527A6B}" srcOrd="0" destOrd="0" presId="urn:microsoft.com/office/officeart/2005/8/layout/pyramid2"/>
    <dgm:cxn modelId="{F3F4B552-8E94-49D0-8025-C3489E964A5F}" type="presParOf" srcId="{3A5E8FD8-7706-4BDA-942E-773C3BAA1BA7}" destId="{6BD02D7E-72AF-4BC1-98F5-FA520F9E573A}" srcOrd="1" destOrd="0" presId="urn:microsoft.com/office/officeart/2005/8/layout/pyramid2"/>
    <dgm:cxn modelId="{BFDC5A27-96C4-4C22-B7EF-2251545E20C8}" type="presParOf" srcId="{6BD02D7E-72AF-4BC1-98F5-FA520F9E573A}" destId="{C301D14D-5150-4F3C-A70C-838A2B456062}" srcOrd="0" destOrd="0" presId="urn:microsoft.com/office/officeart/2005/8/layout/pyramid2"/>
    <dgm:cxn modelId="{418B221C-4FB3-4533-B71C-7DC9D215A58A}" type="presParOf" srcId="{6BD02D7E-72AF-4BC1-98F5-FA520F9E573A}" destId="{D1A78391-F3BC-49AA-A1AB-17B7108F13F4}" srcOrd="1" destOrd="0" presId="urn:microsoft.com/office/officeart/2005/8/layout/pyramid2"/>
    <dgm:cxn modelId="{5495C189-046F-4284-ACB2-AB6BB8F601B5}" type="presParOf" srcId="{6BD02D7E-72AF-4BC1-98F5-FA520F9E573A}" destId="{4F9D6184-AC95-4CAD-9454-682109ED1EBB}" srcOrd="2" destOrd="0" presId="urn:microsoft.com/office/officeart/2005/8/layout/pyramid2"/>
    <dgm:cxn modelId="{321DB246-92C1-46A7-BC09-2A79C12BD6AF}" type="presParOf" srcId="{6BD02D7E-72AF-4BC1-98F5-FA520F9E573A}" destId="{5DD61C7A-3DFB-46FB-B9BA-895627943D13}" srcOrd="3" destOrd="0" presId="urn:microsoft.com/office/officeart/2005/8/layout/pyramid2"/>
    <dgm:cxn modelId="{16EBB79C-1149-49EA-A2D8-D68D725824B6}" type="presParOf" srcId="{6BD02D7E-72AF-4BC1-98F5-FA520F9E573A}" destId="{F9F33953-FC48-49CC-A8CC-9875B67A2E41}" srcOrd="4" destOrd="0" presId="urn:microsoft.com/office/officeart/2005/8/layout/pyramid2"/>
    <dgm:cxn modelId="{8E36E938-FB4D-4937-BE8D-56666159B67D}" type="presParOf" srcId="{6BD02D7E-72AF-4BC1-98F5-FA520F9E573A}" destId="{09DF797D-DE5D-483F-859E-5D7DC806819F}" srcOrd="5" destOrd="0" presId="urn:microsoft.com/office/officeart/2005/8/layout/pyramid2"/>
    <dgm:cxn modelId="{F85E008C-FF86-4A47-9EA2-901BCD3AFFB3}" type="presParOf" srcId="{6BD02D7E-72AF-4BC1-98F5-FA520F9E573A}" destId="{F42C902A-01A2-4D2B-A622-9AC64CDCDD63}" srcOrd="6" destOrd="0" presId="urn:microsoft.com/office/officeart/2005/8/layout/pyramid2"/>
    <dgm:cxn modelId="{B24F160F-8997-4786-80CD-4BE32B97F336}" type="presParOf" srcId="{6BD02D7E-72AF-4BC1-98F5-FA520F9E573A}" destId="{9A20A668-F358-405C-9AB3-D0E116E37E2D}" srcOrd="7" destOrd="0" presId="urn:microsoft.com/office/officeart/2005/8/layout/pyramid2"/>
    <dgm:cxn modelId="{FCEF976F-8526-497E-AEBC-B20727BF0520}" type="presParOf" srcId="{6BD02D7E-72AF-4BC1-98F5-FA520F9E573A}" destId="{CE6955DA-D2ED-4883-9769-9CDD5826B6F9}" srcOrd="8" destOrd="0" presId="urn:microsoft.com/office/officeart/2005/8/layout/pyramid2"/>
    <dgm:cxn modelId="{859818BD-CE11-4CDE-96A0-A426338B9419}" type="presParOf" srcId="{6BD02D7E-72AF-4BC1-98F5-FA520F9E573A}" destId="{9730D03F-EA6E-4333-BEEF-5C6982C40DDD}" srcOrd="9" destOrd="0" presId="urn:microsoft.com/office/officeart/2005/8/layout/pyramid2"/>
    <dgm:cxn modelId="{843C26CC-C5E9-4A56-8F4A-7A5916ECA984}" type="presParOf" srcId="{6BD02D7E-72AF-4BC1-98F5-FA520F9E573A}" destId="{1ACD71B5-B07D-4F01-A2D1-B05E345A6DAE}" srcOrd="10" destOrd="0" presId="urn:microsoft.com/office/officeart/2005/8/layout/pyramid2"/>
    <dgm:cxn modelId="{80F42456-6DD9-4DAE-B10D-3448B3DD8E51}" type="presParOf" srcId="{6BD02D7E-72AF-4BC1-98F5-FA520F9E573A}" destId="{D2E91EED-2186-44EB-A515-AB844ABED83F}"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56E00A-0A3C-4582-AB9E-FF518AC5CEDB}" type="doc">
      <dgm:prSet loTypeId="urn:microsoft.com/office/officeart/2005/8/layout/arrow1" loCatId="relationship" qsTypeId="urn:microsoft.com/office/officeart/2005/8/quickstyle/3d3" qsCatId="3D" csTypeId="urn:microsoft.com/office/officeart/2005/8/colors/accent1_2" csCatId="accent1" phldr="1"/>
      <dgm:spPr/>
      <dgm:t>
        <a:bodyPr/>
        <a:lstStyle/>
        <a:p>
          <a:endParaRPr lang="en-US"/>
        </a:p>
      </dgm:t>
    </dgm:pt>
    <dgm:pt modelId="{A1DD542C-DB27-4EF0-B784-17BF5A639D66}">
      <dgm:prSet phldrT="[Text]" custT="1"/>
      <dgm:spPr/>
      <dgm:t>
        <a:bodyPr/>
        <a:lstStyle/>
        <a:p>
          <a:r>
            <a:rPr lang="en-US" sz="1800" b="1" i="1" dirty="0" smtClean="0"/>
            <a:t>IDENTIFY</a:t>
          </a:r>
          <a:endParaRPr lang="en-US" sz="1800" b="1" i="1" dirty="0"/>
        </a:p>
      </dgm:t>
    </dgm:pt>
    <dgm:pt modelId="{303F5497-B786-434A-AEC7-EC11C37F007A}" type="parTrans" cxnId="{6E70ABB0-C120-4EDD-BC01-87A98ABBA21B}">
      <dgm:prSet/>
      <dgm:spPr/>
      <dgm:t>
        <a:bodyPr/>
        <a:lstStyle/>
        <a:p>
          <a:endParaRPr lang="en-US"/>
        </a:p>
      </dgm:t>
    </dgm:pt>
    <dgm:pt modelId="{11908C07-8D7B-4BC2-91D8-58D53F313C4C}" type="sibTrans" cxnId="{6E70ABB0-C120-4EDD-BC01-87A98ABBA21B}">
      <dgm:prSet/>
      <dgm:spPr/>
      <dgm:t>
        <a:bodyPr/>
        <a:lstStyle/>
        <a:p>
          <a:endParaRPr lang="en-US"/>
        </a:p>
      </dgm:t>
    </dgm:pt>
    <dgm:pt modelId="{01E47C2D-1C8E-45B1-B72A-75687A924FFE}">
      <dgm:prSet phldrT="[Text]" custT="1"/>
      <dgm:spPr/>
      <dgm:t>
        <a:bodyPr/>
        <a:lstStyle/>
        <a:p>
          <a:r>
            <a:rPr lang="en-US" sz="1800" b="1" i="1" dirty="0" smtClean="0"/>
            <a:t>QUALIFY</a:t>
          </a:r>
          <a:endParaRPr lang="en-US" sz="1800" b="1" i="1" dirty="0"/>
        </a:p>
      </dgm:t>
    </dgm:pt>
    <dgm:pt modelId="{9938EC13-DBA9-4D5D-863C-F7ABD2152291}" type="parTrans" cxnId="{8C27A279-9655-4E84-A27E-36CD49D3A285}">
      <dgm:prSet/>
      <dgm:spPr/>
      <dgm:t>
        <a:bodyPr/>
        <a:lstStyle/>
        <a:p>
          <a:endParaRPr lang="en-US"/>
        </a:p>
      </dgm:t>
    </dgm:pt>
    <dgm:pt modelId="{0EC1AD5A-A18D-490B-BE16-47429117E958}" type="sibTrans" cxnId="{8C27A279-9655-4E84-A27E-36CD49D3A285}">
      <dgm:prSet/>
      <dgm:spPr/>
      <dgm:t>
        <a:bodyPr/>
        <a:lstStyle/>
        <a:p>
          <a:endParaRPr lang="en-US"/>
        </a:p>
      </dgm:t>
    </dgm:pt>
    <dgm:pt modelId="{08FB84A4-0492-4BD4-9D36-5376E4692950}" type="pres">
      <dgm:prSet presAssocID="{2656E00A-0A3C-4582-AB9E-FF518AC5CEDB}" presName="cycle" presStyleCnt="0">
        <dgm:presLayoutVars>
          <dgm:dir/>
          <dgm:resizeHandles val="exact"/>
        </dgm:presLayoutVars>
      </dgm:prSet>
      <dgm:spPr/>
      <dgm:t>
        <a:bodyPr/>
        <a:lstStyle/>
        <a:p>
          <a:endParaRPr lang="en-US"/>
        </a:p>
      </dgm:t>
    </dgm:pt>
    <dgm:pt modelId="{07B2D57E-967B-4E9F-9CC9-E532488363D1}" type="pres">
      <dgm:prSet presAssocID="{A1DD542C-DB27-4EF0-B784-17BF5A639D66}" presName="arrow" presStyleLbl="node1" presStyleIdx="0" presStyleCnt="2" custScaleY="100082" custRadScaleRad="62229" custRadScaleInc="-1759">
        <dgm:presLayoutVars>
          <dgm:bulletEnabled val="1"/>
        </dgm:presLayoutVars>
      </dgm:prSet>
      <dgm:spPr/>
      <dgm:t>
        <a:bodyPr/>
        <a:lstStyle/>
        <a:p>
          <a:endParaRPr lang="en-US"/>
        </a:p>
      </dgm:t>
    </dgm:pt>
    <dgm:pt modelId="{802AFD64-D040-4077-892A-4CC8F2067169}" type="pres">
      <dgm:prSet presAssocID="{01E47C2D-1C8E-45B1-B72A-75687A924FFE}" presName="arrow" presStyleLbl="node1" presStyleIdx="1" presStyleCnt="2" custRadScaleRad="65558" custRadScaleInc="-7">
        <dgm:presLayoutVars>
          <dgm:bulletEnabled val="1"/>
        </dgm:presLayoutVars>
      </dgm:prSet>
      <dgm:spPr/>
      <dgm:t>
        <a:bodyPr/>
        <a:lstStyle/>
        <a:p>
          <a:endParaRPr lang="en-US"/>
        </a:p>
      </dgm:t>
    </dgm:pt>
  </dgm:ptLst>
  <dgm:cxnLst>
    <dgm:cxn modelId="{8C27A279-9655-4E84-A27E-36CD49D3A285}" srcId="{2656E00A-0A3C-4582-AB9E-FF518AC5CEDB}" destId="{01E47C2D-1C8E-45B1-B72A-75687A924FFE}" srcOrd="1" destOrd="0" parTransId="{9938EC13-DBA9-4D5D-863C-F7ABD2152291}" sibTransId="{0EC1AD5A-A18D-490B-BE16-47429117E958}"/>
    <dgm:cxn modelId="{667F7B77-7A95-4380-926D-4A9D53EC8EB6}" type="presOf" srcId="{01E47C2D-1C8E-45B1-B72A-75687A924FFE}" destId="{802AFD64-D040-4077-892A-4CC8F2067169}" srcOrd="0" destOrd="0" presId="urn:microsoft.com/office/officeart/2005/8/layout/arrow1"/>
    <dgm:cxn modelId="{6E70ABB0-C120-4EDD-BC01-87A98ABBA21B}" srcId="{2656E00A-0A3C-4582-AB9E-FF518AC5CEDB}" destId="{A1DD542C-DB27-4EF0-B784-17BF5A639D66}" srcOrd="0" destOrd="0" parTransId="{303F5497-B786-434A-AEC7-EC11C37F007A}" sibTransId="{11908C07-8D7B-4BC2-91D8-58D53F313C4C}"/>
    <dgm:cxn modelId="{C5A89596-0770-4B2E-930C-F3F0862AD2C8}" type="presOf" srcId="{A1DD542C-DB27-4EF0-B784-17BF5A639D66}" destId="{07B2D57E-967B-4E9F-9CC9-E532488363D1}" srcOrd="0" destOrd="0" presId="urn:microsoft.com/office/officeart/2005/8/layout/arrow1"/>
    <dgm:cxn modelId="{15ACC5BE-A2BD-4B48-8C63-7C904AEE7715}" type="presOf" srcId="{2656E00A-0A3C-4582-AB9E-FF518AC5CEDB}" destId="{08FB84A4-0492-4BD4-9D36-5376E4692950}" srcOrd="0" destOrd="0" presId="urn:microsoft.com/office/officeart/2005/8/layout/arrow1"/>
    <dgm:cxn modelId="{9B87BAF1-30EC-489F-9BA2-748E62AAC974}" type="presParOf" srcId="{08FB84A4-0492-4BD4-9D36-5376E4692950}" destId="{07B2D57E-967B-4E9F-9CC9-E532488363D1}" srcOrd="0" destOrd="0" presId="urn:microsoft.com/office/officeart/2005/8/layout/arrow1"/>
    <dgm:cxn modelId="{E5895DEE-2F4B-4E8B-90DE-4D19A773FF6C}" type="presParOf" srcId="{08FB84A4-0492-4BD4-9D36-5376E4692950}" destId="{802AFD64-D040-4077-892A-4CC8F2067169}"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6D0428-5427-4F93-BD9C-BB4FB829E6CF}" type="doc">
      <dgm:prSet loTypeId="urn:microsoft.com/office/officeart/2005/8/layout/chevron1" loCatId="process" qsTypeId="urn:microsoft.com/office/officeart/2005/8/quickstyle/simple1" qsCatId="simple" csTypeId="urn:microsoft.com/office/officeart/2005/8/colors/colorful3" csCatId="colorful" phldr="1"/>
      <dgm:spPr/>
    </dgm:pt>
    <dgm:pt modelId="{16E75AD0-8458-4FBC-91F6-EE2DCE7DED1C}">
      <dgm:prSet phldrT="[Text]" custT="1"/>
      <dgm:spPr/>
      <dgm:t>
        <a:bodyPr/>
        <a:lstStyle/>
        <a:p>
          <a:r>
            <a:rPr lang="en-US" sz="1800" b="1" dirty="0" smtClean="0">
              <a:solidFill>
                <a:schemeClr val="accent1"/>
              </a:solidFill>
            </a:rPr>
            <a:t>Define Target Market</a:t>
          </a:r>
          <a:endParaRPr lang="en-US" sz="1800" b="1" dirty="0">
            <a:solidFill>
              <a:schemeClr val="accent1"/>
            </a:solidFill>
          </a:endParaRPr>
        </a:p>
      </dgm:t>
    </dgm:pt>
    <dgm:pt modelId="{C86B8156-453D-41ED-8A9A-CD7484366FFA}" type="parTrans" cxnId="{5D69E225-8F1F-44AE-98B1-06C56A642728}">
      <dgm:prSet/>
      <dgm:spPr/>
      <dgm:t>
        <a:bodyPr/>
        <a:lstStyle/>
        <a:p>
          <a:endParaRPr lang="en-US"/>
        </a:p>
      </dgm:t>
    </dgm:pt>
    <dgm:pt modelId="{8181A3A7-554A-4661-93C4-04B09B5B8CFE}" type="sibTrans" cxnId="{5D69E225-8F1F-44AE-98B1-06C56A642728}">
      <dgm:prSet/>
      <dgm:spPr/>
      <dgm:t>
        <a:bodyPr/>
        <a:lstStyle/>
        <a:p>
          <a:endParaRPr lang="en-US"/>
        </a:p>
      </dgm:t>
    </dgm:pt>
    <dgm:pt modelId="{C88363E4-6BAF-472F-A5A3-961039FB6273}">
      <dgm:prSet phldrT="[Text]" custT="1"/>
      <dgm:spPr/>
      <dgm:t>
        <a:bodyPr/>
        <a:lstStyle/>
        <a:p>
          <a:r>
            <a:rPr lang="en-US" sz="1800" b="1" dirty="0" smtClean="0">
              <a:solidFill>
                <a:schemeClr val="accent1"/>
              </a:solidFill>
            </a:rPr>
            <a:t>Generate Sales Leads</a:t>
          </a:r>
          <a:endParaRPr lang="en-US" sz="1800" b="1" dirty="0">
            <a:solidFill>
              <a:schemeClr val="accent1"/>
            </a:solidFill>
          </a:endParaRPr>
        </a:p>
      </dgm:t>
    </dgm:pt>
    <dgm:pt modelId="{2438B0E4-60C1-46CC-8D55-DC648F934830}" type="parTrans" cxnId="{4527A36F-B296-4F77-936A-DA066DC3DE4C}">
      <dgm:prSet/>
      <dgm:spPr/>
      <dgm:t>
        <a:bodyPr/>
        <a:lstStyle/>
        <a:p>
          <a:endParaRPr lang="en-US"/>
        </a:p>
      </dgm:t>
    </dgm:pt>
    <dgm:pt modelId="{5492B8DA-AECE-44B6-89A3-61311B9E8B03}" type="sibTrans" cxnId="{4527A36F-B296-4F77-936A-DA066DC3DE4C}">
      <dgm:prSet/>
      <dgm:spPr/>
      <dgm:t>
        <a:bodyPr/>
        <a:lstStyle/>
        <a:p>
          <a:endParaRPr lang="en-US"/>
        </a:p>
      </dgm:t>
    </dgm:pt>
    <dgm:pt modelId="{34C04239-719A-47CA-8849-07530437BC6A}">
      <dgm:prSet phldrT="[Text]" custT="1"/>
      <dgm:spPr/>
      <dgm:t>
        <a:bodyPr/>
        <a:lstStyle/>
        <a:p>
          <a:r>
            <a:rPr lang="en-US" sz="1800" b="1" dirty="0" smtClean="0">
              <a:solidFill>
                <a:schemeClr val="accent1"/>
              </a:solidFill>
            </a:rPr>
            <a:t>Qualify Prospects</a:t>
          </a:r>
          <a:endParaRPr lang="en-US" sz="1800" b="1" dirty="0">
            <a:solidFill>
              <a:schemeClr val="accent1"/>
            </a:solidFill>
          </a:endParaRPr>
        </a:p>
      </dgm:t>
    </dgm:pt>
    <dgm:pt modelId="{1186D0E3-F33A-439B-8322-185D09696AEE}" type="parTrans" cxnId="{EA11D806-1185-4046-99B3-6896A30C1289}">
      <dgm:prSet/>
      <dgm:spPr/>
      <dgm:t>
        <a:bodyPr/>
        <a:lstStyle/>
        <a:p>
          <a:endParaRPr lang="en-US"/>
        </a:p>
      </dgm:t>
    </dgm:pt>
    <dgm:pt modelId="{AF33EB33-AAEF-4E18-9A2D-AD01CD0AFD73}" type="sibTrans" cxnId="{EA11D806-1185-4046-99B3-6896A30C1289}">
      <dgm:prSet/>
      <dgm:spPr/>
      <dgm:t>
        <a:bodyPr/>
        <a:lstStyle/>
        <a:p>
          <a:endParaRPr lang="en-US"/>
        </a:p>
      </dgm:t>
    </dgm:pt>
    <dgm:pt modelId="{28A6FD84-A468-41D0-B471-C83168E862FC}" type="pres">
      <dgm:prSet presAssocID="{7D6D0428-5427-4F93-BD9C-BB4FB829E6CF}" presName="Name0" presStyleCnt="0">
        <dgm:presLayoutVars>
          <dgm:dir/>
          <dgm:animLvl val="lvl"/>
          <dgm:resizeHandles val="exact"/>
        </dgm:presLayoutVars>
      </dgm:prSet>
      <dgm:spPr/>
    </dgm:pt>
    <dgm:pt modelId="{E83596E6-CAE5-4B62-8EFD-164BF0467D23}" type="pres">
      <dgm:prSet presAssocID="{16E75AD0-8458-4FBC-91F6-EE2DCE7DED1C}" presName="parTxOnly" presStyleLbl="node1" presStyleIdx="0" presStyleCnt="3" custLinFactNeighborX="-821" custLinFactNeighborY="8391">
        <dgm:presLayoutVars>
          <dgm:chMax val="0"/>
          <dgm:chPref val="0"/>
          <dgm:bulletEnabled val="1"/>
        </dgm:presLayoutVars>
      </dgm:prSet>
      <dgm:spPr/>
      <dgm:t>
        <a:bodyPr/>
        <a:lstStyle/>
        <a:p>
          <a:endParaRPr lang="en-US"/>
        </a:p>
      </dgm:t>
    </dgm:pt>
    <dgm:pt modelId="{1872B807-0594-42F5-8596-A1A5719BD740}" type="pres">
      <dgm:prSet presAssocID="{8181A3A7-554A-4661-93C4-04B09B5B8CFE}" presName="parTxOnlySpace" presStyleCnt="0"/>
      <dgm:spPr/>
    </dgm:pt>
    <dgm:pt modelId="{2CD8A6B9-E742-45A9-9A81-93FB3671EA1C}" type="pres">
      <dgm:prSet presAssocID="{C88363E4-6BAF-472F-A5A3-961039FB6273}" presName="parTxOnly" presStyleLbl="node1" presStyleIdx="1" presStyleCnt="3" custLinFactNeighborX="-6680" custLinFactNeighborY="5293">
        <dgm:presLayoutVars>
          <dgm:chMax val="0"/>
          <dgm:chPref val="0"/>
          <dgm:bulletEnabled val="1"/>
        </dgm:presLayoutVars>
      </dgm:prSet>
      <dgm:spPr/>
      <dgm:t>
        <a:bodyPr/>
        <a:lstStyle/>
        <a:p>
          <a:endParaRPr lang="en-US"/>
        </a:p>
      </dgm:t>
    </dgm:pt>
    <dgm:pt modelId="{219C5BF7-7631-4CC2-B407-58F115B3C911}" type="pres">
      <dgm:prSet presAssocID="{5492B8DA-AECE-44B6-89A3-61311B9E8B03}" presName="parTxOnlySpace" presStyleCnt="0"/>
      <dgm:spPr/>
    </dgm:pt>
    <dgm:pt modelId="{B5283936-2EDA-48C2-8BCD-CA05A543F15C}" type="pres">
      <dgm:prSet presAssocID="{34C04239-719A-47CA-8849-07530437BC6A}" presName="parTxOnly" presStyleLbl="node1" presStyleIdx="2" presStyleCnt="3" custLinFactNeighborX="2216" custLinFactNeighborY="8392">
        <dgm:presLayoutVars>
          <dgm:chMax val="0"/>
          <dgm:chPref val="0"/>
          <dgm:bulletEnabled val="1"/>
        </dgm:presLayoutVars>
      </dgm:prSet>
      <dgm:spPr/>
      <dgm:t>
        <a:bodyPr/>
        <a:lstStyle/>
        <a:p>
          <a:endParaRPr lang="en-US"/>
        </a:p>
      </dgm:t>
    </dgm:pt>
  </dgm:ptLst>
  <dgm:cxnLst>
    <dgm:cxn modelId="{4527A36F-B296-4F77-936A-DA066DC3DE4C}" srcId="{7D6D0428-5427-4F93-BD9C-BB4FB829E6CF}" destId="{C88363E4-6BAF-472F-A5A3-961039FB6273}" srcOrd="1" destOrd="0" parTransId="{2438B0E4-60C1-46CC-8D55-DC648F934830}" sibTransId="{5492B8DA-AECE-44B6-89A3-61311B9E8B03}"/>
    <dgm:cxn modelId="{3D3EFD38-AC43-486D-A73B-FD15CB16FD08}" type="presOf" srcId="{7D6D0428-5427-4F93-BD9C-BB4FB829E6CF}" destId="{28A6FD84-A468-41D0-B471-C83168E862FC}" srcOrd="0" destOrd="0" presId="urn:microsoft.com/office/officeart/2005/8/layout/chevron1"/>
    <dgm:cxn modelId="{4CBF5CE0-2ECA-4206-83AE-FF5FDE4EFF04}" type="presOf" srcId="{34C04239-719A-47CA-8849-07530437BC6A}" destId="{B5283936-2EDA-48C2-8BCD-CA05A543F15C}" srcOrd="0" destOrd="0" presId="urn:microsoft.com/office/officeart/2005/8/layout/chevron1"/>
    <dgm:cxn modelId="{B78B1C73-433D-41F1-B5F1-C32C3281098F}" type="presOf" srcId="{16E75AD0-8458-4FBC-91F6-EE2DCE7DED1C}" destId="{E83596E6-CAE5-4B62-8EFD-164BF0467D23}" srcOrd="0" destOrd="0" presId="urn:microsoft.com/office/officeart/2005/8/layout/chevron1"/>
    <dgm:cxn modelId="{EA11D806-1185-4046-99B3-6896A30C1289}" srcId="{7D6D0428-5427-4F93-BD9C-BB4FB829E6CF}" destId="{34C04239-719A-47CA-8849-07530437BC6A}" srcOrd="2" destOrd="0" parTransId="{1186D0E3-F33A-439B-8322-185D09696AEE}" sibTransId="{AF33EB33-AAEF-4E18-9A2D-AD01CD0AFD73}"/>
    <dgm:cxn modelId="{5D69E225-8F1F-44AE-98B1-06C56A642728}" srcId="{7D6D0428-5427-4F93-BD9C-BB4FB829E6CF}" destId="{16E75AD0-8458-4FBC-91F6-EE2DCE7DED1C}" srcOrd="0" destOrd="0" parTransId="{C86B8156-453D-41ED-8A9A-CD7484366FFA}" sibTransId="{8181A3A7-554A-4661-93C4-04B09B5B8CFE}"/>
    <dgm:cxn modelId="{CBE0B1A5-D8BB-474A-AB2E-8D76DB082551}" type="presOf" srcId="{C88363E4-6BAF-472F-A5A3-961039FB6273}" destId="{2CD8A6B9-E742-45A9-9A81-93FB3671EA1C}" srcOrd="0" destOrd="0" presId="urn:microsoft.com/office/officeart/2005/8/layout/chevron1"/>
    <dgm:cxn modelId="{D3C62BB7-5A14-499E-AABE-0E6302E2A68C}" type="presParOf" srcId="{28A6FD84-A468-41D0-B471-C83168E862FC}" destId="{E83596E6-CAE5-4B62-8EFD-164BF0467D23}" srcOrd="0" destOrd="0" presId="urn:microsoft.com/office/officeart/2005/8/layout/chevron1"/>
    <dgm:cxn modelId="{A5172A36-CB37-485A-9523-28CB9A9ACF6C}" type="presParOf" srcId="{28A6FD84-A468-41D0-B471-C83168E862FC}" destId="{1872B807-0594-42F5-8596-A1A5719BD740}" srcOrd="1" destOrd="0" presId="urn:microsoft.com/office/officeart/2005/8/layout/chevron1"/>
    <dgm:cxn modelId="{7A8917CA-F92F-4FF1-888E-2CFDD12CBE5B}" type="presParOf" srcId="{28A6FD84-A468-41D0-B471-C83168E862FC}" destId="{2CD8A6B9-E742-45A9-9A81-93FB3671EA1C}" srcOrd="2" destOrd="0" presId="urn:microsoft.com/office/officeart/2005/8/layout/chevron1"/>
    <dgm:cxn modelId="{198F2811-55BB-4424-9FB1-4DC85F9C62C1}" type="presParOf" srcId="{28A6FD84-A468-41D0-B471-C83168E862FC}" destId="{219C5BF7-7631-4CC2-B407-58F115B3C911}" srcOrd="3" destOrd="0" presId="urn:microsoft.com/office/officeart/2005/8/layout/chevron1"/>
    <dgm:cxn modelId="{AA9BD2E4-C6E1-4492-8219-31A70165BE9D}" type="presParOf" srcId="{28A6FD84-A468-41D0-B471-C83168E862FC}" destId="{B5283936-2EDA-48C2-8BCD-CA05A543F15C}"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0DB87-19F4-4F14-ACDC-EE5499527A6B}">
      <dsp:nvSpPr>
        <dsp:cNvPr id="0" name=""/>
        <dsp:cNvSpPr/>
      </dsp:nvSpPr>
      <dsp:spPr>
        <a:xfrm>
          <a:off x="1129664" y="0"/>
          <a:ext cx="5257800" cy="5257800"/>
        </a:xfrm>
        <a:prstGeom prst="triangl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1D14D-5150-4F3C-A70C-838A2B456062}">
      <dsp:nvSpPr>
        <dsp:cNvPr id="0" name=""/>
        <dsp:cNvSpPr/>
      </dsp:nvSpPr>
      <dsp:spPr>
        <a:xfrm>
          <a:off x="3077443" y="159325"/>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FOLLOWUP</a:t>
          </a:r>
          <a:endParaRPr lang="en-US" sz="1600" kern="1200" dirty="0"/>
        </a:p>
      </dsp:txBody>
      <dsp:txXfrm>
        <a:off x="3107822" y="189704"/>
        <a:ext cx="3356812" cy="561551"/>
      </dsp:txXfrm>
    </dsp:sp>
    <dsp:sp modelId="{4F9D6184-AC95-4CAD-9454-682109ED1EBB}">
      <dsp:nvSpPr>
        <dsp:cNvPr id="0" name=""/>
        <dsp:cNvSpPr/>
      </dsp:nvSpPr>
      <dsp:spPr>
        <a:xfrm>
          <a:off x="2599461" y="1035631"/>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CLOSING</a:t>
          </a:r>
          <a:endParaRPr lang="en-US" sz="1600" kern="1200" dirty="0"/>
        </a:p>
      </dsp:txBody>
      <dsp:txXfrm>
        <a:off x="2629840" y="1066010"/>
        <a:ext cx="3356812" cy="561551"/>
      </dsp:txXfrm>
    </dsp:sp>
    <dsp:sp modelId="{F9F33953-FC48-49CC-A8CC-9875B67A2E41}">
      <dsp:nvSpPr>
        <dsp:cNvPr id="0" name=""/>
        <dsp:cNvSpPr/>
      </dsp:nvSpPr>
      <dsp:spPr>
        <a:xfrm>
          <a:off x="2280807" y="1911927"/>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HANDLING OBJECTIONS</a:t>
          </a:r>
          <a:endParaRPr lang="en-US" sz="1600" kern="1200" dirty="0"/>
        </a:p>
      </dsp:txBody>
      <dsp:txXfrm>
        <a:off x="2311186" y="1942306"/>
        <a:ext cx="3356812" cy="561551"/>
      </dsp:txXfrm>
    </dsp:sp>
    <dsp:sp modelId="{F42C902A-01A2-4D2B-A622-9AC64CDCDD63}">
      <dsp:nvSpPr>
        <dsp:cNvPr id="0" name=""/>
        <dsp:cNvSpPr/>
      </dsp:nvSpPr>
      <dsp:spPr>
        <a:xfrm>
          <a:off x="1723162" y="2788230"/>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PRESENTING</a:t>
          </a:r>
          <a:endParaRPr lang="en-US" sz="1600" kern="1200" dirty="0"/>
        </a:p>
      </dsp:txBody>
      <dsp:txXfrm>
        <a:off x="1753541" y="2818609"/>
        <a:ext cx="3356812" cy="561551"/>
      </dsp:txXfrm>
    </dsp:sp>
    <dsp:sp modelId="{CE6955DA-D2ED-4883-9769-9CDD5826B6F9}">
      <dsp:nvSpPr>
        <dsp:cNvPr id="0" name=""/>
        <dsp:cNvSpPr/>
      </dsp:nvSpPr>
      <dsp:spPr>
        <a:xfrm>
          <a:off x="1085854" y="3664529"/>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justLow" defTabSz="355600">
            <a:lnSpc>
              <a:spcPct val="90000"/>
            </a:lnSpc>
            <a:spcBef>
              <a:spcPct val="0"/>
            </a:spcBef>
            <a:spcAft>
              <a:spcPct val="35000"/>
            </a:spcAft>
          </a:pPr>
          <a:endParaRPr lang="en-US" sz="800" kern="1200" dirty="0" smtClean="0"/>
        </a:p>
        <a:p>
          <a:pPr lvl="0" algn="l" defTabSz="355600">
            <a:lnSpc>
              <a:spcPct val="90000"/>
            </a:lnSpc>
            <a:spcBef>
              <a:spcPct val="0"/>
            </a:spcBef>
            <a:spcAft>
              <a:spcPct val="35000"/>
            </a:spcAft>
          </a:pPr>
          <a:r>
            <a:rPr lang="en-US" sz="800" kern="1200" dirty="0" smtClean="0"/>
            <a:t>                                          </a:t>
          </a:r>
          <a:r>
            <a:rPr lang="en-US" sz="1600" kern="1200" dirty="0" smtClean="0"/>
            <a:t>PREPARING</a:t>
          </a:r>
          <a:endParaRPr lang="en-US" sz="16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266700">
            <a:lnSpc>
              <a:spcPct val="90000"/>
            </a:lnSpc>
            <a:spcBef>
              <a:spcPct val="0"/>
            </a:spcBef>
            <a:spcAft>
              <a:spcPct val="15000"/>
            </a:spcAft>
            <a:buChar char="••"/>
          </a:pPr>
          <a:endParaRPr lang="en-US" sz="600" kern="1200" dirty="0"/>
        </a:p>
      </dsp:txBody>
      <dsp:txXfrm>
        <a:off x="1116233" y="3694908"/>
        <a:ext cx="3356812" cy="561551"/>
      </dsp:txXfrm>
    </dsp:sp>
    <dsp:sp modelId="{1ACD71B5-B07D-4F01-A2D1-B05E345A6DAE}">
      <dsp:nvSpPr>
        <dsp:cNvPr id="0" name=""/>
        <dsp:cNvSpPr/>
      </dsp:nvSpPr>
      <dsp:spPr>
        <a:xfrm>
          <a:off x="448545" y="4461167"/>
          <a:ext cx="3417570" cy="62230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PROSPECTING</a:t>
          </a:r>
          <a:endParaRPr lang="en-US" sz="1600" kern="1200" dirty="0"/>
        </a:p>
      </dsp:txBody>
      <dsp:txXfrm>
        <a:off x="478924" y="4491546"/>
        <a:ext cx="3356812" cy="561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2D57E-967B-4E9F-9CC9-E532488363D1}">
      <dsp:nvSpPr>
        <dsp:cNvPr id="0" name=""/>
        <dsp:cNvSpPr/>
      </dsp:nvSpPr>
      <dsp:spPr>
        <a:xfrm rot="16200000">
          <a:off x="838337" y="2886"/>
          <a:ext cx="1672828" cy="1674199"/>
        </a:xfrm>
        <a:prstGeom prst="upArrow">
          <a:avLst>
            <a:gd name="adj1" fmla="val 50000"/>
            <a:gd name="adj2" fmla="val 3500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IDENTIFY</a:t>
          </a:r>
          <a:endParaRPr lang="en-US" sz="1800" b="1" i="1" kern="1200" dirty="0"/>
        </a:p>
      </dsp:txBody>
      <dsp:txXfrm rot="5400000">
        <a:off x="1130397" y="421778"/>
        <a:ext cx="1381454" cy="836414"/>
      </dsp:txXfrm>
    </dsp:sp>
    <dsp:sp modelId="{802AFD64-D040-4077-892A-4CC8F2067169}">
      <dsp:nvSpPr>
        <dsp:cNvPr id="0" name=""/>
        <dsp:cNvSpPr/>
      </dsp:nvSpPr>
      <dsp:spPr>
        <a:xfrm rot="5400000">
          <a:off x="3660509" y="1467"/>
          <a:ext cx="1672828" cy="1672828"/>
        </a:xfrm>
        <a:prstGeom prst="upArrow">
          <a:avLst>
            <a:gd name="adj1" fmla="val 50000"/>
            <a:gd name="adj2" fmla="val 3500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QUALIFY</a:t>
          </a:r>
          <a:endParaRPr lang="en-US" sz="1800" b="1" i="1" kern="1200" dirty="0"/>
        </a:p>
      </dsp:txBody>
      <dsp:txXfrm rot="-5400000">
        <a:off x="3660510" y="419674"/>
        <a:ext cx="1380083" cy="836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596E6-CAE5-4B62-8EFD-164BF0467D23}">
      <dsp:nvSpPr>
        <dsp:cNvPr id="0" name=""/>
        <dsp:cNvSpPr/>
      </dsp:nvSpPr>
      <dsp:spPr>
        <a:xfrm>
          <a:off x="0" y="304794"/>
          <a:ext cx="2747032" cy="1098812"/>
        </a:xfrm>
        <a:prstGeom prst="chevron">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solidFill>
            </a:rPr>
            <a:t>Define Target Market</a:t>
          </a:r>
          <a:endParaRPr lang="en-US" sz="1800" b="1" kern="1200" dirty="0">
            <a:solidFill>
              <a:schemeClr val="accent1"/>
            </a:solidFill>
          </a:endParaRPr>
        </a:p>
      </dsp:txBody>
      <dsp:txXfrm>
        <a:off x="549406" y="304794"/>
        <a:ext cx="1648220" cy="1098812"/>
      </dsp:txXfrm>
    </dsp:sp>
    <dsp:sp modelId="{2CD8A6B9-E742-45A9-9A81-93FB3671EA1C}">
      <dsp:nvSpPr>
        <dsp:cNvPr id="0" name=""/>
        <dsp:cNvSpPr/>
      </dsp:nvSpPr>
      <dsp:spPr>
        <a:xfrm>
          <a:off x="2456233" y="270753"/>
          <a:ext cx="2747032" cy="1098812"/>
        </a:xfrm>
        <a:prstGeom prst="chevron">
          <a:avLst/>
        </a:prstGeom>
        <a:solidFill>
          <a:schemeClr val="accent3">
            <a:hueOff val="5497000"/>
            <a:satOff val="-3971"/>
            <a:lumOff val="1471"/>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solidFill>
            </a:rPr>
            <a:t>Generate Sales Leads</a:t>
          </a:r>
          <a:endParaRPr lang="en-US" sz="1800" b="1" kern="1200" dirty="0">
            <a:solidFill>
              <a:schemeClr val="accent1"/>
            </a:solidFill>
          </a:endParaRPr>
        </a:p>
      </dsp:txBody>
      <dsp:txXfrm>
        <a:off x="3005639" y="270753"/>
        <a:ext cx="1648220" cy="1098812"/>
      </dsp:txXfrm>
    </dsp:sp>
    <dsp:sp modelId="{B5283936-2EDA-48C2-8BCD-CA05A543F15C}">
      <dsp:nvSpPr>
        <dsp:cNvPr id="0" name=""/>
        <dsp:cNvSpPr/>
      </dsp:nvSpPr>
      <dsp:spPr>
        <a:xfrm>
          <a:off x="4949167" y="304805"/>
          <a:ext cx="2747032" cy="1098812"/>
        </a:xfrm>
        <a:prstGeom prst="chevron">
          <a:avLst/>
        </a:prstGeom>
        <a:solidFill>
          <a:schemeClr val="accent3">
            <a:hueOff val="10993999"/>
            <a:satOff val="-7943"/>
            <a:lumOff val="2941"/>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solidFill>
            </a:rPr>
            <a:t>Qualify Prospects</a:t>
          </a:r>
          <a:endParaRPr lang="en-US" sz="1800" b="1" kern="1200" dirty="0">
            <a:solidFill>
              <a:schemeClr val="accent1"/>
            </a:solidFill>
          </a:endParaRPr>
        </a:p>
      </dsp:txBody>
      <dsp:txXfrm>
        <a:off x="5498573" y="304805"/>
        <a:ext cx="1648220" cy="10988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82885-FD2A-4FD3-9888-E987216A338E}" type="datetimeFigureOut">
              <a:rPr lang="en-US" smtClean="0"/>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9B279-E5B2-475E-B09E-342DF2693ABE}" type="slidenum">
              <a:rPr lang="en-US" smtClean="0"/>
              <a:t>‹#›</a:t>
            </a:fld>
            <a:endParaRPr lang="en-US"/>
          </a:p>
        </p:txBody>
      </p:sp>
    </p:spTree>
    <p:extLst>
      <p:ext uri="{BB962C8B-B14F-4D97-AF65-F5344CB8AC3E}">
        <p14:creationId xmlns:p14="http://schemas.microsoft.com/office/powerpoint/2010/main" val="343364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Cold calling is appropriate at times but is inconsistent with modern </a:t>
            </a:r>
            <a:r>
              <a:rPr lang="en-US" dirty="0" err="1" smtClean="0"/>
              <a:t>proffessional</a:t>
            </a:r>
            <a:r>
              <a:rPr lang="en-US" dirty="0" smtClean="0"/>
              <a:t> selling.</a:t>
            </a:r>
            <a:endParaRPr lang="en-US" dirty="0"/>
          </a:p>
        </p:txBody>
      </p:sp>
      <p:sp>
        <p:nvSpPr>
          <p:cNvPr id="4" name="Slide Number Placeholder 3"/>
          <p:cNvSpPr>
            <a:spLocks noGrp="1"/>
          </p:cNvSpPr>
          <p:nvPr>
            <p:ph type="sldNum" sz="quarter" idx="10"/>
          </p:nvPr>
        </p:nvSpPr>
        <p:spPr/>
        <p:txBody>
          <a:bodyPr/>
          <a:lstStyle/>
          <a:p>
            <a:fld id="{B7C9B279-E5B2-475E-B09E-342DF2693ABE}" type="slidenum">
              <a:rPr lang="en-US" smtClean="0"/>
              <a:t>10</a:t>
            </a:fld>
            <a:endParaRPr lang="en-US"/>
          </a:p>
        </p:txBody>
      </p:sp>
    </p:spTree>
    <p:extLst>
      <p:ext uri="{BB962C8B-B14F-4D97-AF65-F5344CB8AC3E}">
        <p14:creationId xmlns:p14="http://schemas.microsoft.com/office/powerpoint/2010/main" val="373492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78A7B6-C546-4A5E-A0EB-ECED81F6ECB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A0F97-76AB-4820-BF64-1C33888884BA}"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8A7B6-C546-4A5E-A0EB-ECED81F6ECB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8A7B6-C546-4A5E-A0EB-ECED81F6ECB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8A7B6-C546-4A5E-A0EB-ECED81F6ECB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8A7B6-C546-4A5E-A0EB-ECED81F6ECB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A0F97-76AB-4820-BF64-1C33888884BA}"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78A7B6-C546-4A5E-A0EB-ECED81F6ECB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78A7B6-C546-4A5E-A0EB-ECED81F6ECB1}" type="datetimeFigureOut">
              <a:rPr lang="en-US" smtClean="0"/>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A0F97-76AB-4820-BF64-1C33888884BA}"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78A7B6-C546-4A5E-A0EB-ECED81F6ECB1}" type="datetimeFigureOut">
              <a:rPr lang="en-US" smtClean="0"/>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8A7B6-C546-4A5E-A0EB-ECED81F6ECB1}" type="datetimeFigureOut">
              <a:rPr lang="en-US" smtClean="0"/>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8A7B6-C546-4A5E-A0EB-ECED81F6ECB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A0F97-76AB-4820-BF64-1C33888884BA}"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8A7B6-C546-4A5E-A0EB-ECED81F6ECB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A0F97-76AB-4820-BF64-1C33888884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A78A7B6-C546-4A5E-A0EB-ECED81F6ECB1}" type="datetimeFigureOut">
              <a:rPr lang="en-US" smtClean="0"/>
              <a:t>10/3/2012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F8A0F97-76AB-4820-BF64-1C33888884BA}"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81000"/>
            <a:ext cx="8305800" cy="5715000"/>
          </a:xfrm>
        </p:spPr>
        <p:txBody>
          <a:bodyPr/>
          <a:lstStyle/>
          <a:p>
            <a:endParaRPr lang="en-US" dirty="0" smtClean="0"/>
          </a:p>
          <a:p>
            <a:endParaRPr lang="en-US" dirty="0"/>
          </a:p>
          <a:p>
            <a:endParaRPr lang="en-US" dirty="0" smtClean="0"/>
          </a:p>
          <a:p>
            <a:endParaRPr lang="en-US" dirty="0"/>
          </a:p>
          <a:p>
            <a:endParaRPr lang="en-US" dirty="0"/>
          </a:p>
        </p:txBody>
      </p:sp>
      <p:sp>
        <p:nvSpPr>
          <p:cNvPr id="7" name="Title 1"/>
          <p:cNvSpPr>
            <a:spLocks noGrp="1"/>
          </p:cNvSpPr>
          <p:nvPr>
            <p:ph type="title"/>
          </p:nvPr>
        </p:nvSpPr>
        <p:spPr>
          <a:xfrm>
            <a:off x="609600" y="457200"/>
            <a:ext cx="7924800" cy="990600"/>
          </a:xfrm>
        </p:spPr>
        <p:txBody>
          <a:bodyPr>
            <a:normAutofit fontScale="90000"/>
          </a:bodyPr>
          <a:lstStyle/>
          <a:p>
            <a:pPr algn="ctr"/>
            <a:r>
              <a:rPr lang="en-US" dirty="0" smtClean="0"/>
              <a:t>      </a:t>
            </a:r>
            <a:br>
              <a:rPr lang="en-US" dirty="0" smtClean="0"/>
            </a:b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SELLING AND SALES MANGEMENT</a:t>
            </a:r>
            <a:endParaRPr lang="en-US" dirty="0"/>
          </a:p>
        </p:txBody>
      </p:sp>
      <p:sp>
        <p:nvSpPr>
          <p:cNvPr id="8" name="Content Placeholder 2"/>
          <p:cNvSpPr txBox="1">
            <a:spLocks/>
          </p:cNvSpPr>
          <p:nvPr/>
        </p:nvSpPr>
        <p:spPr>
          <a:xfrm>
            <a:off x="609600" y="1066800"/>
            <a:ext cx="7924800" cy="5029200"/>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ctr">
              <a:buFont typeface="Arial" pitchFamily="34" charset="0"/>
              <a:buNone/>
            </a:pPr>
            <a:r>
              <a:rPr lang="en-US" sz="3600" dirty="0" smtClean="0"/>
              <a:t>Chapter Two</a:t>
            </a:r>
          </a:p>
          <a:p>
            <a:pPr marL="0" indent="0" algn="ctr">
              <a:buFont typeface="Arial" pitchFamily="34" charset="0"/>
              <a:buNone/>
            </a:pPr>
            <a:r>
              <a:rPr lang="en-US" sz="3600" b="1" i="1" dirty="0" smtClean="0">
                <a:solidFill>
                  <a:srgbClr val="C00000"/>
                </a:solidFill>
              </a:rPr>
              <a:t>The Personal Selling Process</a:t>
            </a:r>
          </a:p>
          <a:p>
            <a:pPr marL="0" indent="0" algn="ctr">
              <a:buFont typeface="Arial" pitchFamily="34" charset="0"/>
              <a:buNone/>
            </a:pPr>
            <a:endParaRPr lang="en-US" sz="3600" b="1" i="1" dirty="0" smtClean="0">
              <a:solidFill>
                <a:srgbClr val="C00000"/>
              </a:solidFill>
            </a:endParaRPr>
          </a:p>
          <a:p>
            <a:pPr marL="0" indent="0" algn="ctr">
              <a:buFont typeface="Arial" pitchFamily="34" charset="0"/>
              <a:buNone/>
            </a:pPr>
            <a:endParaRPr lang="en-US" sz="3600" b="1" i="1" dirty="0" smtClean="0">
              <a:solidFill>
                <a:srgbClr val="C00000"/>
              </a:solidFill>
            </a:endParaRPr>
          </a:p>
          <a:p>
            <a:pPr marL="0" indent="0" algn="ctr">
              <a:buFont typeface="Arial" pitchFamily="34" charset="0"/>
              <a:buNone/>
            </a:pPr>
            <a:endParaRPr lang="en-US" sz="3600" b="1" i="1" dirty="0" smtClean="0">
              <a:solidFill>
                <a:srgbClr val="C00000"/>
              </a:solidFill>
            </a:endParaRPr>
          </a:p>
          <a:p>
            <a:pPr marL="0" indent="0" algn="ctr">
              <a:buFont typeface="Arial" pitchFamily="34" charset="0"/>
              <a:buNone/>
            </a:pPr>
            <a:endParaRPr lang="en-US" sz="3600" b="1" i="1" dirty="0">
              <a:solidFill>
                <a:srgbClr val="C00000"/>
              </a:solidFill>
            </a:endParaRPr>
          </a:p>
        </p:txBody>
      </p:sp>
      <p:pic>
        <p:nvPicPr>
          <p:cNvPr id="1028" name="Picture 4" descr="C:\Users\Acer\AppData\Local\Microsoft\Windows\Temporary Internet Files\Content.IE5\IRDYQ1TD\MP9004023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971800"/>
            <a:ext cx="45720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13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5638800"/>
          </a:xfrm>
        </p:spPr>
        <p:txBody>
          <a:bodyPr>
            <a:normAutofit/>
          </a:bodyPr>
          <a:lstStyle/>
          <a:p>
            <a:pPr marL="1882775" indent="-1882775">
              <a:buNone/>
            </a:pPr>
            <a:r>
              <a:rPr lang="en-US" sz="2000" b="1" dirty="0" smtClean="0">
                <a:solidFill>
                  <a:schemeClr val="accent1"/>
                </a:solidFill>
              </a:rPr>
              <a:t>(b) </a:t>
            </a:r>
            <a:r>
              <a:rPr lang="en-US" sz="2000" b="1" dirty="0">
                <a:solidFill>
                  <a:schemeClr val="accent1"/>
                </a:solidFill>
              </a:rPr>
              <a:t>Call </a:t>
            </a:r>
            <a:r>
              <a:rPr lang="en-US" sz="2000" b="1" dirty="0" smtClean="0">
                <a:solidFill>
                  <a:schemeClr val="accent1"/>
                </a:solidFill>
              </a:rPr>
              <a:t>planning </a:t>
            </a:r>
            <a:r>
              <a:rPr lang="en-US" sz="2000" b="1" i="1" dirty="0" smtClean="0">
                <a:solidFill>
                  <a:schemeClr val="tx1"/>
                </a:solidFill>
              </a:rPr>
              <a:t>involves a specific sequence of activities before the sale interview take place. The sales representative must define the objective of the call, devise a selling strategy to achieve this objective &amp; make the appointment.</a:t>
            </a:r>
          </a:p>
          <a:p>
            <a:pPr marL="682625" indent="-392113"/>
            <a:r>
              <a:rPr lang="en-US" sz="2000" b="1" dirty="0">
                <a:solidFill>
                  <a:schemeClr val="accent1"/>
                </a:solidFill>
              </a:rPr>
              <a:t>Specifying the </a:t>
            </a:r>
            <a:r>
              <a:rPr lang="en-US" sz="2000" b="1" dirty="0" smtClean="0">
                <a:solidFill>
                  <a:schemeClr val="accent1"/>
                </a:solidFill>
              </a:rPr>
              <a:t>objective: </a:t>
            </a:r>
            <a:r>
              <a:rPr lang="en-US" sz="2000" b="1" i="1" dirty="0" smtClean="0">
                <a:solidFill>
                  <a:schemeClr val="tx1"/>
                </a:solidFill>
              </a:rPr>
              <a:t>Prior to calling on a prospect, a salesperson must                             		establish an objective. Objectives must be </a:t>
            </a:r>
            <a:r>
              <a:rPr lang="en-US" sz="2000" b="1" dirty="0">
                <a:solidFill>
                  <a:schemeClr val="accent1"/>
                </a:solidFill>
              </a:rPr>
              <a:t>SMART</a:t>
            </a:r>
            <a:r>
              <a:rPr lang="en-US" sz="2000" b="1" i="1" dirty="0" smtClean="0">
                <a:solidFill>
                  <a:schemeClr val="tx1"/>
                </a:solidFill>
              </a:rPr>
              <a:t>. Some objectives 		are long term n some are immediate.</a:t>
            </a:r>
          </a:p>
          <a:p>
            <a:pPr marL="682625" indent="-395288"/>
            <a:r>
              <a:rPr lang="en-US" sz="2000" b="1" dirty="0">
                <a:solidFill>
                  <a:schemeClr val="accent1"/>
                </a:solidFill>
              </a:rPr>
              <a:t>Developing a strategy:</a:t>
            </a:r>
            <a:r>
              <a:rPr lang="en-US" sz="2000" b="1" i="1" dirty="0" smtClean="0">
                <a:solidFill>
                  <a:schemeClr val="tx1"/>
                </a:solidFill>
              </a:rPr>
              <a:t> a salesperson must develop a course of action to 		achieve objective. Step by step guideline to achieve immediate 		objectives, have contingency plans ready.</a:t>
            </a:r>
          </a:p>
          <a:p>
            <a:pPr marL="682625" indent="-395288"/>
            <a:r>
              <a:rPr lang="en-US" sz="2000" b="1" dirty="0">
                <a:solidFill>
                  <a:schemeClr val="accent1"/>
                </a:solidFill>
              </a:rPr>
              <a:t>Making an appointment: </a:t>
            </a:r>
            <a:r>
              <a:rPr lang="en-US" sz="2000" b="1" i="1" dirty="0" smtClean="0">
                <a:solidFill>
                  <a:schemeClr val="tx1"/>
                </a:solidFill>
              </a:rPr>
              <a:t>sales calls are expensive, so they should be 			arranged in advance. </a:t>
            </a:r>
            <a:endParaRPr lang="en-US" sz="2000" b="1" i="1" dirty="0">
              <a:solidFill>
                <a:schemeClr val="tx1"/>
              </a:solidFill>
            </a:endParaRPr>
          </a:p>
        </p:txBody>
      </p:sp>
      <p:pic>
        <p:nvPicPr>
          <p:cNvPr id="4098" name="Picture 2" descr="C:\Users\Acer\AppData\Local\Microsoft\Windows\Temporary Internet Files\Content.IE5\TFKFCAPG\MC9102174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876800"/>
            <a:ext cx="1676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134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9067800" cy="5486400"/>
          </a:xfrm>
        </p:spPr>
        <p:txBody>
          <a:bodyPr/>
          <a:lstStyle/>
          <a:p>
            <a:pPr marL="290513" indent="-290513">
              <a:buNone/>
            </a:pPr>
            <a:r>
              <a:rPr lang="en-US" sz="2000" b="1" dirty="0" smtClean="0">
                <a:solidFill>
                  <a:schemeClr val="accent1"/>
                </a:solidFill>
              </a:rPr>
              <a:t>3.  Approach </a:t>
            </a:r>
            <a:r>
              <a:rPr lang="en-US" sz="2000" b="1" dirty="0">
                <a:solidFill>
                  <a:schemeClr val="accent1"/>
                </a:solidFill>
              </a:rPr>
              <a:t>(opening)</a:t>
            </a:r>
            <a:r>
              <a:rPr lang="en-US" dirty="0" smtClean="0"/>
              <a:t> : </a:t>
            </a:r>
            <a:r>
              <a:rPr lang="en-US" sz="2000" b="1" i="1" dirty="0" smtClean="0">
                <a:solidFill>
                  <a:schemeClr val="tx1"/>
                </a:solidFill>
              </a:rPr>
              <a:t>The </a:t>
            </a:r>
            <a:r>
              <a:rPr lang="en-US" sz="2000" b="1" i="1" dirty="0">
                <a:solidFill>
                  <a:schemeClr val="tx1"/>
                </a:solidFill>
              </a:rPr>
              <a:t>step during which the salesperson </a:t>
            </a:r>
            <a:r>
              <a:rPr lang="en-US" sz="2000" b="1" i="1" dirty="0" smtClean="0">
                <a:solidFill>
                  <a:schemeClr val="tx1"/>
                </a:solidFill>
              </a:rPr>
              <a:t>obtains </a:t>
            </a:r>
            <a:r>
              <a:rPr lang="en-US" sz="2000" b="1" i="1" dirty="0">
                <a:solidFill>
                  <a:schemeClr val="tx1"/>
                </a:solidFill>
              </a:rPr>
              <a:t>the prospect’s interest and </a:t>
            </a:r>
            <a:r>
              <a:rPr lang="en-US" sz="2000" b="1" i="1" dirty="0" smtClean="0">
                <a:solidFill>
                  <a:schemeClr val="tx1"/>
                </a:solidFill>
              </a:rPr>
              <a:t>attention. </a:t>
            </a:r>
          </a:p>
          <a:p>
            <a:pPr marL="290513" indent="-290513">
              <a:buNone/>
            </a:pPr>
            <a:r>
              <a:rPr lang="en-US" sz="2000" b="1" i="1" dirty="0">
                <a:solidFill>
                  <a:schemeClr val="tx1"/>
                </a:solidFill>
              </a:rPr>
              <a:t> </a:t>
            </a:r>
            <a:r>
              <a:rPr lang="en-US" sz="2000" b="1" i="1" dirty="0" smtClean="0">
                <a:solidFill>
                  <a:schemeClr val="tx1"/>
                </a:solidFill>
              </a:rPr>
              <a:t>   It’s the first portion of the sales presentation and is very critical part of the sales call. </a:t>
            </a:r>
          </a:p>
          <a:p>
            <a:pPr marL="290513" indent="-290513">
              <a:buNone/>
            </a:pPr>
            <a:r>
              <a:rPr lang="en-US" sz="2000" b="1" i="1" dirty="0">
                <a:solidFill>
                  <a:schemeClr val="tx1"/>
                </a:solidFill>
              </a:rPr>
              <a:t> </a:t>
            </a:r>
            <a:r>
              <a:rPr lang="en-US" sz="2000" b="1" i="1" dirty="0" smtClean="0">
                <a:solidFill>
                  <a:schemeClr val="tx1"/>
                </a:solidFill>
              </a:rPr>
              <a:t>   Here salesperson </a:t>
            </a:r>
            <a:r>
              <a:rPr lang="en-US" sz="2000" b="1" i="1" dirty="0" smtClean="0">
                <a:solidFill>
                  <a:srgbClr val="FF0000"/>
                </a:solidFill>
              </a:rPr>
              <a:t>introduces</a:t>
            </a:r>
            <a:r>
              <a:rPr lang="en-US" sz="2000" b="1" i="1" dirty="0" smtClean="0">
                <a:solidFill>
                  <a:schemeClr val="tx1"/>
                </a:solidFill>
              </a:rPr>
              <a:t> self, outlines the </a:t>
            </a:r>
            <a:r>
              <a:rPr lang="en-US" sz="2000" b="1" i="1" dirty="0" smtClean="0">
                <a:solidFill>
                  <a:srgbClr val="FF0000"/>
                </a:solidFill>
              </a:rPr>
              <a:t>purpose</a:t>
            </a:r>
            <a:r>
              <a:rPr lang="en-US" sz="2000" b="1" i="1" dirty="0" smtClean="0">
                <a:solidFill>
                  <a:schemeClr val="tx1"/>
                </a:solidFill>
              </a:rPr>
              <a:t> of the visit, tries to establish </a:t>
            </a:r>
            <a:r>
              <a:rPr lang="en-US" sz="2000" b="1" i="1" dirty="0" smtClean="0">
                <a:solidFill>
                  <a:srgbClr val="FF0000"/>
                </a:solidFill>
              </a:rPr>
              <a:t>rapport </a:t>
            </a:r>
            <a:r>
              <a:rPr lang="en-US" sz="2000" b="1" i="1" dirty="0" smtClean="0">
                <a:solidFill>
                  <a:schemeClr val="tx1"/>
                </a:solidFill>
              </a:rPr>
              <a:t>with the prospect, obtain the prospect’s </a:t>
            </a:r>
            <a:r>
              <a:rPr lang="en-US" sz="2000" b="1" i="1" dirty="0" smtClean="0">
                <a:solidFill>
                  <a:srgbClr val="FF0000"/>
                </a:solidFill>
              </a:rPr>
              <a:t>attention</a:t>
            </a:r>
            <a:r>
              <a:rPr lang="en-US" sz="2000" b="1" i="1" dirty="0" smtClean="0">
                <a:solidFill>
                  <a:schemeClr val="tx1"/>
                </a:solidFill>
              </a:rPr>
              <a:t> &amp; attempt to build </a:t>
            </a:r>
            <a:r>
              <a:rPr lang="en-US" sz="2000" b="1" i="1" dirty="0" smtClean="0">
                <a:solidFill>
                  <a:srgbClr val="FF0000"/>
                </a:solidFill>
              </a:rPr>
              <a:t>interest</a:t>
            </a:r>
            <a:r>
              <a:rPr lang="en-US" sz="2000" b="1" i="1" dirty="0" smtClean="0">
                <a:solidFill>
                  <a:schemeClr val="tx1"/>
                </a:solidFill>
              </a:rPr>
              <a:t> in the presentation.</a:t>
            </a:r>
          </a:p>
          <a:p>
            <a:pPr marL="290513" indent="-290513">
              <a:buNone/>
            </a:pPr>
            <a:r>
              <a:rPr lang="en-US" sz="2000" b="1" i="1" dirty="0" smtClean="0">
                <a:solidFill>
                  <a:schemeClr val="tx1"/>
                </a:solidFill>
              </a:rPr>
              <a:t>    </a:t>
            </a:r>
          </a:p>
          <a:p>
            <a:pPr marL="290513" indent="-290513">
              <a:buNone/>
            </a:pPr>
            <a:r>
              <a:rPr lang="en-US" sz="2000" b="1" i="1" dirty="0">
                <a:solidFill>
                  <a:schemeClr val="tx1"/>
                </a:solidFill>
              </a:rPr>
              <a:t> </a:t>
            </a:r>
            <a:r>
              <a:rPr lang="en-US" sz="2000" b="1" i="1" dirty="0" smtClean="0">
                <a:solidFill>
                  <a:schemeClr val="tx1"/>
                </a:solidFill>
              </a:rPr>
              <a:t>    Another key to making a favorable impression is adequate preparation/ homework.</a:t>
            </a:r>
          </a:p>
          <a:p>
            <a:pPr marL="290513" indent="-290513">
              <a:buNone/>
            </a:pPr>
            <a:endParaRPr lang="en-US" sz="2000" b="1" i="1" dirty="0" smtClean="0">
              <a:solidFill>
                <a:schemeClr val="tx1"/>
              </a:solidFill>
            </a:endParaRPr>
          </a:p>
          <a:p>
            <a:pPr marL="290513" indent="-290513">
              <a:buNone/>
            </a:pPr>
            <a:r>
              <a:rPr lang="en-US" sz="2000" b="1" i="1" dirty="0">
                <a:solidFill>
                  <a:schemeClr val="tx1"/>
                </a:solidFill>
              </a:rPr>
              <a:t> </a:t>
            </a:r>
            <a:r>
              <a:rPr lang="en-US" sz="2000" b="1" i="1" dirty="0" smtClean="0">
                <a:solidFill>
                  <a:schemeClr val="tx1"/>
                </a:solidFill>
              </a:rPr>
              <a:t>    Note: First impression is the last impression.</a:t>
            </a:r>
            <a:endParaRPr lang="en-US" sz="2000" b="1" i="1" dirty="0">
              <a:solidFill>
                <a:schemeClr val="tx1"/>
              </a:solidFill>
            </a:endParaRPr>
          </a:p>
        </p:txBody>
      </p:sp>
      <p:pic>
        <p:nvPicPr>
          <p:cNvPr id="3074" name="Picture 2" descr="C:\Users\Acer\AppData\Local\Microsoft\Windows\Temporary Internet Files\Content.IE5\S1UHOPMA\MC900441572[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274457"/>
            <a:ext cx="2438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95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408714"/>
          </a:xfrm>
        </p:spPr>
        <p:txBody>
          <a:bodyPr/>
          <a:lstStyle/>
          <a:p>
            <a:pPr marL="0" indent="0">
              <a:buNone/>
            </a:pPr>
            <a:r>
              <a:rPr lang="en-US" sz="2000" b="1" i="1" dirty="0">
                <a:solidFill>
                  <a:srgbClr val="C00000"/>
                </a:solidFill>
              </a:rPr>
              <a:t>Beginning the presentation:</a:t>
            </a:r>
            <a:r>
              <a:rPr lang="en-US" dirty="0" smtClean="0"/>
              <a:t> </a:t>
            </a:r>
            <a:r>
              <a:rPr lang="en-US" sz="2000" b="1" i="1" dirty="0">
                <a:solidFill>
                  <a:schemeClr val="tx1"/>
                </a:solidFill>
              </a:rPr>
              <a:t>there are number of ways a presentation can be started and there is no hard and fast rule for it. Some of the techniques usually used are:</a:t>
            </a:r>
          </a:p>
          <a:p>
            <a:pPr marL="231775" indent="58738"/>
            <a:r>
              <a:rPr lang="en-US" sz="2000" b="1" i="1" dirty="0">
                <a:solidFill>
                  <a:schemeClr val="tx1"/>
                </a:solidFill>
              </a:rPr>
              <a:t>    Ask questions </a:t>
            </a:r>
          </a:p>
          <a:p>
            <a:pPr marL="231775" indent="58738"/>
            <a:r>
              <a:rPr lang="en-US" sz="2000" b="1" i="1" dirty="0">
                <a:solidFill>
                  <a:schemeClr val="tx1"/>
                </a:solidFill>
              </a:rPr>
              <a:t>    Use a referral</a:t>
            </a:r>
          </a:p>
          <a:p>
            <a:pPr marL="231775" indent="58738"/>
            <a:r>
              <a:rPr lang="en-US" sz="2000" b="1" i="1" dirty="0">
                <a:solidFill>
                  <a:schemeClr val="tx1"/>
                </a:solidFill>
              </a:rPr>
              <a:t>    Offer a benefit</a:t>
            </a:r>
          </a:p>
          <a:p>
            <a:pPr marL="231775" indent="58738"/>
            <a:r>
              <a:rPr lang="en-US" sz="2000" b="1" i="1" dirty="0">
                <a:solidFill>
                  <a:schemeClr val="tx1"/>
                </a:solidFill>
              </a:rPr>
              <a:t>    Offer a service </a:t>
            </a:r>
          </a:p>
          <a:p>
            <a:pPr marL="231775" indent="58738"/>
            <a:r>
              <a:rPr lang="en-US" sz="2000" b="1" i="1" dirty="0">
                <a:solidFill>
                  <a:schemeClr val="tx1"/>
                </a:solidFill>
              </a:rPr>
              <a:t>    Compliment the </a:t>
            </a:r>
            <a:r>
              <a:rPr lang="en-US" sz="2000" b="1" i="1" dirty="0" smtClean="0">
                <a:solidFill>
                  <a:schemeClr val="tx1"/>
                </a:solidFill>
              </a:rPr>
              <a:t>prospect</a:t>
            </a:r>
          </a:p>
          <a:p>
            <a:pPr marL="231775" indent="0">
              <a:buNone/>
            </a:pPr>
            <a:endParaRPr lang="en-US" sz="2000" b="1" i="1" dirty="0">
              <a:solidFill>
                <a:schemeClr val="tx1"/>
              </a:solidFill>
            </a:endParaRPr>
          </a:p>
          <a:p>
            <a:endParaRPr lang="en-US" sz="2000" b="1" i="1" dirty="0">
              <a:solidFill>
                <a:schemeClr val="tx1"/>
              </a:solidFill>
            </a:endParaRPr>
          </a:p>
        </p:txBody>
      </p:sp>
      <p:pic>
        <p:nvPicPr>
          <p:cNvPr id="2050" name="Picture 2" descr="C:\Users\Acer\AppData\Local\Microsoft\Windows\Temporary Internet Files\Content.IE5\F8Q1XJC3\MC90003882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1" y="1905000"/>
            <a:ext cx="35052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874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86800" cy="5638800"/>
          </a:xfrm>
        </p:spPr>
        <p:txBody>
          <a:bodyPr/>
          <a:lstStyle/>
          <a:p>
            <a:pPr marL="290513" indent="-290513">
              <a:buNone/>
            </a:pPr>
            <a:r>
              <a:rPr lang="en-US" sz="2000" b="1" i="1" dirty="0">
                <a:solidFill>
                  <a:srgbClr val="C00000"/>
                </a:solidFill>
              </a:rPr>
              <a:t>Probing for needs:</a:t>
            </a:r>
            <a:r>
              <a:rPr lang="en-US" dirty="0" smtClean="0"/>
              <a:t> </a:t>
            </a:r>
            <a:r>
              <a:rPr lang="en-US" sz="2000" b="1" i="1" dirty="0">
                <a:solidFill>
                  <a:schemeClr val="tx1"/>
                </a:solidFill>
              </a:rPr>
              <a:t>the most basic step in the process is finding the needs. There are some unfulfilled needs that is the reason a salesperson is out there so it becomes utmost important to identify underlying needs/wants.</a:t>
            </a:r>
          </a:p>
          <a:p>
            <a:pPr marL="290513" indent="-290513">
              <a:buNone/>
            </a:pPr>
            <a:endParaRPr lang="en-US" sz="2000" b="1" i="1" dirty="0">
              <a:solidFill>
                <a:schemeClr val="tx1"/>
              </a:solidFill>
            </a:endParaRPr>
          </a:p>
          <a:p>
            <a:pPr marL="290513" indent="-290513">
              <a:buNone/>
            </a:pPr>
            <a:r>
              <a:rPr lang="en-US" sz="2000" b="1" i="1" dirty="0" smtClean="0">
                <a:solidFill>
                  <a:schemeClr val="tx1"/>
                </a:solidFill>
              </a:rPr>
              <a:t>     Ask </a:t>
            </a:r>
            <a:r>
              <a:rPr lang="en-US" sz="2000" b="1" i="1" dirty="0">
                <a:solidFill>
                  <a:schemeClr val="tx1"/>
                </a:solidFill>
              </a:rPr>
              <a:t>appropriate questions and be a very good and patient listener. </a:t>
            </a:r>
            <a:r>
              <a:rPr lang="en-US" sz="2000" b="1" i="1" dirty="0" smtClean="0">
                <a:solidFill>
                  <a:schemeClr val="tx1"/>
                </a:solidFill>
              </a:rPr>
              <a:t>One must ask questions in order :</a:t>
            </a:r>
          </a:p>
          <a:p>
            <a:pPr marL="682625" indent="-392113"/>
            <a:r>
              <a:rPr lang="en-US" sz="2000" b="1" i="1" dirty="0" smtClean="0">
                <a:solidFill>
                  <a:schemeClr val="tx1"/>
                </a:solidFill>
              </a:rPr>
              <a:t>To learn about the prospect’s needs</a:t>
            </a:r>
          </a:p>
          <a:p>
            <a:pPr marL="682625" indent="-392113"/>
            <a:r>
              <a:rPr lang="en-US" sz="2000" b="1" i="1" dirty="0" smtClean="0">
                <a:solidFill>
                  <a:schemeClr val="tx1"/>
                </a:solidFill>
              </a:rPr>
              <a:t>To maintain control</a:t>
            </a:r>
          </a:p>
          <a:p>
            <a:pPr marL="682625" indent="-392113"/>
            <a:r>
              <a:rPr lang="en-US" sz="2000" b="1" i="1" dirty="0" smtClean="0">
                <a:solidFill>
                  <a:schemeClr val="tx1"/>
                </a:solidFill>
              </a:rPr>
              <a:t>To involve the prospect</a:t>
            </a:r>
          </a:p>
          <a:p>
            <a:pPr marL="682625" indent="-392113"/>
            <a:r>
              <a:rPr lang="en-US" sz="2000" b="1" i="1" dirty="0" smtClean="0">
                <a:solidFill>
                  <a:schemeClr val="tx1"/>
                </a:solidFill>
              </a:rPr>
              <a:t>To build relationship</a:t>
            </a:r>
          </a:p>
          <a:p>
            <a:pPr marL="682625" indent="-392113"/>
            <a:r>
              <a:rPr lang="en-US" sz="2000" b="1" i="1" dirty="0" smtClean="0">
                <a:solidFill>
                  <a:schemeClr val="tx1"/>
                </a:solidFill>
              </a:rPr>
              <a:t>To establish trust</a:t>
            </a:r>
            <a:endParaRPr lang="en-US" sz="2000" b="1" i="1" dirty="0">
              <a:solidFill>
                <a:schemeClr val="tx1"/>
              </a:solidFill>
            </a:endParaRPr>
          </a:p>
        </p:txBody>
      </p:sp>
      <p:pic>
        <p:nvPicPr>
          <p:cNvPr id="1026" name="Picture 2" descr="C:\Users\Acer\AppData\Local\Microsoft\Windows\Temporary Internet Files\Content.IE5\2GCF5FXV\MC90034999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3276600"/>
            <a:ext cx="32766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179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715000"/>
          </a:xfrm>
        </p:spPr>
        <p:txBody>
          <a:bodyPr/>
          <a:lstStyle/>
          <a:p>
            <a:r>
              <a:rPr lang="en-US" sz="2000" b="1" i="1" dirty="0">
                <a:solidFill>
                  <a:srgbClr val="C00000"/>
                </a:solidFill>
              </a:rPr>
              <a:t>Convincing the prospect: </a:t>
            </a:r>
            <a:r>
              <a:rPr lang="en-US" sz="2000" b="1" i="1" dirty="0">
                <a:solidFill>
                  <a:schemeClr val="tx1"/>
                </a:solidFill>
              </a:rPr>
              <a:t>after the needs and wants of the prospect are identified the salesperson moves on to convince the prospect that the product/ service will satisfy the needs</a:t>
            </a:r>
            <a:r>
              <a:rPr lang="en-US" sz="2000" b="1" i="1" dirty="0" smtClean="0">
                <a:solidFill>
                  <a:schemeClr val="tx1"/>
                </a:solidFill>
              </a:rPr>
              <a:t>.</a:t>
            </a:r>
          </a:p>
          <a:p>
            <a:endParaRPr lang="en-US" sz="2000" b="1" i="1" dirty="0">
              <a:solidFill>
                <a:schemeClr val="tx1"/>
              </a:solidFill>
            </a:endParaRPr>
          </a:p>
          <a:p>
            <a:r>
              <a:rPr lang="en-US" sz="2000" b="1" i="1" dirty="0">
                <a:solidFill>
                  <a:schemeClr val="tx1"/>
                </a:solidFill>
              </a:rPr>
              <a:t>This portion of the sales process should  be clear, concise and well prepared. </a:t>
            </a:r>
            <a:endParaRPr lang="en-US" sz="2000" b="1" i="1" dirty="0" smtClean="0">
              <a:solidFill>
                <a:schemeClr val="tx1"/>
              </a:solidFill>
            </a:endParaRPr>
          </a:p>
          <a:p>
            <a:pPr marL="0" indent="0">
              <a:buNone/>
            </a:pPr>
            <a:endParaRPr lang="en-US" sz="2000" b="1" i="1" dirty="0">
              <a:solidFill>
                <a:schemeClr val="tx1"/>
              </a:solidFill>
            </a:endParaRPr>
          </a:p>
          <a:p>
            <a:r>
              <a:rPr lang="en-US" sz="2000" b="1" i="1" dirty="0">
                <a:solidFill>
                  <a:srgbClr val="C00000"/>
                </a:solidFill>
              </a:rPr>
              <a:t>Persuasion</a:t>
            </a:r>
            <a:r>
              <a:rPr lang="en-US" sz="2000" b="1" i="1" dirty="0">
                <a:solidFill>
                  <a:schemeClr val="tx1"/>
                </a:solidFill>
              </a:rPr>
              <a:t> is the key. A salesperson should use communication skills to convince the prospect. The salesperson must outline the item’s major features, cite its benefits n conclude by reporting successful use of the product by others</a:t>
            </a:r>
            <a:r>
              <a:rPr lang="en-US" sz="2000" b="1" i="1" dirty="0" smtClean="0">
                <a:solidFill>
                  <a:schemeClr val="tx1"/>
                </a:solidFill>
              </a:rPr>
              <a:t>.</a:t>
            </a:r>
          </a:p>
          <a:p>
            <a:endParaRPr lang="en-US" sz="2000" b="1" i="1" dirty="0" smtClean="0">
              <a:solidFill>
                <a:schemeClr val="tx1"/>
              </a:solidFill>
            </a:endParaRPr>
          </a:p>
          <a:p>
            <a:r>
              <a:rPr lang="en-US" sz="2000" b="1" i="1" dirty="0" smtClean="0">
                <a:solidFill>
                  <a:schemeClr val="tx1"/>
                </a:solidFill>
              </a:rPr>
              <a:t>A salesperson should be a skilled </a:t>
            </a:r>
            <a:r>
              <a:rPr lang="en-US" sz="2000" b="1" i="1" dirty="0">
                <a:solidFill>
                  <a:srgbClr val="C00000"/>
                </a:solidFill>
              </a:rPr>
              <a:t>negotiator</a:t>
            </a:r>
            <a:r>
              <a:rPr lang="en-US" sz="2000" b="1" i="1" dirty="0" smtClean="0">
                <a:solidFill>
                  <a:schemeClr val="tx1"/>
                </a:solidFill>
              </a:rPr>
              <a:t> n work out a settlement that gives each party enough to make both willing to agree to its terms.</a:t>
            </a:r>
            <a:endParaRPr lang="en-US" sz="2000" b="1" i="1" dirty="0">
              <a:solidFill>
                <a:schemeClr val="tx1"/>
              </a:solidFill>
            </a:endParaRPr>
          </a:p>
          <a:p>
            <a:pPr marL="0" indent="0">
              <a:buNone/>
            </a:pPr>
            <a:endParaRPr lang="en-US" sz="2000" b="1" i="1" dirty="0" smtClean="0">
              <a:solidFill>
                <a:schemeClr val="tx1"/>
              </a:solidFill>
            </a:endParaRPr>
          </a:p>
          <a:p>
            <a:endParaRPr lang="en-US" sz="2000" b="1" i="1" dirty="0">
              <a:solidFill>
                <a:schemeClr val="tx1"/>
              </a:solidFill>
            </a:endParaRPr>
          </a:p>
          <a:p>
            <a:endParaRPr lang="en-US" sz="2000" b="1" i="1" dirty="0" smtClean="0">
              <a:solidFill>
                <a:schemeClr val="tx1"/>
              </a:solidFill>
            </a:endParaRPr>
          </a:p>
          <a:p>
            <a:endParaRPr lang="en-US" sz="2000" b="1" i="1" dirty="0">
              <a:solidFill>
                <a:schemeClr val="tx1"/>
              </a:solidFill>
            </a:endParaRPr>
          </a:p>
          <a:p>
            <a:endParaRPr lang="en-US" sz="2000" b="1" i="1" dirty="0">
              <a:solidFill>
                <a:schemeClr val="tx1"/>
              </a:solidFill>
            </a:endParaRPr>
          </a:p>
        </p:txBody>
      </p:sp>
      <p:pic>
        <p:nvPicPr>
          <p:cNvPr id="5122" name="Picture 2" descr="C:\Users\Acer\AppData\Local\Microsoft\Windows\Temporary Internet Files\Content.IE5\S1UHOPMA\MC9000787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4419600"/>
            <a:ext cx="3200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749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334000"/>
          </a:xfrm>
        </p:spPr>
        <p:txBody>
          <a:bodyPr/>
          <a:lstStyle/>
          <a:p>
            <a:pPr marL="0" indent="0">
              <a:buNone/>
            </a:pPr>
            <a:r>
              <a:rPr lang="en-US" sz="2000" b="1" i="1" dirty="0">
                <a:solidFill>
                  <a:srgbClr val="C00000"/>
                </a:solidFill>
              </a:rPr>
              <a:t>Presentation techniques:</a:t>
            </a:r>
            <a:r>
              <a:rPr lang="en-US" sz="2000" b="1" i="1" dirty="0">
                <a:solidFill>
                  <a:schemeClr val="tx1"/>
                </a:solidFill>
              </a:rPr>
              <a:t> some of the presentation techniques that can be used by seasoned salespersons are as below:</a:t>
            </a:r>
          </a:p>
          <a:p>
            <a:pPr>
              <a:buFont typeface="Wingdings" pitchFamily="2" charset="2"/>
              <a:buChar char="§"/>
            </a:pPr>
            <a:r>
              <a:rPr lang="en-US" sz="2000" b="1" i="1" dirty="0">
                <a:solidFill>
                  <a:schemeClr val="tx1"/>
                </a:solidFill>
              </a:rPr>
              <a:t>Visual aid</a:t>
            </a:r>
          </a:p>
          <a:p>
            <a:pPr>
              <a:buFont typeface="Wingdings" pitchFamily="2" charset="2"/>
              <a:buChar char="§"/>
            </a:pPr>
            <a:r>
              <a:rPr lang="en-US" sz="2000" b="1" i="1" dirty="0">
                <a:solidFill>
                  <a:schemeClr val="tx1"/>
                </a:solidFill>
              </a:rPr>
              <a:t>Testimonials (reports from satisfied customers)</a:t>
            </a:r>
          </a:p>
          <a:p>
            <a:pPr>
              <a:buFont typeface="Wingdings" pitchFamily="2" charset="2"/>
              <a:buChar char="§"/>
            </a:pPr>
            <a:r>
              <a:rPr lang="en-US" sz="2000" b="1" i="1" dirty="0">
                <a:solidFill>
                  <a:schemeClr val="tx1"/>
                </a:solidFill>
              </a:rPr>
              <a:t>Examples</a:t>
            </a:r>
          </a:p>
          <a:p>
            <a:pPr>
              <a:buFont typeface="Wingdings" pitchFamily="2" charset="2"/>
              <a:buChar char="§"/>
            </a:pPr>
            <a:r>
              <a:rPr lang="en-US" sz="2000" b="1" i="1" dirty="0">
                <a:solidFill>
                  <a:schemeClr val="tx1"/>
                </a:solidFill>
              </a:rPr>
              <a:t>Guarantees</a:t>
            </a:r>
          </a:p>
          <a:p>
            <a:pPr>
              <a:buFont typeface="Wingdings" pitchFamily="2" charset="2"/>
              <a:buChar char="§"/>
            </a:pPr>
            <a:r>
              <a:rPr lang="en-US" sz="2000" b="1" i="1" dirty="0" smtClean="0">
                <a:solidFill>
                  <a:schemeClr val="tx1"/>
                </a:solidFill>
              </a:rPr>
              <a:t>Demonstration</a:t>
            </a:r>
            <a:endParaRPr lang="en-US" sz="2000" b="1" i="1" dirty="0">
              <a:solidFill>
                <a:schemeClr val="tx1"/>
              </a:solidFill>
            </a:endParaRPr>
          </a:p>
          <a:p>
            <a:pPr marL="0" indent="0">
              <a:buNone/>
            </a:pPr>
            <a:endParaRPr lang="en-US" dirty="0"/>
          </a:p>
        </p:txBody>
      </p:sp>
      <p:pic>
        <p:nvPicPr>
          <p:cNvPr id="6146" name="Picture 2" descr="C:\Users\Acer\AppData\Local\Microsoft\Windows\Temporary Internet Files\Content.IE5\S1UHOPMA\MC9000133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209800"/>
            <a:ext cx="2895600" cy="355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724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5562600"/>
          </a:xfrm>
        </p:spPr>
        <p:txBody>
          <a:bodyPr>
            <a:normAutofit/>
          </a:bodyPr>
          <a:lstStyle/>
          <a:p>
            <a:pPr marL="0" indent="0">
              <a:buNone/>
            </a:pPr>
            <a:r>
              <a:rPr lang="en-US" sz="2000" b="1" dirty="0" smtClean="0">
                <a:solidFill>
                  <a:schemeClr val="accent1"/>
                </a:solidFill>
              </a:rPr>
              <a:t>4.  Handling </a:t>
            </a:r>
            <a:r>
              <a:rPr lang="en-US" sz="2000" b="1" dirty="0">
                <a:solidFill>
                  <a:schemeClr val="accent1"/>
                </a:solidFill>
              </a:rPr>
              <a:t>objections: </a:t>
            </a:r>
            <a:r>
              <a:rPr lang="en-US" sz="2000" b="1" i="1" dirty="0">
                <a:solidFill>
                  <a:schemeClr val="tx1"/>
                </a:solidFill>
              </a:rPr>
              <a:t>all salespeople encounter sales resistance – </a:t>
            </a:r>
            <a:r>
              <a:rPr lang="en-US" sz="2000" b="1" i="1" dirty="0" smtClean="0">
                <a:solidFill>
                  <a:schemeClr val="tx1"/>
                </a:solidFill>
              </a:rPr>
              <a:t>	actions </a:t>
            </a:r>
            <a:r>
              <a:rPr lang="en-US" sz="2000" b="1" i="1" dirty="0">
                <a:solidFill>
                  <a:schemeClr val="tx1"/>
                </a:solidFill>
              </a:rPr>
              <a:t>or </a:t>
            </a:r>
            <a:r>
              <a:rPr lang="en-US" sz="2000" b="1" i="1" dirty="0" smtClean="0">
                <a:solidFill>
                  <a:schemeClr val="tx1"/>
                </a:solidFill>
              </a:rPr>
              <a:t>	statements </a:t>
            </a:r>
            <a:r>
              <a:rPr lang="en-US" sz="2000" b="1" i="1" dirty="0">
                <a:solidFill>
                  <a:schemeClr val="tx1"/>
                </a:solidFill>
              </a:rPr>
              <a:t>by a prospect that postpone, hinder or </a:t>
            </a:r>
            <a:r>
              <a:rPr lang="en-US" sz="2000" b="1" i="1" dirty="0" smtClean="0">
                <a:solidFill>
                  <a:schemeClr val="tx1"/>
                </a:solidFill>
              </a:rPr>
              <a:t>prevent </a:t>
            </a:r>
            <a:r>
              <a:rPr lang="en-US" sz="2000" b="1" i="1" dirty="0">
                <a:solidFill>
                  <a:schemeClr val="tx1"/>
                </a:solidFill>
              </a:rPr>
              <a:t>the </a:t>
            </a:r>
            <a:r>
              <a:rPr lang="en-US" sz="2000" b="1" i="1" dirty="0" smtClean="0">
                <a:solidFill>
                  <a:schemeClr val="tx1"/>
                </a:solidFill>
              </a:rPr>
              <a:t>	completion 	of </a:t>
            </a:r>
            <a:r>
              <a:rPr lang="en-US" sz="2000" b="1" i="1" dirty="0">
                <a:solidFill>
                  <a:schemeClr val="tx1"/>
                </a:solidFill>
              </a:rPr>
              <a:t>a sale. </a:t>
            </a:r>
            <a:endParaRPr lang="en-US" sz="2000" b="1" i="1" dirty="0" smtClean="0">
              <a:solidFill>
                <a:schemeClr val="tx1"/>
              </a:solidFill>
            </a:endParaRPr>
          </a:p>
          <a:p>
            <a:pPr marL="0" indent="0">
              <a:buNone/>
            </a:pPr>
            <a:endParaRPr lang="en-US" sz="2000" b="1" i="1" dirty="0">
              <a:solidFill>
                <a:schemeClr val="tx1"/>
              </a:solidFill>
            </a:endParaRPr>
          </a:p>
          <a:p>
            <a:pPr marL="0" indent="0">
              <a:buNone/>
            </a:pPr>
            <a:r>
              <a:rPr lang="en-US" sz="2000" b="1" i="1" dirty="0" smtClean="0">
                <a:solidFill>
                  <a:schemeClr val="tx1"/>
                </a:solidFill>
              </a:rPr>
              <a:t>	Sales </a:t>
            </a:r>
            <a:r>
              <a:rPr lang="en-US" sz="2000" b="1" i="1" dirty="0">
                <a:solidFill>
                  <a:schemeClr val="tx1"/>
                </a:solidFill>
              </a:rPr>
              <a:t>resistance usually takes the form of  an objection – an </a:t>
            </a:r>
            <a:r>
              <a:rPr lang="en-US" sz="2000" b="1" i="1" dirty="0" smtClean="0">
                <a:solidFill>
                  <a:schemeClr val="tx1"/>
                </a:solidFill>
              </a:rPr>
              <a:t>	outward           	expression </a:t>
            </a:r>
            <a:r>
              <a:rPr lang="en-US" sz="2000" b="1" i="1" dirty="0">
                <a:solidFill>
                  <a:schemeClr val="tx1"/>
                </a:solidFill>
              </a:rPr>
              <a:t>of a prospect’s doubts or negative </a:t>
            </a:r>
            <a:r>
              <a:rPr lang="en-US" sz="2000" b="1" i="1" dirty="0" smtClean="0">
                <a:solidFill>
                  <a:schemeClr val="tx1"/>
                </a:solidFill>
              </a:rPr>
              <a:t>feelings</a:t>
            </a:r>
            <a:r>
              <a:rPr lang="en-US" sz="2000" b="1" i="1" dirty="0">
                <a:solidFill>
                  <a:schemeClr val="tx1"/>
                </a:solidFill>
              </a:rPr>
              <a:t>. </a:t>
            </a:r>
            <a:endParaRPr lang="en-US" sz="2000" b="1" i="1" dirty="0" smtClean="0">
              <a:solidFill>
                <a:schemeClr val="tx1"/>
              </a:solidFill>
            </a:endParaRPr>
          </a:p>
          <a:p>
            <a:pPr marL="0" indent="0">
              <a:buNone/>
            </a:pPr>
            <a:endParaRPr lang="en-US" sz="2000" b="1" i="1" dirty="0">
              <a:solidFill>
                <a:schemeClr val="tx1"/>
              </a:solidFill>
            </a:endParaRPr>
          </a:p>
          <a:p>
            <a:pPr marL="0" indent="0">
              <a:buNone/>
            </a:pPr>
            <a:r>
              <a:rPr lang="en-US" sz="2000" b="1" i="1" dirty="0" smtClean="0">
                <a:solidFill>
                  <a:schemeClr val="tx1"/>
                </a:solidFill>
              </a:rPr>
              <a:t>	Objections </a:t>
            </a:r>
            <a:r>
              <a:rPr lang="en-US" sz="2000" b="1" i="1" dirty="0">
                <a:solidFill>
                  <a:schemeClr val="tx1"/>
                </a:solidFill>
              </a:rPr>
              <a:t>are reasonable n therefore expected. People tend </a:t>
            </a:r>
            <a:r>
              <a:rPr lang="en-US" sz="2000" b="1" i="1" dirty="0" smtClean="0">
                <a:solidFill>
                  <a:schemeClr val="tx1"/>
                </a:solidFill>
              </a:rPr>
              <a:t>	to </a:t>
            </a:r>
            <a:r>
              <a:rPr lang="en-US" sz="2000" b="1" i="1" dirty="0">
                <a:solidFill>
                  <a:schemeClr val="tx1"/>
                </a:solidFill>
              </a:rPr>
              <a:t>avoid </a:t>
            </a:r>
            <a:r>
              <a:rPr lang="en-US" sz="2000" b="1" i="1" dirty="0" smtClean="0">
                <a:solidFill>
                  <a:schemeClr val="tx1"/>
                </a:solidFill>
              </a:rPr>
              <a:t>	purchase </a:t>
            </a:r>
            <a:r>
              <a:rPr lang="en-US" sz="2000" b="1" i="1" dirty="0">
                <a:solidFill>
                  <a:schemeClr val="tx1"/>
                </a:solidFill>
              </a:rPr>
              <a:t>decisions. Many prospects are unable to </a:t>
            </a:r>
            <a:r>
              <a:rPr lang="en-US" sz="2000" b="1" i="1" dirty="0" smtClean="0">
                <a:solidFill>
                  <a:schemeClr val="tx1"/>
                </a:solidFill>
              </a:rPr>
              <a:t>deal </a:t>
            </a:r>
            <a:r>
              <a:rPr lang="en-US" sz="2000" b="1" i="1" dirty="0">
                <a:solidFill>
                  <a:schemeClr val="tx1"/>
                </a:solidFill>
              </a:rPr>
              <a:t>with the </a:t>
            </a:r>
            <a:r>
              <a:rPr lang="en-US" sz="2000" b="1" i="1" dirty="0" smtClean="0">
                <a:solidFill>
                  <a:schemeClr val="tx1"/>
                </a:solidFill>
              </a:rPr>
              <a:t>	uncertainty </a:t>
            </a:r>
            <a:r>
              <a:rPr lang="en-US" sz="2000" b="1" i="1" dirty="0">
                <a:solidFill>
                  <a:schemeClr val="tx1"/>
                </a:solidFill>
              </a:rPr>
              <a:t>involved in a buying decision. </a:t>
            </a:r>
          </a:p>
        </p:txBody>
      </p:sp>
    </p:spTree>
    <p:extLst>
      <p:ext uri="{BB962C8B-B14F-4D97-AF65-F5344CB8AC3E}">
        <p14:creationId xmlns:p14="http://schemas.microsoft.com/office/powerpoint/2010/main" val="426328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562600"/>
          </a:xfrm>
        </p:spPr>
        <p:txBody>
          <a:bodyPr>
            <a:normAutofit/>
          </a:bodyPr>
          <a:lstStyle/>
          <a:p>
            <a:pPr marL="0" indent="0">
              <a:buNone/>
            </a:pPr>
            <a:r>
              <a:rPr lang="en-US" sz="2000" b="1" i="1" dirty="0">
                <a:solidFill>
                  <a:schemeClr val="tx1"/>
                </a:solidFill>
              </a:rPr>
              <a:t>Objections represent opportunities and hence should be handled with care</a:t>
            </a:r>
            <a:r>
              <a:rPr lang="en-US" sz="2000" b="1" i="1" dirty="0" smtClean="0">
                <a:solidFill>
                  <a:schemeClr val="tx1"/>
                </a:solidFill>
              </a:rPr>
              <a:t>.</a:t>
            </a:r>
          </a:p>
          <a:p>
            <a:pPr marL="0" indent="0">
              <a:buNone/>
            </a:pPr>
            <a:endParaRPr lang="en-US" sz="2000" b="1" i="1" dirty="0">
              <a:solidFill>
                <a:schemeClr val="tx1"/>
              </a:solidFill>
            </a:endParaRPr>
          </a:p>
          <a:p>
            <a:pPr marL="0" indent="0">
              <a:buNone/>
            </a:pPr>
            <a:r>
              <a:rPr lang="en-US" sz="2000" b="1" i="1" dirty="0">
                <a:solidFill>
                  <a:srgbClr val="C00000"/>
                </a:solidFill>
              </a:rPr>
              <a:t>Types of objections: </a:t>
            </a:r>
            <a:r>
              <a:rPr lang="en-US" sz="2000" b="1" i="1" dirty="0">
                <a:solidFill>
                  <a:schemeClr val="tx1"/>
                </a:solidFill>
              </a:rPr>
              <a:t>Although salespersons encounter many types of objections, many are related to four concerns – timing, price, source and competition</a:t>
            </a:r>
            <a:r>
              <a:rPr lang="en-US" sz="2000" b="1" i="1" dirty="0" smtClean="0">
                <a:solidFill>
                  <a:schemeClr val="tx1"/>
                </a:solidFill>
              </a:rPr>
              <a:t>.</a:t>
            </a:r>
          </a:p>
          <a:p>
            <a:pPr marL="0" indent="0">
              <a:buNone/>
            </a:pPr>
            <a:endParaRPr lang="en-US" sz="2000" b="1" i="1" dirty="0">
              <a:solidFill>
                <a:schemeClr val="tx1"/>
              </a:solidFill>
            </a:endParaRPr>
          </a:p>
          <a:p>
            <a:pPr marL="0" indent="0">
              <a:buNone/>
            </a:pPr>
            <a:r>
              <a:rPr lang="en-US" sz="2000" b="1" i="1" dirty="0">
                <a:solidFill>
                  <a:srgbClr val="C00000"/>
                </a:solidFill>
              </a:rPr>
              <a:t>Responding to objections: </a:t>
            </a:r>
            <a:r>
              <a:rPr lang="en-US" sz="2000" b="1" i="1" dirty="0" smtClean="0">
                <a:solidFill>
                  <a:schemeClr val="tx1"/>
                </a:solidFill>
              </a:rPr>
              <a:t>Be a good listener</a:t>
            </a:r>
            <a:endParaRPr lang="en-US" sz="2000" b="1" i="1" dirty="0">
              <a:solidFill>
                <a:schemeClr val="tx1"/>
              </a:solidFill>
            </a:endParaRPr>
          </a:p>
          <a:p>
            <a:pPr marL="0" indent="0">
              <a:buNone/>
            </a:pPr>
            <a:endParaRPr lang="en-US" sz="2000" b="1" i="1" dirty="0">
              <a:solidFill>
                <a:schemeClr val="tx1"/>
              </a:solidFill>
            </a:endParaRPr>
          </a:p>
        </p:txBody>
      </p:sp>
      <p:pic>
        <p:nvPicPr>
          <p:cNvPr id="7170" name="Picture 2" descr="C:\Users\Acer\AppData\Local\Microsoft\Windows\Temporary Internet Files\Content.IE5\S1UHOPMA\MC9000649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505200"/>
            <a:ext cx="2286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92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24600"/>
            <a:ext cx="6781800" cy="288925"/>
          </a:xfrm>
        </p:spPr>
        <p:txBody>
          <a:bodyPr>
            <a:noAutofit/>
          </a:bodyPr>
          <a:lstStyle/>
          <a:p>
            <a:r>
              <a:rPr lang="en-US" sz="2000" b="1" dirty="0" smtClean="0">
                <a:latin typeface="+mn-lt"/>
              </a:rPr>
              <a:t> Fig 1. Dealing with objections</a:t>
            </a:r>
            <a:endParaRPr lang="en-US" sz="2000" b="1" dirty="0">
              <a:latin typeface="+mn-lt"/>
            </a:endParaRPr>
          </a:p>
        </p:txBody>
      </p:sp>
      <p:sp>
        <p:nvSpPr>
          <p:cNvPr id="3" name="Content Placeholder 2"/>
          <p:cNvSpPr>
            <a:spLocks noGrp="1"/>
          </p:cNvSpPr>
          <p:nvPr>
            <p:ph idx="1"/>
          </p:nvPr>
        </p:nvSpPr>
        <p:spPr>
          <a:xfrm>
            <a:off x="152400" y="457200"/>
            <a:ext cx="8915400" cy="4648200"/>
          </a:xfrm>
        </p:spPr>
        <p:txBody>
          <a:bodyPr/>
          <a:lstStyle/>
          <a:p>
            <a:pPr marL="0" indent="0">
              <a:buNone/>
            </a:pPr>
            <a:endParaRPr lang="en-US" dirty="0"/>
          </a:p>
        </p:txBody>
      </p:sp>
      <p:pic>
        <p:nvPicPr>
          <p:cNvPr id="7" name="Picture 5" descr="G:\Graphics\Powerpoint\PE_UK\PE203-Jobber\Final files\GIF\CH08\M08NF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87350"/>
            <a:ext cx="90678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0450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38800"/>
          </a:xfrm>
        </p:spPr>
        <p:txBody>
          <a:bodyPr>
            <a:normAutofit/>
          </a:bodyPr>
          <a:lstStyle/>
          <a:p>
            <a:pPr marL="0" indent="0">
              <a:buNone/>
            </a:pPr>
            <a:r>
              <a:rPr lang="en-US" sz="2000" b="1" dirty="0" smtClean="0">
                <a:solidFill>
                  <a:schemeClr val="accent1"/>
                </a:solidFill>
              </a:rPr>
              <a:t>5. Closing (requesting the order): </a:t>
            </a:r>
            <a:r>
              <a:rPr lang="en-US" sz="2000" b="1" i="1" dirty="0">
                <a:solidFill>
                  <a:schemeClr val="tx1"/>
                </a:solidFill>
              </a:rPr>
              <a:t>After a salesperson has established rapport with </a:t>
            </a:r>
            <a:r>
              <a:rPr lang="en-US" sz="2000" b="1" i="1" dirty="0" smtClean="0">
                <a:solidFill>
                  <a:schemeClr val="tx1"/>
                </a:solidFill>
              </a:rPr>
              <a:t>		a </a:t>
            </a:r>
            <a:r>
              <a:rPr lang="en-US" sz="2000" b="1" i="1" dirty="0">
                <a:solidFill>
                  <a:schemeClr val="tx1"/>
                </a:solidFill>
              </a:rPr>
              <a:t>prospect, demonstrated the product’s features n benefits, n </a:t>
            </a:r>
            <a:r>
              <a:rPr lang="en-US" sz="2000" b="1" i="1" dirty="0" smtClean="0">
                <a:solidFill>
                  <a:schemeClr val="tx1"/>
                </a:solidFill>
              </a:rPr>
              <a:t>			handled </a:t>
            </a:r>
            <a:r>
              <a:rPr lang="en-US" sz="2000" b="1" i="1" dirty="0">
                <a:solidFill>
                  <a:schemeClr val="tx1"/>
                </a:solidFill>
              </a:rPr>
              <a:t>any objections, he or she is ready to ask for the order</a:t>
            </a:r>
            <a:r>
              <a:rPr lang="en-US" sz="2000" b="1" i="1" dirty="0" smtClean="0">
                <a:solidFill>
                  <a:schemeClr val="tx1"/>
                </a:solidFill>
              </a:rPr>
              <a:t>.</a:t>
            </a:r>
          </a:p>
          <a:p>
            <a:pPr marL="0" indent="0">
              <a:buNone/>
            </a:pPr>
            <a:endParaRPr lang="en-US" sz="2000" b="1" i="1" dirty="0" smtClean="0">
              <a:solidFill>
                <a:schemeClr val="tx1"/>
              </a:solidFill>
            </a:endParaRPr>
          </a:p>
          <a:p>
            <a:pPr marL="0" indent="0">
              <a:buNone/>
            </a:pPr>
            <a:r>
              <a:rPr lang="en-US" sz="2000" b="1" i="1" dirty="0">
                <a:solidFill>
                  <a:schemeClr val="tx1"/>
                </a:solidFill>
              </a:rPr>
              <a:t>	</a:t>
            </a:r>
            <a:r>
              <a:rPr lang="en-US" sz="2000" b="1" i="1" dirty="0" smtClean="0">
                <a:solidFill>
                  <a:schemeClr val="tx1"/>
                </a:solidFill>
              </a:rPr>
              <a:t>	</a:t>
            </a:r>
            <a:endParaRPr lang="en-US" sz="2000" b="1" i="1" dirty="0">
              <a:solidFill>
                <a:schemeClr val="tx1"/>
              </a:solidFill>
            </a:endParaRPr>
          </a:p>
          <a:p>
            <a:pPr marL="0" indent="0">
              <a:buNone/>
            </a:pPr>
            <a:r>
              <a:rPr lang="en-US" sz="2000" b="1" i="1" dirty="0" smtClean="0">
                <a:solidFill>
                  <a:schemeClr val="tx1"/>
                </a:solidFill>
              </a:rPr>
              <a:t>		</a:t>
            </a:r>
            <a:endParaRPr lang="en-US" sz="2000" b="1" i="1" dirty="0">
              <a:solidFill>
                <a:schemeClr val="tx1"/>
              </a:solidFill>
            </a:endParaRPr>
          </a:p>
        </p:txBody>
      </p:sp>
    </p:spTree>
    <p:extLst>
      <p:ext uri="{BB962C8B-B14F-4D97-AF65-F5344CB8AC3E}">
        <p14:creationId xmlns:p14="http://schemas.microsoft.com/office/powerpoint/2010/main" val="3334021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791200"/>
            <a:ext cx="7543800" cy="381000"/>
          </a:xfrm>
        </p:spPr>
        <p:txBody>
          <a:bodyPr>
            <a:normAutofit fontScale="90000"/>
          </a:bodyPr>
          <a:lstStyle/>
          <a:p>
            <a:r>
              <a:rPr lang="en-US" sz="2000" dirty="0" smtClean="0"/>
              <a:t> Steps in Personal Selling Process</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298379"/>
              </p:ext>
            </p:extLst>
          </p:nvPr>
        </p:nvGraphicFramePr>
        <p:xfrm>
          <a:off x="381000" y="457200"/>
          <a:ext cx="8305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Acer\AppData\Local\Microsoft\Windows\Temporary Internet Files\Content.IE5\7L21AB8X\MC900040195[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33465" y="3429000"/>
            <a:ext cx="1905000" cy="2356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627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5638800"/>
          </a:xfrm>
        </p:spPr>
        <p:txBody>
          <a:bodyPr/>
          <a:lstStyle/>
          <a:p>
            <a:pPr marL="0" indent="0">
              <a:buNone/>
            </a:pPr>
            <a:endParaRPr lang="en-US" dirty="0"/>
          </a:p>
        </p:txBody>
      </p:sp>
      <p:sp>
        <p:nvSpPr>
          <p:cNvPr id="4" name="Text Box 4"/>
          <p:cNvSpPr txBox="1">
            <a:spLocks noChangeArrowheads="1"/>
          </p:cNvSpPr>
          <p:nvPr/>
        </p:nvSpPr>
        <p:spPr bwMode="auto">
          <a:xfrm>
            <a:off x="392113" y="6273800"/>
            <a:ext cx="8439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33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dirty="0" smtClean="0">
                <a:latin typeface="+mn-lt"/>
              </a:rPr>
              <a:t>Fig. 2  Some of the methods of c</a:t>
            </a:r>
            <a:r>
              <a:rPr lang="en-US" sz="2000" b="1" dirty="0" smtClean="0">
                <a:latin typeface="+mn-lt"/>
              </a:rPr>
              <a:t>losing </a:t>
            </a:r>
            <a:r>
              <a:rPr lang="en-US" sz="2000" b="1" dirty="0">
                <a:latin typeface="+mn-lt"/>
              </a:rPr>
              <a:t>the sale</a:t>
            </a:r>
          </a:p>
        </p:txBody>
      </p:sp>
      <p:pic>
        <p:nvPicPr>
          <p:cNvPr id="5" name="Picture 6" descr="M08NF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067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218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5638800"/>
          </a:xfrm>
        </p:spPr>
        <p:txBody>
          <a:bodyPr>
            <a:normAutofit/>
          </a:bodyPr>
          <a:lstStyle/>
          <a:p>
            <a:pPr marL="0" indent="0">
              <a:buNone/>
            </a:pPr>
            <a:r>
              <a:rPr lang="en-US" sz="2000" b="1" dirty="0" smtClean="0">
                <a:solidFill>
                  <a:schemeClr val="accent1"/>
                </a:solidFill>
              </a:rPr>
              <a:t>6. Follow </a:t>
            </a:r>
            <a:r>
              <a:rPr lang="en-US" sz="2000" b="1" dirty="0">
                <a:solidFill>
                  <a:schemeClr val="accent1"/>
                </a:solidFill>
              </a:rPr>
              <a:t>up: </a:t>
            </a:r>
            <a:r>
              <a:rPr lang="en-US" sz="2000" b="1" i="1" dirty="0">
                <a:solidFill>
                  <a:schemeClr val="tx1"/>
                </a:solidFill>
              </a:rPr>
              <a:t>Assuming that the selling process has been completed when the sale </a:t>
            </a:r>
            <a:r>
              <a:rPr lang="en-US" sz="2000" b="1" i="1" dirty="0" smtClean="0">
                <a:solidFill>
                  <a:schemeClr val="tx1"/>
                </a:solidFill>
              </a:rPr>
              <a:t>	has </a:t>
            </a:r>
            <a:r>
              <a:rPr lang="en-US" sz="2000" b="1" i="1" dirty="0">
                <a:solidFill>
                  <a:schemeClr val="tx1"/>
                </a:solidFill>
              </a:rPr>
              <a:t>been made, is a critical mistake</a:t>
            </a:r>
            <a:r>
              <a:rPr lang="en-US" sz="2000" b="1" i="1" dirty="0" smtClean="0">
                <a:solidFill>
                  <a:schemeClr val="tx1"/>
                </a:solidFill>
              </a:rPr>
              <a:t>. The word represents after sale service 	component of  an organization’s selling effort.</a:t>
            </a:r>
          </a:p>
          <a:p>
            <a:pPr marL="0" indent="0">
              <a:buNone/>
            </a:pPr>
            <a:endParaRPr lang="en-US" sz="2000" b="1" i="1" dirty="0">
              <a:solidFill>
                <a:schemeClr val="tx1"/>
              </a:solidFill>
            </a:endParaRPr>
          </a:p>
          <a:p>
            <a:pPr marL="0" indent="0">
              <a:buNone/>
            </a:pPr>
            <a:r>
              <a:rPr lang="en-US" sz="2000" b="1" i="1" dirty="0" smtClean="0">
                <a:solidFill>
                  <a:schemeClr val="tx1"/>
                </a:solidFill>
              </a:rPr>
              <a:t>	It reduces buyer’s dissonance.</a:t>
            </a:r>
          </a:p>
          <a:p>
            <a:pPr marL="0" indent="0">
              <a:buNone/>
            </a:pPr>
            <a:endParaRPr lang="en-US" sz="2000" b="1" i="1" dirty="0" smtClean="0">
              <a:solidFill>
                <a:schemeClr val="tx1"/>
              </a:solidFill>
            </a:endParaRPr>
          </a:p>
          <a:p>
            <a:pPr marL="0" indent="0">
              <a:buNone/>
            </a:pPr>
            <a:endParaRPr lang="en-US" sz="2000" b="1" i="1" dirty="0">
              <a:solidFill>
                <a:schemeClr val="tx1"/>
              </a:solidFill>
            </a:endParaRPr>
          </a:p>
          <a:p>
            <a:pPr marL="0" indent="0">
              <a:buNone/>
            </a:pPr>
            <a:r>
              <a:rPr lang="en-US" sz="2000" b="1" i="1" dirty="0" smtClean="0">
                <a:solidFill>
                  <a:schemeClr val="tx1"/>
                </a:solidFill>
              </a:rPr>
              <a:t>	</a:t>
            </a:r>
            <a:endParaRPr lang="en-US" sz="2000" b="1" i="1" dirty="0">
              <a:solidFill>
                <a:schemeClr val="tx1"/>
              </a:solidFill>
            </a:endParaRPr>
          </a:p>
        </p:txBody>
      </p:sp>
    </p:spTree>
    <p:extLst>
      <p:ext uri="{BB962C8B-B14F-4D97-AF65-F5344CB8AC3E}">
        <p14:creationId xmlns:p14="http://schemas.microsoft.com/office/powerpoint/2010/main" val="2252713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5638800"/>
          </a:xfrm>
        </p:spPr>
        <p:txBody>
          <a:bodyPr/>
          <a:lstStyle/>
          <a:p>
            <a:pPr marL="0" indent="0" algn="ctr">
              <a:buNone/>
            </a:pPr>
            <a:r>
              <a:rPr lang="en-US" b="1" i="1" u="sng" dirty="0">
                <a:solidFill>
                  <a:srgbClr val="00B050"/>
                </a:solidFill>
              </a:rPr>
              <a:t>Important Questions</a:t>
            </a:r>
          </a:p>
          <a:p>
            <a:pPr marL="457200" indent="-457200">
              <a:buAutoNum type="arabicPeriod"/>
            </a:pPr>
            <a:r>
              <a:rPr lang="en-US" sz="2000" b="1" i="1" dirty="0" smtClean="0">
                <a:solidFill>
                  <a:schemeClr val="tx1"/>
                </a:solidFill>
              </a:rPr>
              <a:t>What are the steps in personal selling  process? Explain any two steps.</a:t>
            </a:r>
          </a:p>
          <a:p>
            <a:pPr marL="457200" indent="-457200">
              <a:buAutoNum type="arabicPeriod"/>
            </a:pPr>
            <a:r>
              <a:rPr lang="en-US" sz="2000" b="1" i="1" dirty="0" smtClean="0">
                <a:solidFill>
                  <a:schemeClr val="tx1"/>
                </a:solidFill>
              </a:rPr>
              <a:t>What is prospecting? What are the two activities involved in prospecting explain briefly.</a:t>
            </a:r>
          </a:p>
          <a:p>
            <a:pPr marL="457200" indent="-457200">
              <a:buAutoNum type="arabicPeriod"/>
            </a:pPr>
            <a:r>
              <a:rPr lang="en-US" sz="2000" b="1" i="1" dirty="0" smtClean="0">
                <a:solidFill>
                  <a:schemeClr val="tx1"/>
                </a:solidFill>
              </a:rPr>
              <a:t>Define ‘Objection’ and the various methods used in handling the objections?</a:t>
            </a:r>
          </a:p>
          <a:p>
            <a:pPr marL="457200" indent="-457200">
              <a:buAutoNum type="arabicPeriod"/>
            </a:pPr>
            <a:endParaRPr lang="en-US" sz="2000" b="1" i="1" dirty="0">
              <a:solidFill>
                <a:schemeClr val="tx1"/>
              </a:solidFill>
            </a:endParaRPr>
          </a:p>
          <a:p>
            <a:pPr marL="0" indent="0">
              <a:buNone/>
            </a:pPr>
            <a:endParaRPr lang="en-US" sz="2000" b="1" i="1" dirty="0">
              <a:solidFill>
                <a:schemeClr val="tx1"/>
              </a:solidFill>
            </a:endParaRPr>
          </a:p>
          <a:p>
            <a:pPr marL="0" indent="0">
              <a:buNone/>
            </a:pPr>
            <a:endParaRPr lang="en-US" sz="2000" b="1" i="1" dirty="0" smtClean="0">
              <a:solidFill>
                <a:schemeClr val="tx1"/>
              </a:solidFill>
            </a:endParaRPr>
          </a:p>
          <a:p>
            <a:pPr marL="0" indent="0">
              <a:buNone/>
            </a:pPr>
            <a:endParaRPr lang="en-US" sz="2000" b="1" i="1" dirty="0">
              <a:solidFill>
                <a:schemeClr val="tx1"/>
              </a:solidFill>
            </a:endParaRPr>
          </a:p>
          <a:p>
            <a:pPr marL="0" indent="0">
              <a:buNone/>
            </a:pPr>
            <a:endParaRPr lang="en-US" sz="2000" b="1" i="1" dirty="0">
              <a:solidFill>
                <a:schemeClr val="tx1"/>
              </a:solidFill>
            </a:endParaRPr>
          </a:p>
        </p:txBody>
      </p:sp>
      <p:pic>
        <p:nvPicPr>
          <p:cNvPr id="8194" name="Picture 2" descr="C:\Users\Acer\AppData\Local\Microsoft\Windows\Temporary Internet Files\Content.IE5\TFKFCAPG\MC9001046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3962400"/>
            <a:ext cx="2742743" cy="1398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65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5638800"/>
          </a:xfrm>
        </p:spPr>
        <p:txBody>
          <a:bodyPr>
            <a:normAutofit fontScale="85000" lnSpcReduction="20000"/>
          </a:bodyPr>
          <a:lstStyle/>
          <a:p>
            <a:endParaRPr lang="en-US" b="1" dirty="0" smtClean="0">
              <a:solidFill>
                <a:schemeClr val="accent1"/>
              </a:solidFill>
            </a:endParaRPr>
          </a:p>
          <a:p>
            <a:endParaRPr lang="en-US" b="1" dirty="0">
              <a:solidFill>
                <a:schemeClr val="accent1"/>
              </a:solidFill>
            </a:endParaRPr>
          </a:p>
          <a:p>
            <a:pPr marL="0" indent="0">
              <a:buNone/>
            </a:pPr>
            <a:endParaRPr lang="en-US" b="1" dirty="0" smtClean="0">
              <a:solidFill>
                <a:schemeClr val="accent1"/>
              </a:solidFill>
            </a:endParaRPr>
          </a:p>
          <a:p>
            <a:pPr marL="0" indent="0">
              <a:buNone/>
            </a:pPr>
            <a:r>
              <a:rPr lang="en-US" b="1" dirty="0" smtClean="0">
                <a:solidFill>
                  <a:schemeClr val="accent1"/>
                </a:solidFill>
              </a:rPr>
              <a:t>1. Prospecting</a:t>
            </a:r>
            <a:r>
              <a:rPr lang="en-US" b="1" dirty="0" smtClean="0"/>
              <a:t> </a:t>
            </a:r>
            <a:r>
              <a:rPr lang="en-US" dirty="0"/>
              <a:t>involves </a:t>
            </a:r>
            <a:r>
              <a:rPr lang="en-US" dirty="0" smtClean="0"/>
              <a:t>identifying/finding qualified </a:t>
            </a:r>
            <a:r>
              <a:rPr lang="en-US" dirty="0"/>
              <a:t>potential customers for a particular product or </a:t>
            </a:r>
            <a:r>
              <a:rPr lang="en-US" dirty="0" smtClean="0"/>
              <a:t>service</a:t>
            </a:r>
          </a:p>
          <a:p>
            <a:pPr marL="0" indent="0">
              <a:buNone/>
            </a:pPr>
            <a:endParaRPr lang="en-US" dirty="0" smtClean="0"/>
          </a:p>
          <a:p>
            <a:r>
              <a:rPr lang="en-US" b="1" dirty="0">
                <a:solidFill>
                  <a:schemeClr val="accent1"/>
                </a:solidFill>
              </a:rPr>
              <a:t>Two</a:t>
            </a:r>
            <a:r>
              <a:rPr lang="en-US" dirty="0" smtClean="0"/>
              <a:t> major activities are involved in prospecting: </a:t>
            </a:r>
            <a:r>
              <a:rPr lang="en-US" b="1" dirty="0">
                <a:solidFill>
                  <a:schemeClr val="accent1"/>
                </a:solidFill>
              </a:rPr>
              <a:t>I</a:t>
            </a:r>
            <a:r>
              <a:rPr lang="en-US" dirty="0" smtClean="0"/>
              <a:t>dentifying potential customers (sales leads)</a:t>
            </a:r>
            <a:r>
              <a:rPr lang="en-US" sz="2200" b="1" dirty="0" smtClean="0">
                <a:solidFill>
                  <a:schemeClr val="tx1"/>
                </a:solidFill>
              </a:rPr>
              <a:t>, </a:t>
            </a:r>
            <a:r>
              <a:rPr lang="en-US" sz="2200" dirty="0" smtClean="0">
                <a:solidFill>
                  <a:schemeClr val="tx1"/>
                </a:solidFill>
              </a:rPr>
              <a:t>&amp; </a:t>
            </a:r>
            <a:r>
              <a:rPr lang="en-US" b="1" dirty="0">
                <a:solidFill>
                  <a:schemeClr val="accent1"/>
                </a:solidFill>
              </a:rPr>
              <a:t>Q</a:t>
            </a:r>
            <a:r>
              <a:rPr lang="en-US" sz="2200" dirty="0" smtClean="0">
                <a:solidFill>
                  <a:schemeClr val="tx1"/>
                </a:solidFill>
              </a:rPr>
              <a:t>ualifying these potential customers to determine if they are valid prospects.</a:t>
            </a:r>
          </a:p>
          <a:p>
            <a:pPr marL="0" indent="0">
              <a:buNone/>
            </a:pPr>
            <a:endParaRPr lang="en-US" b="1" dirty="0">
              <a:solidFill>
                <a:schemeClr val="accent1"/>
              </a:solidFill>
            </a:endParaRPr>
          </a:p>
          <a:p>
            <a:endParaRPr lang="en-US" dirty="0"/>
          </a:p>
          <a:p>
            <a:endParaRPr lang="en-US" dirty="0" smtClean="0"/>
          </a:p>
          <a:p>
            <a:endParaRPr lang="en-US" dirty="0"/>
          </a:p>
          <a:p>
            <a:endParaRPr lang="en-US" dirty="0" smtClean="0"/>
          </a:p>
          <a:p>
            <a:r>
              <a:rPr lang="en-US" dirty="0" smtClean="0"/>
              <a:t>Successful salespeople develop a strategy for prospecting that involves an organized n active system for generating sales leads n qualifying potential buyers.</a:t>
            </a:r>
          </a:p>
          <a:p>
            <a:pPr marL="0" indent="0">
              <a:buNone/>
            </a:pPr>
            <a:r>
              <a:rPr lang="en-US" dirty="0" smtClean="0"/>
              <a:t> </a:t>
            </a:r>
          </a:p>
          <a:p>
            <a:r>
              <a:rPr lang="en-US" dirty="0" smtClean="0"/>
              <a:t>One approach that some successful salespeople use to develop n nurture sales contacts is </a:t>
            </a:r>
            <a:r>
              <a:rPr lang="en-US" sz="1900" b="1" i="1" dirty="0" smtClean="0">
                <a:solidFill>
                  <a:schemeClr val="accent1"/>
                </a:solidFill>
              </a:rPr>
              <a:t>NETWORKING</a:t>
            </a:r>
          </a:p>
          <a:p>
            <a:pPr marL="0" indent="0">
              <a:buNone/>
            </a:pPr>
            <a:endParaRPr lang="en-US" dirty="0"/>
          </a:p>
          <a:p>
            <a:endParaRPr lang="en-US" dirty="0" smtClean="0"/>
          </a:p>
          <a:p>
            <a:endParaRPr lang="en-US" dirty="0"/>
          </a:p>
          <a:p>
            <a:pPr lvl="1"/>
            <a:endParaRPr lang="en-US" dirty="0"/>
          </a:p>
          <a:p>
            <a:pPr lvl="1"/>
            <a:endParaRPr lang="en-US" dirty="0" smtClean="0"/>
          </a:p>
          <a:p>
            <a:pPr lvl="1"/>
            <a:endParaRPr lang="en-US" dirty="0"/>
          </a:p>
        </p:txBody>
      </p:sp>
      <p:graphicFrame>
        <p:nvGraphicFramePr>
          <p:cNvPr id="4" name="Diagram 3"/>
          <p:cNvGraphicFramePr/>
          <p:nvPr>
            <p:extLst>
              <p:ext uri="{D42A27DB-BD31-4B8C-83A1-F6EECF244321}">
                <p14:modId xmlns:p14="http://schemas.microsoft.com/office/powerpoint/2010/main" val="3504095515"/>
              </p:ext>
            </p:extLst>
          </p:nvPr>
        </p:nvGraphicFramePr>
        <p:xfrm>
          <a:off x="1371600" y="1905000"/>
          <a:ext cx="60960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715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334000"/>
          </a:xfrm>
        </p:spPr>
        <p:txBody>
          <a:bodyPr/>
          <a:lstStyle/>
          <a:p>
            <a:r>
              <a:rPr lang="en-US" dirty="0"/>
              <a:t>A </a:t>
            </a:r>
            <a:r>
              <a:rPr lang="en-US" b="1" dirty="0">
                <a:solidFill>
                  <a:schemeClr val="accent1"/>
                </a:solidFill>
              </a:rPr>
              <a:t>prospect</a:t>
            </a:r>
            <a:r>
              <a:rPr lang="en-US" b="1" dirty="0"/>
              <a:t> </a:t>
            </a:r>
            <a:r>
              <a:rPr lang="en-US" dirty="0"/>
              <a:t>is a </a:t>
            </a:r>
            <a:r>
              <a:rPr lang="en-US" dirty="0">
                <a:solidFill>
                  <a:schemeClr val="accent1"/>
                </a:solidFill>
              </a:rPr>
              <a:t>MAD</a:t>
            </a:r>
            <a:r>
              <a:rPr lang="en-US" dirty="0"/>
              <a:t> buyer</a:t>
            </a:r>
          </a:p>
          <a:p>
            <a:pPr lvl="1"/>
            <a:r>
              <a:rPr lang="en-US" dirty="0"/>
              <a:t>the</a:t>
            </a:r>
            <a:r>
              <a:rPr lang="en-US" b="1" dirty="0"/>
              <a:t> </a:t>
            </a:r>
            <a:r>
              <a:rPr lang="en-US" b="1" dirty="0">
                <a:solidFill>
                  <a:schemeClr val="accent1"/>
                </a:solidFill>
              </a:rPr>
              <a:t>M</a:t>
            </a:r>
            <a:r>
              <a:rPr lang="en-US" dirty="0"/>
              <a:t>oney to spend</a:t>
            </a:r>
          </a:p>
          <a:p>
            <a:pPr lvl="1"/>
            <a:r>
              <a:rPr lang="en-US" dirty="0"/>
              <a:t>the </a:t>
            </a:r>
            <a:r>
              <a:rPr lang="en-US" b="1" dirty="0">
                <a:solidFill>
                  <a:schemeClr val="accent1"/>
                </a:solidFill>
              </a:rPr>
              <a:t>A</a:t>
            </a:r>
            <a:r>
              <a:rPr lang="en-US" dirty="0"/>
              <a:t>uthority to buy </a:t>
            </a:r>
          </a:p>
          <a:p>
            <a:pPr lvl="1"/>
            <a:r>
              <a:rPr lang="en-US" dirty="0"/>
              <a:t>the </a:t>
            </a:r>
            <a:r>
              <a:rPr lang="en-US" b="1" dirty="0">
                <a:solidFill>
                  <a:schemeClr val="accent1"/>
                </a:solidFill>
              </a:rPr>
              <a:t>D</a:t>
            </a:r>
            <a:r>
              <a:rPr lang="en-US" dirty="0"/>
              <a:t>esire to </a:t>
            </a:r>
            <a:r>
              <a:rPr lang="en-US" dirty="0" smtClean="0"/>
              <a:t>buy</a:t>
            </a:r>
            <a:endParaRPr lang="en-US" sz="2400" dirty="0" smtClean="0"/>
          </a:p>
          <a:p>
            <a:pPr marL="274320" lvl="1"/>
            <a:r>
              <a:rPr lang="en-US" sz="2400" dirty="0" smtClean="0"/>
              <a:t>The </a:t>
            </a:r>
            <a:r>
              <a:rPr lang="en-US" sz="2400" b="1" dirty="0">
                <a:solidFill>
                  <a:schemeClr val="accent1"/>
                </a:solidFill>
              </a:rPr>
              <a:t>key steps </a:t>
            </a:r>
            <a:r>
              <a:rPr lang="en-US" dirty="0"/>
              <a:t>involved in prospecting process are shown below</a:t>
            </a:r>
            <a:r>
              <a:rPr lang="en-US" dirty="0" smtClean="0"/>
              <a:t>:</a:t>
            </a:r>
          </a:p>
          <a:p>
            <a:pPr marL="274320" lvl="1"/>
            <a:endParaRPr lang="en-US" dirty="0"/>
          </a:p>
          <a:p>
            <a:pPr marL="274320" lvl="1"/>
            <a:endParaRPr lang="en-US" dirty="0" smtClean="0"/>
          </a:p>
          <a:p>
            <a:pPr marL="274320" lvl="1"/>
            <a:endParaRPr lang="en-US" dirty="0"/>
          </a:p>
          <a:p>
            <a:pPr marL="274320" lvl="1"/>
            <a:endParaRPr lang="en-US" dirty="0" smtClean="0"/>
          </a:p>
          <a:p>
            <a:pPr marL="274320" lvl="1"/>
            <a:endParaRPr lang="en-US" dirty="0"/>
          </a:p>
          <a:p>
            <a:pPr marL="274320" lvl="1"/>
            <a:r>
              <a:rPr lang="en-US" dirty="0" smtClean="0"/>
              <a:t>A </a:t>
            </a:r>
            <a:r>
              <a:rPr lang="en-US" b="1" i="1" u="sng" dirty="0" smtClean="0"/>
              <a:t>Sales Lead </a:t>
            </a:r>
            <a:r>
              <a:rPr lang="en-US" dirty="0" smtClean="0"/>
              <a:t>is any specific person or organization that might need a given good or service</a:t>
            </a:r>
            <a:endParaRPr lang="en-US"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892289471"/>
              </p:ext>
            </p:extLst>
          </p:nvPr>
        </p:nvGraphicFramePr>
        <p:xfrm>
          <a:off x="685800" y="2971800"/>
          <a:ext cx="7696200"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Users\Acer\AppData\Local\Microsoft\Windows\Temporary Internet Files\Content.IE5\YLU8CB7I\MC900433821[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4572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300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lstStyle/>
          <a:p>
            <a:r>
              <a:rPr lang="en-US" dirty="0" smtClean="0"/>
              <a:t>Prospects come from various </a:t>
            </a:r>
            <a:r>
              <a:rPr lang="en-US" b="1" i="1" u="sng" dirty="0" smtClean="0">
                <a:solidFill>
                  <a:srgbClr val="FF0000"/>
                </a:solidFill>
              </a:rPr>
              <a:t>sources</a:t>
            </a:r>
            <a:r>
              <a:rPr lang="en-US" dirty="0" smtClean="0"/>
              <a:t>. Some of them are:</a:t>
            </a:r>
          </a:p>
          <a:p>
            <a:pPr marL="804863" indent="-285750"/>
            <a:r>
              <a:rPr lang="en-US" sz="2000" dirty="0" smtClean="0"/>
              <a:t>Present customers</a:t>
            </a:r>
          </a:p>
          <a:p>
            <a:pPr marL="804863" indent="-285750"/>
            <a:r>
              <a:rPr lang="en-US" sz="2000" dirty="0" smtClean="0"/>
              <a:t>Former customers</a:t>
            </a:r>
          </a:p>
          <a:p>
            <a:pPr marL="804863" indent="-285750"/>
            <a:r>
              <a:rPr lang="en-US" sz="2000" dirty="0" smtClean="0"/>
              <a:t>Cold calling – making unsolicited sales calls</a:t>
            </a:r>
          </a:p>
          <a:p>
            <a:pPr marL="804863" indent="-285750"/>
            <a:r>
              <a:rPr lang="en-US" sz="2000" dirty="0" smtClean="0"/>
              <a:t>Spotters</a:t>
            </a:r>
          </a:p>
          <a:p>
            <a:pPr marL="804863" indent="-285750"/>
            <a:r>
              <a:rPr lang="en-US" sz="2000" dirty="0" smtClean="0"/>
              <a:t>Directories &amp; mailing lists</a:t>
            </a:r>
          </a:p>
          <a:p>
            <a:pPr marL="804863" indent="-285750"/>
            <a:r>
              <a:rPr lang="en-US" sz="2000" dirty="0" smtClean="0"/>
              <a:t>Prospecting services</a:t>
            </a:r>
          </a:p>
          <a:p>
            <a:pPr marL="804863" indent="-285750"/>
            <a:r>
              <a:rPr lang="en-US" sz="2000" dirty="0" smtClean="0"/>
              <a:t>Referrals</a:t>
            </a:r>
          </a:p>
          <a:p>
            <a:pPr marL="804863" indent="-285750"/>
            <a:r>
              <a:rPr lang="en-US" sz="2000" dirty="0" smtClean="0"/>
              <a:t>Personal contacts</a:t>
            </a:r>
          </a:p>
          <a:p>
            <a:pPr marL="804863" indent="-285750"/>
            <a:r>
              <a:rPr lang="en-US" sz="2000" dirty="0" smtClean="0"/>
              <a:t>Trade shows &amp; exhibits</a:t>
            </a:r>
          </a:p>
          <a:p>
            <a:pPr marL="804863" indent="-285750"/>
            <a:r>
              <a:rPr lang="en-US" sz="2000" dirty="0" smtClean="0"/>
              <a:t>Trade seminars</a:t>
            </a:r>
          </a:p>
          <a:p>
            <a:pPr marL="804863" indent="-285750"/>
            <a:r>
              <a:rPr lang="en-US" sz="2000" dirty="0" smtClean="0"/>
              <a:t>Direct marketing</a:t>
            </a:r>
            <a:endParaRPr lang="en-US" sz="2000" dirty="0"/>
          </a:p>
        </p:txBody>
      </p:sp>
      <p:pic>
        <p:nvPicPr>
          <p:cNvPr id="1026" name="Picture 2" descr="C:\Users\Acer\AppData\Local\Microsoft\Windows\Temporary Internet Files\Content.IE5\8JUPDEC9\MC9000787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362200"/>
            <a:ext cx="2524125"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60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715000"/>
          </a:xfrm>
        </p:spPr>
        <p:txBody>
          <a:bodyPr>
            <a:normAutofit lnSpcReduction="10000"/>
          </a:bodyPr>
          <a:lstStyle/>
          <a:p>
            <a:pPr algn="ctr"/>
            <a:endParaRPr lang="en-US" b="1" dirty="0" smtClean="0">
              <a:solidFill>
                <a:schemeClr val="accent1"/>
              </a:solidFill>
            </a:endParaRPr>
          </a:p>
          <a:p>
            <a:pPr algn="ctr"/>
            <a:endParaRPr lang="en-US" b="1" dirty="0" smtClean="0">
              <a:solidFill>
                <a:schemeClr val="accent1"/>
              </a:solidFill>
            </a:endParaRPr>
          </a:p>
          <a:p>
            <a:pPr marL="0" indent="0" algn="ctr">
              <a:buNone/>
            </a:pPr>
            <a:r>
              <a:rPr lang="en-US" b="1" dirty="0" smtClean="0">
                <a:solidFill>
                  <a:schemeClr val="accent1"/>
                </a:solidFill>
              </a:rPr>
              <a:t>Qualifying prospects</a:t>
            </a:r>
          </a:p>
          <a:p>
            <a:pPr marL="0" indent="0">
              <a:buNone/>
            </a:pPr>
            <a:r>
              <a:rPr lang="en-US" sz="1800" b="1" dirty="0" smtClean="0">
                <a:solidFill>
                  <a:schemeClr val="tx1">
                    <a:lumMod val="85000"/>
                    <a:lumOff val="15000"/>
                  </a:schemeClr>
                </a:solidFill>
              </a:rPr>
              <a:t>Once sales representatives have identified potential customers they must qualify them to determine if they are valid prospects. </a:t>
            </a:r>
          </a:p>
          <a:p>
            <a:pPr marL="0" indent="0" algn="ctr">
              <a:buNone/>
            </a:pPr>
            <a:r>
              <a:rPr lang="en-US" b="1" dirty="0">
                <a:solidFill>
                  <a:schemeClr val="accent1"/>
                </a:solidFill>
              </a:rPr>
              <a:t>But, </a:t>
            </a:r>
            <a:r>
              <a:rPr lang="en-US" b="1" i="1" dirty="0" smtClean="0">
                <a:solidFill>
                  <a:schemeClr val="accent1"/>
                </a:solidFill>
              </a:rPr>
              <a:t>WHY</a:t>
            </a:r>
            <a:r>
              <a:rPr lang="en-US" b="1" dirty="0" smtClean="0">
                <a:solidFill>
                  <a:schemeClr val="accent1"/>
                </a:solidFill>
              </a:rPr>
              <a:t>?</a:t>
            </a:r>
          </a:p>
          <a:p>
            <a:pPr marL="0" indent="0">
              <a:buNone/>
            </a:pPr>
            <a:r>
              <a:rPr lang="en-US" sz="1800" b="1" dirty="0">
                <a:solidFill>
                  <a:schemeClr val="tx1">
                    <a:lumMod val="85000"/>
                    <a:lumOff val="15000"/>
                  </a:schemeClr>
                </a:solidFill>
              </a:rPr>
              <a:t>Unless this is done, time can be wasted in trying to sell to people who cannot, or will not, purchase the product. </a:t>
            </a:r>
            <a:endParaRPr lang="en-US" sz="1800" b="1" dirty="0" smtClean="0">
              <a:solidFill>
                <a:schemeClr val="tx1">
                  <a:lumMod val="85000"/>
                  <a:lumOff val="15000"/>
                </a:schemeClr>
              </a:solidFill>
            </a:endParaRPr>
          </a:p>
          <a:p>
            <a:pPr marL="1487488" indent="-1487488">
              <a:buNone/>
            </a:pPr>
            <a:endParaRPr lang="en-US" sz="1800" b="1" dirty="0" smtClean="0">
              <a:solidFill>
                <a:srgbClr val="C00000"/>
              </a:solidFill>
            </a:endParaRPr>
          </a:p>
          <a:p>
            <a:pPr marL="1487488" indent="-1487488">
              <a:buNone/>
            </a:pPr>
            <a:r>
              <a:rPr lang="en-US" sz="1800" b="1" dirty="0" smtClean="0">
                <a:solidFill>
                  <a:srgbClr val="C00000"/>
                </a:solidFill>
              </a:rPr>
              <a:t>For example </a:t>
            </a:r>
            <a:r>
              <a:rPr lang="en-US" sz="1800" b="1" dirty="0" smtClean="0">
                <a:solidFill>
                  <a:schemeClr val="tx1">
                    <a:lumMod val="85000"/>
                    <a:lumOff val="15000"/>
                  </a:schemeClr>
                </a:solidFill>
              </a:rPr>
              <a:t>– </a:t>
            </a:r>
            <a:r>
              <a:rPr lang="en-US" sz="1800" b="1" i="1" dirty="0" smtClean="0">
                <a:solidFill>
                  <a:schemeClr val="tx1">
                    <a:lumMod val="85000"/>
                    <a:lumOff val="15000"/>
                  </a:schemeClr>
                </a:solidFill>
              </a:rPr>
              <a:t>A person with a $25000 annual income may want a new  Ferrari, but the purchase is simply beyond this person’s means.</a:t>
            </a:r>
          </a:p>
          <a:p>
            <a:pPr marL="1487488" indent="-1487488">
              <a:buNone/>
            </a:pPr>
            <a:endParaRPr lang="en-US" sz="1800" b="1" i="1" dirty="0" smtClean="0">
              <a:solidFill>
                <a:schemeClr val="tx1">
                  <a:lumMod val="85000"/>
                  <a:lumOff val="15000"/>
                </a:schemeClr>
              </a:solidFill>
            </a:endParaRPr>
          </a:p>
          <a:p>
            <a:pPr marL="1487488" indent="-1487488">
              <a:buNone/>
            </a:pPr>
            <a:r>
              <a:rPr lang="en-US" sz="1800" b="1" i="1" dirty="0" smtClean="0">
                <a:solidFill>
                  <a:schemeClr val="tx1">
                    <a:lumMod val="85000"/>
                    <a:lumOff val="15000"/>
                  </a:schemeClr>
                </a:solidFill>
              </a:rPr>
              <a:t>                       – A secretary may want to purchase a new photocopier machine but be overruled by the manager who says the new machine is not in the budget.</a:t>
            </a:r>
          </a:p>
          <a:p>
            <a:pPr marL="1487488" indent="-1487488">
              <a:buNone/>
            </a:pPr>
            <a:endParaRPr lang="en-US" sz="1800" b="1" i="1" dirty="0" smtClean="0">
              <a:solidFill>
                <a:schemeClr val="tx1">
                  <a:lumMod val="85000"/>
                  <a:lumOff val="15000"/>
                </a:schemeClr>
              </a:solidFill>
            </a:endParaRPr>
          </a:p>
          <a:p>
            <a:pPr marL="0" indent="0">
              <a:buNone/>
            </a:pPr>
            <a:r>
              <a:rPr lang="en-US" sz="1800" b="1" dirty="0" smtClean="0">
                <a:solidFill>
                  <a:schemeClr val="tx1">
                    <a:lumMod val="85000"/>
                    <a:lumOff val="15000"/>
                  </a:schemeClr>
                </a:solidFill>
              </a:rPr>
              <a:t>To avoid selling to people who cannot make a buying decisions, salespeople must learn to qualify their prospects. </a:t>
            </a:r>
            <a:r>
              <a:rPr lang="en-US" sz="1800" b="1" i="1" u="sng" dirty="0" smtClean="0">
                <a:solidFill>
                  <a:schemeClr val="tx1"/>
                </a:solidFill>
              </a:rPr>
              <a:t>One way to do that is by asking a series of qualifying questions. </a:t>
            </a:r>
            <a:endParaRPr lang="en-US" sz="1800" b="1" i="1" u="sng" dirty="0">
              <a:solidFill>
                <a:schemeClr val="tx1"/>
              </a:solidFill>
            </a:endParaRPr>
          </a:p>
        </p:txBody>
      </p:sp>
      <p:pic>
        <p:nvPicPr>
          <p:cNvPr id="1026" name="Picture 2" descr="C:\Users\Tan\AppData\Local\Microsoft\Windows\Temporary Internet Files\Content.IE5\R5LUBBGG\MC9004344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224570">
            <a:off x="7291979" y="122944"/>
            <a:ext cx="1362075" cy="190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286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9067800" cy="5562600"/>
          </a:xfrm>
        </p:spPr>
        <p:txBody>
          <a:bodyPr>
            <a:normAutofit lnSpcReduction="10000"/>
          </a:bodyPr>
          <a:lstStyle/>
          <a:p>
            <a:endParaRPr lang="en-US" sz="2000" b="1" dirty="0" smtClean="0">
              <a:solidFill>
                <a:schemeClr val="accent1"/>
              </a:solidFill>
            </a:endParaRPr>
          </a:p>
          <a:p>
            <a:endParaRPr lang="en-US" sz="2000" b="1" dirty="0" smtClean="0">
              <a:solidFill>
                <a:schemeClr val="accent1"/>
              </a:solidFill>
            </a:endParaRPr>
          </a:p>
          <a:p>
            <a:endParaRPr lang="en-US" sz="2000" b="1" dirty="0" smtClean="0">
              <a:solidFill>
                <a:schemeClr val="accent1"/>
              </a:solidFill>
            </a:endParaRPr>
          </a:p>
          <a:p>
            <a:endParaRPr lang="en-US" sz="2000" b="1" dirty="0">
              <a:solidFill>
                <a:schemeClr val="accent1"/>
              </a:solidFill>
            </a:endParaRPr>
          </a:p>
          <a:p>
            <a:endParaRPr lang="en-US" sz="2000" b="1" dirty="0" smtClean="0">
              <a:solidFill>
                <a:schemeClr val="accent1"/>
              </a:solidFill>
            </a:endParaRPr>
          </a:p>
          <a:p>
            <a:pPr marL="2006600" indent="-2006600">
              <a:buNone/>
            </a:pPr>
            <a:r>
              <a:rPr lang="en-US" sz="2000" b="1" dirty="0">
                <a:solidFill>
                  <a:schemeClr val="accent1"/>
                </a:solidFill>
              </a:rPr>
              <a:t>2</a:t>
            </a:r>
            <a:r>
              <a:rPr lang="en-US" sz="2000" b="1" dirty="0" smtClean="0">
                <a:solidFill>
                  <a:schemeClr val="accent1"/>
                </a:solidFill>
              </a:rPr>
              <a:t>. PREPARING : </a:t>
            </a:r>
            <a:r>
              <a:rPr lang="en-US" sz="1800" b="1" dirty="0">
                <a:solidFill>
                  <a:schemeClr val="tx1">
                    <a:lumMod val="85000"/>
                    <a:lumOff val="15000"/>
                  </a:schemeClr>
                </a:solidFill>
              </a:rPr>
              <a:t>A</a:t>
            </a:r>
            <a:r>
              <a:rPr lang="en-US" sz="1800" b="1" dirty="0" smtClean="0">
                <a:solidFill>
                  <a:schemeClr val="tx1">
                    <a:lumMod val="85000"/>
                    <a:lumOff val="15000"/>
                  </a:schemeClr>
                </a:solidFill>
              </a:rPr>
              <a:t>fter </a:t>
            </a:r>
            <a:r>
              <a:rPr lang="en-US" sz="1800" b="1" dirty="0">
                <a:solidFill>
                  <a:schemeClr val="tx1">
                    <a:lumMod val="85000"/>
                    <a:lumOff val="15000"/>
                  </a:schemeClr>
                </a:solidFill>
              </a:rPr>
              <a:t>a prospect has been </a:t>
            </a:r>
            <a:r>
              <a:rPr lang="en-US" sz="2000" b="1" dirty="0">
                <a:solidFill>
                  <a:schemeClr val="accent1"/>
                </a:solidFill>
              </a:rPr>
              <a:t>identified and qualified</a:t>
            </a:r>
            <a:r>
              <a:rPr lang="en-US" sz="1800" b="1" dirty="0">
                <a:solidFill>
                  <a:schemeClr val="tx1">
                    <a:lumMod val="85000"/>
                    <a:lumOff val="15000"/>
                  </a:schemeClr>
                </a:solidFill>
              </a:rPr>
              <a:t>, the sales representative prepares for the sales. This stage involves the two key activities of </a:t>
            </a:r>
          </a:p>
          <a:p>
            <a:pPr marL="0" indent="0">
              <a:buNone/>
            </a:pPr>
            <a:endParaRPr lang="en-US" sz="1800" b="1" dirty="0">
              <a:solidFill>
                <a:schemeClr val="tx1">
                  <a:lumMod val="85000"/>
                  <a:lumOff val="15000"/>
                </a:schemeClr>
              </a:solidFill>
            </a:endParaRPr>
          </a:p>
          <a:p>
            <a:pPr marL="0" indent="0">
              <a:buNone/>
            </a:pPr>
            <a:endParaRPr lang="en-US" sz="2000" b="1" dirty="0" smtClean="0">
              <a:solidFill>
                <a:schemeClr val="accent1"/>
              </a:solidFill>
            </a:endParaRPr>
          </a:p>
          <a:p>
            <a:pPr marL="0" indent="0">
              <a:buNone/>
            </a:pPr>
            <a:endParaRPr lang="en-US" sz="2000" b="1" dirty="0">
              <a:solidFill>
                <a:schemeClr val="accent1"/>
              </a:solidFill>
            </a:endParaRPr>
          </a:p>
          <a:p>
            <a:pPr marL="0" indent="0">
              <a:buNone/>
            </a:pPr>
            <a:endParaRPr lang="en-US" sz="2000" b="1" dirty="0" smtClean="0">
              <a:solidFill>
                <a:schemeClr val="accent1"/>
              </a:solidFill>
            </a:endParaRPr>
          </a:p>
          <a:p>
            <a:pPr marL="0" indent="0">
              <a:buNone/>
            </a:pPr>
            <a:endParaRPr lang="en-US" sz="2000" b="1" dirty="0" smtClean="0">
              <a:solidFill>
                <a:schemeClr val="accent1"/>
              </a:solidFill>
            </a:endParaRPr>
          </a:p>
          <a:p>
            <a:pPr marL="1882775" indent="-1882775">
              <a:buNone/>
            </a:pPr>
            <a:r>
              <a:rPr lang="en-US" sz="2000" b="1" dirty="0">
                <a:solidFill>
                  <a:schemeClr val="accent1"/>
                </a:solidFill>
              </a:rPr>
              <a:t>(</a:t>
            </a:r>
            <a:r>
              <a:rPr lang="en-US" sz="2000" b="1" dirty="0" smtClean="0">
                <a:solidFill>
                  <a:schemeClr val="accent1"/>
                </a:solidFill>
              </a:rPr>
              <a:t>a) Pre Approach </a:t>
            </a:r>
            <a:r>
              <a:rPr lang="en-US" sz="2000" b="1" dirty="0">
                <a:solidFill>
                  <a:schemeClr val="tx1">
                    <a:lumMod val="65000"/>
                    <a:lumOff val="35000"/>
                  </a:schemeClr>
                </a:solidFill>
              </a:rPr>
              <a:t> </a:t>
            </a:r>
            <a:r>
              <a:rPr lang="en-US" sz="1800" b="1" dirty="0" smtClean="0">
                <a:solidFill>
                  <a:schemeClr val="tx1">
                    <a:lumMod val="85000"/>
                    <a:lumOff val="15000"/>
                  </a:schemeClr>
                </a:solidFill>
              </a:rPr>
              <a:t>(Fact </a:t>
            </a:r>
            <a:r>
              <a:rPr lang="en-US" sz="1800" b="1" dirty="0">
                <a:solidFill>
                  <a:schemeClr val="tx1">
                    <a:lumMod val="85000"/>
                    <a:lumOff val="15000"/>
                  </a:schemeClr>
                </a:solidFill>
              </a:rPr>
              <a:t>finding ) </a:t>
            </a:r>
            <a:r>
              <a:rPr lang="en-US" sz="1800" b="1" dirty="0" smtClean="0">
                <a:solidFill>
                  <a:schemeClr val="tx1">
                    <a:lumMod val="85000"/>
                    <a:lumOff val="15000"/>
                  </a:schemeClr>
                </a:solidFill>
              </a:rPr>
              <a:t>Sales</a:t>
            </a:r>
            <a:r>
              <a:rPr lang="en-US" sz="1800" b="1" dirty="0" smtClean="0">
                <a:solidFill>
                  <a:schemeClr val="tx1">
                    <a:lumMod val="65000"/>
                    <a:lumOff val="35000"/>
                  </a:schemeClr>
                </a:solidFill>
              </a:rPr>
              <a:t> </a:t>
            </a:r>
            <a:r>
              <a:rPr lang="en-US" sz="1800" b="1" dirty="0" smtClean="0">
                <a:solidFill>
                  <a:schemeClr val="tx1">
                    <a:lumMod val="85000"/>
                    <a:lumOff val="15000"/>
                  </a:schemeClr>
                </a:solidFill>
              </a:rPr>
              <a:t>call preparation in which the sales person seeks out additional information after the prospecting process is completed. This additional information helps the salespeople  choose the best strategy for the sales call.</a:t>
            </a:r>
            <a:endParaRPr lang="en-US" sz="1800" b="1" dirty="0">
              <a:solidFill>
                <a:schemeClr val="accent1"/>
              </a:solidFill>
            </a:endParaRPr>
          </a:p>
          <a:p>
            <a:pPr marL="0" indent="0">
              <a:buNone/>
            </a:pPr>
            <a:endParaRPr lang="en-US" sz="2000" b="1" dirty="0" smtClean="0">
              <a:solidFill>
                <a:schemeClr val="accent1"/>
              </a:solidFill>
            </a:endParaRPr>
          </a:p>
          <a:p>
            <a:pPr marL="0" indent="0">
              <a:buNone/>
            </a:pPr>
            <a:endParaRPr lang="en-US" sz="2000" b="1" dirty="0">
              <a:solidFill>
                <a:schemeClr val="accent1"/>
              </a:solidFill>
            </a:endParaRPr>
          </a:p>
          <a:p>
            <a:pPr marL="0" indent="0">
              <a:buNone/>
            </a:pPr>
            <a:endParaRPr lang="en-US" sz="2000" b="1" dirty="0" smtClean="0">
              <a:solidFill>
                <a:schemeClr val="accent1"/>
              </a:solidFill>
            </a:endParaRPr>
          </a:p>
          <a:p>
            <a:pPr marL="0" indent="0">
              <a:buNone/>
            </a:pPr>
            <a:endParaRPr lang="en-US" sz="2000" b="1" dirty="0">
              <a:solidFill>
                <a:schemeClr val="accent1"/>
              </a:solidFill>
            </a:endParaRPr>
          </a:p>
          <a:p>
            <a:pPr marL="0" indent="0">
              <a:buNone/>
            </a:pPr>
            <a:endParaRPr lang="en-US" sz="2000" b="1" dirty="0" smtClean="0">
              <a:solidFill>
                <a:schemeClr val="accent1"/>
              </a:solidFill>
            </a:endParaRPr>
          </a:p>
          <a:p>
            <a:pPr marL="0" indent="0">
              <a:buNone/>
            </a:pPr>
            <a:endParaRPr lang="en-US" sz="2000" b="1" dirty="0">
              <a:solidFill>
                <a:schemeClr val="accent1"/>
              </a:solidFill>
            </a:endParaRPr>
          </a:p>
          <a:p>
            <a:pPr marL="0" indent="0">
              <a:buNone/>
            </a:pPr>
            <a:endParaRPr lang="en-US" sz="2000" b="1" dirty="0" smtClean="0">
              <a:solidFill>
                <a:schemeClr val="accent1"/>
              </a:solidFill>
            </a:endParaRPr>
          </a:p>
          <a:p>
            <a:pPr marL="0" indent="0">
              <a:buNone/>
            </a:pPr>
            <a:endParaRPr lang="en-US" sz="2000" b="1" dirty="0">
              <a:solidFill>
                <a:schemeClr val="accent1"/>
              </a:solidFill>
            </a:endParaRPr>
          </a:p>
        </p:txBody>
      </p:sp>
      <p:sp>
        <p:nvSpPr>
          <p:cNvPr id="5" name="Right Arrow 4"/>
          <p:cNvSpPr/>
          <p:nvPr/>
        </p:nvSpPr>
        <p:spPr>
          <a:xfrm>
            <a:off x="2438400" y="1828800"/>
            <a:ext cx="3124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PRE-APPROACH</a:t>
            </a:r>
            <a:endParaRPr lang="en-US" dirty="0"/>
          </a:p>
        </p:txBody>
      </p:sp>
      <p:sp>
        <p:nvSpPr>
          <p:cNvPr id="6" name="Right Arrow 5"/>
          <p:cNvSpPr/>
          <p:nvPr/>
        </p:nvSpPr>
        <p:spPr>
          <a:xfrm>
            <a:off x="2438400" y="2743200"/>
            <a:ext cx="3124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 PLANNING</a:t>
            </a:r>
            <a:endParaRPr lang="en-US" dirty="0"/>
          </a:p>
        </p:txBody>
      </p:sp>
      <p:pic>
        <p:nvPicPr>
          <p:cNvPr id="3074" name="Picture 2" descr="C:\Users\Acer\AppData\Local\Microsoft\Windows\Temporary Internet Files\Content.IE5\Z0UWCB9M\MC9004231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3682">
            <a:off x="7000379" y="1662343"/>
            <a:ext cx="1827886" cy="1827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159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067800" cy="5638800"/>
          </a:xfrm>
        </p:spPr>
        <p:txBody>
          <a:bodyPr>
            <a:normAutofit/>
          </a:bodyPr>
          <a:lstStyle/>
          <a:p>
            <a:pPr marL="273050" indent="-273050"/>
            <a:r>
              <a:rPr lang="en-US" sz="2000" b="1" i="1" dirty="0" smtClean="0">
                <a:solidFill>
                  <a:schemeClr val="tx1"/>
                </a:solidFill>
              </a:rPr>
              <a:t>There are certain questions that a salesperson must answer about customers.</a:t>
            </a:r>
          </a:p>
          <a:p>
            <a:pPr marL="273050" indent="-273050"/>
            <a:endParaRPr lang="en-US" sz="2000" b="1" i="1" dirty="0" smtClean="0">
              <a:solidFill>
                <a:schemeClr val="tx1"/>
              </a:solidFill>
            </a:endParaRPr>
          </a:p>
          <a:p>
            <a:pPr marL="287338" indent="-287338">
              <a:buNone/>
            </a:pPr>
            <a:r>
              <a:rPr lang="en-US" sz="2000" b="1" i="1" dirty="0" smtClean="0">
                <a:solidFill>
                  <a:srgbClr val="C00000"/>
                </a:solidFill>
              </a:rPr>
              <a:t>    Who is the customer? </a:t>
            </a:r>
            <a:r>
              <a:rPr lang="en-US" sz="2000" b="1" i="1" dirty="0" smtClean="0">
                <a:solidFill>
                  <a:schemeClr val="tx1"/>
                </a:solidFill>
              </a:rPr>
              <a:t>Buying is a complex process , especially in a large organization, n it may be difficult to identify the key decision makers.</a:t>
            </a:r>
          </a:p>
          <a:p>
            <a:pPr marL="273050" indent="14288"/>
            <a:r>
              <a:rPr lang="en-US" sz="2000" b="1" i="1" dirty="0">
                <a:solidFill>
                  <a:schemeClr val="tx1"/>
                </a:solidFill>
              </a:rPr>
              <a:t> </a:t>
            </a:r>
            <a:r>
              <a:rPr lang="en-US" sz="2000" b="1" i="1" dirty="0" smtClean="0">
                <a:solidFill>
                  <a:schemeClr val="tx1"/>
                </a:solidFill>
              </a:rPr>
              <a:t>   who will make the actual decision to purchase the product?</a:t>
            </a:r>
          </a:p>
          <a:p>
            <a:pPr marL="273050" indent="14288"/>
            <a:r>
              <a:rPr lang="en-US" sz="2000" b="1" i="1" dirty="0">
                <a:solidFill>
                  <a:schemeClr val="tx1"/>
                </a:solidFill>
              </a:rPr>
              <a:t> </a:t>
            </a:r>
            <a:r>
              <a:rPr lang="en-US" sz="2000" b="1" i="1" dirty="0" smtClean="0">
                <a:solidFill>
                  <a:schemeClr val="tx1"/>
                </a:solidFill>
              </a:rPr>
              <a:t>   who will influence the decision?</a:t>
            </a:r>
          </a:p>
          <a:p>
            <a:pPr marL="273050" indent="14288"/>
            <a:r>
              <a:rPr lang="en-US" sz="2000" b="1" i="1" dirty="0">
                <a:solidFill>
                  <a:schemeClr val="tx1"/>
                </a:solidFill>
              </a:rPr>
              <a:t> </a:t>
            </a:r>
            <a:r>
              <a:rPr lang="en-US" sz="2000" b="1" i="1" dirty="0" smtClean="0">
                <a:solidFill>
                  <a:schemeClr val="tx1"/>
                </a:solidFill>
              </a:rPr>
              <a:t>   who actually will be responsible for using the good or service?</a:t>
            </a:r>
          </a:p>
          <a:p>
            <a:pPr marL="627063" indent="-339725"/>
            <a:r>
              <a:rPr lang="en-US" sz="2000" b="1" i="1" dirty="0" smtClean="0">
                <a:solidFill>
                  <a:schemeClr val="tx1"/>
                </a:solidFill>
              </a:rPr>
              <a:t>with whom must the salesperson maintain a continuing, favorable relationship?</a:t>
            </a:r>
          </a:p>
          <a:p>
            <a:pPr marL="341313" indent="-341313"/>
            <a:r>
              <a:rPr lang="en-US" sz="2000" b="1" i="1" dirty="0" smtClean="0">
                <a:solidFill>
                  <a:schemeClr val="tx1"/>
                </a:solidFill>
              </a:rPr>
              <a:t>Research on industrial organizational behavior has revealed that industrial salesperson must usually deal with several </a:t>
            </a:r>
            <a:r>
              <a:rPr lang="en-US" sz="2000" b="1" i="1" dirty="0" smtClean="0">
                <a:solidFill>
                  <a:srgbClr val="C00000"/>
                </a:solidFill>
              </a:rPr>
              <a:t>buying influences. </a:t>
            </a:r>
            <a:r>
              <a:rPr lang="en-US" sz="2000" b="1" i="1" dirty="0" smtClean="0">
                <a:solidFill>
                  <a:schemeClr val="tx1"/>
                </a:solidFill>
              </a:rPr>
              <a:t>Marketers usually refer to all those involved in decision making as </a:t>
            </a:r>
            <a:r>
              <a:rPr lang="en-US" sz="2000" b="1" i="1" dirty="0" smtClean="0">
                <a:solidFill>
                  <a:srgbClr val="C00000"/>
                </a:solidFill>
              </a:rPr>
              <a:t>buying center.</a:t>
            </a:r>
          </a:p>
          <a:p>
            <a:pPr marL="341313" indent="-341313"/>
            <a:r>
              <a:rPr lang="en-US" sz="2000" b="1" i="1" dirty="0" smtClean="0">
                <a:solidFill>
                  <a:schemeClr val="tx1"/>
                </a:solidFill>
              </a:rPr>
              <a:t>The first buying center member encountered by the salesperson is often a </a:t>
            </a:r>
            <a:r>
              <a:rPr lang="en-US" sz="2000" b="1" i="1" dirty="0">
                <a:solidFill>
                  <a:srgbClr val="C00000"/>
                </a:solidFill>
              </a:rPr>
              <a:t>gatekeeper</a:t>
            </a:r>
            <a:r>
              <a:rPr lang="en-US" sz="2000" b="1" i="1" dirty="0" smtClean="0">
                <a:solidFill>
                  <a:schemeClr val="tx1"/>
                </a:solidFill>
              </a:rPr>
              <a:t>  -  someone who controls information or access to decision makers e.g. Secretaries, Admin. Assistant  &amp; Receptionist etc. Then there are </a:t>
            </a:r>
            <a:r>
              <a:rPr lang="en-US" sz="2000" b="1" i="1" dirty="0">
                <a:solidFill>
                  <a:srgbClr val="C00000"/>
                </a:solidFill>
              </a:rPr>
              <a:t>economic buyer, user, technical personnel</a:t>
            </a:r>
          </a:p>
        </p:txBody>
      </p:sp>
      <p:pic>
        <p:nvPicPr>
          <p:cNvPr id="2050" name="Picture 2" descr="C:\Users\Acer\AppData\Local\Microsoft\Windows\Temporary Internet Files\Content.IE5\OO2071ZV\MC9003909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066800"/>
            <a:ext cx="1676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55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38800"/>
          </a:xfrm>
        </p:spPr>
        <p:txBody>
          <a:bodyPr>
            <a:normAutofit/>
          </a:bodyPr>
          <a:lstStyle/>
          <a:p>
            <a:r>
              <a:rPr lang="en-US" sz="2000" b="1" i="1" dirty="0">
                <a:solidFill>
                  <a:srgbClr val="C00000"/>
                </a:solidFill>
              </a:rPr>
              <a:t>What are the customer needs? </a:t>
            </a:r>
            <a:r>
              <a:rPr lang="en-US" sz="2000" b="1" i="1" dirty="0" smtClean="0">
                <a:solidFill>
                  <a:schemeClr val="tx1"/>
                </a:solidFill>
              </a:rPr>
              <a:t>A sale will be concluded successfully only if the salesperson can demonstrate that the product/service will satisfy the </a:t>
            </a:r>
            <a:r>
              <a:rPr lang="en-US" sz="2000" b="1" i="1" dirty="0">
                <a:solidFill>
                  <a:srgbClr val="C00000"/>
                </a:solidFill>
              </a:rPr>
              <a:t>prospect’s needs</a:t>
            </a:r>
            <a:r>
              <a:rPr lang="en-US" sz="2000" b="1" i="1" dirty="0" smtClean="0">
                <a:solidFill>
                  <a:schemeClr val="tx1"/>
                </a:solidFill>
              </a:rPr>
              <a:t>, which the salesperson must </a:t>
            </a:r>
            <a:r>
              <a:rPr lang="en-US" sz="2000" b="1" i="1" dirty="0" smtClean="0">
                <a:solidFill>
                  <a:srgbClr val="C00000"/>
                </a:solidFill>
              </a:rPr>
              <a:t>identify</a:t>
            </a:r>
            <a:r>
              <a:rPr lang="en-US" sz="2000" b="1" i="1" dirty="0" smtClean="0">
                <a:solidFill>
                  <a:schemeClr val="tx1"/>
                </a:solidFill>
              </a:rPr>
              <a:t> prior to making a sales presentation.</a:t>
            </a:r>
          </a:p>
          <a:p>
            <a:pPr marL="0" indent="0">
              <a:buNone/>
            </a:pPr>
            <a:endParaRPr lang="en-US" sz="2000" b="1" i="1" dirty="0" smtClean="0">
              <a:solidFill>
                <a:schemeClr val="tx1"/>
              </a:solidFill>
            </a:endParaRPr>
          </a:p>
          <a:p>
            <a:r>
              <a:rPr lang="en-US" sz="2000" b="1" i="1" dirty="0" smtClean="0">
                <a:solidFill>
                  <a:schemeClr val="tx1"/>
                </a:solidFill>
              </a:rPr>
              <a:t>The salesperson must find out the prospect’s </a:t>
            </a:r>
            <a:r>
              <a:rPr lang="en-US" sz="2000" b="1" i="1" dirty="0" smtClean="0">
                <a:solidFill>
                  <a:schemeClr val="accent1"/>
                </a:solidFill>
              </a:rPr>
              <a:t>dominant </a:t>
            </a:r>
            <a:r>
              <a:rPr lang="en-US" sz="2000" b="1" i="1" dirty="0">
                <a:solidFill>
                  <a:schemeClr val="accent1"/>
                </a:solidFill>
              </a:rPr>
              <a:t>buying </a:t>
            </a:r>
            <a:r>
              <a:rPr lang="en-US" sz="2000" b="1" i="1" dirty="0" smtClean="0">
                <a:solidFill>
                  <a:schemeClr val="accent1"/>
                </a:solidFill>
              </a:rPr>
              <a:t>motive </a:t>
            </a:r>
            <a:r>
              <a:rPr lang="en-US" sz="2000" b="1" i="1" dirty="0" smtClean="0">
                <a:solidFill>
                  <a:schemeClr val="tx1"/>
                </a:solidFill>
              </a:rPr>
              <a:t>–</a:t>
            </a:r>
            <a:r>
              <a:rPr lang="en-US" sz="2000" b="1" i="1" dirty="0" smtClean="0">
                <a:solidFill>
                  <a:schemeClr val="accent1"/>
                </a:solidFill>
              </a:rPr>
              <a:t> </a:t>
            </a:r>
            <a:r>
              <a:rPr lang="en-US" sz="2000" b="1" i="1" dirty="0" smtClean="0">
                <a:solidFill>
                  <a:schemeClr val="tx1"/>
                </a:solidFill>
              </a:rPr>
              <a:t>major reason the prospect will purchase a product/service</a:t>
            </a:r>
          </a:p>
          <a:p>
            <a:endParaRPr lang="en-US" sz="2000" b="1" i="1" dirty="0">
              <a:solidFill>
                <a:schemeClr val="tx1"/>
              </a:solidFill>
            </a:endParaRPr>
          </a:p>
          <a:p>
            <a:r>
              <a:rPr lang="en-US" sz="2000" b="1" i="1" dirty="0">
                <a:solidFill>
                  <a:srgbClr val="C00000"/>
                </a:solidFill>
              </a:rPr>
              <a:t>What other information is required</a:t>
            </a:r>
            <a:r>
              <a:rPr lang="en-US" sz="2000" b="1" i="1" dirty="0" smtClean="0">
                <a:solidFill>
                  <a:srgbClr val="C00000"/>
                </a:solidFill>
              </a:rPr>
              <a:t>? </a:t>
            </a:r>
            <a:r>
              <a:rPr lang="en-US" sz="2000" b="1" i="1" dirty="0">
                <a:solidFill>
                  <a:schemeClr val="tx1"/>
                </a:solidFill>
              </a:rPr>
              <a:t>Depending on the situation , thus may include personal information such as </a:t>
            </a:r>
            <a:r>
              <a:rPr lang="en-US" sz="2000" b="1" i="1" u="sng" dirty="0">
                <a:solidFill>
                  <a:schemeClr val="tx1"/>
                </a:solidFill>
              </a:rPr>
              <a:t>family background, hobbies, memberships in clubs &amp; professional organizations </a:t>
            </a:r>
            <a:r>
              <a:rPr lang="en-US" sz="2000" b="1" i="1" dirty="0">
                <a:solidFill>
                  <a:schemeClr val="tx1"/>
                </a:solidFill>
              </a:rPr>
              <a:t>&amp; business information such as </a:t>
            </a:r>
            <a:r>
              <a:rPr lang="en-US" sz="2000" b="1" i="1" u="sng" dirty="0">
                <a:solidFill>
                  <a:schemeClr val="tx1"/>
                </a:solidFill>
              </a:rPr>
              <a:t>the credit rating,  product line &amp; industry </a:t>
            </a:r>
            <a:r>
              <a:rPr lang="en-US" sz="2000" b="1" i="1" u="sng" dirty="0" smtClean="0">
                <a:solidFill>
                  <a:schemeClr val="tx1"/>
                </a:solidFill>
              </a:rPr>
              <a:t>reputation</a:t>
            </a:r>
            <a:r>
              <a:rPr lang="en-US" sz="2000" b="1" i="1" dirty="0" smtClean="0">
                <a:solidFill>
                  <a:schemeClr val="tx1"/>
                </a:solidFill>
              </a:rPr>
              <a:t> </a:t>
            </a:r>
            <a:r>
              <a:rPr lang="en-US" sz="2000" b="1" i="1" dirty="0">
                <a:solidFill>
                  <a:schemeClr val="tx1"/>
                </a:solidFill>
              </a:rPr>
              <a:t>of the prospective firm</a:t>
            </a:r>
            <a:r>
              <a:rPr lang="en-US" sz="2000" b="1" i="1" dirty="0" smtClean="0">
                <a:solidFill>
                  <a:schemeClr val="tx1"/>
                </a:solidFill>
              </a:rPr>
              <a:t>.</a:t>
            </a:r>
          </a:p>
          <a:p>
            <a:endParaRPr lang="en-US" sz="2000" b="1" i="1" dirty="0">
              <a:solidFill>
                <a:schemeClr val="tx1"/>
              </a:solidFill>
            </a:endParaRPr>
          </a:p>
          <a:p>
            <a:r>
              <a:rPr lang="en-US" sz="2000" b="1" i="1" dirty="0">
                <a:solidFill>
                  <a:srgbClr val="C00000"/>
                </a:solidFill>
              </a:rPr>
              <a:t>Where does one find information? </a:t>
            </a:r>
            <a:r>
              <a:rPr lang="en-US" sz="2000" b="1" i="1" dirty="0" smtClean="0">
                <a:solidFill>
                  <a:schemeClr val="tx1"/>
                </a:solidFill>
              </a:rPr>
              <a:t> Vendor company’s internal records is the best source to start with to dig for the needed info. prior to making a sales call.</a:t>
            </a:r>
          </a:p>
          <a:p>
            <a:r>
              <a:rPr lang="en-US" sz="2000" b="1" i="1" dirty="0" smtClean="0">
                <a:solidFill>
                  <a:schemeClr val="tx1"/>
                </a:solidFill>
              </a:rPr>
              <a:t>Other sources of info. on business customers are </a:t>
            </a:r>
            <a:r>
              <a:rPr lang="en-US" sz="2000" b="1" i="1" u="sng" dirty="0" smtClean="0">
                <a:solidFill>
                  <a:schemeClr val="tx1"/>
                </a:solidFill>
              </a:rPr>
              <a:t>annual reports, trade publications, advertisements &amp; catalogs.</a:t>
            </a:r>
            <a:endParaRPr lang="en-US" sz="2000" b="1" i="1" u="sng" dirty="0">
              <a:solidFill>
                <a:schemeClr val="tx1"/>
              </a:solidFill>
            </a:endParaRPr>
          </a:p>
        </p:txBody>
      </p:sp>
    </p:spTree>
    <p:extLst>
      <p:ext uri="{BB962C8B-B14F-4D97-AF65-F5344CB8AC3E}">
        <p14:creationId xmlns:p14="http://schemas.microsoft.com/office/powerpoint/2010/main" val="3107260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2905</TotalTime>
  <Words>1329</Words>
  <Application>Microsoft Office PowerPoint</Application>
  <PresentationFormat>On-screen Show (4:3)</PresentationFormat>
  <Paragraphs>183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NewsPrint</vt:lpstr>
      <vt:lpstr>                                    SELLING AND SALES MANGEMENT</vt:lpstr>
      <vt:lpstr> Steps in Personal Selling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Fig 1. Dealing with objections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SELLING AND SALES MANGEMENT</dc:title>
  <dc:creator>Acer</dc:creator>
  <cp:lastModifiedBy>Acer</cp:lastModifiedBy>
  <cp:revision>70</cp:revision>
  <dcterms:created xsi:type="dcterms:W3CDTF">2012-09-16T15:57:36Z</dcterms:created>
  <dcterms:modified xsi:type="dcterms:W3CDTF">2012-10-03T15:34:31Z</dcterms:modified>
</cp:coreProperties>
</file>