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9"/>
  </p:notesMasterIdLst>
  <p:sldIdLst>
    <p:sldId id="257" r:id="rId2"/>
    <p:sldId id="258" r:id="rId3"/>
    <p:sldId id="259" r:id="rId4"/>
    <p:sldId id="260" r:id="rId5"/>
    <p:sldId id="261" r:id="rId6"/>
    <p:sldId id="262" r:id="rId7"/>
    <p:sldId id="264" r:id="rId8"/>
    <p:sldId id="265" r:id="rId9"/>
    <p:sldId id="266" r:id="rId10"/>
    <p:sldId id="267" r:id="rId11"/>
    <p:sldId id="268" r:id="rId12"/>
    <p:sldId id="269" r:id="rId13"/>
    <p:sldId id="270" r:id="rId14"/>
    <p:sldId id="271" r:id="rId15"/>
    <p:sldId id="273" r:id="rId16"/>
    <p:sldId id="272"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75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F9119E-C8AC-454D-AD6E-D9C635016C9B}" type="doc">
      <dgm:prSet loTypeId="urn:microsoft.com/office/officeart/2005/8/layout/cycle2" loCatId="cycle" qsTypeId="urn:microsoft.com/office/officeart/2005/8/quickstyle/simple1" qsCatId="simple" csTypeId="urn:microsoft.com/office/officeart/2005/8/colors/colorful5" csCatId="colorful" phldr="1"/>
      <dgm:spPr/>
      <dgm:t>
        <a:bodyPr/>
        <a:lstStyle/>
        <a:p>
          <a:endParaRPr lang="en-US"/>
        </a:p>
      </dgm:t>
    </dgm:pt>
    <dgm:pt modelId="{139DE69A-D2A5-418E-B800-B16597595511}">
      <dgm:prSet phldrT="[Text]"/>
      <dgm:spPr/>
      <dgm:t>
        <a:bodyPr/>
        <a:lstStyle/>
        <a:p>
          <a:r>
            <a:rPr lang="en-US" dirty="0" smtClean="0"/>
            <a:t>Strategic Planning</a:t>
          </a:r>
          <a:endParaRPr lang="en-US" dirty="0"/>
        </a:p>
      </dgm:t>
    </dgm:pt>
    <dgm:pt modelId="{50A25E97-9076-4885-BE53-A10C730B575A}" type="parTrans" cxnId="{74A0E235-3AAC-43EB-9F5C-366037D8EC30}">
      <dgm:prSet/>
      <dgm:spPr/>
      <dgm:t>
        <a:bodyPr/>
        <a:lstStyle/>
        <a:p>
          <a:endParaRPr lang="en-US"/>
        </a:p>
      </dgm:t>
    </dgm:pt>
    <dgm:pt modelId="{ECC16CC4-1914-4BCE-A1B1-C0DA6FCF7397}" type="sibTrans" cxnId="{74A0E235-3AAC-43EB-9F5C-366037D8EC30}">
      <dgm:prSet/>
      <dgm:spPr/>
      <dgm:t>
        <a:bodyPr/>
        <a:lstStyle/>
        <a:p>
          <a:endParaRPr lang="en-US"/>
        </a:p>
      </dgm:t>
    </dgm:pt>
    <dgm:pt modelId="{935EA199-CBCA-4B10-8EF1-65E84270DBEB}">
      <dgm:prSet phldrT="[Text]"/>
      <dgm:spPr/>
      <dgm:t>
        <a:bodyPr/>
        <a:lstStyle/>
        <a:p>
          <a:r>
            <a:rPr lang="en-US" dirty="0" smtClean="0"/>
            <a:t>Organizing</a:t>
          </a:r>
          <a:endParaRPr lang="en-US" dirty="0"/>
        </a:p>
      </dgm:t>
    </dgm:pt>
    <dgm:pt modelId="{633B793D-26CC-4543-A85D-1F51F1EDA96F}" type="parTrans" cxnId="{49857142-3FB2-4385-BB6C-F2E0505EA472}">
      <dgm:prSet/>
      <dgm:spPr/>
      <dgm:t>
        <a:bodyPr/>
        <a:lstStyle/>
        <a:p>
          <a:endParaRPr lang="en-US"/>
        </a:p>
      </dgm:t>
    </dgm:pt>
    <dgm:pt modelId="{CBF81C3E-8AF0-4A6A-BFBB-DBC7F451642A}" type="sibTrans" cxnId="{49857142-3FB2-4385-BB6C-F2E0505EA472}">
      <dgm:prSet/>
      <dgm:spPr/>
      <dgm:t>
        <a:bodyPr/>
        <a:lstStyle/>
        <a:p>
          <a:endParaRPr lang="en-US"/>
        </a:p>
      </dgm:t>
    </dgm:pt>
    <dgm:pt modelId="{1E0E6B5C-0931-4A42-BB91-187D6D62C2DC}">
      <dgm:prSet phldrT="[Text]"/>
      <dgm:spPr/>
      <dgm:t>
        <a:bodyPr/>
        <a:lstStyle/>
        <a:p>
          <a:r>
            <a:rPr lang="en-US" dirty="0" smtClean="0"/>
            <a:t>Recruiting/</a:t>
          </a:r>
        </a:p>
        <a:p>
          <a:r>
            <a:rPr lang="en-US" dirty="0" smtClean="0"/>
            <a:t>Selection/</a:t>
          </a:r>
        </a:p>
        <a:p>
          <a:r>
            <a:rPr lang="en-US" dirty="0" smtClean="0"/>
            <a:t>Assimilation</a:t>
          </a:r>
          <a:endParaRPr lang="en-US" dirty="0"/>
        </a:p>
      </dgm:t>
    </dgm:pt>
    <dgm:pt modelId="{6030AB14-93A1-48BD-8A62-9F2336AFDDCF}" type="parTrans" cxnId="{384231E2-E750-4B42-A18D-BE70C87E8A13}">
      <dgm:prSet/>
      <dgm:spPr/>
      <dgm:t>
        <a:bodyPr/>
        <a:lstStyle/>
        <a:p>
          <a:endParaRPr lang="en-US"/>
        </a:p>
      </dgm:t>
    </dgm:pt>
    <dgm:pt modelId="{EBE0075F-548C-49E3-BD40-B170F8B3583A}" type="sibTrans" cxnId="{384231E2-E750-4B42-A18D-BE70C87E8A13}">
      <dgm:prSet/>
      <dgm:spPr/>
      <dgm:t>
        <a:bodyPr/>
        <a:lstStyle/>
        <a:p>
          <a:endParaRPr lang="en-US"/>
        </a:p>
      </dgm:t>
    </dgm:pt>
    <dgm:pt modelId="{57FC3F34-8118-4CE0-A644-8371F95781F6}">
      <dgm:prSet phldrT="[Text]"/>
      <dgm:spPr/>
      <dgm:t>
        <a:bodyPr/>
        <a:lstStyle/>
        <a:p>
          <a:r>
            <a:rPr lang="en-US" dirty="0" smtClean="0"/>
            <a:t>Motivation &amp;</a:t>
          </a:r>
        </a:p>
        <a:p>
          <a:r>
            <a:rPr lang="en-US" dirty="0" smtClean="0"/>
            <a:t>Supervision</a:t>
          </a:r>
          <a:endParaRPr lang="en-US" dirty="0"/>
        </a:p>
      </dgm:t>
    </dgm:pt>
    <dgm:pt modelId="{794F1EA7-C5E8-42C7-B168-E403E961C93A}" type="parTrans" cxnId="{F6C884B5-0992-4B4F-ADD2-402C2523647B}">
      <dgm:prSet/>
      <dgm:spPr/>
      <dgm:t>
        <a:bodyPr/>
        <a:lstStyle/>
        <a:p>
          <a:endParaRPr lang="en-US"/>
        </a:p>
      </dgm:t>
    </dgm:pt>
    <dgm:pt modelId="{607DD5D3-2272-486D-88FF-AEC3024511D3}" type="sibTrans" cxnId="{F6C884B5-0992-4B4F-ADD2-402C2523647B}">
      <dgm:prSet/>
      <dgm:spPr/>
      <dgm:t>
        <a:bodyPr/>
        <a:lstStyle/>
        <a:p>
          <a:endParaRPr lang="en-US"/>
        </a:p>
      </dgm:t>
    </dgm:pt>
    <dgm:pt modelId="{19C24519-63E9-4CC7-940E-B1B2690346ED}">
      <dgm:prSet phldrT="[Text]"/>
      <dgm:spPr/>
      <dgm:t>
        <a:bodyPr/>
        <a:lstStyle/>
        <a:p>
          <a:r>
            <a:rPr lang="en-US" dirty="0" smtClean="0"/>
            <a:t>Performance Evaluation</a:t>
          </a:r>
          <a:endParaRPr lang="en-US" dirty="0"/>
        </a:p>
      </dgm:t>
    </dgm:pt>
    <dgm:pt modelId="{4A4F1C31-B950-4BB2-A998-CC8326C87633}" type="parTrans" cxnId="{972036A0-CBF0-477B-B93A-16E1A0BD1DD8}">
      <dgm:prSet/>
      <dgm:spPr/>
      <dgm:t>
        <a:bodyPr/>
        <a:lstStyle/>
        <a:p>
          <a:endParaRPr lang="en-US"/>
        </a:p>
      </dgm:t>
    </dgm:pt>
    <dgm:pt modelId="{8031DFAB-413F-4638-A18F-A2D596108F93}" type="sibTrans" cxnId="{972036A0-CBF0-477B-B93A-16E1A0BD1DD8}">
      <dgm:prSet/>
      <dgm:spPr/>
      <dgm:t>
        <a:bodyPr/>
        <a:lstStyle/>
        <a:p>
          <a:endParaRPr lang="en-US"/>
        </a:p>
      </dgm:t>
    </dgm:pt>
    <dgm:pt modelId="{0FE1D90B-6389-4B24-B2D4-5E6C5A3F001C}">
      <dgm:prSet custT="1"/>
      <dgm:spPr/>
      <dgm:t>
        <a:bodyPr/>
        <a:lstStyle/>
        <a:p>
          <a:r>
            <a:rPr lang="en-US" sz="1600" dirty="0" smtClean="0"/>
            <a:t>Training &amp; development</a:t>
          </a:r>
          <a:endParaRPr lang="en-US" sz="1600" dirty="0"/>
        </a:p>
      </dgm:t>
    </dgm:pt>
    <dgm:pt modelId="{7075581F-597D-4355-B9FD-7EDBADEB805B}" type="parTrans" cxnId="{89CD64BC-A7BB-4438-A1EE-D556212FFE5F}">
      <dgm:prSet/>
      <dgm:spPr/>
      <dgm:t>
        <a:bodyPr/>
        <a:lstStyle/>
        <a:p>
          <a:endParaRPr lang="en-US"/>
        </a:p>
      </dgm:t>
    </dgm:pt>
    <dgm:pt modelId="{9ED76BBF-1FBF-4CF4-8FC8-692AEAEA5F04}" type="sibTrans" cxnId="{89CD64BC-A7BB-4438-A1EE-D556212FFE5F}">
      <dgm:prSet/>
      <dgm:spPr/>
      <dgm:t>
        <a:bodyPr/>
        <a:lstStyle/>
        <a:p>
          <a:endParaRPr lang="en-US"/>
        </a:p>
      </dgm:t>
    </dgm:pt>
    <dgm:pt modelId="{DA076596-81F1-4844-9AB4-EF9205FA5374}" type="pres">
      <dgm:prSet presAssocID="{48F9119E-C8AC-454D-AD6E-D9C635016C9B}" presName="cycle" presStyleCnt="0">
        <dgm:presLayoutVars>
          <dgm:dir/>
          <dgm:resizeHandles val="exact"/>
        </dgm:presLayoutVars>
      </dgm:prSet>
      <dgm:spPr/>
      <dgm:t>
        <a:bodyPr/>
        <a:lstStyle/>
        <a:p>
          <a:endParaRPr lang="en-US"/>
        </a:p>
      </dgm:t>
    </dgm:pt>
    <dgm:pt modelId="{F15CE263-1E10-4998-A65F-4ADDC2C0C371}" type="pres">
      <dgm:prSet presAssocID="{139DE69A-D2A5-418E-B800-B16597595511}" presName="node" presStyleLbl="node1" presStyleIdx="0" presStyleCnt="6" custScaleX="138035" custScaleY="120418" custRadScaleRad="91919" custRadScaleInc="15781">
        <dgm:presLayoutVars>
          <dgm:bulletEnabled val="1"/>
        </dgm:presLayoutVars>
      </dgm:prSet>
      <dgm:spPr/>
      <dgm:t>
        <a:bodyPr/>
        <a:lstStyle/>
        <a:p>
          <a:endParaRPr lang="en-US"/>
        </a:p>
      </dgm:t>
    </dgm:pt>
    <dgm:pt modelId="{1DF74AAB-5812-44C1-8EBC-07C9F9DEC138}" type="pres">
      <dgm:prSet presAssocID="{ECC16CC4-1914-4BCE-A1B1-C0DA6FCF7397}" presName="sibTrans" presStyleLbl="sibTrans2D1" presStyleIdx="0" presStyleCnt="6"/>
      <dgm:spPr/>
      <dgm:t>
        <a:bodyPr/>
        <a:lstStyle/>
        <a:p>
          <a:endParaRPr lang="en-US"/>
        </a:p>
      </dgm:t>
    </dgm:pt>
    <dgm:pt modelId="{57A7BC20-5449-4FA7-978A-253F14949CE7}" type="pres">
      <dgm:prSet presAssocID="{ECC16CC4-1914-4BCE-A1B1-C0DA6FCF7397}" presName="connectorText" presStyleLbl="sibTrans2D1" presStyleIdx="0" presStyleCnt="6"/>
      <dgm:spPr/>
      <dgm:t>
        <a:bodyPr/>
        <a:lstStyle/>
        <a:p>
          <a:endParaRPr lang="en-US"/>
        </a:p>
      </dgm:t>
    </dgm:pt>
    <dgm:pt modelId="{7FC50C06-77B1-4C78-B436-0ABEAF332D7E}" type="pres">
      <dgm:prSet presAssocID="{935EA199-CBCA-4B10-8EF1-65E84270DBEB}" presName="node" presStyleLbl="node1" presStyleIdx="1" presStyleCnt="6" custScaleX="125120" custScaleY="123222" custRadScaleRad="125677" custRadScaleInc="14256">
        <dgm:presLayoutVars>
          <dgm:bulletEnabled val="1"/>
        </dgm:presLayoutVars>
      </dgm:prSet>
      <dgm:spPr/>
      <dgm:t>
        <a:bodyPr/>
        <a:lstStyle/>
        <a:p>
          <a:endParaRPr lang="en-US"/>
        </a:p>
      </dgm:t>
    </dgm:pt>
    <dgm:pt modelId="{5E355512-F5BF-497C-8F0F-8D7C25DB63A7}" type="pres">
      <dgm:prSet presAssocID="{CBF81C3E-8AF0-4A6A-BFBB-DBC7F451642A}" presName="sibTrans" presStyleLbl="sibTrans2D1" presStyleIdx="1" presStyleCnt="6"/>
      <dgm:spPr/>
      <dgm:t>
        <a:bodyPr/>
        <a:lstStyle/>
        <a:p>
          <a:endParaRPr lang="en-US"/>
        </a:p>
      </dgm:t>
    </dgm:pt>
    <dgm:pt modelId="{F61FBF7A-2F53-44CC-88BF-C88B4BF4889B}" type="pres">
      <dgm:prSet presAssocID="{CBF81C3E-8AF0-4A6A-BFBB-DBC7F451642A}" presName="connectorText" presStyleLbl="sibTrans2D1" presStyleIdx="1" presStyleCnt="6"/>
      <dgm:spPr/>
      <dgm:t>
        <a:bodyPr/>
        <a:lstStyle/>
        <a:p>
          <a:endParaRPr lang="en-US"/>
        </a:p>
      </dgm:t>
    </dgm:pt>
    <dgm:pt modelId="{E5EB2AD4-79FE-4C2F-8FE0-414BD222715F}" type="pres">
      <dgm:prSet presAssocID="{1E0E6B5C-0931-4A42-BB91-187D6D62C2DC}" presName="node" presStyleLbl="node1" presStyleIdx="2" presStyleCnt="6" custScaleX="132230" custScaleY="120619" custRadScaleRad="120206" custRadScaleInc="-18839">
        <dgm:presLayoutVars>
          <dgm:bulletEnabled val="1"/>
        </dgm:presLayoutVars>
      </dgm:prSet>
      <dgm:spPr/>
      <dgm:t>
        <a:bodyPr/>
        <a:lstStyle/>
        <a:p>
          <a:endParaRPr lang="en-US"/>
        </a:p>
      </dgm:t>
    </dgm:pt>
    <dgm:pt modelId="{55837DF9-9A64-48D1-AC43-8FFC8BA760F1}" type="pres">
      <dgm:prSet presAssocID="{EBE0075F-548C-49E3-BD40-B170F8B3583A}" presName="sibTrans" presStyleLbl="sibTrans2D1" presStyleIdx="2" presStyleCnt="6"/>
      <dgm:spPr/>
      <dgm:t>
        <a:bodyPr/>
        <a:lstStyle/>
        <a:p>
          <a:endParaRPr lang="en-US"/>
        </a:p>
      </dgm:t>
    </dgm:pt>
    <dgm:pt modelId="{FFAE22C4-585D-4125-A798-1716ABD53726}" type="pres">
      <dgm:prSet presAssocID="{EBE0075F-548C-49E3-BD40-B170F8B3583A}" presName="connectorText" presStyleLbl="sibTrans2D1" presStyleIdx="2" presStyleCnt="6"/>
      <dgm:spPr/>
      <dgm:t>
        <a:bodyPr/>
        <a:lstStyle/>
        <a:p>
          <a:endParaRPr lang="en-US"/>
        </a:p>
      </dgm:t>
    </dgm:pt>
    <dgm:pt modelId="{3F16AD8F-8121-448B-8F80-82DFB945C597}" type="pres">
      <dgm:prSet presAssocID="{0FE1D90B-6389-4B24-B2D4-5E6C5A3F001C}" presName="node" presStyleLbl="node1" presStyleIdx="3" presStyleCnt="6" custScaleX="126424" custScaleY="127506" custRadScaleRad="88759" custRadScaleInc="-9590">
        <dgm:presLayoutVars>
          <dgm:bulletEnabled val="1"/>
        </dgm:presLayoutVars>
      </dgm:prSet>
      <dgm:spPr/>
      <dgm:t>
        <a:bodyPr/>
        <a:lstStyle/>
        <a:p>
          <a:endParaRPr lang="en-US"/>
        </a:p>
      </dgm:t>
    </dgm:pt>
    <dgm:pt modelId="{3561ECED-AAAC-4808-87DE-BEAD16C17D23}" type="pres">
      <dgm:prSet presAssocID="{9ED76BBF-1FBF-4CF4-8FC8-692AEAEA5F04}" presName="sibTrans" presStyleLbl="sibTrans2D1" presStyleIdx="3" presStyleCnt="6"/>
      <dgm:spPr/>
      <dgm:t>
        <a:bodyPr/>
        <a:lstStyle/>
        <a:p>
          <a:endParaRPr lang="en-US"/>
        </a:p>
      </dgm:t>
    </dgm:pt>
    <dgm:pt modelId="{A9704A15-C826-42FD-89A9-DDCA1EF85203}" type="pres">
      <dgm:prSet presAssocID="{9ED76BBF-1FBF-4CF4-8FC8-692AEAEA5F04}" presName="connectorText" presStyleLbl="sibTrans2D1" presStyleIdx="3" presStyleCnt="6"/>
      <dgm:spPr/>
      <dgm:t>
        <a:bodyPr/>
        <a:lstStyle/>
        <a:p>
          <a:endParaRPr lang="en-US"/>
        </a:p>
      </dgm:t>
    </dgm:pt>
    <dgm:pt modelId="{26423900-C88D-41FD-A329-F6EB33177102}" type="pres">
      <dgm:prSet presAssocID="{57FC3F34-8118-4CE0-A644-8371F95781F6}" presName="node" presStyleLbl="node1" presStyleIdx="4" presStyleCnt="6" custScaleX="132230" custScaleY="120618" custRadScaleRad="109862" custRadScaleInc="22638">
        <dgm:presLayoutVars>
          <dgm:bulletEnabled val="1"/>
        </dgm:presLayoutVars>
      </dgm:prSet>
      <dgm:spPr/>
      <dgm:t>
        <a:bodyPr/>
        <a:lstStyle/>
        <a:p>
          <a:endParaRPr lang="en-US"/>
        </a:p>
      </dgm:t>
    </dgm:pt>
    <dgm:pt modelId="{FDD95C44-E1C7-43AB-AF7A-868A9A0F360B}" type="pres">
      <dgm:prSet presAssocID="{607DD5D3-2272-486D-88FF-AEC3024511D3}" presName="sibTrans" presStyleLbl="sibTrans2D1" presStyleIdx="4" presStyleCnt="6"/>
      <dgm:spPr/>
      <dgm:t>
        <a:bodyPr/>
        <a:lstStyle/>
        <a:p>
          <a:endParaRPr lang="en-US"/>
        </a:p>
      </dgm:t>
    </dgm:pt>
    <dgm:pt modelId="{19DF40DA-EA43-4470-B056-6FF5AC4D8F4F}" type="pres">
      <dgm:prSet presAssocID="{607DD5D3-2272-486D-88FF-AEC3024511D3}" presName="connectorText" presStyleLbl="sibTrans2D1" presStyleIdx="4" presStyleCnt="6"/>
      <dgm:spPr/>
      <dgm:t>
        <a:bodyPr/>
        <a:lstStyle/>
        <a:p>
          <a:endParaRPr lang="en-US"/>
        </a:p>
      </dgm:t>
    </dgm:pt>
    <dgm:pt modelId="{604B93B2-4CC4-409A-AA62-08520C1B2282}" type="pres">
      <dgm:prSet presAssocID="{19C24519-63E9-4CC7-940E-B1B2690346ED}" presName="node" presStyleLbl="node1" presStyleIdx="5" presStyleCnt="6" custScaleX="138158" custScaleY="121562" custRadScaleRad="108289" custRadScaleInc="-1428">
        <dgm:presLayoutVars>
          <dgm:bulletEnabled val="1"/>
        </dgm:presLayoutVars>
      </dgm:prSet>
      <dgm:spPr/>
      <dgm:t>
        <a:bodyPr/>
        <a:lstStyle/>
        <a:p>
          <a:endParaRPr lang="en-US"/>
        </a:p>
      </dgm:t>
    </dgm:pt>
    <dgm:pt modelId="{6803D652-871C-48AB-A19F-949882FECC47}" type="pres">
      <dgm:prSet presAssocID="{8031DFAB-413F-4638-A18F-A2D596108F93}" presName="sibTrans" presStyleLbl="sibTrans2D1" presStyleIdx="5" presStyleCnt="6"/>
      <dgm:spPr/>
      <dgm:t>
        <a:bodyPr/>
        <a:lstStyle/>
        <a:p>
          <a:endParaRPr lang="en-US"/>
        </a:p>
      </dgm:t>
    </dgm:pt>
    <dgm:pt modelId="{D243FB66-EB29-4501-8C2D-5CA26FB0E678}" type="pres">
      <dgm:prSet presAssocID="{8031DFAB-413F-4638-A18F-A2D596108F93}" presName="connectorText" presStyleLbl="sibTrans2D1" presStyleIdx="5" presStyleCnt="6"/>
      <dgm:spPr/>
      <dgm:t>
        <a:bodyPr/>
        <a:lstStyle/>
        <a:p>
          <a:endParaRPr lang="en-US"/>
        </a:p>
      </dgm:t>
    </dgm:pt>
  </dgm:ptLst>
  <dgm:cxnLst>
    <dgm:cxn modelId="{74A0E235-3AAC-43EB-9F5C-366037D8EC30}" srcId="{48F9119E-C8AC-454D-AD6E-D9C635016C9B}" destId="{139DE69A-D2A5-418E-B800-B16597595511}" srcOrd="0" destOrd="0" parTransId="{50A25E97-9076-4885-BE53-A10C730B575A}" sibTransId="{ECC16CC4-1914-4BCE-A1B1-C0DA6FCF7397}"/>
    <dgm:cxn modelId="{49857142-3FB2-4385-BB6C-F2E0505EA472}" srcId="{48F9119E-C8AC-454D-AD6E-D9C635016C9B}" destId="{935EA199-CBCA-4B10-8EF1-65E84270DBEB}" srcOrd="1" destOrd="0" parTransId="{633B793D-26CC-4543-A85D-1F51F1EDA96F}" sibTransId="{CBF81C3E-8AF0-4A6A-BFBB-DBC7F451642A}"/>
    <dgm:cxn modelId="{972036A0-CBF0-477B-B93A-16E1A0BD1DD8}" srcId="{48F9119E-C8AC-454D-AD6E-D9C635016C9B}" destId="{19C24519-63E9-4CC7-940E-B1B2690346ED}" srcOrd="5" destOrd="0" parTransId="{4A4F1C31-B950-4BB2-A998-CC8326C87633}" sibTransId="{8031DFAB-413F-4638-A18F-A2D596108F93}"/>
    <dgm:cxn modelId="{A20768EA-5BD6-4E3B-A5FA-5CF48A074ACF}" type="presOf" srcId="{9ED76BBF-1FBF-4CF4-8FC8-692AEAEA5F04}" destId="{A9704A15-C826-42FD-89A9-DDCA1EF85203}" srcOrd="1" destOrd="0" presId="urn:microsoft.com/office/officeart/2005/8/layout/cycle2"/>
    <dgm:cxn modelId="{B178C7DE-0EB3-4951-B7D4-B3EA4488E4C0}" type="presOf" srcId="{57FC3F34-8118-4CE0-A644-8371F95781F6}" destId="{26423900-C88D-41FD-A329-F6EB33177102}" srcOrd="0" destOrd="0" presId="urn:microsoft.com/office/officeart/2005/8/layout/cycle2"/>
    <dgm:cxn modelId="{5BF4709B-76E6-4D7E-B953-98645F9FD85E}" type="presOf" srcId="{CBF81C3E-8AF0-4A6A-BFBB-DBC7F451642A}" destId="{F61FBF7A-2F53-44CC-88BF-C88B4BF4889B}" srcOrd="1" destOrd="0" presId="urn:microsoft.com/office/officeart/2005/8/layout/cycle2"/>
    <dgm:cxn modelId="{B8AC2D6D-1D82-4482-8867-80A87F066E89}" type="presOf" srcId="{8031DFAB-413F-4638-A18F-A2D596108F93}" destId="{6803D652-871C-48AB-A19F-949882FECC47}" srcOrd="0" destOrd="0" presId="urn:microsoft.com/office/officeart/2005/8/layout/cycle2"/>
    <dgm:cxn modelId="{391C7722-BE90-4641-81C8-312F037F6F52}" type="presOf" srcId="{CBF81C3E-8AF0-4A6A-BFBB-DBC7F451642A}" destId="{5E355512-F5BF-497C-8F0F-8D7C25DB63A7}" srcOrd="0" destOrd="0" presId="urn:microsoft.com/office/officeart/2005/8/layout/cycle2"/>
    <dgm:cxn modelId="{570AEB95-1CC5-42ED-9A8F-38C0A772610C}" type="presOf" srcId="{ECC16CC4-1914-4BCE-A1B1-C0DA6FCF7397}" destId="{1DF74AAB-5812-44C1-8EBC-07C9F9DEC138}" srcOrd="0" destOrd="0" presId="urn:microsoft.com/office/officeart/2005/8/layout/cycle2"/>
    <dgm:cxn modelId="{89CD64BC-A7BB-4438-A1EE-D556212FFE5F}" srcId="{48F9119E-C8AC-454D-AD6E-D9C635016C9B}" destId="{0FE1D90B-6389-4B24-B2D4-5E6C5A3F001C}" srcOrd="3" destOrd="0" parTransId="{7075581F-597D-4355-B9FD-7EDBADEB805B}" sibTransId="{9ED76BBF-1FBF-4CF4-8FC8-692AEAEA5F04}"/>
    <dgm:cxn modelId="{C583A390-E62A-4C88-948C-E56354F296B5}" type="presOf" srcId="{935EA199-CBCA-4B10-8EF1-65E84270DBEB}" destId="{7FC50C06-77B1-4C78-B436-0ABEAF332D7E}" srcOrd="0" destOrd="0" presId="urn:microsoft.com/office/officeart/2005/8/layout/cycle2"/>
    <dgm:cxn modelId="{B1DE45A4-84BF-47F0-B403-602AAB343614}" type="presOf" srcId="{1E0E6B5C-0931-4A42-BB91-187D6D62C2DC}" destId="{E5EB2AD4-79FE-4C2F-8FE0-414BD222715F}" srcOrd="0" destOrd="0" presId="urn:microsoft.com/office/officeart/2005/8/layout/cycle2"/>
    <dgm:cxn modelId="{BC2B63A9-785B-41B6-AD35-4BD7CB2DF2C3}" type="presOf" srcId="{19C24519-63E9-4CC7-940E-B1B2690346ED}" destId="{604B93B2-4CC4-409A-AA62-08520C1B2282}" srcOrd="0" destOrd="0" presId="urn:microsoft.com/office/officeart/2005/8/layout/cycle2"/>
    <dgm:cxn modelId="{6195E68E-BDCE-4153-83FA-A6C4CEDEB558}" type="presOf" srcId="{139DE69A-D2A5-418E-B800-B16597595511}" destId="{F15CE263-1E10-4998-A65F-4ADDC2C0C371}" srcOrd="0" destOrd="0" presId="urn:microsoft.com/office/officeart/2005/8/layout/cycle2"/>
    <dgm:cxn modelId="{FCA0347A-7A7F-4F6E-8D32-C93B16E0879F}" type="presOf" srcId="{EBE0075F-548C-49E3-BD40-B170F8B3583A}" destId="{FFAE22C4-585D-4125-A798-1716ABD53726}" srcOrd="1" destOrd="0" presId="urn:microsoft.com/office/officeart/2005/8/layout/cycle2"/>
    <dgm:cxn modelId="{7CDFA594-E9DA-425E-BA1D-02F47A7FB459}" type="presOf" srcId="{48F9119E-C8AC-454D-AD6E-D9C635016C9B}" destId="{DA076596-81F1-4844-9AB4-EF9205FA5374}" srcOrd="0" destOrd="0" presId="urn:microsoft.com/office/officeart/2005/8/layout/cycle2"/>
    <dgm:cxn modelId="{AB3B62C0-409A-4AEC-B77D-3512F1BDDCA1}" type="presOf" srcId="{8031DFAB-413F-4638-A18F-A2D596108F93}" destId="{D243FB66-EB29-4501-8C2D-5CA26FB0E678}" srcOrd="1" destOrd="0" presId="urn:microsoft.com/office/officeart/2005/8/layout/cycle2"/>
    <dgm:cxn modelId="{B9B75A60-12AE-4C11-876F-F6AC1A5AC317}" type="presOf" srcId="{607DD5D3-2272-486D-88FF-AEC3024511D3}" destId="{19DF40DA-EA43-4470-B056-6FF5AC4D8F4F}" srcOrd="1" destOrd="0" presId="urn:microsoft.com/office/officeart/2005/8/layout/cycle2"/>
    <dgm:cxn modelId="{3AD25959-7801-407B-9734-77E124AD977E}" type="presOf" srcId="{607DD5D3-2272-486D-88FF-AEC3024511D3}" destId="{FDD95C44-E1C7-43AB-AF7A-868A9A0F360B}" srcOrd="0" destOrd="0" presId="urn:microsoft.com/office/officeart/2005/8/layout/cycle2"/>
    <dgm:cxn modelId="{384231E2-E750-4B42-A18D-BE70C87E8A13}" srcId="{48F9119E-C8AC-454D-AD6E-D9C635016C9B}" destId="{1E0E6B5C-0931-4A42-BB91-187D6D62C2DC}" srcOrd="2" destOrd="0" parTransId="{6030AB14-93A1-48BD-8A62-9F2336AFDDCF}" sibTransId="{EBE0075F-548C-49E3-BD40-B170F8B3583A}"/>
    <dgm:cxn modelId="{6994D491-7755-452A-AEC9-83C734FB1844}" type="presOf" srcId="{9ED76BBF-1FBF-4CF4-8FC8-692AEAEA5F04}" destId="{3561ECED-AAAC-4808-87DE-BEAD16C17D23}" srcOrd="0" destOrd="0" presId="urn:microsoft.com/office/officeart/2005/8/layout/cycle2"/>
    <dgm:cxn modelId="{AD3EE7FF-9602-4C9E-9DD7-C8CC6050A436}" type="presOf" srcId="{EBE0075F-548C-49E3-BD40-B170F8B3583A}" destId="{55837DF9-9A64-48D1-AC43-8FFC8BA760F1}" srcOrd="0" destOrd="0" presId="urn:microsoft.com/office/officeart/2005/8/layout/cycle2"/>
    <dgm:cxn modelId="{E6F0F16A-F2BF-412B-9F1A-6E631DC17A28}" type="presOf" srcId="{0FE1D90B-6389-4B24-B2D4-5E6C5A3F001C}" destId="{3F16AD8F-8121-448B-8F80-82DFB945C597}" srcOrd="0" destOrd="0" presId="urn:microsoft.com/office/officeart/2005/8/layout/cycle2"/>
    <dgm:cxn modelId="{9F7B3972-E7E4-46FC-95E4-757C56728928}" type="presOf" srcId="{ECC16CC4-1914-4BCE-A1B1-C0DA6FCF7397}" destId="{57A7BC20-5449-4FA7-978A-253F14949CE7}" srcOrd="1" destOrd="0" presId="urn:microsoft.com/office/officeart/2005/8/layout/cycle2"/>
    <dgm:cxn modelId="{F6C884B5-0992-4B4F-ADD2-402C2523647B}" srcId="{48F9119E-C8AC-454D-AD6E-D9C635016C9B}" destId="{57FC3F34-8118-4CE0-A644-8371F95781F6}" srcOrd="4" destOrd="0" parTransId="{794F1EA7-C5E8-42C7-B168-E403E961C93A}" sibTransId="{607DD5D3-2272-486D-88FF-AEC3024511D3}"/>
    <dgm:cxn modelId="{EBF26745-C46A-4937-BC38-C160D55E2EAF}" type="presParOf" srcId="{DA076596-81F1-4844-9AB4-EF9205FA5374}" destId="{F15CE263-1E10-4998-A65F-4ADDC2C0C371}" srcOrd="0" destOrd="0" presId="urn:microsoft.com/office/officeart/2005/8/layout/cycle2"/>
    <dgm:cxn modelId="{FEC0B0F5-1D80-4E6F-B269-99EBF267ADB4}" type="presParOf" srcId="{DA076596-81F1-4844-9AB4-EF9205FA5374}" destId="{1DF74AAB-5812-44C1-8EBC-07C9F9DEC138}" srcOrd="1" destOrd="0" presId="urn:microsoft.com/office/officeart/2005/8/layout/cycle2"/>
    <dgm:cxn modelId="{FFD57261-93D5-4D8E-A65A-69E70A734D6C}" type="presParOf" srcId="{1DF74AAB-5812-44C1-8EBC-07C9F9DEC138}" destId="{57A7BC20-5449-4FA7-978A-253F14949CE7}" srcOrd="0" destOrd="0" presId="urn:microsoft.com/office/officeart/2005/8/layout/cycle2"/>
    <dgm:cxn modelId="{569669DB-A080-4BF8-876D-C610811883F9}" type="presParOf" srcId="{DA076596-81F1-4844-9AB4-EF9205FA5374}" destId="{7FC50C06-77B1-4C78-B436-0ABEAF332D7E}" srcOrd="2" destOrd="0" presId="urn:microsoft.com/office/officeart/2005/8/layout/cycle2"/>
    <dgm:cxn modelId="{25F9B0A0-6D75-41D8-BBCB-B0438485BA00}" type="presParOf" srcId="{DA076596-81F1-4844-9AB4-EF9205FA5374}" destId="{5E355512-F5BF-497C-8F0F-8D7C25DB63A7}" srcOrd="3" destOrd="0" presId="urn:microsoft.com/office/officeart/2005/8/layout/cycle2"/>
    <dgm:cxn modelId="{897D6E61-07CC-4C38-BB3C-2B9CC2D3A10E}" type="presParOf" srcId="{5E355512-F5BF-497C-8F0F-8D7C25DB63A7}" destId="{F61FBF7A-2F53-44CC-88BF-C88B4BF4889B}" srcOrd="0" destOrd="0" presId="urn:microsoft.com/office/officeart/2005/8/layout/cycle2"/>
    <dgm:cxn modelId="{910D6058-8E27-4374-8628-796A3CC24473}" type="presParOf" srcId="{DA076596-81F1-4844-9AB4-EF9205FA5374}" destId="{E5EB2AD4-79FE-4C2F-8FE0-414BD222715F}" srcOrd="4" destOrd="0" presId="urn:microsoft.com/office/officeart/2005/8/layout/cycle2"/>
    <dgm:cxn modelId="{84CE6013-6B62-4872-85B9-2F623A329DEF}" type="presParOf" srcId="{DA076596-81F1-4844-9AB4-EF9205FA5374}" destId="{55837DF9-9A64-48D1-AC43-8FFC8BA760F1}" srcOrd="5" destOrd="0" presId="urn:microsoft.com/office/officeart/2005/8/layout/cycle2"/>
    <dgm:cxn modelId="{555F99FA-5127-4409-A534-6D1D3608E74F}" type="presParOf" srcId="{55837DF9-9A64-48D1-AC43-8FFC8BA760F1}" destId="{FFAE22C4-585D-4125-A798-1716ABD53726}" srcOrd="0" destOrd="0" presId="urn:microsoft.com/office/officeart/2005/8/layout/cycle2"/>
    <dgm:cxn modelId="{C276C5E4-6E17-42BB-91FA-0028936D2A49}" type="presParOf" srcId="{DA076596-81F1-4844-9AB4-EF9205FA5374}" destId="{3F16AD8F-8121-448B-8F80-82DFB945C597}" srcOrd="6" destOrd="0" presId="urn:microsoft.com/office/officeart/2005/8/layout/cycle2"/>
    <dgm:cxn modelId="{F80C7F77-6353-4AAD-910F-E530C1037714}" type="presParOf" srcId="{DA076596-81F1-4844-9AB4-EF9205FA5374}" destId="{3561ECED-AAAC-4808-87DE-BEAD16C17D23}" srcOrd="7" destOrd="0" presId="urn:microsoft.com/office/officeart/2005/8/layout/cycle2"/>
    <dgm:cxn modelId="{F1888812-BDDC-44F2-A776-8C07EE388487}" type="presParOf" srcId="{3561ECED-AAAC-4808-87DE-BEAD16C17D23}" destId="{A9704A15-C826-42FD-89A9-DDCA1EF85203}" srcOrd="0" destOrd="0" presId="urn:microsoft.com/office/officeart/2005/8/layout/cycle2"/>
    <dgm:cxn modelId="{0F1A6FBE-D542-4CF7-9910-4944680DDEC6}" type="presParOf" srcId="{DA076596-81F1-4844-9AB4-EF9205FA5374}" destId="{26423900-C88D-41FD-A329-F6EB33177102}" srcOrd="8" destOrd="0" presId="urn:microsoft.com/office/officeart/2005/8/layout/cycle2"/>
    <dgm:cxn modelId="{3EBABE38-D8BB-4113-BC0D-31D13CA4EC7D}" type="presParOf" srcId="{DA076596-81F1-4844-9AB4-EF9205FA5374}" destId="{FDD95C44-E1C7-43AB-AF7A-868A9A0F360B}" srcOrd="9" destOrd="0" presId="urn:microsoft.com/office/officeart/2005/8/layout/cycle2"/>
    <dgm:cxn modelId="{D452592F-CF87-42AD-B7FB-A50A72D30C57}" type="presParOf" srcId="{FDD95C44-E1C7-43AB-AF7A-868A9A0F360B}" destId="{19DF40DA-EA43-4470-B056-6FF5AC4D8F4F}" srcOrd="0" destOrd="0" presId="urn:microsoft.com/office/officeart/2005/8/layout/cycle2"/>
    <dgm:cxn modelId="{A2DE6B9C-9C89-4810-9181-44E22C0CEE9E}" type="presParOf" srcId="{DA076596-81F1-4844-9AB4-EF9205FA5374}" destId="{604B93B2-4CC4-409A-AA62-08520C1B2282}" srcOrd="10" destOrd="0" presId="urn:microsoft.com/office/officeart/2005/8/layout/cycle2"/>
    <dgm:cxn modelId="{C0238EDE-9820-457C-A72F-A0A1E10FE422}" type="presParOf" srcId="{DA076596-81F1-4844-9AB4-EF9205FA5374}" destId="{6803D652-871C-48AB-A19F-949882FECC47}" srcOrd="11" destOrd="0" presId="urn:microsoft.com/office/officeart/2005/8/layout/cycle2"/>
    <dgm:cxn modelId="{C2CFBCFE-12F1-4F92-A795-65556869EF1B}" type="presParOf" srcId="{6803D652-871C-48AB-A19F-949882FECC47}" destId="{D243FB66-EB29-4501-8C2D-5CA26FB0E678}"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5CE263-1E10-4998-A65F-4ADDC2C0C371}">
      <dsp:nvSpPr>
        <dsp:cNvPr id="0" name=""/>
        <dsp:cNvSpPr/>
      </dsp:nvSpPr>
      <dsp:spPr>
        <a:xfrm>
          <a:off x="3606297" y="10217"/>
          <a:ext cx="1812089" cy="1580818"/>
        </a:xfrm>
        <a:prstGeom prst="ellipse">
          <a:avLst/>
        </a:prstGeom>
        <a:solidFill>
          <a:schemeClr val="accent5">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Strategic Planning</a:t>
          </a:r>
          <a:endParaRPr lang="en-US" sz="1800" kern="1200" dirty="0"/>
        </a:p>
      </dsp:txBody>
      <dsp:txXfrm>
        <a:off x="3871671" y="241722"/>
        <a:ext cx="1281341" cy="1117808"/>
      </dsp:txXfrm>
    </dsp:sp>
    <dsp:sp modelId="{1DF74AAB-5812-44C1-8EBC-07C9F9DEC138}">
      <dsp:nvSpPr>
        <dsp:cNvPr id="0" name=""/>
        <dsp:cNvSpPr/>
      </dsp:nvSpPr>
      <dsp:spPr>
        <a:xfrm rot="1159894">
          <a:off x="5448349" y="953488"/>
          <a:ext cx="262411" cy="443061"/>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5450568" y="1029070"/>
        <a:ext cx="183688" cy="265837"/>
      </dsp:txXfrm>
    </dsp:sp>
    <dsp:sp modelId="{7FC50C06-77B1-4C78-B436-0ABEAF332D7E}">
      <dsp:nvSpPr>
        <dsp:cNvPr id="0" name=""/>
        <dsp:cNvSpPr/>
      </dsp:nvSpPr>
      <dsp:spPr>
        <a:xfrm>
          <a:off x="5772543" y="722021"/>
          <a:ext cx="1642544" cy="1617628"/>
        </a:xfrm>
        <a:prstGeom prst="ellipse">
          <a:avLst/>
        </a:prstGeom>
        <a:solidFill>
          <a:schemeClr val="accent5">
            <a:hueOff val="-2446723"/>
            <a:satOff val="16815"/>
            <a:lumOff val="-1647"/>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Organizing</a:t>
          </a:r>
          <a:endParaRPr lang="en-US" sz="1800" kern="1200" dirty="0"/>
        </a:p>
      </dsp:txBody>
      <dsp:txXfrm>
        <a:off x="6013088" y="958917"/>
        <a:ext cx="1161454" cy="1143836"/>
      </dsp:txXfrm>
    </dsp:sp>
    <dsp:sp modelId="{5E355512-F5BF-497C-8F0F-8D7C25DB63A7}">
      <dsp:nvSpPr>
        <dsp:cNvPr id="0" name=""/>
        <dsp:cNvSpPr/>
      </dsp:nvSpPr>
      <dsp:spPr>
        <a:xfrm rot="5522399">
          <a:off x="6437447" y="2336692"/>
          <a:ext cx="239548" cy="443061"/>
        </a:xfrm>
        <a:prstGeom prst="rightArrow">
          <a:avLst>
            <a:gd name="adj1" fmla="val 60000"/>
            <a:gd name="adj2" fmla="val 50000"/>
          </a:avLst>
        </a:prstGeom>
        <a:solidFill>
          <a:schemeClr val="accent5">
            <a:hueOff val="-2446723"/>
            <a:satOff val="16815"/>
            <a:lumOff val="-164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10800000">
        <a:off x="6474658" y="2389395"/>
        <a:ext cx="167684" cy="265837"/>
      </dsp:txXfrm>
    </dsp:sp>
    <dsp:sp modelId="{E5EB2AD4-79FE-4C2F-8FE0-414BD222715F}">
      <dsp:nvSpPr>
        <dsp:cNvPr id="0" name=""/>
        <dsp:cNvSpPr/>
      </dsp:nvSpPr>
      <dsp:spPr>
        <a:xfrm>
          <a:off x="5652808" y="2790426"/>
          <a:ext cx="1735883" cy="1583456"/>
        </a:xfrm>
        <a:prstGeom prst="ellipse">
          <a:avLst/>
        </a:prstGeom>
        <a:solidFill>
          <a:schemeClr val="accent5">
            <a:hueOff val="-4893445"/>
            <a:satOff val="33630"/>
            <a:lumOff val="-3294"/>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Recruiting/</a:t>
          </a:r>
        </a:p>
        <a:p>
          <a:pPr lvl="0" algn="ctr" defTabSz="800100">
            <a:lnSpc>
              <a:spcPct val="90000"/>
            </a:lnSpc>
            <a:spcBef>
              <a:spcPct val="0"/>
            </a:spcBef>
            <a:spcAft>
              <a:spcPct val="35000"/>
            </a:spcAft>
          </a:pPr>
          <a:r>
            <a:rPr lang="en-US" sz="1800" kern="1200" dirty="0" smtClean="0"/>
            <a:t>Selection/</a:t>
          </a:r>
        </a:p>
        <a:p>
          <a:pPr lvl="0" algn="ctr" defTabSz="800100">
            <a:lnSpc>
              <a:spcPct val="90000"/>
            </a:lnSpc>
            <a:spcBef>
              <a:spcPct val="0"/>
            </a:spcBef>
            <a:spcAft>
              <a:spcPct val="35000"/>
            </a:spcAft>
          </a:pPr>
          <a:r>
            <a:rPr lang="en-US" sz="1800" kern="1200" dirty="0" smtClean="0"/>
            <a:t>Assimilation</a:t>
          </a:r>
          <a:endParaRPr lang="en-US" sz="1800" kern="1200" dirty="0"/>
        </a:p>
      </dsp:txBody>
      <dsp:txXfrm>
        <a:off x="5907022" y="3022318"/>
        <a:ext cx="1227455" cy="1119672"/>
      </dsp:txXfrm>
    </dsp:sp>
    <dsp:sp modelId="{55837DF9-9A64-48D1-AC43-8FFC8BA760F1}">
      <dsp:nvSpPr>
        <dsp:cNvPr id="0" name=""/>
        <dsp:cNvSpPr/>
      </dsp:nvSpPr>
      <dsp:spPr>
        <a:xfrm rot="9575510">
          <a:off x="5342499" y="3747675"/>
          <a:ext cx="275907" cy="443061"/>
        </a:xfrm>
        <a:prstGeom prst="rightArrow">
          <a:avLst>
            <a:gd name="adj1" fmla="val 60000"/>
            <a:gd name="adj2" fmla="val 50000"/>
          </a:avLst>
        </a:prstGeom>
        <a:solidFill>
          <a:schemeClr val="accent5">
            <a:hueOff val="-4893445"/>
            <a:satOff val="33630"/>
            <a:lumOff val="-329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10800000">
        <a:off x="5422673" y="3821855"/>
        <a:ext cx="193135" cy="265837"/>
      </dsp:txXfrm>
    </dsp:sp>
    <dsp:sp modelId="{3F16AD8F-8121-448B-8F80-82DFB945C597}">
      <dsp:nvSpPr>
        <dsp:cNvPr id="0" name=""/>
        <dsp:cNvSpPr/>
      </dsp:nvSpPr>
      <dsp:spPr>
        <a:xfrm>
          <a:off x="3620805" y="3515424"/>
          <a:ext cx="1659663" cy="1673867"/>
        </a:xfrm>
        <a:prstGeom prst="ellipse">
          <a:avLst/>
        </a:prstGeom>
        <a:solidFill>
          <a:schemeClr val="accent5">
            <a:hueOff val="-7340168"/>
            <a:satOff val="50446"/>
            <a:lumOff val="-4942"/>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Training &amp; development</a:t>
          </a:r>
          <a:endParaRPr lang="en-US" sz="1600" kern="1200" dirty="0"/>
        </a:p>
      </dsp:txBody>
      <dsp:txXfrm>
        <a:off x="3863857" y="3760556"/>
        <a:ext cx="1173559" cy="1183603"/>
      </dsp:txXfrm>
    </dsp:sp>
    <dsp:sp modelId="{3561ECED-AAAC-4808-87DE-BEAD16C17D23}">
      <dsp:nvSpPr>
        <dsp:cNvPr id="0" name=""/>
        <dsp:cNvSpPr/>
      </dsp:nvSpPr>
      <dsp:spPr>
        <a:xfrm rot="12196594">
          <a:off x="3278150" y="3692095"/>
          <a:ext cx="305225" cy="443061"/>
        </a:xfrm>
        <a:prstGeom prst="rightArrow">
          <a:avLst>
            <a:gd name="adj1" fmla="val 60000"/>
            <a:gd name="adj2" fmla="val 50000"/>
          </a:avLst>
        </a:prstGeom>
        <a:solidFill>
          <a:schemeClr val="accent5">
            <a:hueOff val="-7340168"/>
            <a:satOff val="50446"/>
            <a:lumOff val="-494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10800000">
        <a:off x="3365991" y="3798799"/>
        <a:ext cx="213658" cy="265837"/>
      </dsp:txXfrm>
    </dsp:sp>
    <dsp:sp modelId="{26423900-C88D-41FD-A329-F6EB33177102}">
      <dsp:nvSpPr>
        <dsp:cNvPr id="0" name=""/>
        <dsp:cNvSpPr/>
      </dsp:nvSpPr>
      <dsp:spPr>
        <a:xfrm>
          <a:off x="1505349" y="2666997"/>
          <a:ext cx="1735883" cy="1583443"/>
        </a:xfrm>
        <a:prstGeom prst="ellipse">
          <a:avLst/>
        </a:prstGeom>
        <a:solidFill>
          <a:schemeClr val="accent5">
            <a:hueOff val="-9786890"/>
            <a:satOff val="67261"/>
            <a:lumOff val="-6589"/>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Motivation &amp;</a:t>
          </a:r>
        </a:p>
        <a:p>
          <a:pPr lvl="0" algn="ctr" defTabSz="800100">
            <a:lnSpc>
              <a:spcPct val="90000"/>
            </a:lnSpc>
            <a:spcBef>
              <a:spcPct val="0"/>
            </a:spcBef>
            <a:spcAft>
              <a:spcPct val="35000"/>
            </a:spcAft>
          </a:pPr>
          <a:r>
            <a:rPr lang="en-US" sz="1800" kern="1200" dirty="0" smtClean="0"/>
            <a:t>Supervision</a:t>
          </a:r>
          <a:endParaRPr lang="en-US" sz="1800" kern="1200" dirty="0"/>
        </a:p>
      </dsp:txBody>
      <dsp:txXfrm>
        <a:off x="1759563" y="2898887"/>
        <a:ext cx="1227455" cy="1119663"/>
      </dsp:txXfrm>
    </dsp:sp>
    <dsp:sp modelId="{FDD95C44-E1C7-43AB-AF7A-868A9A0F360B}">
      <dsp:nvSpPr>
        <dsp:cNvPr id="0" name=""/>
        <dsp:cNvSpPr/>
      </dsp:nvSpPr>
      <dsp:spPr>
        <a:xfrm rot="16440844">
          <a:off x="2354709" y="2292075"/>
          <a:ext cx="169806" cy="443061"/>
        </a:xfrm>
        <a:prstGeom prst="rightArrow">
          <a:avLst>
            <a:gd name="adj1" fmla="val 60000"/>
            <a:gd name="adj2" fmla="val 50000"/>
          </a:avLst>
        </a:prstGeom>
        <a:solidFill>
          <a:schemeClr val="accent5">
            <a:hueOff val="-9786890"/>
            <a:satOff val="67261"/>
            <a:lumOff val="-658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2378397" y="2406096"/>
        <a:ext cx="118864" cy="265837"/>
      </dsp:txXfrm>
    </dsp:sp>
    <dsp:sp modelId="{604B93B2-4CC4-409A-AA62-08520C1B2282}">
      <dsp:nvSpPr>
        <dsp:cNvPr id="0" name=""/>
        <dsp:cNvSpPr/>
      </dsp:nvSpPr>
      <dsp:spPr>
        <a:xfrm>
          <a:off x="1600197" y="754691"/>
          <a:ext cx="1813704" cy="1595836"/>
        </a:xfrm>
        <a:prstGeom prst="ellipse">
          <a:avLst/>
        </a:prstGeom>
        <a:solidFill>
          <a:schemeClr val="accent5">
            <a:hueOff val="-12233612"/>
            <a:satOff val="84076"/>
            <a:lumOff val="-8236"/>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Performance Evaluation</a:t>
          </a:r>
          <a:endParaRPr lang="en-US" sz="1800" kern="1200" dirty="0"/>
        </a:p>
      </dsp:txBody>
      <dsp:txXfrm>
        <a:off x="1865808" y="988396"/>
        <a:ext cx="1282482" cy="1128426"/>
      </dsp:txXfrm>
    </dsp:sp>
    <dsp:sp modelId="{6803D652-871C-48AB-A19F-949882FECC47}">
      <dsp:nvSpPr>
        <dsp:cNvPr id="0" name=""/>
        <dsp:cNvSpPr/>
      </dsp:nvSpPr>
      <dsp:spPr>
        <a:xfrm rot="20366640">
          <a:off x="3409694" y="956645"/>
          <a:ext cx="191689" cy="443061"/>
        </a:xfrm>
        <a:prstGeom prst="rightArrow">
          <a:avLst>
            <a:gd name="adj1" fmla="val 60000"/>
            <a:gd name="adj2" fmla="val 50000"/>
          </a:avLst>
        </a:prstGeom>
        <a:solidFill>
          <a:schemeClr val="accent5">
            <a:hueOff val="-12233612"/>
            <a:satOff val="84076"/>
            <a:lumOff val="-823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3411525" y="1055353"/>
        <a:ext cx="134182" cy="265837"/>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A4F2D8-C05F-41B3-AA43-8D7C07316DCC}" type="datetimeFigureOut">
              <a:rPr lang="en-US" smtClean="0"/>
              <a:t>9/15/2012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141521-2057-4526-9EE8-E4FC5ED22C71}" type="slidenum">
              <a:rPr lang="en-US" smtClean="0"/>
              <a:t>‹#›</a:t>
            </a:fld>
            <a:endParaRPr lang="en-US"/>
          </a:p>
        </p:txBody>
      </p:sp>
    </p:spTree>
    <p:extLst>
      <p:ext uri="{BB962C8B-B14F-4D97-AF65-F5344CB8AC3E}">
        <p14:creationId xmlns:p14="http://schemas.microsoft.com/office/powerpoint/2010/main" val="4027490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With</a:t>
            </a:r>
            <a:r>
              <a:rPr lang="en-US" baseline="0" dirty="0" smtClean="0"/>
              <a:t> less product differentiation and greater customer and competitive pressures, the selling task will become increasingly difficult and more complex.</a:t>
            </a:r>
          </a:p>
          <a:p>
            <a:pPr marL="171450" indent="-171450">
              <a:buFont typeface="Arial" pitchFamily="34" charset="0"/>
              <a:buChar char="•"/>
            </a:pPr>
            <a:r>
              <a:rPr lang="en-US" baseline="0" dirty="0" smtClean="0"/>
              <a:t>Smaller, less profitable accounts will often be served through low cost channels of distribution n communication </a:t>
            </a:r>
            <a:r>
              <a:rPr lang="en-US" baseline="0" dirty="0" err="1" smtClean="0"/>
              <a:t>eg</a:t>
            </a:r>
            <a:r>
              <a:rPr lang="en-US" baseline="0" dirty="0" smtClean="0"/>
              <a:t> telemarketing, direct mktg. , e-mktg.</a:t>
            </a:r>
            <a:endParaRPr lang="en-US" dirty="0"/>
          </a:p>
        </p:txBody>
      </p:sp>
      <p:sp>
        <p:nvSpPr>
          <p:cNvPr id="4" name="Slide Number Placeholder 3"/>
          <p:cNvSpPr>
            <a:spLocks noGrp="1"/>
          </p:cNvSpPr>
          <p:nvPr>
            <p:ph type="sldNum" sz="quarter" idx="10"/>
          </p:nvPr>
        </p:nvSpPr>
        <p:spPr/>
        <p:txBody>
          <a:bodyPr/>
          <a:lstStyle/>
          <a:p>
            <a:fld id="{F5141521-2057-4526-9EE8-E4FC5ED22C71}" type="slidenum">
              <a:rPr lang="en-US" smtClean="0"/>
              <a:t>4</a:t>
            </a:fld>
            <a:endParaRPr lang="en-US"/>
          </a:p>
        </p:txBody>
      </p:sp>
    </p:spTree>
    <p:extLst>
      <p:ext uri="{BB962C8B-B14F-4D97-AF65-F5344CB8AC3E}">
        <p14:creationId xmlns:p14="http://schemas.microsoft.com/office/powerpoint/2010/main" val="972818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F728BA2-4F03-4246-8776-DC8BFB64DBD2}" type="datetimeFigureOut">
              <a:rPr lang="en-US" smtClean="0"/>
              <a:t>9/15/2012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500E3-DD93-4516-BFDB-71517FA843EF}"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728BA2-4F03-4246-8776-DC8BFB64DBD2}" type="datetimeFigureOut">
              <a:rPr lang="en-US" smtClean="0"/>
              <a:t>9/15/2012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500E3-DD93-4516-BFDB-71517FA843E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728BA2-4F03-4246-8776-DC8BFB64DBD2}" type="datetimeFigureOut">
              <a:rPr lang="en-US" smtClean="0"/>
              <a:t>9/15/2012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500E3-DD93-4516-BFDB-71517FA843E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728BA2-4F03-4246-8776-DC8BFB64DBD2}" type="datetimeFigureOut">
              <a:rPr lang="en-US" smtClean="0"/>
              <a:t>9/15/2012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500E3-DD93-4516-BFDB-71517FA843E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728BA2-4F03-4246-8776-DC8BFB64DBD2}" type="datetimeFigureOut">
              <a:rPr lang="en-US" smtClean="0"/>
              <a:t>9/15/2012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500E3-DD93-4516-BFDB-71517FA843EF}"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728BA2-4F03-4246-8776-DC8BFB64DBD2}" type="datetimeFigureOut">
              <a:rPr lang="en-US" smtClean="0"/>
              <a:t>9/15/2012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500E3-DD93-4516-BFDB-71517FA843E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728BA2-4F03-4246-8776-DC8BFB64DBD2}" type="datetimeFigureOut">
              <a:rPr lang="en-US" smtClean="0"/>
              <a:t>9/15/2012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500E3-DD93-4516-BFDB-71517FA843EF}"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F728BA2-4F03-4246-8776-DC8BFB64DBD2}" type="datetimeFigureOut">
              <a:rPr lang="en-US" smtClean="0"/>
              <a:t>9/15/2012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500E3-DD93-4516-BFDB-71517FA843E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728BA2-4F03-4246-8776-DC8BFB64DBD2}" type="datetimeFigureOut">
              <a:rPr lang="en-US" smtClean="0"/>
              <a:t>9/15/2012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500E3-DD93-4516-BFDB-71517FA843E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728BA2-4F03-4246-8776-DC8BFB64DBD2}" type="datetimeFigureOut">
              <a:rPr lang="en-US" smtClean="0"/>
              <a:t>9/15/2012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500E3-DD93-4516-BFDB-71517FA843EF}"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728BA2-4F03-4246-8776-DC8BFB64DBD2}" type="datetimeFigureOut">
              <a:rPr lang="en-US" smtClean="0"/>
              <a:t>9/15/2012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500E3-DD93-4516-BFDB-71517FA843E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EF728BA2-4F03-4246-8776-DC8BFB64DBD2}" type="datetimeFigureOut">
              <a:rPr lang="en-US" smtClean="0"/>
              <a:t>9/15/2012</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FA500E3-DD93-4516-BFDB-71517FA843EF}"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2.wmf"/><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7.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924800" cy="990600"/>
          </a:xfrm>
        </p:spPr>
        <p:txBody>
          <a:bodyPr>
            <a:normAutofit fontScale="90000"/>
          </a:bodyPr>
          <a:lstStyle/>
          <a:p>
            <a:pPr algn="ctr"/>
            <a:r>
              <a:rPr lang="en-US" dirty="0" smtClean="0"/>
              <a:t>      </a:t>
            </a:r>
            <a:br>
              <a:rPr lang="en-US" dirty="0" smtClean="0"/>
            </a:br>
            <a:r>
              <a:rPr lang="en-US" dirty="0" smtClean="0"/>
              <a:t>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SELLING AND SALES MANGEMENT</a:t>
            </a:r>
            <a:endParaRPr lang="en-US" dirty="0"/>
          </a:p>
        </p:txBody>
      </p:sp>
      <p:sp>
        <p:nvSpPr>
          <p:cNvPr id="3" name="Content Placeholder 2"/>
          <p:cNvSpPr>
            <a:spLocks noGrp="1"/>
          </p:cNvSpPr>
          <p:nvPr>
            <p:ph idx="1"/>
          </p:nvPr>
        </p:nvSpPr>
        <p:spPr>
          <a:xfrm>
            <a:off x="609600" y="1066800"/>
            <a:ext cx="7924800" cy="4648200"/>
          </a:xfrm>
        </p:spPr>
        <p:txBody>
          <a:bodyPr>
            <a:normAutofit/>
          </a:bodyPr>
          <a:lstStyle/>
          <a:p>
            <a:pPr marL="0" indent="0" algn="ctr">
              <a:buNone/>
            </a:pPr>
            <a:r>
              <a:rPr lang="en-US" sz="3600" dirty="0" smtClean="0"/>
              <a:t>Chapter One</a:t>
            </a:r>
          </a:p>
          <a:p>
            <a:pPr marL="0" indent="0" algn="ctr">
              <a:buNone/>
            </a:pPr>
            <a:r>
              <a:rPr lang="en-US" sz="3600" b="1" i="1" dirty="0" smtClean="0">
                <a:solidFill>
                  <a:srgbClr val="C00000"/>
                </a:solidFill>
              </a:rPr>
              <a:t>The Field of Sales Force Management</a:t>
            </a:r>
          </a:p>
          <a:p>
            <a:pPr marL="0" indent="0" algn="ctr">
              <a:buNone/>
            </a:pPr>
            <a:endParaRPr lang="en-US" sz="3600" b="1" i="1" dirty="0">
              <a:solidFill>
                <a:srgbClr val="C00000"/>
              </a:solidFill>
            </a:endParaRPr>
          </a:p>
          <a:p>
            <a:pPr marL="0" indent="0" algn="ctr">
              <a:buNone/>
            </a:pPr>
            <a:endParaRPr lang="en-US" sz="3600" b="1" i="1" dirty="0" smtClean="0">
              <a:solidFill>
                <a:srgbClr val="C00000"/>
              </a:solidFill>
            </a:endParaRPr>
          </a:p>
          <a:p>
            <a:pPr marL="0" indent="0" algn="ctr">
              <a:buNone/>
            </a:pPr>
            <a:endParaRPr lang="en-US" sz="3600" b="1" i="1" dirty="0">
              <a:solidFill>
                <a:srgbClr val="C00000"/>
              </a:solidFill>
            </a:endParaRPr>
          </a:p>
          <a:p>
            <a:pPr marL="0" indent="0" algn="ctr">
              <a:buNone/>
            </a:pPr>
            <a:endParaRPr lang="en-US" sz="3600" b="1" i="1" dirty="0">
              <a:solidFill>
                <a:srgbClr val="C00000"/>
              </a:solidFill>
            </a:endParaRPr>
          </a:p>
        </p:txBody>
      </p:sp>
      <p:pic>
        <p:nvPicPr>
          <p:cNvPr id="1027" name="Picture 3" descr="C:\Users\Acer\AppData\Local\Microsoft\Windows\Temporary Internet Files\Content.IE5\U4F32SD0\MP90040728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2800" y="2743200"/>
            <a:ext cx="2293645" cy="3131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73036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5638800"/>
          </a:xfrm>
        </p:spPr>
        <p:txBody>
          <a:bodyPr>
            <a:normAutofit fontScale="92500" lnSpcReduction="10000"/>
          </a:bodyPr>
          <a:lstStyle/>
          <a:p>
            <a:endParaRPr lang="en-US" b="1" i="1" dirty="0" smtClean="0">
              <a:solidFill>
                <a:srgbClr val="00B050"/>
              </a:solidFill>
            </a:endParaRPr>
          </a:p>
          <a:p>
            <a:endParaRPr lang="en-US" b="1" i="1" dirty="0">
              <a:solidFill>
                <a:srgbClr val="00B050"/>
              </a:solidFill>
            </a:endParaRPr>
          </a:p>
          <a:p>
            <a:r>
              <a:rPr lang="en-US" b="1" i="1" dirty="0" smtClean="0">
                <a:solidFill>
                  <a:srgbClr val="00B050"/>
                </a:solidFill>
              </a:rPr>
              <a:t>The role of personal selling in product strategy:</a:t>
            </a:r>
            <a:r>
              <a:rPr lang="en-US" dirty="0" smtClean="0"/>
              <a:t> earlier limited input into product development decisions;  but under marketing concept, sales personnel help specify desirable product features n benefits during product development phase.</a:t>
            </a:r>
          </a:p>
          <a:p>
            <a:r>
              <a:rPr lang="en-US" b="1" i="1" dirty="0" smtClean="0">
                <a:solidFill>
                  <a:srgbClr val="00B050"/>
                </a:solidFill>
              </a:rPr>
              <a:t>The role of personal selling in pricing strategy:</a:t>
            </a:r>
            <a:r>
              <a:rPr lang="en-US" dirty="0" smtClean="0"/>
              <a:t> they can ascertain competitive pricing and gauge market reaction to alternative price levels; advise senior management in pricing decisions; or granted some discretion in adjusting prices to market conditions. </a:t>
            </a:r>
          </a:p>
          <a:p>
            <a:r>
              <a:rPr lang="en-US" b="1" i="1" dirty="0" smtClean="0">
                <a:solidFill>
                  <a:srgbClr val="00B050"/>
                </a:solidFill>
              </a:rPr>
              <a:t>The role of personal selling in distribution strategy:</a:t>
            </a:r>
            <a:r>
              <a:rPr lang="en-US" dirty="0" smtClean="0"/>
              <a:t> be it direct, in which its the salesperson calling on ultimate customer, or indirect distribution, where salesperson works closely with intermediaries. </a:t>
            </a:r>
          </a:p>
          <a:p>
            <a:r>
              <a:rPr lang="en-US" b="1" i="1" dirty="0" smtClean="0">
                <a:solidFill>
                  <a:srgbClr val="00B050"/>
                </a:solidFill>
              </a:rPr>
              <a:t>The role of personal selling in promotion strategy: </a:t>
            </a:r>
            <a:r>
              <a:rPr lang="en-US" dirty="0" smtClean="0"/>
              <a:t>the presentation of informative and persuasive messages to the firm’s target market in an attempt to stimulate sales. Thus paving the way for the salesforce to sell the firm’s offerings. </a:t>
            </a:r>
          </a:p>
          <a:p>
            <a:endParaRPr lang="en-US" dirty="0" smtClean="0"/>
          </a:p>
          <a:p>
            <a:endParaRPr lang="en-US" dirty="0"/>
          </a:p>
          <a:p>
            <a:endParaRPr lang="en-US" dirty="0"/>
          </a:p>
        </p:txBody>
      </p:sp>
    </p:spTree>
    <p:extLst>
      <p:ext uri="{BB962C8B-B14F-4D97-AF65-F5344CB8AC3E}">
        <p14:creationId xmlns:p14="http://schemas.microsoft.com/office/powerpoint/2010/main" val="15830991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791200"/>
            <a:ext cx="6781800" cy="381000"/>
          </a:xfrm>
        </p:spPr>
        <p:txBody>
          <a:bodyPr>
            <a:noAutofit/>
          </a:bodyPr>
          <a:lstStyle/>
          <a:p>
            <a:r>
              <a:rPr lang="en-US" sz="2000" dirty="0" smtClean="0">
                <a:latin typeface="+mn-lt"/>
              </a:rPr>
              <a:t> Fig 2. Types of sales job</a:t>
            </a:r>
            <a:endParaRPr lang="en-US" sz="2000" dirty="0">
              <a:latin typeface="+mn-lt"/>
            </a:endParaRPr>
          </a:p>
        </p:txBody>
      </p:sp>
      <p:pic>
        <p:nvPicPr>
          <p:cNvPr id="4" name="Picture 4" descr="M:\Graphics\Powerpoint\PE_UK\PE203-Jobber\Final files\GIF\CH01\M01NF002.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533400"/>
            <a:ext cx="9144000" cy="5159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11615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5638800"/>
          </a:xfrm>
        </p:spPr>
        <p:txBody>
          <a:bodyPr/>
          <a:lstStyle/>
          <a:p>
            <a:pPr marL="0" indent="0" algn="ctr">
              <a:buNone/>
            </a:pPr>
            <a:r>
              <a:rPr lang="en-US" dirty="0" smtClean="0"/>
              <a:t>Selected activities of a Salesperson</a:t>
            </a:r>
          </a:p>
          <a:p>
            <a:pPr algn="ctr"/>
            <a:endParaRPr lang="en-US" dirty="0"/>
          </a:p>
          <a:p>
            <a:pPr algn="ctr"/>
            <a:endParaRPr lang="en-US" dirty="0" smtClean="0"/>
          </a:p>
          <a:p>
            <a:pPr algn="ctr"/>
            <a:endParaRPr lang="en-US" dirty="0"/>
          </a:p>
          <a:p>
            <a:pPr marL="0" indent="0" algn="ctr">
              <a:buNone/>
            </a:pPr>
            <a:endParaRPr lang="en-US" dirty="0"/>
          </a:p>
          <a:p>
            <a:pPr marL="0" indent="0" algn="ctr">
              <a:buNone/>
            </a:pPr>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algn="ct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815957097"/>
              </p:ext>
            </p:extLst>
          </p:nvPr>
        </p:nvGraphicFramePr>
        <p:xfrm>
          <a:off x="76200" y="914400"/>
          <a:ext cx="8991600" cy="5303520"/>
        </p:xfrm>
        <a:graphic>
          <a:graphicData uri="http://schemas.openxmlformats.org/drawingml/2006/table">
            <a:tbl>
              <a:tblPr firstRow="1" bandRow="1">
                <a:tableStyleId>{21E4AEA4-8DFA-4A89-87EB-49C32662AFE0}</a:tableStyleId>
              </a:tblPr>
              <a:tblGrid>
                <a:gridCol w="1905000"/>
                <a:gridCol w="1905000"/>
                <a:gridCol w="1584960"/>
                <a:gridCol w="1798320"/>
                <a:gridCol w="1798320"/>
              </a:tblGrid>
              <a:tr h="5257800">
                <a:tc>
                  <a:txBody>
                    <a:bodyPr/>
                    <a:lstStyle/>
                    <a:p>
                      <a:r>
                        <a:rPr lang="en-US" dirty="0" smtClean="0"/>
                        <a:t>Generate Sales</a:t>
                      </a:r>
                    </a:p>
                    <a:p>
                      <a:endParaRPr lang="en-US" dirty="0" smtClean="0"/>
                    </a:p>
                    <a:p>
                      <a:pPr marL="285750" indent="-285750">
                        <a:buFont typeface="Arial" pitchFamily="34" charset="0"/>
                        <a:buChar char="•"/>
                      </a:pPr>
                      <a:r>
                        <a:rPr lang="en-US" dirty="0" smtClean="0"/>
                        <a:t>Pre call planning</a:t>
                      </a:r>
                    </a:p>
                    <a:p>
                      <a:pPr marL="285750" indent="-285750">
                        <a:buFont typeface="Arial" pitchFamily="34" charset="0"/>
                        <a:buChar char="•"/>
                      </a:pPr>
                      <a:r>
                        <a:rPr lang="en-US" dirty="0" smtClean="0"/>
                        <a:t>Prospecting</a:t>
                      </a:r>
                    </a:p>
                    <a:p>
                      <a:pPr marL="285750" indent="-285750">
                        <a:buFont typeface="Arial" pitchFamily="34" charset="0"/>
                        <a:buChar char="•"/>
                      </a:pPr>
                      <a:r>
                        <a:rPr lang="en-US" dirty="0" smtClean="0"/>
                        <a:t>Make sales presentations</a:t>
                      </a:r>
                    </a:p>
                    <a:p>
                      <a:pPr marL="285750" indent="-285750">
                        <a:buFont typeface="Arial" pitchFamily="34" charset="0"/>
                        <a:buChar char="•"/>
                      </a:pPr>
                      <a:r>
                        <a:rPr lang="en-US" dirty="0" smtClean="0"/>
                        <a:t>Overcome objections</a:t>
                      </a:r>
                    </a:p>
                    <a:p>
                      <a:pPr marL="285750" indent="-285750">
                        <a:buFont typeface="Arial" pitchFamily="34" charset="0"/>
                        <a:buChar char="•"/>
                      </a:pPr>
                      <a:r>
                        <a:rPr lang="en-US" dirty="0" smtClean="0"/>
                        <a:t>Closing sales</a:t>
                      </a:r>
                    </a:p>
                    <a:p>
                      <a:pPr marL="285750" indent="-285750">
                        <a:buFont typeface="Arial" pitchFamily="34" charset="0"/>
                        <a:buChar char="•"/>
                      </a:pPr>
                      <a:r>
                        <a:rPr lang="en-US" dirty="0" smtClean="0"/>
                        <a:t>Arranging delivery</a:t>
                      </a:r>
                    </a:p>
                    <a:p>
                      <a:pPr marL="285750" indent="-285750">
                        <a:buFont typeface="Arial" pitchFamily="34" charset="0"/>
                        <a:buChar char="•"/>
                      </a:pPr>
                      <a:r>
                        <a:rPr lang="en-US" dirty="0" smtClean="0"/>
                        <a:t>Entertain</a:t>
                      </a:r>
                    </a:p>
                    <a:p>
                      <a:pPr marL="285750" indent="-285750">
                        <a:buFont typeface="Arial" pitchFamily="34" charset="0"/>
                        <a:buChar char="•"/>
                      </a:pPr>
                      <a:r>
                        <a:rPr lang="en-US" dirty="0" smtClean="0"/>
                        <a:t>Arrange credit/finance</a:t>
                      </a:r>
                    </a:p>
                    <a:p>
                      <a:pPr marL="285750" indent="-285750">
                        <a:buFont typeface="Arial" pitchFamily="34" charset="0"/>
                        <a:buChar char="•"/>
                      </a:pPr>
                      <a:r>
                        <a:rPr lang="en-US" dirty="0" smtClean="0"/>
                        <a:t>Collect</a:t>
                      </a:r>
                      <a:r>
                        <a:rPr lang="en-US" baseline="0" dirty="0" smtClean="0"/>
                        <a:t> payment</a:t>
                      </a:r>
                    </a:p>
                    <a:p>
                      <a:pPr marL="285750" indent="-285750">
                        <a:buFont typeface="Arial" pitchFamily="34" charset="0"/>
                        <a:buChar char="•"/>
                      </a:pPr>
                      <a:r>
                        <a:rPr lang="en-US" baseline="0" dirty="0" smtClean="0"/>
                        <a:t>Participate in trade shows</a:t>
                      </a:r>
                      <a:endParaRPr lang="en-US" dirty="0"/>
                    </a:p>
                  </a:txBody>
                  <a:tcPr/>
                </a:tc>
                <a:tc>
                  <a:txBody>
                    <a:bodyPr/>
                    <a:lstStyle/>
                    <a:p>
                      <a:r>
                        <a:rPr lang="en-US" dirty="0" smtClean="0"/>
                        <a:t>Provide Service</a:t>
                      </a:r>
                    </a:p>
                    <a:p>
                      <a:endParaRPr lang="en-US" dirty="0" smtClean="0"/>
                    </a:p>
                    <a:p>
                      <a:pPr marL="285750" indent="-285750">
                        <a:buFont typeface="Arial" pitchFamily="34" charset="0"/>
                        <a:buChar char="•"/>
                      </a:pPr>
                      <a:r>
                        <a:rPr lang="en-US" dirty="0" smtClean="0"/>
                        <a:t>Provide mgt./ technical consulting </a:t>
                      </a:r>
                    </a:p>
                    <a:p>
                      <a:pPr marL="285750" indent="-285750">
                        <a:buFont typeface="Arial" pitchFamily="34" charset="0"/>
                        <a:buChar char="•"/>
                      </a:pPr>
                      <a:r>
                        <a:rPr lang="en-US" dirty="0" smtClean="0"/>
                        <a:t>Oversee installation &amp; repair</a:t>
                      </a:r>
                    </a:p>
                    <a:p>
                      <a:pPr marL="285750" indent="-285750">
                        <a:buFont typeface="Arial" pitchFamily="34" charset="0"/>
                        <a:buChar char="•"/>
                      </a:pPr>
                      <a:r>
                        <a:rPr lang="en-US" dirty="0" smtClean="0"/>
                        <a:t>Check inventory levels</a:t>
                      </a:r>
                    </a:p>
                    <a:p>
                      <a:pPr marL="285750" indent="-285750">
                        <a:buFont typeface="Arial" pitchFamily="34" charset="0"/>
                        <a:buChar char="•"/>
                      </a:pPr>
                      <a:r>
                        <a:rPr lang="en-US" dirty="0" smtClean="0"/>
                        <a:t>Oversee product testing</a:t>
                      </a:r>
                    </a:p>
                    <a:p>
                      <a:pPr marL="285750" indent="-285750">
                        <a:buFont typeface="Arial" pitchFamily="34" charset="0"/>
                        <a:buChar char="•"/>
                      </a:pPr>
                      <a:r>
                        <a:rPr lang="en-US" dirty="0" smtClean="0"/>
                        <a:t>Train mktg. intermediaries</a:t>
                      </a:r>
                      <a:endParaRPr lang="en-US" dirty="0"/>
                    </a:p>
                  </a:txBody>
                  <a:tcPr/>
                </a:tc>
                <a:tc>
                  <a:txBody>
                    <a:bodyPr/>
                    <a:lstStyle/>
                    <a:p>
                      <a:r>
                        <a:rPr lang="en-US" dirty="0" smtClean="0"/>
                        <a:t>Territory Management</a:t>
                      </a:r>
                    </a:p>
                    <a:p>
                      <a:endParaRPr lang="en-US" dirty="0" smtClean="0"/>
                    </a:p>
                    <a:p>
                      <a:pPr marL="285750" indent="-285750">
                        <a:buFont typeface="Arial" pitchFamily="34" charset="0"/>
                        <a:buChar char="•"/>
                      </a:pPr>
                      <a:r>
                        <a:rPr lang="en-US" dirty="0" smtClean="0"/>
                        <a:t>Gather</a:t>
                      </a:r>
                      <a:r>
                        <a:rPr lang="en-US" baseline="0" dirty="0" smtClean="0"/>
                        <a:t> info.</a:t>
                      </a:r>
                    </a:p>
                    <a:p>
                      <a:pPr marL="285750" indent="-285750">
                        <a:buFont typeface="Arial" pitchFamily="34" charset="0"/>
                        <a:buChar char="•"/>
                      </a:pPr>
                      <a:r>
                        <a:rPr lang="en-US" baseline="0" dirty="0" smtClean="0"/>
                        <a:t>Assist sales managers</a:t>
                      </a:r>
                    </a:p>
                    <a:p>
                      <a:pPr marL="285750" indent="-285750">
                        <a:buFont typeface="Arial" pitchFamily="34" charset="0"/>
                        <a:buChar char="•"/>
                      </a:pPr>
                      <a:r>
                        <a:rPr lang="en-US" baseline="0" dirty="0" smtClean="0"/>
                        <a:t>Develop strategies/</a:t>
                      </a:r>
                    </a:p>
                    <a:p>
                      <a:pPr marL="290513" indent="-290513">
                        <a:buFont typeface="Arial" pitchFamily="34" charset="0"/>
                        <a:buNone/>
                      </a:pPr>
                      <a:r>
                        <a:rPr lang="en-US" baseline="0" dirty="0" smtClean="0"/>
                        <a:t>     forecasts &amp;    budgets</a:t>
                      </a:r>
                      <a:endParaRPr lang="en-US" dirty="0"/>
                    </a:p>
                  </a:txBody>
                  <a:tcPr/>
                </a:tc>
                <a:tc>
                  <a:txBody>
                    <a:bodyPr/>
                    <a:lstStyle/>
                    <a:p>
                      <a:r>
                        <a:rPr lang="en-US" dirty="0" smtClean="0"/>
                        <a:t>Professional development</a:t>
                      </a:r>
                    </a:p>
                    <a:p>
                      <a:endParaRPr lang="en-US" dirty="0" smtClean="0"/>
                    </a:p>
                    <a:p>
                      <a:r>
                        <a:rPr lang="en-US" dirty="0" smtClean="0"/>
                        <a:t>Participate in:</a:t>
                      </a:r>
                    </a:p>
                    <a:p>
                      <a:pPr marL="285750" indent="-285750">
                        <a:buFont typeface="Arial" pitchFamily="34" charset="0"/>
                        <a:buChar char="•"/>
                      </a:pPr>
                      <a:r>
                        <a:rPr lang="en-US" dirty="0" smtClean="0"/>
                        <a:t>Sales meetings</a:t>
                      </a:r>
                    </a:p>
                    <a:p>
                      <a:pPr marL="285750" indent="-285750">
                        <a:buFont typeface="Arial" pitchFamily="34" charset="0"/>
                        <a:buChar char="•"/>
                      </a:pPr>
                      <a:r>
                        <a:rPr lang="en-US" dirty="0" smtClean="0"/>
                        <a:t>Professional associations</a:t>
                      </a:r>
                    </a:p>
                    <a:p>
                      <a:pPr marL="285750" indent="-285750">
                        <a:buFont typeface="Arial" pitchFamily="34" charset="0"/>
                        <a:buChar char="•"/>
                      </a:pPr>
                      <a:r>
                        <a:rPr lang="en-US" dirty="0" smtClean="0"/>
                        <a:t>Training programs</a:t>
                      </a:r>
                      <a:endParaRPr lang="en-US" dirty="0"/>
                    </a:p>
                  </a:txBody>
                  <a:tcPr/>
                </a:tc>
                <a:tc>
                  <a:txBody>
                    <a:bodyPr/>
                    <a:lstStyle/>
                    <a:p>
                      <a:r>
                        <a:rPr lang="en-US" dirty="0" smtClean="0"/>
                        <a:t>Company service</a:t>
                      </a:r>
                    </a:p>
                    <a:p>
                      <a:endParaRPr lang="en-US" dirty="0" smtClean="0"/>
                    </a:p>
                    <a:p>
                      <a:pPr marL="285750" indent="-285750">
                        <a:buFont typeface="Arial" pitchFamily="34" charset="0"/>
                        <a:buChar char="•"/>
                      </a:pPr>
                      <a:r>
                        <a:rPr lang="en-US" dirty="0" smtClean="0"/>
                        <a:t>Train new sales people</a:t>
                      </a:r>
                    </a:p>
                    <a:p>
                      <a:pPr marL="285750" indent="-285750">
                        <a:buFont typeface="Arial" pitchFamily="34" charset="0"/>
                        <a:buChar char="•"/>
                      </a:pPr>
                      <a:r>
                        <a:rPr lang="en-US" dirty="0" smtClean="0"/>
                        <a:t>Perform civic duties</a:t>
                      </a:r>
                      <a:endParaRPr lang="en-US" dirty="0"/>
                    </a:p>
                  </a:txBody>
                  <a:tcPr/>
                </a:tc>
              </a:tr>
            </a:tbl>
          </a:graphicData>
        </a:graphic>
      </p:graphicFrame>
    </p:spTree>
    <p:extLst>
      <p:ext uri="{BB962C8B-B14F-4D97-AF65-F5344CB8AC3E}">
        <p14:creationId xmlns:p14="http://schemas.microsoft.com/office/powerpoint/2010/main" val="6726433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791200"/>
            <a:ext cx="6781800" cy="381000"/>
          </a:xfrm>
        </p:spPr>
        <p:txBody>
          <a:bodyPr>
            <a:normAutofit fontScale="90000"/>
          </a:bodyPr>
          <a:lstStyle/>
          <a:p>
            <a:r>
              <a:rPr lang="en-US" sz="2400" dirty="0" smtClean="0">
                <a:latin typeface="+mn-lt"/>
              </a:rPr>
              <a:t>Fig. 3. Sales Management responsibilities</a:t>
            </a:r>
            <a:endParaRPr lang="en-US" sz="2400"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36434500"/>
              </p:ext>
            </p:extLst>
          </p:nvPr>
        </p:nvGraphicFramePr>
        <p:xfrm>
          <a:off x="152400" y="457200"/>
          <a:ext cx="86868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4343400" y="2438400"/>
            <a:ext cx="685800" cy="369332"/>
          </a:xfrm>
          <a:prstGeom prst="rect">
            <a:avLst/>
          </a:prstGeom>
          <a:noFill/>
        </p:spPr>
        <p:txBody>
          <a:bodyPr wrap="square" rtlCol="0">
            <a:spAutoFit/>
          </a:bodyPr>
          <a:lstStyle/>
          <a:p>
            <a:endParaRPr lang="en-US" dirty="0"/>
          </a:p>
        </p:txBody>
      </p:sp>
      <p:sp>
        <p:nvSpPr>
          <p:cNvPr id="6" name="TextBox 5"/>
          <p:cNvSpPr txBox="1"/>
          <p:nvPr/>
        </p:nvSpPr>
        <p:spPr>
          <a:xfrm>
            <a:off x="3810000" y="2807732"/>
            <a:ext cx="1981200" cy="923330"/>
          </a:xfrm>
          <a:prstGeom prst="rect">
            <a:avLst/>
          </a:prstGeom>
          <a:noFill/>
        </p:spPr>
        <p:txBody>
          <a:bodyPr wrap="square" rtlCol="0">
            <a:spAutoFit/>
          </a:bodyPr>
          <a:lstStyle/>
          <a:p>
            <a:pPr algn="ctr"/>
            <a:r>
              <a:rPr lang="en-US" b="1" dirty="0" smtClean="0"/>
              <a:t>Communication Coordination Integration</a:t>
            </a:r>
            <a:endParaRPr lang="en-US" b="1" dirty="0"/>
          </a:p>
        </p:txBody>
      </p:sp>
      <p:pic>
        <p:nvPicPr>
          <p:cNvPr id="8196" name="Picture 4" descr="C:\Users\Acer\AppData\Local\Microsoft\Windows\Temporary Internet Files\Content.IE5\YLU8CB7I\MC900078734[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0" y="1963142"/>
            <a:ext cx="2143125" cy="26125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11453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763000" cy="5791200"/>
          </a:xfrm>
        </p:spPr>
        <p:txBody>
          <a:bodyPr>
            <a:normAutofit fontScale="25000" lnSpcReduction="20000"/>
          </a:bodyPr>
          <a:lstStyle/>
          <a:p>
            <a:pPr marL="0" indent="0">
              <a:buNone/>
            </a:pPr>
            <a:endParaRPr lang="en-US" b="1" i="1" u="sng" dirty="0" smtClean="0">
              <a:solidFill>
                <a:srgbClr val="00B050"/>
              </a:solidFill>
            </a:endParaRPr>
          </a:p>
          <a:p>
            <a:pPr marL="0" indent="0">
              <a:buNone/>
            </a:pPr>
            <a:endParaRPr lang="en-US" b="1" i="1" u="sng" dirty="0">
              <a:solidFill>
                <a:srgbClr val="00B050"/>
              </a:solidFill>
            </a:endParaRPr>
          </a:p>
          <a:p>
            <a:pPr marL="0" indent="0">
              <a:buNone/>
            </a:pPr>
            <a:endParaRPr lang="en-US" b="1" i="1" u="sng" dirty="0" smtClean="0">
              <a:solidFill>
                <a:srgbClr val="00B050"/>
              </a:solidFill>
            </a:endParaRPr>
          </a:p>
          <a:p>
            <a:pPr marL="0" indent="0">
              <a:buNone/>
            </a:pPr>
            <a:endParaRPr lang="en-US" b="1" i="1" u="sng" dirty="0" smtClean="0">
              <a:solidFill>
                <a:srgbClr val="00B050"/>
              </a:solidFill>
            </a:endParaRPr>
          </a:p>
          <a:p>
            <a:pPr marL="0" indent="0">
              <a:buNone/>
            </a:pPr>
            <a:endParaRPr lang="en-US" b="1" i="1" u="sng" dirty="0">
              <a:solidFill>
                <a:srgbClr val="00B050"/>
              </a:solidFill>
            </a:endParaRPr>
          </a:p>
          <a:p>
            <a:pPr marL="0" indent="0">
              <a:buNone/>
            </a:pPr>
            <a:endParaRPr lang="en-US" b="1" i="1" u="sng" dirty="0" smtClean="0">
              <a:solidFill>
                <a:srgbClr val="00B050"/>
              </a:solidFill>
            </a:endParaRPr>
          </a:p>
          <a:p>
            <a:pPr marL="0" indent="0">
              <a:buNone/>
            </a:pPr>
            <a:endParaRPr lang="en-US" b="1" i="1" u="sng" dirty="0">
              <a:solidFill>
                <a:srgbClr val="00B050"/>
              </a:solidFill>
            </a:endParaRPr>
          </a:p>
          <a:p>
            <a:pPr marL="0" indent="0" algn="ctr">
              <a:buNone/>
            </a:pPr>
            <a:endParaRPr lang="en-US" sz="6400" b="1" i="1" u="sng" dirty="0" smtClean="0">
              <a:solidFill>
                <a:srgbClr val="00B050"/>
              </a:solidFill>
            </a:endParaRPr>
          </a:p>
          <a:p>
            <a:pPr marL="0" indent="0" algn="ctr">
              <a:buNone/>
            </a:pPr>
            <a:r>
              <a:rPr lang="en-US" sz="6400" b="1" i="1" u="sng" dirty="0" smtClean="0">
                <a:solidFill>
                  <a:srgbClr val="00B050"/>
                </a:solidFill>
              </a:rPr>
              <a:t>Field Sales Manager’s Activities</a:t>
            </a:r>
          </a:p>
          <a:p>
            <a:pPr marL="0" indent="0">
              <a:buNone/>
            </a:pPr>
            <a:r>
              <a:rPr lang="en-US" sz="6400" b="1" i="1" u="sng" dirty="0" smtClean="0">
                <a:solidFill>
                  <a:srgbClr val="00B050"/>
                </a:solidFill>
              </a:rPr>
              <a:t>Analyze</a:t>
            </a:r>
            <a:r>
              <a:rPr lang="en-US" sz="6400" dirty="0" smtClean="0"/>
              <a:t>: </a:t>
            </a:r>
            <a:r>
              <a:rPr lang="en-US" sz="6400" b="1" i="1" dirty="0" smtClean="0"/>
              <a:t>the conditions of the selling situation</a:t>
            </a:r>
          </a:p>
          <a:p>
            <a:pPr marL="623888" indent="-333375">
              <a:buFont typeface="+mj-lt"/>
              <a:buAutoNum type="arabicPeriod"/>
            </a:pPr>
            <a:r>
              <a:rPr lang="en-US" sz="6400" dirty="0" smtClean="0"/>
              <a:t>Review individual sales records n performance of salesperson</a:t>
            </a:r>
          </a:p>
          <a:p>
            <a:pPr marL="623888" indent="-333375">
              <a:buFont typeface="+mj-lt"/>
              <a:buAutoNum type="arabicPeriod"/>
            </a:pPr>
            <a:r>
              <a:rPr lang="en-US" sz="6400" dirty="0" smtClean="0"/>
              <a:t>Assess specific market trends n conditions</a:t>
            </a:r>
          </a:p>
          <a:p>
            <a:pPr marL="623888" indent="-333375">
              <a:buFont typeface="+mj-lt"/>
              <a:buAutoNum type="arabicPeriod"/>
            </a:pPr>
            <a:r>
              <a:rPr lang="en-US" sz="6400" dirty="0" smtClean="0"/>
              <a:t>Note relevant environmental factors n trends</a:t>
            </a:r>
          </a:p>
          <a:p>
            <a:pPr marL="0" indent="0">
              <a:buNone/>
            </a:pPr>
            <a:endParaRPr lang="en-US" sz="4900" dirty="0" smtClean="0"/>
          </a:p>
          <a:p>
            <a:pPr marL="0" indent="0">
              <a:buNone/>
            </a:pPr>
            <a:r>
              <a:rPr lang="en-US" sz="6400" b="1" i="1" u="sng" dirty="0" smtClean="0">
                <a:solidFill>
                  <a:srgbClr val="00B050"/>
                </a:solidFill>
              </a:rPr>
              <a:t>Plan</a:t>
            </a:r>
            <a:r>
              <a:rPr lang="en-US" sz="6400" dirty="0" smtClean="0"/>
              <a:t>: </a:t>
            </a:r>
            <a:r>
              <a:rPr lang="en-US" sz="6400" b="1" i="1" dirty="0" smtClean="0"/>
              <a:t>short run &amp; long run</a:t>
            </a:r>
          </a:p>
          <a:p>
            <a:pPr marL="623888" indent="-333375">
              <a:buFont typeface="+mj-lt"/>
              <a:buAutoNum type="arabicPeriod"/>
            </a:pPr>
            <a:r>
              <a:rPr lang="en-US" sz="6400" dirty="0"/>
              <a:t>Establish sales objectives n develop strategies n procedures to attain these objectives</a:t>
            </a:r>
          </a:p>
          <a:p>
            <a:pPr marL="623888" indent="-333375">
              <a:buFont typeface="+mj-lt"/>
              <a:buAutoNum type="arabicPeriod"/>
            </a:pPr>
            <a:r>
              <a:rPr lang="en-US" sz="6400" dirty="0"/>
              <a:t>Transmit objectives, strategies n procedures to </a:t>
            </a:r>
            <a:r>
              <a:rPr lang="en-US" sz="6400" dirty="0" smtClean="0"/>
              <a:t>salesperson</a:t>
            </a:r>
          </a:p>
          <a:p>
            <a:pPr marL="0" indent="0">
              <a:buNone/>
            </a:pPr>
            <a:endParaRPr lang="en-US" sz="4900" dirty="0"/>
          </a:p>
          <a:p>
            <a:pPr marL="0" indent="0">
              <a:buNone/>
            </a:pPr>
            <a:r>
              <a:rPr lang="en-US" sz="6400" b="1" i="1" u="sng" dirty="0">
                <a:solidFill>
                  <a:srgbClr val="00B050"/>
                </a:solidFill>
              </a:rPr>
              <a:t>Organize</a:t>
            </a:r>
            <a:r>
              <a:rPr lang="en-US" sz="6400" dirty="0" smtClean="0"/>
              <a:t>: </a:t>
            </a:r>
            <a:r>
              <a:rPr lang="en-US" sz="6400" b="1" i="1" dirty="0" smtClean="0"/>
              <a:t>sales team to achieve the objectives</a:t>
            </a:r>
          </a:p>
          <a:p>
            <a:pPr marL="623888" indent="-333375">
              <a:buFont typeface="+mj-lt"/>
              <a:buAutoNum type="arabicPeriod"/>
            </a:pPr>
            <a:r>
              <a:rPr lang="en-US" sz="6400" dirty="0"/>
              <a:t>Break the selling tasks n supporting activities into operational jobs</a:t>
            </a:r>
          </a:p>
          <a:p>
            <a:pPr marL="623888" indent="-333375">
              <a:buFont typeface="+mj-lt"/>
              <a:buAutoNum type="arabicPeriod"/>
            </a:pPr>
            <a:r>
              <a:rPr lang="en-US" sz="6400" dirty="0"/>
              <a:t>Create specific job descriptions for these tasks n </a:t>
            </a:r>
            <a:r>
              <a:rPr lang="en-US" sz="6400" dirty="0" smtClean="0"/>
              <a:t>activities</a:t>
            </a:r>
          </a:p>
          <a:p>
            <a:pPr marL="623888" indent="-333375">
              <a:buNone/>
            </a:pPr>
            <a:endParaRPr lang="en-US" sz="4900" dirty="0"/>
          </a:p>
          <a:p>
            <a:pPr marL="0" indent="0">
              <a:buNone/>
            </a:pPr>
            <a:r>
              <a:rPr lang="en-US" sz="6400" b="1" i="1" u="sng" dirty="0">
                <a:solidFill>
                  <a:srgbClr val="00B050"/>
                </a:solidFill>
              </a:rPr>
              <a:t>Direct</a:t>
            </a:r>
            <a:r>
              <a:rPr lang="en-US" sz="6400" dirty="0" smtClean="0"/>
              <a:t>: </a:t>
            </a:r>
            <a:r>
              <a:rPr lang="en-US" sz="6400" b="1" i="1" dirty="0" smtClean="0"/>
              <a:t>the operations of the sales team</a:t>
            </a:r>
          </a:p>
          <a:p>
            <a:pPr marL="623888" indent="-333375">
              <a:buFont typeface="+mj-lt"/>
              <a:buAutoNum type="arabicPeriod"/>
            </a:pPr>
            <a:r>
              <a:rPr lang="en-US" sz="6400" dirty="0"/>
              <a:t>Issue directions n delegate authority in order to get people do things</a:t>
            </a:r>
          </a:p>
          <a:p>
            <a:pPr marL="623888" indent="-333375">
              <a:buFont typeface="+mj-lt"/>
              <a:buAutoNum type="arabicPeriod"/>
            </a:pPr>
            <a:r>
              <a:rPr lang="en-US" sz="6400" dirty="0"/>
              <a:t>Motivate people (</a:t>
            </a:r>
            <a:r>
              <a:rPr lang="en-US" sz="6400" dirty="0" smtClean="0"/>
              <a:t>incentives), Train them and lead them.</a:t>
            </a:r>
            <a:endParaRPr lang="en-US" sz="6400" dirty="0"/>
          </a:p>
          <a:p>
            <a:pPr marL="623888" indent="-333375">
              <a:buFont typeface="+mj-lt"/>
              <a:buAutoNum type="arabicPeriod"/>
            </a:pPr>
            <a:r>
              <a:rPr lang="en-US" sz="6400" dirty="0"/>
              <a:t>Assure quality work and ethical behavior  in conduct of  business</a:t>
            </a:r>
            <a:r>
              <a:rPr lang="en-US" sz="6400" dirty="0" smtClean="0"/>
              <a:t>.</a:t>
            </a:r>
          </a:p>
          <a:p>
            <a:pPr marL="0" indent="0">
              <a:buNone/>
            </a:pPr>
            <a:endParaRPr lang="en-US" sz="4900" dirty="0"/>
          </a:p>
          <a:p>
            <a:pPr marL="0" indent="0">
              <a:buNone/>
            </a:pPr>
            <a:r>
              <a:rPr lang="en-US" sz="6400" b="1" i="1" u="sng" dirty="0" smtClean="0">
                <a:solidFill>
                  <a:srgbClr val="00B050"/>
                </a:solidFill>
              </a:rPr>
              <a:t>Evaluate</a:t>
            </a:r>
            <a:r>
              <a:rPr lang="en-US" sz="6400" dirty="0" smtClean="0"/>
              <a:t>: </a:t>
            </a:r>
            <a:r>
              <a:rPr lang="en-US" sz="6400" b="1" i="1" dirty="0" smtClean="0"/>
              <a:t>sales performance</a:t>
            </a:r>
          </a:p>
          <a:p>
            <a:pPr marL="623888" indent="-333375">
              <a:buFont typeface="+mj-lt"/>
              <a:buAutoNum type="arabicPeriod"/>
            </a:pPr>
            <a:r>
              <a:rPr lang="en-US" sz="6400" dirty="0"/>
              <a:t>Create performance standards n measurement techniques</a:t>
            </a:r>
          </a:p>
          <a:p>
            <a:pPr marL="623888" indent="-333375">
              <a:buFont typeface="+mj-lt"/>
              <a:buAutoNum type="arabicPeriod"/>
            </a:pPr>
            <a:r>
              <a:rPr lang="en-US" sz="6400" dirty="0"/>
              <a:t>Analyze performance against standards</a:t>
            </a:r>
          </a:p>
          <a:p>
            <a:pPr marL="623888" indent="-333375">
              <a:buFont typeface="+mj-lt"/>
              <a:buAutoNum type="arabicPeriod"/>
            </a:pPr>
            <a:r>
              <a:rPr lang="en-US" sz="6400" dirty="0"/>
              <a:t>Take indicated remedial actions</a:t>
            </a:r>
            <a:r>
              <a:rPr lang="en-US" sz="4900" dirty="0"/>
              <a:t>.</a:t>
            </a:r>
          </a:p>
          <a:p>
            <a:pPr marL="457200" indent="-457200">
              <a:buFont typeface="+mj-lt"/>
              <a:buAutoNum type="arabicPeriod"/>
            </a:pPr>
            <a:endParaRPr lang="en-US" sz="4900" dirty="0"/>
          </a:p>
          <a:p>
            <a:endParaRPr lang="en-US" dirty="0"/>
          </a:p>
          <a:p>
            <a:endParaRPr lang="en-US" dirty="0" smtClean="0"/>
          </a:p>
          <a:p>
            <a:endParaRPr lang="en-US" dirty="0"/>
          </a:p>
          <a:p>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27216493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457200"/>
            <a:ext cx="7543800" cy="5486400"/>
          </a:xfrm>
        </p:spPr>
        <p:txBody>
          <a:bodyPr/>
          <a:lstStyle/>
          <a:p>
            <a:pPr marL="0" indent="0">
              <a:buNone/>
            </a:pPr>
            <a:r>
              <a:rPr lang="en-US" b="1" u="sng" dirty="0" smtClean="0">
                <a:solidFill>
                  <a:srgbClr val="00B050"/>
                </a:solidFill>
              </a:rPr>
              <a:t>Crucial traits of a Sales manager</a:t>
            </a:r>
          </a:p>
          <a:p>
            <a:pPr marL="0" indent="0">
              <a:buNone/>
            </a:pPr>
            <a:endParaRPr lang="en-US" b="1" u="sng" dirty="0" smtClean="0">
              <a:solidFill>
                <a:srgbClr val="00B050"/>
              </a:solidFill>
            </a:endParaRPr>
          </a:p>
          <a:p>
            <a:pPr marL="457200" indent="-457200">
              <a:buFont typeface="+mj-lt"/>
              <a:buAutoNum type="arabicPeriod"/>
            </a:pPr>
            <a:r>
              <a:rPr lang="en-US" sz="2000" dirty="0" smtClean="0"/>
              <a:t>Motivation – </a:t>
            </a:r>
            <a:r>
              <a:rPr lang="en-US" sz="2000" i="1" dirty="0" smtClean="0"/>
              <a:t>enthusiasm toward all major tasks with no strong aversion to any required tasks.</a:t>
            </a:r>
          </a:p>
          <a:p>
            <a:pPr marL="457200" indent="-457200">
              <a:buFont typeface="+mj-lt"/>
              <a:buAutoNum type="arabicPeriod"/>
            </a:pPr>
            <a:r>
              <a:rPr lang="en-US" sz="2000" dirty="0" smtClean="0"/>
              <a:t>Human relationship skills</a:t>
            </a:r>
          </a:p>
          <a:p>
            <a:pPr marL="457200" indent="-457200">
              <a:buFont typeface="+mj-lt"/>
              <a:buAutoNum type="arabicPeriod"/>
            </a:pPr>
            <a:r>
              <a:rPr lang="en-US" sz="2000" dirty="0" smtClean="0"/>
              <a:t>High energy levels</a:t>
            </a:r>
          </a:p>
          <a:p>
            <a:pPr marL="457200" indent="-457200">
              <a:buFont typeface="+mj-lt"/>
              <a:buAutoNum type="arabicPeriod"/>
            </a:pPr>
            <a:r>
              <a:rPr lang="en-US" sz="2000" dirty="0" smtClean="0"/>
              <a:t>Ambition </a:t>
            </a:r>
            <a:r>
              <a:rPr lang="en-US" sz="2000" dirty="0"/>
              <a:t>– </a:t>
            </a:r>
            <a:r>
              <a:rPr lang="en-US" sz="2000" i="1" dirty="0" smtClean="0"/>
              <a:t>strong personal desire to achieve n advance</a:t>
            </a:r>
          </a:p>
          <a:p>
            <a:pPr marL="457200" indent="-457200">
              <a:buFont typeface="+mj-lt"/>
              <a:buAutoNum type="arabicPeriod"/>
            </a:pPr>
            <a:r>
              <a:rPr lang="en-US" sz="2000" dirty="0" smtClean="0"/>
              <a:t>Persuasiveness </a:t>
            </a:r>
            <a:r>
              <a:rPr lang="en-US" sz="2000" dirty="0"/>
              <a:t>– </a:t>
            </a:r>
            <a:r>
              <a:rPr lang="en-US" sz="2000" i="1" dirty="0" smtClean="0"/>
              <a:t>interest in persuasive involvement rather than tendency to bully.</a:t>
            </a:r>
          </a:p>
          <a:p>
            <a:pPr marL="457200" indent="-457200">
              <a:buFont typeface="+mj-lt"/>
              <a:buAutoNum type="arabicPeriod"/>
            </a:pPr>
            <a:r>
              <a:rPr lang="en-US" sz="2000" dirty="0" smtClean="0"/>
              <a:t>Behavioral flexibility</a:t>
            </a:r>
          </a:p>
          <a:p>
            <a:pPr marL="457200" indent="-457200">
              <a:buFont typeface="+mj-lt"/>
              <a:buAutoNum type="arabicPeriod"/>
            </a:pPr>
            <a:r>
              <a:rPr lang="en-US" sz="2000" dirty="0" smtClean="0"/>
              <a:t>Intellectual ability</a:t>
            </a:r>
          </a:p>
          <a:p>
            <a:pPr marL="457200" indent="-457200">
              <a:buFont typeface="+mj-lt"/>
              <a:buAutoNum type="arabicPeriod"/>
            </a:pPr>
            <a:r>
              <a:rPr lang="en-US" sz="2000" dirty="0" smtClean="0"/>
              <a:t>Personal impact </a:t>
            </a:r>
            <a:r>
              <a:rPr lang="en-US" sz="2000" dirty="0"/>
              <a:t>– </a:t>
            </a:r>
            <a:r>
              <a:rPr lang="en-US" sz="2000" dirty="0" smtClean="0"/>
              <a:t> </a:t>
            </a:r>
            <a:r>
              <a:rPr lang="en-US" sz="2000" i="1" dirty="0" smtClean="0"/>
              <a:t>charisma</a:t>
            </a:r>
            <a:endParaRPr lang="en-US" sz="2000" i="1" dirty="0"/>
          </a:p>
        </p:txBody>
      </p:sp>
    </p:spTree>
    <p:extLst>
      <p:ext uri="{BB962C8B-B14F-4D97-AF65-F5344CB8AC3E}">
        <p14:creationId xmlns:p14="http://schemas.microsoft.com/office/powerpoint/2010/main" val="3090102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5" name="Title 4"/>
          <p:cNvSpPr>
            <a:spLocks noGrp="1"/>
          </p:cNvSpPr>
          <p:nvPr>
            <p:ph type="title"/>
          </p:nvPr>
        </p:nvSpPr>
        <p:spPr>
          <a:xfrm>
            <a:off x="762000" y="5486400"/>
            <a:ext cx="7467600" cy="533400"/>
          </a:xfrm>
        </p:spPr>
        <p:txBody>
          <a:bodyPr>
            <a:normAutofit/>
          </a:bodyPr>
          <a:lstStyle/>
          <a:p>
            <a:r>
              <a:rPr lang="en-US" sz="1600" dirty="0" smtClean="0"/>
              <a:t>Difference between Transaction – oriented selling and relationship – oriented selling</a:t>
            </a:r>
            <a:endParaRPr lang="en-US" sz="1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50868836"/>
              </p:ext>
            </p:extLst>
          </p:nvPr>
        </p:nvGraphicFramePr>
        <p:xfrm>
          <a:off x="762000" y="685800"/>
          <a:ext cx="7543800" cy="4267200"/>
        </p:xfrm>
        <a:graphic>
          <a:graphicData uri="http://schemas.openxmlformats.org/drawingml/2006/table">
            <a:tbl>
              <a:tblPr firstRow="1" bandRow="1">
                <a:tableStyleId>{21E4AEA4-8DFA-4A89-87EB-49C32662AFE0}</a:tableStyleId>
              </a:tblPr>
              <a:tblGrid>
                <a:gridCol w="3737919"/>
                <a:gridCol w="3805881"/>
              </a:tblGrid>
              <a:tr h="4267200">
                <a:tc>
                  <a:txBody>
                    <a:bodyPr/>
                    <a:lstStyle/>
                    <a:p>
                      <a:pPr algn="ctr"/>
                      <a:endParaRPr lang="en-US" dirty="0" smtClean="0"/>
                    </a:p>
                    <a:p>
                      <a:pPr algn="ctr"/>
                      <a:r>
                        <a:rPr lang="en-US" dirty="0" smtClean="0"/>
                        <a:t>Transaction</a:t>
                      </a:r>
                      <a:r>
                        <a:rPr lang="en-US" baseline="0" dirty="0" smtClean="0"/>
                        <a:t> oriented</a:t>
                      </a:r>
                    </a:p>
                    <a:p>
                      <a:pPr algn="ctr"/>
                      <a:endParaRPr lang="en-US" baseline="0" dirty="0" smtClean="0"/>
                    </a:p>
                    <a:p>
                      <a:pPr marL="342900" indent="-342900">
                        <a:buFont typeface="+mj-lt"/>
                        <a:buAutoNum type="arabicPeriod"/>
                      </a:pPr>
                      <a:r>
                        <a:rPr lang="en-US" dirty="0" smtClean="0"/>
                        <a:t>Get new accounts</a:t>
                      </a:r>
                      <a:r>
                        <a:rPr lang="en-US" baseline="0" dirty="0" smtClean="0"/>
                        <a:t> </a:t>
                      </a:r>
                    </a:p>
                    <a:p>
                      <a:pPr marL="342900" indent="-342900">
                        <a:buFont typeface="+mj-lt"/>
                        <a:buAutoNum type="arabicPeriod"/>
                      </a:pPr>
                      <a:r>
                        <a:rPr lang="en-US" baseline="0" dirty="0" smtClean="0"/>
                        <a:t>Get the order</a:t>
                      </a:r>
                    </a:p>
                    <a:p>
                      <a:pPr marL="342900" indent="-342900">
                        <a:buFont typeface="+mj-lt"/>
                        <a:buAutoNum type="arabicPeriod"/>
                      </a:pPr>
                      <a:r>
                        <a:rPr lang="en-US" baseline="0" dirty="0" smtClean="0"/>
                        <a:t>Cut the price to get the sale</a:t>
                      </a:r>
                    </a:p>
                    <a:p>
                      <a:pPr marL="342900" indent="-342900">
                        <a:buFont typeface="+mj-lt"/>
                        <a:buAutoNum type="arabicPeriod"/>
                      </a:pPr>
                      <a:r>
                        <a:rPr lang="en-US" baseline="0" dirty="0" smtClean="0"/>
                        <a:t>Manage all accounts to maximize short term sale.</a:t>
                      </a:r>
                    </a:p>
                    <a:p>
                      <a:pPr marL="342900" indent="-342900">
                        <a:buFont typeface="+mj-lt"/>
                        <a:buAutoNum type="arabicPeriod"/>
                      </a:pPr>
                      <a:r>
                        <a:rPr lang="en-US" baseline="0" dirty="0" smtClean="0"/>
                        <a:t>Sell to anyone</a:t>
                      </a:r>
                    </a:p>
                  </a:txBody>
                  <a:tcPr marL="81555" marR="81555"/>
                </a:tc>
                <a:tc>
                  <a:txBody>
                    <a:bodyPr/>
                    <a:lstStyle/>
                    <a:p>
                      <a:pPr algn="ctr"/>
                      <a:endParaRPr lang="en-US" dirty="0" smtClean="0"/>
                    </a:p>
                    <a:p>
                      <a:pPr algn="ctr"/>
                      <a:r>
                        <a:rPr lang="en-US" dirty="0" smtClean="0"/>
                        <a:t>Relationship oriented</a:t>
                      </a:r>
                    </a:p>
                    <a:p>
                      <a:pPr algn="ctr"/>
                      <a:endParaRPr lang="en-US" dirty="0" smtClean="0"/>
                    </a:p>
                    <a:p>
                      <a:pPr marL="342900" indent="-342900" algn="l">
                        <a:buFont typeface="+mj-lt"/>
                        <a:buAutoNum type="arabicPeriod"/>
                      </a:pPr>
                      <a:r>
                        <a:rPr lang="en-US" dirty="0" smtClean="0"/>
                        <a:t>Retain existing ones</a:t>
                      </a:r>
                    </a:p>
                    <a:p>
                      <a:pPr marL="342900" indent="-342900" algn="l">
                        <a:buFont typeface="+mj-lt"/>
                        <a:buAutoNum type="arabicPeriod"/>
                      </a:pPr>
                      <a:r>
                        <a:rPr lang="en-US" dirty="0" smtClean="0"/>
                        <a:t>Become the</a:t>
                      </a:r>
                      <a:r>
                        <a:rPr lang="en-US" baseline="0" dirty="0" smtClean="0"/>
                        <a:t> preferred supplier</a:t>
                      </a:r>
                    </a:p>
                    <a:p>
                      <a:pPr marL="342900" indent="-342900" algn="l">
                        <a:buFont typeface="+mj-lt"/>
                        <a:buAutoNum type="arabicPeriod"/>
                      </a:pPr>
                      <a:r>
                        <a:rPr lang="en-US" baseline="0" dirty="0" smtClean="0"/>
                        <a:t>Price for profit</a:t>
                      </a:r>
                    </a:p>
                    <a:p>
                      <a:pPr marL="342900" indent="-342900" algn="l">
                        <a:buFont typeface="+mj-lt"/>
                        <a:buAutoNum type="arabicPeriod"/>
                      </a:pPr>
                      <a:r>
                        <a:rPr lang="en-US" baseline="0" dirty="0" smtClean="0"/>
                        <a:t>Manage each account for long term profit</a:t>
                      </a:r>
                    </a:p>
                    <a:p>
                      <a:pPr marL="342900" indent="-342900" algn="l">
                        <a:buFont typeface="+mj-lt"/>
                        <a:buAutoNum type="arabicPeriod"/>
                      </a:pPr>
                      <a:r>
                        <a:rPr lang="en-US" baseline="0" dirty="0" smtClean="0"/>
                        <a:t>Concentrate on high profit potential accounts</a:t>
                      </a:r>
                      <a:endParaRPr lang="en-US" dirty="0"/>
                    </a:p>
                  </a:txBody>
                  <a:tcPr marL="81555" marR="81555"/>
                </a:tc>
              </a:tr>
            </a:tbl>
          </a:graphicData>
        </a:graphic>
      </p:graphicFrame>
    </p:spTree>
    <p:extLst>
      <p:ext uri="{BB962C8B-B14F-4D97-AF65-F5344CB8AC3E}">
        <p14:creationId xmlns:p14="http://schemas.microsoft.com/office/powerpoint/2010/main" val="57096489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5334000"/>
          </a:xfrm>
        </p:spPr>
        <p:txBody>
          <a:bodyPr/>
          <a:lstStyle/>
          <a:p>
            <a:pPr marL="0" indent="0" algn="ctr">
              <a:buNone/>
            </a:pPr>
            <a:r>
              <a:rPr lang="en-US" b="1" i="1" u="sng" dirty="0" smtClean="0">
                <a:solidFill>
                  <a:srgbClr val="00B050"/>
                </a:solidFill>
              </a:rPr>
              <a:t>Important Questions</a:t>
            </a:r>
          </a:p>
          <a:p>
            <a:pPr marL="457200" indent="-457200">
              <a:buFont typeface="+mj-lt"/>
              <a:buAutoNum type="arabicPeriod"/>
            </a:pPr>
            <a:r>
              <a:rPr lang="en-US" sz="2000" dirty="0" smtClean="0"/>
              <a:t>Explain how changes in purchasing patterns have changed the nature of the selling task?</a:t>
            </a:r>
          </a:p>
          <a:p>
            <a:pPr marL="457200" indent="-457200">
              <a:buFont typeface="+mj-lt"/>
              <a:buAutoNum type="arabicPeriod"/>
            </a:pPr>
            <a:r>
              <a:rPr lang="en-US" sz="2000" dirty="0" smtClean="0"/>
              <a:t>How does relationship oriented selling differ from transaction oriented selling?</a:t>
            </a:r>
          </a:p>
          <a:p>
            <a:pPr marL="457200" indent="-457200">
              <a:buFont typeface="+mj-lt"/>
              <a:buAutoNum type="arabicPeriod"/>
            </a:pPr>
            <a:r>
              <a:rPr lang="en-US" sz="2000" dirty="0" smtClean="0"/>
              <a:t>What activities a sales manager usually perform?</a:t>
            </a:r>
          </a:p>
          <a:p>
            <a:pPr marL="457200" indent="-457200">
              <a:buFont typeface="+mj-lt"/>
              <a:buAutoNum type="arabicPeriod"/>
            </a:pPr>
            <a:r>
              <a:rPr lang="en-US" sz="2000" dirty="0" smtClean="0"/>
              <a:t>Write down the general activities a salesperson has to perform?</a:t>
            </a:r>
          </a:p>
          <a:p>
            <a:pPr marL="457200" indent="-457200">
              <a:buFont typeface="+mj-lt"/>
              <a:buAutoNum type="arabicPeriod"/>
            </a:pPr>
            <a:endParaRPr lang="en-US" sz="2000" dirty="0"/>
          </a:p>
          <a:p>
            <a:pPr marL="0" indent="0">
              <a:buNone/>
            </a:pPr>
            <a:endParaRPr lang="en-US" sz="2000" dirty="0" smtClean="0"/>
          </a:p>
          <a:p>
            <a:pPr marL="0" indent="0">
              <a:buNone/>
            </a:pPr>
            <a:endParaRPr lang="en-US" sz="2000" dirty="0"/>
          </a:p>
        </p:txBody>
      </p:sp>
      <p:pic>
        <p:nvPicPr>
          <p:cNvPr id="1028" name="Picture 4" descr="C:\Users\Acer\AppData\Local\Microsoft\Windows\Temporary Internet Files\Content.IE5\4DD2207V\MC90041053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48200" y="4191000"/>
            <a:ext cx="3505200" cy="23207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6495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324600"/>
          </a:xfrm>
        </p:spPr>
        <p:txBody>
          <a:bodyPr>
            <a:normAutofit/>
          </a:bodyPr>
          <a:lstStyle/>
          <a:p>
            <a:pPr marL="0" indent="0">
              <a:buNone/>
            </a:pPr>
            <a:r>
              <a:rPr lang="en-US" sz="2400" dirty="0" smtClean="0">
                <a:solidFill>
                  <a:srgbClr val="00B050"/>
                </a:solidFill>
              </a:rPr>
              <a:t>Sales Management :</a:t>
            </a:r>
            <a:r>
              <a:rPr lang="en-US" sz="2400" dirty="0" smtClean="0">
                <a:solidFill>
                  <a:srgbClr val="FFFF00"/>
                </a:solidFill>
              </a:rPr>
              <a:t> </a:t>
            </a:r>
            <a:r>
              <a:rPr lang="en-US" sz="2000" b="1" i="1" dirty="0"/>
              <a:t>Sales management</a:t>
            </a:r>
            <a:r>
              <a:rPr lang="en-US" sz="2000" i="1" dirty="0"/>
              <a:t> is a business discipline which is focused on the practical application of sales techniques and the management of a firm's sales operations. It is an important business function as net sales through the sale of products and services and resulting profit drive most commercial business. These are also typically the goals and performance indicators of sales </a:t>
            </a:r>
            <a:r>
              <a:rPr lang="en-US" sz="2000" i="1" dirty="0" smtClean="0"/>
              <a:t>management</a:t>
            </a:r>
          </a:p>
          <a:p>
            <a:pPr marL="0" indent="0">
              <a:buNone/>
            </a:pPr>
            <a:endParaRPr lang="en-US" sz="2000" dirty="0" smtClean="0"/>
          </a:p>
          <a:p>
            <a:pPr marL="0" indent="0">
              <a:buNone/>
            </a:pPr>
            <a:r>
              <a:rPr lang="en-US" sz="2000" dirty="0" smtClean="0"/>
              <a:t>Also known as </a:t>
            </a:r>
            <a:r>
              <a:rPr lang="en-US" sz="2000" i="1" dirty="0" smtClean="0">
                <a:solidFill>
                  <a:srgbClr val="00B050"/>
                </a:solidFill>
              </a:rPr>
              <a:t>Sales force Management  </a:t>
            </a:r>
            <a:r>
              <a:rPr lang="en-US" sz="2000" i="1" dirty="0" smtClean="0"/>
              <a:t>and maybe also defined   as the management of the personal selling component of an organization's  marketing program.</a:t>
            </a:r>
            <a:endParaRPr lang="en-US" sz="2000" i="1" dirty="0" smtClean="0">
              <a:solidFill>
                <a:srgbClr val="FFFF00"/>
              </a:solidFill>
            </a:endParaRPr>
          </a:p>
          <a:p>
            <a:pPr marL="0" indent="0">
              <a:buNone/>
            </a:pPr>
            <a:endParaRPr lang="en-US" sz="2400" dirty="0" smtClean="0">
              <a:solidFill>
                <a:srgbClr val="FFFF00"/>
              </a:solidFill>
            </a:endParaRPr>
          </a:p>
          <a:p>
            <a:pPr marL="0" indent="0">
              <a:buNone/>
            </a:pPr>
            <a:endParaRPr lang="en-US" sz="2400" dirty="0">
              <a:solidFill>
                <a:srgbClr val="FFFF00"/>
              </a:solidFill>
            </a:endParaRPr>
          </a:p>
        </p:txBody>
      </p:sp>
    </p:spTree>
    <p:extLst>
      <p:ext uri="{BB962C8B-B14F-4D97-AF65-F5344CB8AC3E}">
        <p14:creationId xmlns:p14="http://schemas.microsoft.com/office/powerpoint/2010/main" val="8199373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533400"/>
            <a:ext cx="7696200" cy="5410200"/>
          </a:xfrm>
        </p:spPr>
        <p:txBody>
          <a:bodyPr/>
          <a:lstStyle/>
          <a:p>
            <a:r>
              <a:rPr lang="en-US" dirty="0" smtClean="0">
                <a:solidFill>
                  <a:srgbClr val="00B050"/>
                </a:solidFill>
              </a:rPr>
              <a:t>Personal Selling: </a:t>
            </a:r>
            <a:r>
              <a:rPr lang="en-US" dirty="0"/>
              <a:t>persuasive communication between a representative of the company and one or more prospective customers, designed to influence the person's or group's purchase decision.</a:t>
            </a:r>
          </a:p>
          <a:p>
            <a:pPr>
              <a:buFontTx/>
              <a:buNone/>
            </a:pPr>
            <a:r>
              <a:rPr lang="en-US" dirty="0"/>
              <a:t> </a:t>
            </a:r>
          </a:p>
          <a:p>
            <a:r>
              <a:rPr lang="en-US" dirty="0"/>
              <a:t>A personal presentation by the company’s sales force for the purpose of making sales and building customer </a:t>
            </a:r>
            <a:r>
              <a:rPr lang="en-US" dirty="0" smtClean="0"/>
              <a:t>relationship</a:t>
            </a:r>
          </a:p>
          <a:p>
            <a:endParaRPr lang="en-US" dirty="0">
              <a:solidFill>
                <a:srgbClr val="00B050"/>
              </a:solidFill>
            </a:endParaRPr>
          </a:p>
          <a:p>
            <a:endParaRPr lang="en-US" dirty="0" smtClean="0">
              <a:solidFill>
                <a:srgbClr val="00B050"/>
              </a:solidFill>
            </a:endParaRPr>
          </a:p>
          <a:p>
            <a:pPr marL="0" indent="0">
              <a:buNone/>
            </a:pPr>
            <a:endParaRPr lang="en-US" dirty="0" smtClean="0">
              <a:solidFill>
                <a:srgbClr val="00B050"/>
              </a:solidFill>
            </a:endParaRPr>
          </a:p>
        </p:txBody>
      </p:sp>
      <p:pic>
        <p:nvPicPr>
          <p:cNvPr id="7170" name="Picture 2" descr="C:\Users\Acer\AppData\Local\Microsoft\Windows\Temporary Internet Files\Content.IE5\OO2071ZV\MC900437775[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3810000"/>
            <a:ext cx="25146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97636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229600" cy="5715000"/>
          </a:xfrm>
        </p:spPr>
        <p:txBody>
          <a:bodyPr>
            <a:normAutofit fontScale="92500" lnSpcReduction="10000"/>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r>
              <a:rPr lang="en-US" b="1" i="1" u="sng" dirty="0" smtClean="0">
                <a:solidFill>
                  <a:srgbClr val="00B050"/>
                </a:solidFill>
              </a:rPr>
              <a:t>THE CHANGE..?</a:t>
            </a:r>
          </a:p>
          <a:p>
            <a:pPr marL="0" indent="0">
              <a:buNone/>
            </a:pPr>
            <a:r>
              <a:rPr lang="en-US" dirty="0" smtClean="0"/>
              <a:t>The world of professional selling is changing dramatically. </a:t>
            </a:r>
          </a:p>
          <a:p>
            <a:pPr marL="0" indent="0">
              <a:buNone/>
            </a:pPr>
            <a:r>
              <a:rPr lang="en-US" dirty="0" smtClean="0"/>
              <a:t>Much of this change is driven by shifts in the way customers , particularly business customers, buy products.</a:t>
            </a:r>
          </a:p>
          <a:p>
            <a:pPr marL="0" indent="0">
              <a:buNone/>
            </a:pPr>
            <a:endParaRPr lang="en-US" b="1" i="1" u="sng" dirty="0" smtClean="0">
              <a:solidFill>
                <a:srgbClr val="00B050"/>
              </a:solidFill>
            </a:endParaRPr>
          </a:p>
          <a:p>
            <a:pPr marL="0" indent="0">
              <a:buNone/>
            </a:pPr>
            <a:r>
              <a:rPr lang="en-US" b="1" i="1" u="sng" dirty="0" smtClean="0">
                <a:solidFill>
                  <a:srgbClr val="00B050"/>
                </a:solidFill>
              </a:rPr>
              <a:t>Important changes:</a:t>
            </a:r>
          </a:p>
          <a:p>
            <a:r>
              <a:rPr lang="en-US" dirty="0" smtClean="0"/>
              <a:t>Customers have become more sophisticated and demanding</a:t>
            </a:r>
          </a:p>
          <a:p>
            <a:r>
              <a:rPr lang="en-US" dirty="0" smtClean="0"/>
              <a:t>Customers want solutions rather than products</a:t>
            </a:r>
          </a:p>
          <a:p>
            <a:r>
              <a:rPr lang="en-US" dirty="0" smtClean="0"/>
              <a:t>Companies are using fewer suppliers</a:t>
            </a:r>
          </a:p>
          <a:p>
            <a:r>
              <a:rPr lang="en-US" dirty="0" smtClean="0"/>
              <a:t>Purchases being made from foreign suppliers</a:t>
            </a:r>
          </a:p>
          <a:p>
            <a:r>
              <a:rPr lang="en-US" dirty="0" smtClean="0"/>
              <a:t>Rapid transfer of technology</a:t>
            </a:r>
          </a:p>
          <a:p>
            <a:r>
              <a:rPr lang="en-US" dirty="0" smtClean="0"/>
              <a:t>Large accounts require more sophisticated selling</a:t>
            </a:r>
          </a:p>
          <a:p>
            <a:endParaRPr lang="en-US" dirty="0" smtClean="0"/>
          </a:p>
          <a:p>
            <a:pPr marL="0" indent="0">
              <a:buNone/>
            </a:pPr>
            <a:endParaRPr lang="en-US" dirty="0" smtClean="0"/>
          </a:p>
          <a:p>
            <a:endParaRPr lang="en-US" dirty="0" smtClean="0"/>
          </a:p>
          <a:p>
            <a:endParaRPr lang="en-US" dirty="0" smtClean="0"/>
          </a:p>
          <a:p>
            <a:endParaRPr lang="en-US" dirty="0"/>
          </a:p>
        </p:txBody>
      </p:sp>
      <p:pic>
        <p:nvPicPr>
          <p:cNvPr id="2051" name="Picture 3" descr="C:\Users\Acer\AppData\Local\Microsoft\Windows\Temporary Internet Files\Content.IE5\OO2071ZV\MC90043779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3276600"/>
            <a:ext cx="1854200" cy="1666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0472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533400"/>
            <a:ext cx="7772400" cy="5562600"/>
          </a:xfrm>
        </p:spPr>
        <p:txBody>
          <a:bodyPr/>
          <a:lstStyle/>
          <a:p>
            <a:pPr marL="0" indent="0">
              <a:buNone/>
            </a:pPr>
            <a:r>
              <a:rPr lang="en-US" b="1" i="1" dirty="0" smtClean="0">
                <a:solidFill>
                  <a:srgbClr val="00B050"/>
                </a:solidFill>
              </a:rPr>
              <a:t>We now understand ‘</a:t>
            </a:r>
            <a:r>
              <a:rPr lang="en-US" b="1" i="1" u="sng" dirty="0" smtClean="0">
                <a:solidFill>
                  <a:srgbClr val="00B050"/>
                </a:solidFill>
              </a:rPr>
              <a:t>The Changes</a:t>
            </a:r>
            <a:r>
              <a:rPr lang="en-US" b="1" i="1" dirty="0" smtClean="0">
                <a:solidFill>
                  <a:srgbClr val="00B050"/>
                </a:solidFill>
              </a:rPr>
              <a:t>’, now what? </a:t>
            </a:r>
          </a:p>
          <a:p>
            <a:r>
              <a:rPr lang="en-US" dirty="0" smtClean="0">
                <a:solidFill>
                  <a:schemeClr val="tx1"/>
                </a:solidFill>
              </a:rPr>
              <a:t>The ‘</a:t>
            </a:r>
            <a:r>
              <a:rPr lang="en-US" b="1" i="1" dirty="0" smtClean="0">
                <a:solidFill>
                  <a:schemeClr val="tx1"/>
                </a:solidFill>
              </a:rPr>
              <a:t>KEY’</a:t>
            </a:r>
            <a:r>
              <a:rPr lang="en-US" dirty="0" smtClean="0">
                <a:solidFill>
                  <a:schemeClr val="tx1"/>
                </a:solidFill>
              </a:rPr>
              <a:t> to success is that:</a:t>
            </a:r>
          </a:p>
          <a:p>
            <a:pPr marL="347663" indent="-347663">
              <a:buNone/>
            </a:pPr>
            <a:r>
              <a:rPr lang="en-US" dirty="0" smtClean="0">
                <a:solidFill>
                  <a:schemeClr val="tx1"/>
                </a:solidFill>
              </a:rPr>
              <a:t>    The sales force must be able to identify and develop     relationships with the high profit potential accounts.</a:t>
            </a:r>
          </a:p>
          <a:p>
            <a:r>
              <a:rPr lang="en-US" dirty="0" smtClean="0">
                <a:solidFill>
                  <a:schemeClr val="tx1"/>
                </a:solidFill>
              </a:rPr>
              <a:t>Successful companies will distinguish themselves by the relationships they develop with their clients/ customers</a:t>
            </a:r>
          </a:p>
          <a:p>
            <a:pPr marL="0" indent="0">
              <a:buNone/>
            </a:pPr>
            <a:r>
              <a:rPr lang="en-US" b="1" i="1" dirty="0" smtClean="0">
                <a:solidFill>
                  <a:srgbClr val="00B050"/>
                </a:solidFill>
              </a:rPr>
              <a:t>What does all this lead us to?</a:t>
            </a:r>
          </a:p>
          <a:p>
            <a:pPr marL="0" indent="0">
              <a:buNone/>
            </a:pPr>
            <a:r>
              <a:rPr lang="en-US" dirty="0" smtClean="0">
                <a:solidFill>
                  <a:schemeClr val="tx1"/>
                </a:solidFill>
              </a:rPr>
              <a:t>This means that managing the sales force becomes more important to the ultimate success of most companies.</a:t>
            </a:r>
          </a:p>
          <a:p>
            <a:pPr marL="0" indent="0">
              <a:buNone/>
            </a:pPr>
            <a:endParaRPr lang="en-US" dirty="0">
              <a:solidFill>
                <a:schemeClr val="tx1"/>
              </a:solidFill>
            </a:endParaRPr>
          </a:p>
          <a:p>
            <a:pPr marL="0" indent="0">
              <a:buNone/>
            </a:pPr>
            <a:r>
              <a:rPr lang="en-US" dirty="0" smtClean="0">
                <a:solidFill>
                  <a:schemeClr val="tx1"/>
                </a:solidFill>
              </a:rPr>
              <a:t> </a:t>
            </a:r>
            <a:r>
              <a:rPr lang="en-US" dirty="0">
                <a:solidFill>
                  <a:schemeClr val="tx1"/>
                </a:solidFill>
              </a:rPr>
              <a:t>Sales management </a:t>
            </a:r>
            <a:r>
              <a:rPr lang="en-US" dirty="0" smtClean="0">
                <a:solidFill>
                  <a:schemeClr val="tx1"/>
                </a:solidFill>
              </a:rPr>
              <a:t>will be primarily responsible for what happens when salesperson or selling team meets the customer.</a:t>
            </a:r>
            <a:endParaRPr lang="en-US" dirty="0">
              <a:solidFill>
                <a:schemeClr val="tx1"/>
              </a:solidFill>
            </a:endParaRPr>
          </a:p>
        </p:txBody>
      </p:sp>
      <p:pic>
        <p:nvPicPr>
          <p:cNvPr id="3074" name="Picture 2" descr="C:\Users\Acer\AppData\Local\Microsoft\Windows\Temporary Internet Files\Content.IE5\9E19K2FM\MC900433903[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05650" y="457200"/>
            <a:ext cx="17145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8625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33400"/>
            <a:ext cx="7772400" cy="5562600"/>
          </a:xfrm>
        </p:spPr>
        <p:txBody>
          <a:bodyPr/>
          <a:lstStyle/>
          <a:p>
            <a:r>
              <a:rPr lang="en-US" dirty="0" smtClean="0"/>
              <a:t>Along with changes in their approach to customers, sales people will change themselves.</a:t>
            </a:r>
          </a:p>
          <a:p>
            <a:r>
              <a:rPr lang="en-US" dirty="0" smtClean="0"/>
              <a:t>They will have more in depth customer knowledge and more sophisticated selling and service skills.</a:t>
            </a:r>
          </a:p>
          <a:p>
            <a:r>
              <a:rPr lang="en-US" dirty="0" smtClean="0"/>
              <a:t>As a result, salespeople will be highly paid, more highly trained, and more skilled professionals.</a:t>
            </a:r>
            <a:endParaRPr lang="en-US" dirty="0"/>
          </a:p>
        </p:txBody>
      </p:sp>
      <p:pic>
        <p:nvPicPr>
          <p:cNvPr id="4098" name="Picture 2" descr="C:\Users\Acer\AppData\Local\Microsoft\Windows\Temporary Internet Files\Content.IE5\U4F32SD0\MC90002348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533400"/>
            <a:ext cx="1383487" cy="160020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Acer\AppData\Local\Microsoft\Windows\Temporary Internet Files\Content.IE5\7L21AB8X\MC90029913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4572000"/>
            <a:ext cx="1981200"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86661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533400"/>
            <a:ext cx="7848600" cy="5105400"/>
          </a:xfrm>
        </p:spPr>
        <p:txBody>
          <a:bodyPr/>
          <a:lstStyle/>
          <a:p>
            <a:pPr marL="0" indent="0">
              <a:buNone/>
            </a:pPr>
            <a:endParaRPr lang="en-US" dirty="0"/>
          </a:p>
        </p:txBody>
      </p:sp>
      <p:sp>
        <p:nvSpPr>
          <p:cNvPr id="4" name="Text Box 4"/>
          <p:cNvSpPr txBox="1">
            <a:spLocks noChangeArrowheads="1"/>
          </p:cNvSpPr>
          <p:nvPr/>
        </p:nvSpPr>
        <p:spPr bwMode="auto">
          <a:xfrm>
            <a:off x="413884" y="5691075"/>
            <a:ext cx="843915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smtClean="0"/>
              <a:t>  Figure </a:t>
            </a:r>
            <a:r>
              <a:rPr lang="en-GB" sz="1200" dirty="0"/>
              <a:t>1.1</a:t>
            </a:r>
            <a:r>
              <a:rPr lang="en-GB" dirty="0"/>
              <a:t>  </a:t>
            </a:r>
            <a:r>
              <a:rPr lang="en-US" dirty="0"/>
              <a:t>Characteristics of modern selling</a:t>
            </a:r>
          </a:p>
          <a:p>
            <a:pPr eaLnBrk="1" hangingPunct="1"/>
            <a:endParaRPr lang="en-US" sz="800" dirty="0"/>
          </a:p>
        </p:txBody>
      </p:sp>
      <p:pic>
        <p:nvPicPr>
          <p:cNvPr id="5" name="Picture 5" descr="M:\Graphics\Powerpoint\PE_UK\PE203-Jobber\Final files\GIF\CH01\M01NF0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6900" y="457201"/>
            <a:ext cx="8089900" cy="5233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11728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5181600"/>
          </a:xfrm>
        </p:spPr>
        <p:txBody>
          <a:bodyPr>
            <a:normAutofit/>
          </a:bodyPr>
          <a:lstStyle/>
          <a:p>
            <a:pPr marL="0" indent="0">
              <a:buNone/>
            </a:pPr>
            <a:r>
              <a:rPr lang="en-US" b="1" i="1" u="sng" dirty="0" smtClean="0">
                <a:solidFill>
                  <a:srgbClr val="00B050"/>
                </a:solidFill>
              </a:rPr>
              <a:t>Modern sales approaches:</a:t>
            </a:r>
          </a:p>
          <a:p>
            <a:r>
              <a:rPr lang="en-US" dirty="0" smtClean="0"/>
              <a:t>The shifts in the way customers buy in 21</a:t>
            </a:r>
            <a:r>
              <a:rPr lang="en-US" baseline="30000" dirty="0" smtClean="0"/>
              <a:t>st</a:t>
            </a:r>
            <a:r>
              <a:rPr lang="en-US" dirty="0" smtClean="0"/>
              <a:t> century entails that sales function takes on a new robe and a novel sales approach.</a:t>
            </a:r>
          </a:p>
          <a:p>
            <a:endParaRPr lang="en-US" dirty="0" smtClean="0"/>
          </a:p>
          <a:p>
            <a:pPr marL="0" indent="0">
              <a:buNone/>
            </a:pPr>
            <a:r>
              <a:rPr lang="en-US" dirty="0" smtClean="0"/>
              <a:t>Some of the modern sales approaches include:</a:t>
            </a:r>
          </a:p>
          <a:p>
            <a:pPr marL="739775" indent="-231775"/>
            <a:r>
              <a:rPr lang="en-US" dirty="0" smtClean="0"/>
              <a:t>Partnering</a:t>
            </a:r>
          </a:p>
          <a:p>
            <a:pPr marL="739775" indent="-231775"/>
            <a:r>
              <a:rPr lang="en-US" dirty="0" smtClean="0"/>
              <a:t>Relationship selling</a:t>
            </a:r>
          </a:p>
          <a:p>
            <a:pPr marL="739775" indent="-231775"/>
            <a:r>
              <a:rPr lang="en-US" dirty="0" smtClean="0"/>
              <a:t>Team selling</a:t>
            </a:r>
          </a:p>
          <a:p>
            <a:pPr marL="739775" indent="-231775"/>
            <a:r>
              <a:rPr lang="en-US" dirty="0" smtClean="0"/>
              <a:t>Value added selling</a:t>
            </a:r>
          </a:p>
          <a:p>
            <a:pPr marL="739775" indent="-231775"/>
            <a:r>
              <a:rPr lang="en-US" dirty="0" smtClean="0"/>
              <a:t>Consultative selling</a:t>
            </a:r>
            <a:endParaRPr lang="en-US" dirty="0"/>
          </a:p>
        </p:txBody>
      </p:sp>
      <p:pic>
        <p:nvPicPr>
          <p:cNvPr id="6146" name="Picture 2" descr="C:\Users\Acer\AppData\Local\Microsoft\Windows\Temporary Internet Files\Content.IE5\4DD2207V\MM900288921[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3505200"/>
            <a:ext cx="2514600" cy="23730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35718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33400"/>
            <a:ext cx="7772400" cy="5562600"/>
          </a:xfrm>
        </p:spPr>
        <p:txBody>
          <a:bodyPr>
            <a:normAutofit lnSpcReduction="10000"/>
          </a:bodyPr>
          <a:lstStyle/>
          <a:p>
            <a:pPr marL="0" indent="0">
              <a:buNone/>
            </a:pPr>
            <a:endParaRPr lang="en-US" b="1" i="1" u="sng" dirty="0" smtClean="0">
              <a:solidFill>
                <a:srgbClr val="00B050"/>
              </a:solidFill>
            </a:endParaRPr>
          </a:p>
          <a:p>
            <a:pPr marL="0" indent="0">
              <a:buNone/>
            </a:pPr>
            <a:r>
              <a:rPr lang="en-US" b="1" i="1" u="sng" dirty="0" smtClean="0">
                <a:solidFill>
                  <a:srgbClr val="00B050"/>
                </a:solidFill>
              </a:rPr>
              <a:t>Personal selling in the Marketing Mix</a:t>
            </a:r>
          </a:p>
          <a:p>
            <a:pPr marL="0" indent="0">
              <a:buNone/>
            </a:pPr>
            <a:endParaRPr lang="en-US" b="1" i="1" u="sng" dirty="0" smtClean="0">
              <a:solidFill>
                <a:srgbClr val="00B050"/>
              </a:solidFill>
            </a:endParaRPr>
          </a:p>
          <a:p>
            <a:r>
              <a:rPr lang="en-US" dirty="0" smtClean="0"/>
              <a:t>Under the marketing concept, marketing research assumes the task of identifying customer needs and problems, while the firm’s </a:t>
            </a:r>
            <a:r>
              <a:rPr lang="en-US" b="1" i="1" u="sng" dirty="0" smtClean="0"/>
              <a:t>marketing mix </a:t>
            </a:r>
            <a:r>
              <a:rPr lang="en-US" dirty="0" smtClean="0"/>
              <a:t>is used to deliver the solutions.</a:t>
            </a:r>
          </a:p>
          <a:p>
            <a:pPr marL="0" indent="0">
              <a:buNone/>
            </a:pPr>
            <a:endParaRPr lang="en-US" dirty="0" smtClean="0"/>
          </a:p>
          <a:p>
            <a:r>
              <a:rPr lang="en-US" dirty="0" smtClean="0"/>
              <a:t>The marketing mix is the set of strategies that a company utilizes to implement its marketing plan and pursue its marketing objectives. </a:t>
            </a:r>
          </a:p>
          <a:p>
            <a:endParaRPr lang="en-US" dirty="0"/>
          </a:p>
          <a:p>
            <a:r>
              <a:rPr lang="en-US" dirty="0" smtClean="0"/>
              <a:t>In line with the changes in the markets and marketing strategies, salespeople n sales managers are being asked to play a significant role in each component of the marketing mix.</a:t>
            </a:r>
            <a:endParaRPr lang="en-US" dirty="0"/>
          </a:p>
        </p:txBody>
      </p:sp>
      <p:pic>
        <p:nvPicPr>
          <p:cNvPr id="5124" name="Picture 4" descr="C:\Users\Acer\AppData\Local\Microsoft\Windows\Temporary Internet Files\Content.IE5\YLU8CB7I\MC900303028[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381000"/>
            <a:ext cx="2286000" cy="144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75754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themeOverride>
</file>

<file path=docProps/app.xml><?xml version="1.0" encoding="utf-8"?>
<Properties xmlns="http://schemas.openxmlformats.org/officeDocument/2006/extended-properties" xmlns:vt="http://schemas.openxmlformats.org/officeDocument/2006/docPropsVTypes">
  <Template/>
  <TotalTime>1143</TotalTime>
  <Words>1139</Words>
  <Application>Microsoft Office PowerPoint</Application>
  <PresentationFormat>On-screen Show (4:3)</PresentationFormat>
  <Paragraphs>195</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NewsPrint</vt:lpstr>
      <vt:lpstr>                                    SELLING AND SALES MANGEMENT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Fig 2. Types of sales job</vt:lpstr>
      <vt:lpstr>PowerPoint Presentation</vt:lpstr>
      <vt:lpstr>Fig. 3. Sales Management responsibilities</vt:lpstr>
      <vt:lpstr>PowerPoint Presentation</vt:lpstr>
      <vt:lpstr>PowerPoint Presentation</vt:lpstr>
      <vt:lpstr>Difference between Transaction – oriented selling and relationship – oriented selling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Acer</cp:lastModifiedBy>
  <cp:revision>40</cp:revision>
  <dcterms:created xsi:type="dcterms:W3CDTF">2012-09-11T16:03:11Z</dcterms:created>
  <dcterms:modified xsi:type="dcterms:W3CDTF">2012-09-15T18:03:26Z</dcterms:modified>
</cp:coreProperties>
</file>