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FFCC00"/>
    <a:srgbClr val="CCFF99"/>
    <a:srgbClr val="FFCC66"/>
    <a:srgbClr val="FF99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60" d="100"/>
          <a:sy n="60" d="100"/>
        </p:scale>
        <p:origin x="-165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74580-D5CA-408A-811F-5218289A610B}" type="datetimeFigureOut">
              <a:rPr lang="ar-SA" smtClean="0"/>
              <a:t>18/03/1434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0AF34-6EF2-427F-A913-3EB1EBDA07D2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74580-D5CA-408A-811F-5218289A610B}" type="datetimeFigureOut">
              <a:rPr lang="ar-SA" smtClean="0"/>
              <a:t>18/03/1434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0AF34-6EF2-427F-A913-3EB1EBDA07D2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74580-D5CA-408A-811F-5218289A610B}" type="datetimeFigureOut">
              <a:rPr lang="ar-SA" smtClean="0"/>
              <a:t>18/03/1434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0AF34-6EF2-427F-A913-3EB1EBDA07D2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74580-D5CA-408A-811F-5218289A610B}" type="datetimeFigureOut">
              <a:rPr lang="ar-SA" smtClean="0"/>
              <a:t>18/03/1434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0AF34-6EF2-427F-A913-3EB1EBDA07D2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74580-D5CA-408A-811F-5218289A610B}" type="datetimeFigureOut">
              <a:rPr lang="ar-SA" smtClean="0"/>
              <a:t>18/03/1434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0AF34-6EF2-427F-A913-3EB1EBDA07D2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74580-D5CA-408A-811F-5218289A610B}" type="datetimeFigureOut">
              <a:rPr lang="ar-SA" smtClean="0"/>
              <a:t>18/03/1434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0AF34-6EF2-427F-A913-3EB1EBDA07D2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74580-D5CA-408A-811F-5218289A610B}" type="datetimeFigureOut">
              <a:rPr lang="ar-SA" smtClean="0"/>
              <a:t>18/03/1434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0AF34-6EF2-427F-A913-3EB1EBDA07D2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74580-D5CA-408A-811F-5218289A610B}" type="datetimeFigureOut">
              <a:rPr lang="ar-SA" smtClean="0"/>
              <a:t>18/03/1434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0AF34-6EF2-427F-A913-3EB1EBDA07D2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74580-D5CA-408A-811F-5218289A610B}" type="datetimeFigureOut">
              <a:rPr lang="ar-SA" smtClean="0"/>
              <a:t>18/03/1434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0AF34-6EF2-427F-A913-3EB1EBDA07D2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74580-D5CA-408A-811F-5218289A610B}" type="datetimeFigureOut">
              <a:rPr lang="ar-SA" smtClean="0"/>
              <a:t>18/03/1434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0AF34-6EF2-427F-A913-3EB1EBDA07D2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74580-D5CA-408A-811F-5218289A610B}" type="datetimeFigureOut">
              <a:rPr lang="ar-SA" smtClean="0"/>
              <a:t>18/03/1434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0AF34-6EF2-427F-A913-3EB1EBDA07D2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28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C74580-D5CA-408A-811F-5218289A610B}" type="datetimeFigureOut">
              <a:rPr lang="ar-SA" smtClean="0"/>
              <a:t>18/03/1434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00AF34-6EF2-427F-A913-3EB1EBDA07D2}" type="slidenum">
              <a:rPr lang="ar-SA" smtClean="0"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http://forum.nooor.com/imgcache/73826.imgcache.jpg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2708920"/>
            <a:ext cx="7772400" cy="1470025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67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MICROSCOPY</a:t>
            </a:r>
            <a:r>
              <a:rPr lang="en-US" sz="67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SA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 </a:t>
            </a:r>
            <a:r>
              <a:rPr lang="en-US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en-US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ar-SA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20" y="5661248"/>
            <a:ext cx="3927422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</a:rPr>
              <a:t>Prepared by : Reem Aldossari</a:t>
            </a:r>
            <a:endParaRPr lang="ar-SA" sz="24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467544" y="1524274"/>
            <a:ext cx="5616624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sng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EUKARYOTES</a:t>
            </a: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US" b="1" u="sng" dirty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400" b="1" i="0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</a:t>
            </a:r>
            <a:r>
              <a:rPr kumimoji="0" lang="en-US" sz="2400" b="1" i="0" strike="noStrike" cap="none" normalizeH="0" baseline="0" dirty="0" smtClean="0">
                <a:ln>
                  <a:noFill/>
                </a:ln>
                <a:solidFill>
                  <a:srgbClr val="00FF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Plant cells: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Have cell wall.</a:t>
            </a: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example: onion cells.</a:t>
            </a: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Rectangular with eccentric nucleus 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2534" name="Picture 6" descr="http://3.bp.blogspot.com/_XnrGbpEZjRQ/TOFwSGH_C5I/AAAAAAAAAAY/EwpEb0RrAqk/s1600/Epidermal-Cell-on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764704"/>
            <a:ext cx="2809289" cy="2193826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6588224" y="3284984"/>
            <a:ext cx="1234633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b="1" dirty="0" smtClean="0"/>
              <a:t>Onion cells</a:t>
            </a:r>
            <a:endParaRPr lang="ar-SA" b="1" dirty="0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4005064"/>
            <a:ext cx="2843808" cy="2132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6493646" y="6165304"/>
            <a:ext cx="13292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Animal cells</a:t>
            </a:r>
            <a:endParaRPr lang="ar-SA" b="1" dirty="0"/>
          </a:p>
        </p:txBody>
      </p:sp>
      <p:sp>
        <p:nvSpPr>
          <p:cNvPr id="12" name="Rectangle 11"/>
          <p:cNvSpPr/>
          <p:nvPr/>
        </p:nvSpPr>
        <p:spPr>
          <a:xfrm>
            <a:off x="611560" y="5013176"/>
            <a:ext cx="18694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</a:rPr>
              <a:t>Animal cells :</a:t>
            </a:r>
            <a:endParaRPr lang="ar-SA" sz="2400" b="1" dirty="0">
              <a:solidFill>
                <a:srgbClr val="FFFF00"/>
              </a:solidFill>
            </a:endParaRPr>
          </a:p>
        </p:txBody>
      </p:sp>
      <p:sp>
        <p:nvSpPr>
          <p:cNvPr id="22535" name="Rectangle 7"/>
          <p:cNvSpPr>
            <a:spLocks noChangeArrowheads="1"/>
          </p:cNvSpPr>
          <p:nvPr/>
        </p:nvSpPr>
        <p:spPr bwMode="auto">
          <a:xfrm>
            <a:off x="-2772816" y="5517232"/>
            <a:ext cx="676875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Does NOT have cell wall.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7" y="457200"/>
            <a:ext cx="8352928" cy="6138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692696"/>
            <a:ext cx="7344816" cy="3719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2195736" y="4509120"/>
            <a:ext cx="576064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en-US" b="1" dirty="0" smtClean="0"/>
              <a:t>Simple Squamous</a:t>
            </a:r>
            <a:r>
              <a:rPr lang="en-US" sz="2000" b="1" dirty="0" smtClean="0"/>
              <a:t> </a:t>
            </a:r>
            <a:r>
              <a:rPr lang="en-US" b="1" dirty="0" smtClean="0"/>
              <a:t>Epithelium ( Lining of mouth )</a:t>
            </a:r>
          </a:p>
          <a:p>
            <a:pPr algn="ctr" rtl="0">
              <a:spcBef>
                <a:spcPct val="50000"/>
              </a:spcBef>
            </a:pPr>
            <a:r>
              <a:rPr lang="en-US" sz="2000" b="1" dirty="0" smtClean="0"/>
              <a:t>1-</a:t>
            </a:r>
            <a:r>
              <a:rPr lang="ar-SA" sz="2000" b="1" dirty="0" smtClean="0"/>
              <a:t> </a:t>
            </a:r>
            <a:r>
              <a:rPr lang="en-US" sz="2000" b="1" dirty="0" smtClean="0"/>
              <a:t>Cell membrane                </a:t>
            </a:r>
            <a:endParaRPr lang="ar-SA" sz="2000" b="1" dirty="0" smtClean="0"/>
          </a:p>
          <a:p>
            <a:pPr algn="ctr" rtl="0">
              <a:spcBef>
                <a:spcPct val="50000"/>
              </a:spcBef>
            </a:pPr>
            <a:r>
              <a:rPr lang="ar-SA" sz="2000" b="1" dirty="0" smtClean="0"/>
              <a:t>               </a:t>
            </a:r>
            <a:r>
              <a:rPr lang="en-US" sz="2000" b="1" dirty="0" smtClean="0"/>
              <a:t>     2-  Cytoplasm</a:t>
            </a:r>
            <a:r>
              <a:rPr lang="ar-SA" sz="2000" b="1" dirty="0" smtClean="0"/>
              <a:t>          </a:t>
            </a:r>
          </a:p>
          <a:p>
            <a:pPr algn="ctr" rtl="0">
              <a:spcBef>
                <a:spcPct val="50000"/>
              </a:spcBef>
            </a:pPr>
            <a:r>
              <a:rPr lang="en-US" sz="2000" b="1" dirty="0" smtClean="0"/>
              <a:t>3-</a:t>
            </a:r>
            <a:r>
              <a:rPr lang="ar-SA" sz="2000" b="1" dirty="0" smtClean="0"/>
              <a:t>   </a:t>
            </a:r>
            <a:r>
              <a:rPr lang="en-US" sz="2000" b="1" dirty="0" smtClean="0"/>
              <a:t>Nucleus</a:t>
            </a:r>
            <a:endParaRPr lang="en-US" sz="2000" b="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47664" y="2492896"/>
            <a:ext cx="5989460" cy="193899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/>
            <a:r>
              <a:rPr lang="en-US" sz="6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Thank you </a:t>
            </a:r>
          </a:p>
          <a:p>
            <a:pPr algn="ctr"/>
            <a:r>
              <a:rPr lang="en-US" sz="6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for your attention</a:t>
            </a:r>
            <a:endParaRPr lang="ar-SA" sz="6000" dirty="0"/>
          </a:p>
        </p:txBody>
      </p:sp>
      <p:sp>
        <p:nvSpPr>
          <p:cNvPr id="5" name="Smiley Face 4"/>
          <p:cNvSpPr/>
          <p:nvPr/>
        </p:nvSpPr>
        <p:spPr>
          <a:xfrm>
            <a:off x="7740352" y="5517232"/>
            <a:ext cx="864096" cy="792088"/>
          </a:xfrm>
          <a:prstGeom prst="smileyFac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9512" y="2204864"/>
            <a:ext cx="518457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</a:rPr>
              <a:t>APPLICATIONS OF COMPOUND</a:t>
            </a:r>
          </a:p>
          <a:p>
            <a:pPr algn="ctr"/>
            <a:r>
              <a:rPr lang="en-US" sz="2800" b="1" dirty="0">
                <a:solidFill>
                  <a:srgbClr val="FFFF00"/>
                </a:solidFill>
              </a:rPr>
              <a:t>MICROSCOPE</a:t>
            </a:r>
            <a:endParaRPr lang="ar-SA" sz="2800" b="1" dirty="0">
              <a:solidFill>
                <a:srgbClr val="FFFF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7544" y="3356992"/>
            <a:ext cx="648072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buFont typeface="Arial" charset="0"/>
              <a:buChar char="•"/>
            </a:pPr>
            <a:r>
              <a:rPr lang="en-US" sz="2800" dirty="0" smtClean="0"/>
              <a:t>It </a:t>
            </a:r>
            <a:r>
              <a:rPr lang="en-US" sz="2800" dirty="0"/>
              <a:t>is used to study cells parts. </a:t>
            </a:r>
            <a:endParaRPr lang="en-US" sz="2800" dirty="0" smtClean="0"/>
          </a:p>
          <a:p>
            <a:pPr algn="l" rtl="0">
              <a:buFont typeface="Arial" charset="0"/>
              <a:buChar char="•"/>
            </a:pPr>
            <a:r>
              <a:rPr lang="en-US" sz="2800" dirty="0" smtClean="0"/>
              <a:t>The </a:t>
            </a:r>
            <a:r>
              <a:rPr lang="en-US" sz="2800" dirty="0"/>
              <a:t>organization of tissues and the structure of developing embryos, among many other important </a:t>
            </a:r>
            <a:r>
              <a:rPr lang="en-US" sz="2800" dirty="0" smtClean="0"/>
              <a:t>applications</a:t>
            </a:r>
          </a:p>
          <a:p>
            <a:pPr algn="l" rtl="0">
              <a:buFont typeface="Arial" charset="0"/>
              <a:buChar char="•"/>
            </a:pPr>
            <a:r>
              <a:rPr lang="en-US" sz="2800" dirty="0" smtClean="0"/>
              <a:t>And such more ….</a:t>
            </a:r>
            <a:endParaRPr lang="ar-SA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95536" y="2418709"/>
            <a:ext cx="612068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sng" strike="noStrike" cap="none" normalizeH="0" baseline="0" dirty="0" smtClean="0">
                <a:ln>
                  <a:noFill/>
                </a:ln>
                <a:solidFill>
                  <a:srgbClr val="00FF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Parts of the Microscope</a:t>
            </a:r>
            <a:r>
              <a:rPr kumimoji="0" lang="ar-SA" sz="3200" b="1" i="0" u="sng" strike="noStrike" cap="none" normalizeH="0" baseline="0" dirty="0" smtClean="0">
                <a:ln>
                  <a:noFill/>
                </a:ln>
                <a:solidFill>
                  <a:srgbClr val="00FF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00FFFF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sng" strike="noStrike" cap="none" normalizeH="0" baseline="0" dirty="0" smtClean="0">
                <a:ln>
                  <a:noFill/>
                </a:ln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The parts of the microscope can be grouped in three systems</a:t>
            </a:r>
            <a:r>
              <a:rPr kumimoji="0" lang="ar-SA" sz="2000" b="1" i="0" u="sng" strike="noStrike" cap="none" normalizeH="0" baseline="0" dirty="0" smtClean="0">
                <a:ln>
                  <a:noFill/>
                </a:ln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:</a:t>
            </a:r>
            <a:r>
              <a:rPr kumimoji="0" lang="en-US" sz="105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1</a:t>
            </a:r>
            <a:r>
              <a:rPr kumimoji="0" lang="ar-S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The magnification system</a:t>
            </a:r>
            <a:r>
              <a:rPr kumimoji="0" lang="ar-S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</a:t>
            </a:r>
            <a:r>
              <a:rPr kumimoji="0" lang="en-US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2</a:t>
            </a:r>
            <a:r>
              <a:rPr kumimoji="0" lang="ar-S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The mounting and movement system</a:t>
            </a:r>
            <a:r>
              <a:rPr kumimoji="0" lang="ar-S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</a:t>
            </a:r>
            <a:r>
              <a:rPr kumimoji="0" lang="en-US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3</a:t>
            </a:r>
            <a:r>
              <a:rPr kumimoji="0" lang="ar-S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The illumination system</a:t>
            </a:r>
            <a:r>
              <a:rPr kumimoji="0" lang="ar-S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</a:t>
            </a:r>
            <a:r>
              <a:rPr kumimoji="0" lang="en-US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Bracket 8"/>
          <p:cNvSpPr/>
          <p:nvPr/>
        </p:nvSpPr>
        <p:spPr>
          <a:xfrm>
            <a:off x="6660232" y="5373216"/>
            <a:ext cx="1152128" cy="1008112"/>
          </a:xfrm>
          <a:prstGeom prst="rightBracket">
            <a:avLst/>
          </a:prstGeom>
          <a:ln w="317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Left Bracket 9"/>
          <p:cNvSpPr/>
          <p:nvPr/>
        </p:nvSpPr>
        <p:spPr>
          <a:xfrm>
            <a:off x="827584" y="5373216"/>
            <a:ext cx="1512168" cy="1008112"/>
          </a:xfrm>
          <a:prstGeom prst="leftBracket">
            <a:avLst/>
          </a:prstGeom>
          <a:ln w="317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Rectangle 10"/>
          <p:cNvSpPr/>
          <p:nvPr/>
        </p:nvSpPr>
        <p:spPr>
          <a:xfrm>
            <a:off x="1835696" y="5661248"/>
            <a:ext cx="57422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The mounting and movement system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20000"/>
                  <a:lumOff val="8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6390" name="Picture 6" descr="C:\Users\Packard bell\Desktop\المجهر.png"/>
          <p:cNvPicPr>
            <a:picLocks noChangeAspect="1" noChangeArrowheads="1"/>
          </p:cNvPicPr>
          <p:nvPr/>
        </p:nvPicPr>
        <p:blipFill>
          <a:blip r:embed="rId2" cstate="print"/>
          <a:srcRect r="18507" b="10356"/>
          <a:stretch>
            <a:fillRect/>
          </a:stretch>
        </p:blipFill>
        <p:spPr bwMode="auto">
          <a:xfrm>
            <a:off x="2267744" y="188640"/>
            <a:ext cx="4438994" cy="5328592"/>
          </a:xfrm>
          <a:prstGeom prst="rect">
            <a:avLst/>
          </a:prstGeom>
          <a:noFill/>
        </p:spPr>
      </p:pic>
      <p:cxnSp>
        <p:nvCxnSpPr>
          <p:cNvPr id="16" name="Straight Connector 15"/>
          <p:cNvCxnSpPr/>
          <p:nvPr/>
        </p:nvCxnSpPr>
        <p:spPr>
          <a:xfrm flipH="1">
            <a:off x="5220072" y="764704"/>
            <a:ext cx="1944216" cy="1368152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1403648" y="2924944"/>
            <a:ext cx="1836712" cy="216024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5724128" y="1988840"/>
            <a:ext cx="1512168" cy="864096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 flipV="1">
            <a:off x="5508104" y="3717032"/>
            <a:ext cx="1728192" cy="648072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 flipV="1">
            <a:off x="1691680" y="1484784"/>
            <a:ext cx="1656184" cy="576064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5652120" y="3356992"/>
            <a:ext cx="1440160" cy="72008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6948264" y="332656"/>
            <a:ext cx="201622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The body tube:</a:t>
            </a:r>
          </a:p>
          <a:p>
            <a:r>
              <a:rPr lang="en-US" dirty="0"/>
              <a:t>carries the ocular lenses</a:t>
            </a:r>
            <a:endParaRPr lang="ar-SA" dirty="0"/>
          </a:p>
        </p:txBody>
      </p:sp>
      <p:sp>
        <p:nvSpPr>
          <p:cNvPr id="26" name="Rectangle 25"/>
          <p:cNvSpPr/>
          <p:nvPr/>
        </p:nvSpPr>
        <p:spPr>
          <a:xfrm>
            <a:off x="7164288" y="1772816"/>
            <a:ext cx="197971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1600" b="1" dirty="0">
                <a:solidFill>
                  <a:srgbClr val="FF0000"/>
                </a:solidFill>
              </a:rPr>
              <a:t>The arm:</a:t>
            </a:r>
          </a:p>
          <a:p>
            <a:pPr algn="l"/>
            <a:r>
              <a:rPr lang="en-US" sz="1600" b="1" dirty="0"/>
              <a:t>Supports and connects the</a:t>
            </a:r>
          </a:p>
          <a:p>
            <a:pPr algn="l"/>
            <a:r>
              <a:rPr lang="en-US" sz="1600" b="1" dirty="0"/>
              <a:t>upper part of the microscope</a:t>
            </a:r>
            <a:endParaRPr lang="ar-SA" sz="1600" b="1" dirty="0"/>
          </a:p>
        </p:txBody>
      </p:sp>
      <p:sp>
        <p:nvSpPr>
          <p:cNvPr id="29" name="Rectangle 28"/>
          <p:cNvSpPr/>
          <p:nvPr/>
        </p:nvSpPr>
        <p:spPr>
          <a:xfrm>
            <a:off x="6876256" y="3140968"/>
            <a:ext cx="22677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The coarse focusing knob:</a:t>
            </a:r>
          </a:p>
          <a:p>
            <a:r>
              <a:rPr lang="en-US" dirty="0"/>
              <a:t>for stage movement</a:t>
            </a:r>
            <a:endParaRPr lang="ar-SA" dirty="0"/>
          </a:p>
        </p:txBody>
      </p:sp>
      <p:sp>
        <p:nvSpPr>
          <p:cNvPr id="35" name="Rectangle 34"/>
          <p:cNvSpPr/>
          <p:nvPr/>
        </p:nvSpPr>
        <p:spPr>
          <a:xfrm>
            <a:off x="7236296" y="4221088"/>
            <a:ext cx="19077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b="1" dirty="0">
                <a:solidFill>
                  <a:srgbClr val="FF0000"/>
                </a:solidFill>
              </a:rPr>
              <a:t>The fine focusing knob:</a:t>
            </a:r>
          </a:p>
          <a:p>
            <a:pPr algn="l"/>
            <a:r>
              <a:rPr lang="en-US" dirty="0"/>
              <a:t>for image sharpness</a:t>
            </a:r>
            <a:endParaRPr lang="ar-SA" dirty="0"/>
          </a:p>
        </p:txBody>
      </p:sp>
      <p:sp>
        <p:nvSpPr>
          <p:cNvPr id="39" name="Rectangle 38"/>
          <p:cNvSpPr/>
          <p:nvPr/>
        </p:nvSpPr>
        <p:spPr>
          <a:xfrm>
            <a:off x="0" y="1196752"/>
            <a:ext cx="2016224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b="1" dirty="0">
                <a:solidFill>
                  <a:srgbClr val="FF0000"/>
                </a:solidFill>
              </a:rPr>
              <a:t>The nose piece:</a:t>
            </a:r>
          </a:p>
          <a:p>
            <a:pPr algn="l"/>
            <a:r>
              <a:rPr lang="en-US" sz="1600" dirty="0"/>
              <a:t>Carries the objective lenses and</a:t>
            </a:r>
          </a:p>
          <a:p>
            <a:pPr algn="l"/>
            <a:r>
              <a:rPr lang="en-US" sz="1600" dirty="0"/>
              <a:t>move them accordingly above the</a:t>
            </a:r>
          </a:p>
          <a:p>
            <a:pPr algn="l"/>
            <a:r>
              <a:rPr lang="en-US" sz="1600" dirty="0"/>
              <a:t>stage</a:t>
            </a:r>
            <a:endParaRPr lang="ar-SA" dirty="0"/>
          </a:p>
        </p:txBody>
      </p:sp>
      <p:sp>
        <p:nvSpPr>
          <p:cNvPr id="42" name="Rectangle 41"/>
          <p:cNvSpPr/>
          <p:nvPr/>
        </p:nvSpPr>
        <p:spPr>
          <a:xfrm>
            <a:off x="0" y="2924944"/>
            <a:ext cx="226774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b="1" dirty="0">
                <a:solidFill>
                  <a:srgbClr val="FF0000"/>
                </a:solidFill>
              </a:rPr>
              <a:t>The stage:</a:t>
            </a:r>
          </a:p>
          <a:p>
            <a:pPr algn="l"/>
            <a:r>
              <a:rPr lang="en-US" dirty="0"/>
              <a:t>Horizontal platform upon which</a:t>
            </a:r>
          </a:p>
          <a:p>
            <a:pPr algn="l"/>
            <a:r>
              <a:rPr lang="en-US" dirty="0"/>
              <a:t>the slide of interest rest</a:t>
            </a:r>
            <a:endParaRPr lang="ar-SA" dirty="0"/>
          </a:p>
        </p:txBody>
      </p:sp>
      <p:sp>
        <p:nvSpPr>
          <p:cNvPr id="43" name="Rectangle 42"/>
          <p:cNvSpPr/>
          <p:nvPr/>
        </p:nvSpPr>
        <p:spPr>
          <a:xfrm>
            <a:off x="251520" y="4437112"/>
            <a:ext cx="19077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dirty="0">
                <a:solidFill>
                  <a:srgbClr val="FF0000"/>
                </a:solidFill>
              </a:rPr>
              <a:t>The base:</a:t>
            </a:r>
          </a:p>
          <a:p>
            <a:pPr algn="l"/>
            <a:r>
              <a:rPr lang="en-US" dirty="0"/>
              <a:t>Supports the microscope</a:t>
            </a:r>
            <a:endParaRPr lang="ar-SA" dirty="0"/>
          </a:p>
        </p:txBody>
      </p:sp>
      <p:cxnSp>
        <p:nvCxnSpPr>
          <p:cNvPr id="46" name="Straight Connector 45"/>
          <p:cNvCxnSpPr/>
          <p:nvPr/>
        </p:nvCxnSpPr>
        <p:spPr>
          <a:xfrm flipH="1">
            <a:off x="1331640" y="4581128"/>
            <a:ext cx="1944216" cy="72008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611560" y="1052736"/>
            <a:ext cx="7776864" cy="3600400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9" name="Rectangle 8"/>
          <p:cNvSpPr/>
          <p:nvPr/>
        </p:nvSpPr>
        <p:spPr>
          <a:xfrm>
            <a:off x="3347864" y="170080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FFCC00"/>
                </a:solidFill>
              </a:rPr>
              <a:t>The ocular lenses:</a:t>
            </a:r>
          </a:p>
          <a:p>
            <a:r>
              <a:rPr lang="en-US" i="1" dirty="0"/>
              <a:t>5X, 10X, and 15X</a:t>
            </a:r>
            <a:endParaRPr lang="ar-SA" dirty="0"/>
          </a:p>
        </p:txBody>
      </p:sp>
      <p:grpSp>
        <p:nvGrpSpPr>
          <p:cNvPr id="24" name="Group 23"/>
          <p:cNvGrpSpPr/>
          <p:nvPr/>
        </p:nvGrpSpPr>
        <p:grpSpPr>
          <a:xfrm>
            <a:off x="611560" y="836712"/>
            <a:ext cx="5328592" cy="2952328"/>
            <a:chOff x="611560" y="404664"/>
            <a:chExt cx="5328592" cy="2880320"/>
          </a:xfrm>
        </p:grpSpPr>
        <p:pic>
          <p:nvPicPr>
            <p:cNvPr id="4" name="Picture 6" descr="C:\Users\Packard bell\Desktop\المجهر.png"/>
            <p:cNvPicPr>
              <a:picLocks noChangeAspect="1" noChangeArrowheads="1"/>
            </p:cNvPicPr>
            <p:nvPr/>
          </p:nvPicPr>
          <p:blipFill>
            <a:blip r:embed="rId2" cstate="print"/>
            <a:srcRect r="18507" b="51544"/>
            <a:stretch>
              <a:fillRect/>
            </a:stretch>
          </p:blipFill>
          <p:spPr bwMode="auto">
            <a:xfrm>
              <a:off x="611560" y="404664"/>
              <a:ext cx="4438994" cy="2880320"/>
            </a:xfrm>
            <a:prstGeom prst="rect">
              <a:avLst/>
            </a:prstGeom>
            <a:noFill/>
          </p:spPr>
        </p:pic>
        <p:cxnSp>
          <p:nvCxnSpPr>
            <p:cNvPr id="6" name="Straight Connector 5"/>
            <p:cNvCxnSpPr/>
            <p:nvPr/>
          </p:nvCxnSpPr>
          <p:spPr>
            <a:xfrm>
              <a:off x="3419872" y="1484784"/>
              <a:ext cx="2520280" cy="0"/>
            </a:xfrm>
            <a:prstGeom prst="line">
              <a:avLst/>
            </a:prstGeom>
            <a:ln w="3810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V="1">
              <a:off x="2339752" y="2564904"/>
              <a:ext cx="3456384" cy="216024"/>
            </a:xfrm>
            <a:prstGeom prst="line">
              <a:avLst/>
            </a:prstGeom>
            <a:ln w="3810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V="1">
              <a:off x="1979712" y="2564904"/>
              <a:ext cx="3816424" cy="72008"/>
            </a:xfrm>
            <a:prstGeom prst="line">
              <a:avLst/>
            </a:prstGeom>
            <a:ln w="3810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1619672" y="2420888"/>
              <a:ext cx="4104456" cy="144016"/>
            </a:xfrm>
            <a:prstGeom prst="line">
              <a:avLst/>
            </a:prstGeom>
            <a:ln w="3810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Rectangle 21"/>
          <p:cNvSpPr/>
          <p:nvPr/>
        </p:nvSpPr>
        <p:spPr>
          <a:xfrm>
            <a:off x="3563888" y="2780928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FFC000"/>
                </a:solidFill>
              </a:rPr>
              <a:t>The objective lenses:</a:t>
            </a:r>
          </a:p>
          <a:p>
            <a:r>
              <a:rPr lang="en-US" dirty="0"/>
              <a:t>Scanning lens: 3.5X or 4X or 5X</a:t>
            </a:r>
          </a:p>
          <a:p>
            <a:r>
              <a:rPr lang="en-US" dirty="0"/>
              <a:t>Low power lens: 10X</a:t>
            </a:r>
          </a:p>
          <a:p>
            <a:r>
              <a:rPr lang="en-US" dirty="0"/>
              <a:t>High power lens: 40X</a:t>
            </a:r>
          </a:p>
          <a:p>
            <a:r>
              <a:rPr lang="en-US" dirty="0"/>
              <a:t>Oil immersion lens: 100X</a:t>
            </a:r>
            <a:endParaRPr lang="ar-SA" dirty="0"/>
          </a:p>
        </p:txBody>
      </p:sp>
      <p:sp>
        <p:nvSpPr>
          <p:cNvPr id="23" name="Rectangle 22"/>
          <p:cNvSpPr/>
          <p:nvPr/>
        </p:nvSpPr>
        <p:spPr>
          <a:xfrm>
            <a:off x="2483768" y="188640"/>
            <a:ext cx="45897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THE MAGNIFICATION SYSTEM</a:t>
            </a:r>
            <a:endParaRPr lang="ar-SA" sz="2800" b="1" dirty="0"/>
          </a:p>
        </p:txBody>
      </p:sp>
      <p:sp>
        <p:nvSpPr>
          <p:cNvPr id="25" name="Rectangle 24"/>
          <p:cNvSpPr/>
          <p:nvPr/>
        </p:nvSpPr>
        <p:spPr>
          <a:xfrm>
            <a:off x="467544" y="5229200"/>
            <a:ext cx="8208912" cy="1077218"/>
          </a:xfrm>
          <a:prstGeom prst="rect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FFFF00"/>
                </a:solidFill>
              </a:rPr>
              <a:t>How to calculate the magnification power?</a:t>
            </a:r>
          </a:p>
          <a:p>
            <a:pPr algn="ctr"/>
            <a:r>
              <a:rPr lang="en-US" sz="2000" dirty="0"/>
              <a:t>Magnification power = ocular lens </a:t>
            </a:r>
            <a:r>
              <a:rPr lang="en-US" sz="2000" dirty="0" err="1" smtClean="0"/>
              <a:t>xobjective</a:t>
            </a:r>
            <a:r>
              <a:rPr lang="en-US" sz="2000" dirty="0" smtClean="0"/>
              <a:t> </a:t>
            </a:r>
            <a:r>
              <a:rPr lang="en-US" sz="2000" dirty="0"/>
              <a:t>lens.</a:t>
            </a:r>
          </a:p>
          <a:p>
            <a:pPr algn="ctr"/>
            <a:r>
              <a:rPr lang="en-US" sz="2000" dirty="0"/>
              <a:t>(e.g.) 10X x</a:t>
            </a:r>
            <a:r>
              <a:rPr lang="en-US" sz="2000" dirty="0" smtClean="0"/>
              <a:t> </a:t>
            </a:r>
            <a:r>
              <a:rPr lang="en-US" sz="2000" dirty="0"/>
              <a:t>40X = 400X hint: Don’t forget the unit</a:t>
            </a:r>
            <a:endParaRPr lang="ar-SA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>
          <a:xfrm>
            <a:off x="1475656" y="4365104"/>
            <a:ext cx="6696744" cy="1656184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</a:rPr>
              <a:t>THE ILLUMINATION SYSTEM</a:t>
            </a:r>
            <a:endParaRPr lang="ar-SA" sz="3200" b="1" dirty="0">
              <a:solidFill>
                <a:srgbClr val="002060"/>
              </a:solidFill>
            </a:endParaRPr>
          </a:p>
        </p:txBody>
      </p:sp>
      <p:pic>
        <p:nvPicPr>
          <p:cNvPr id="4" name="Picture 6" descr="C:\Users\Packard bell\Desktop\المجهر.png"/>
          <p:cNvPicPr>
            <a:picLocks noChangeAspect="1" noChangeArrowheads="1"/>
          </p:cNvPicPr>
          <p:nvPr/>
        </p:nvPicPr>
        <p:blipFill>
          <a:blip r:embed="rId2" cstate="print"/>
          <a:srcRect r="18507" b="10356"/>
          <a:stretch>
            <a:fillRect/>
          </a:stretch>
        </p:blipFill>
        <p:spPr bwMode="auto">
          <a:xfrm>
            <a:off x="2915816" y="476672"/>
            <a:ext cx="3672408" cy="4176464"/>
          </a:xfrm>
          <a:prstGeom prst="rect">
            <a:avLst/>
          </a:prstGeom>
          <a:noFill/>
        </p:spPr>
      </p:pic>
      <p:cxnSp>
        <p:nvCxnSpPr>
          <p:cNvPr id="5" name="Straight Connector 4"/>
          <p:cNvCxnSpPr/>
          <p:nvPr/>
        </p:nvCxnSpPr>
        <p:spPr>
          <a:xfrm flipH="1">
            <a:off x="4499992" y="3429000"/>
            <a:ext cx="2736304" cy="0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2051720" y="2924944"/>
            <a:ext cx="2304256" cy="864096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 flipV="1">
            <a:off x="2051720" y="2132856"/>
            <a:ext cx="1944216" cy="720080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4355976" y="321297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The illuminator:</a:t>
            </a:r>
          </a:p>
          <a:p>
            <a:r>
              <a:rPr lang="en-US" dirty="0"/>
              <a:t>light source</a:t>
            </a:r>
            <a:endParaRPr lang="ar-SA" dirty="0"/>
          </a:p>
        </p:txBody>
      </p:sp>
      <p:sp>
        <p:nvSpPr>
          <p:cNvPr id="18" name="Rectangle 17"/>
          <p:cNvSpPr/>
          <p:nvPr/>
        </p:nvSpPr>
        <p:spPr>
          <a:xfrm>
            <a:off x="0" y="1916832"/>
            <a:ext cx="26632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b="1" i="1" dirty="0">
                <a:solidFill>
                  <a:srgbClr val="FF0000"/>
                </a:solidFill>
              </a:rPr>
              <a:t>The iris diaphragm:</a:t>
            </a:r>
          </a:p>
          <a:p>
            <a:pPr algn="l"/>
            <a:r>
              <a:rPr lang="en-US" i="1" dirty="0"/>
              <a:t>controls the amount of light</a:t>
            </a:r>
          </a:p>
          <a:p>
            <a:pPr algn="l"/>
            <a:r>
              <a:rPr lang="en-US" i="1" dirty="0"/>
              <a:t>reaching the slide</a:t>
            </a:r>
            <a:endParaRPr lang="ar-SA" dirty="0"/>
          </a:p>
        </p:txBody>
      </p:sp>
      <p:sp>
        <p:nvSpPr>
          <p:cNvPr id="20" name="Rectangle 19"/>
          <p:cNvSpPr/>
          <p:nvPr/>
        </p:nvSpPr>
        <p:spPr>
          <a:xfrm>
            <a:off x="251520" y="3645024"/>
            <a:ext cx="25557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b="1" dirty="0">
                <a:solidFill>
                  <a:srgbClr val="FF0000"/>
                </a:solidFill>
              </a:rPr>
              <a:t>The condenser:</a:t>
            </a:r>
          </a:p>
          <a:p>
            <a:pPr algn="l"/>
            <a:r>
              <a:rPr lang="en-US" dirty="0"/>
              <a:t>collects and concentrate the light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395536" y="1774487"/>
            <a:ext cx="9144000" cy="3270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It is the functional and structural unit in organisms.</a:t>
            </a:r>
            <a:endParaRPr kumimoji="0" lang="en-US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different cell structures depending on their location</a:t>
            </a:r>
            <a:endParaRPr kumimoji="0" lang="en-US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and function in the body.</a:t>
            </a:r>
            <a:endParaRPr kumimoji="0" lang="en-US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050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50" b="1" i="0" u="sng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050" b="1" u="sng" dirty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50" b="1" i="0" u="sng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050" b="1" u="sng" dirty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3 major cell components: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Genetic material.</a:t>
            </a:r>
            <a:endParaRPr kumimoji="0" lang="en-US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Cytoplasm.</a:t>
            </a:r>
            <a:endParaRPr kumimoji="0" lang="en-US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Cell membrane.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347864" y="332656"/>
            <a:ext cx="267413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rgbClr val="17365D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THE CELL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3563888" y="404664"/>
            <a:ext cx="239033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CELL TYPES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1520" y="1196752"/>
            <a:ext cx="82809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400" dirty="0"/>
              <a:t>Two major cell types depending on the arrangement</a:t>
            </a:r>
          </a:p>
          <a:p>
            <a:pPr algn="l"/>
            <a:r>
              <a:rPr lang="en-US" sz="2400" dirty="0"/>
              <a:t>of the genetic material inside the cell:</a:t>
            </a:r>
            <a:endParaRPr lang="ar-SA" dirty="0"/>
          </a:p>
        </p:txBody>
      </p:sp>
      <p:sp>
        <p:nvSpPr>
          <p:cNvPr id="6" name="Right Brace 5"/>
          <p:cNvSpPr/>
          <p:nvPr/>
        </p:nvSpPr>
        <p:spPr>
          <a:xfrm rot="16200000">
            <a:off x="4067944" y="-675456"/>
            <a:ext cx="936104" cy="6552728"/>
          </a:xfrm>
          <a:prstGeom prst="righ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Rounded Rectangle 6"/>
          <p:cNvSpPr/>
          <p:nvPr/>
        </p:nvSpPr>
        <p:spPr>
          <a:xfrm>
            <a:off x="251520" y="3212976"/>
            <a:ext cx="2520280" cy="316835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l" rtl="0"/>
            <a:r>
              <a:rPr lang="en-US" sz="2000" b="1" dirty="0" smtClean="0">
                <a:solidFill>
                  <a:srgbClr val="FFFF00"/>
                </a:solidFill>
              </a:rPr>
              <a:t>Prokaryotic cells (pro = before; </a:t>
            </a:r>
            <a:r>
              <a:rPr lang="en-US" sz="2000" b="1" dirty="0" err="1" smtClean="0">
                <a:solidFill>
                  <a:srgbClr val="FFFF00"/>
                </a:solidFill>
              </a:rPr>
              <a:t>Karyone</a:t>
            </a:r>
            <a:r>
              <a:rPr lang="en-US" sz="2000" b="1" dirty="0" smtClean="0">
                <a:solidFill>
                  <a:srgbClr val="FFFF00"/>
                </a:solidFill>
              </a:rPr>
              <a:t> = nucleus):</a:t>
            </a:r>
          </a:p>
          <a:p>
            <a:pPr lvl="0" algn="l" rtl="0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Nucleus is absent. The region where the DNA is</a:t>
            </a:r>
          </a:p>
          <a:p>
            <a:pPr algn="l" rtl="0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located in the cytoplasm is called </a:t>
            </a:r>
            <a:r>
              <a:rPr lang="en-US" sz="2000" dirty="0" err="1" smtClean="0">
                <a:solidFill>
                  <a:schemeClr val="tx1"/>
                </a:solidFill>
              </a:rPr>
              <a:t>nucleoid</a:t>
            </a:r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084168" y="3140968"/>
            <a:ext cx="2520280" cy="324036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l" rtl="0"/>
            <a:r>
              <a:rPr lang="en-US" sz="2000" b="1" dirty="0">
                <a:solidFill>
                  <a:srgbClr val="FFFF00"/>
                </a:solidFill>
              </a:rPr>
              <a:t>Eukaryotic cells (True nucleated cells):</a:t>
            </a:r>
          </a:p>
          <a:p>
            <a:pPr lvl="0" algn="l" rtl="0">
              <a:buFont typeface="Arial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Nucleus is present. DNA is associated with</a:t>
            </a:r>
          </a:p>
          <a:p>
            <a:pPr algn="l" rtl="0">
              <a:buFont typeface="Arial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protein making chromatin</a:t>
            </a:r>
            <a:endParaRPr lang="ar-SA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SA"/>
          </a:p>
        </p:txBody>
      </p:sp>
      <p:pic>
        <p:nvPicPr>
          <p:cNvPr id="21505" name="صورة 3" descr="http://forum.nooor.com/imgcache/73826.imgcache.jpg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5076056" y="2708920"/>
            <a:ext cx="3829347" cy="3600400"/>
          </a:xfrm>
          <a:prstGeom prst="rect">
            <a:avLst/>
          </a:prstGeom>
          <a:noFill/>
        </p:spPr>
      </p:pic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251520" y="1340768"/>
            <a:ext cx="4860032" cy="3400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sng" strike="noStrike" cap="none" normalizeH="0" baseline="0" dirty="0" smtClean="0">
              <a:ln>
                <a:noFill/>
              </a:ln>
              <a:solidFill>
                <a:srgbClr val="CCFF99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CCFF99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PROKARYOTES: BACTERIA</a:t>
            </a: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rgbClr val="CCFF99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800" b="0" i="0" u="sng" strike="noStrike" cap="none" normalizeH="0" baseline="0" dirty="0" smtClean="0">
              <a:ln>
                <a:noFill/>
              </a:ln>
              <a:solidFill>
                <a:srgbClr val="00FFFF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800" b="0" i="0" u="sng" strike="noStrike" cap="none" normalizeH="0" baseline="0" dirty="0" smtClean="0">
                <a:ln>
                  <a:noFill/>
                </a:ln>
                <a:solidFill>
                  <a:srgbClr val="00FFFF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Bacillus: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rgbClr val="00FFFF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Rod shape and occur in strands.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800" b="0" i="0" u="sng" strike="noStrike" cap="none" normalizeH="0" baseline="0" dirty="0" err="1" smtClean="0">
                <a:ln>
                  <a:noFill/>
                </a:ln>
                <a:solidFill>
                  <a:srgbClr val="FFCC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Coccus</a:t>
            </a:r>
            <a:r>
              <a:rPr kumimoji="0" lang="en-US" sz="2800" b="0" i="0" u="sng" strike="noStrike" cap="none" normalizeH="0" baseline="0" dirty="0" smtClean="0">
                <a:ln>
                  <a:noFill/>
                </a:ln>
                <a:solidFill>
                  <a:srgbClr val="FFCC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: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FFCC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rgbClr val="FFCC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Rounded and occur in colonies or strands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426</Words>
  <Application>Microsoft Office PowerPoint</Application>
  <PresentationFormat>On-screen Show (4:3)</PresentationFormat>
  <Paragraphs>100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MICROSCOPY   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MICROSCOPY   </dc:title>
  <dc:creator>Packard bell</dc:creator>
  <cp:lastModifiedBy>Packard bell</cp:lastModifiedBy>
  <cp:revision>1</cp:revision>
  <dcterms:created xsi:type="dcterms:W3CDTF">2013-01-29T17:55:56Z</dcterms:created>
  <dcterms:modified xsi:type="dcterms:W3CDTF">2013-01-29T19:12:51Z</dcterms:modified>
</cp:coreProperties>
</file>