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57" r:id="rId6"/>
    <p:sldId id="262" r:id="rId7"/>
    <p:sldId id="264" r:id="rId8"/>
    <p:sldId id="265" r:id="rId9"/>
    <p:sldId id="266" r:id="rId10"/>
    <p:sldId id="280" r:id="rId11"/>
    <p:sldId id="270" r:id="rId12"/>
    <p:sldId id="271" r:id="rId13"/>
    <p:sldId id="272" r:id="rId14"/>
    <p:sldId id="273" r:id="rId15"/>
    <p:sldId id="278" r:id="rId16"/>
    <p:sldId id="274" r:id="rId17"/>
    <p:sldId id="277" r:id="rId18"/>
    <p:sldId id="279" r:id="rId19"/>
    <p:sldId id="275" r:id="rId20"/>
    <p:sldId id="27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AF4"/>
    <a:srgbClr val="1168BF"/>
    <a:srgbClr val="48599F"/>
    <a:srgbClr val="D3ECFD"/>
    <a:srgbClr val="990000"/>
    <a:srgbClr val="FF3300"/>
    <a:srgbClr val="0060AF"/>
    <a:srgbClr val="3792ED"/>
    <a:srgbClr val="0E66D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89" autoAdjust="0"/>
  </p:normalViewPr>
  <p:slideViewPr>
    <p:cSldViewPr snapToGrid="0">
      <p:cViewPr varScale="1">
        <p:scale>
          <a:sx n="53" d="100"/>
          <a:sy n="5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F4CEE-83E7-43B6-A2CE-45717CABF48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25D300D-CB76-438C-B6E5-67F65A390E60}">
      <dgm:prSet/>
      <dgm:spPr/>
      <dgm:t>
        <a:bodyPr/>
        <a:lstStyle/>
        <a:p>
          <a:r>
            <a:rPr lang="en-US" dirty="0"/>
            <a:t>Always wear appropriate personal protective equipment (PPE) such as gloves</a:t>
          </a:r>
          <a:r>
            <a:rPr lang="en-US" b="1" dirty="0"/>
            <a:t>, lab coats, </a:t>
          </a:r>
          <a:r>
            <a:rPr lang="en-US" dirty="0"/>
            <a:t>googles</a:t>
          </a:r>
        </a:p>
      </dgm:t>
    </dgm:pt>
    <dgm:pt modelId="{A615EB98-3107-4810-BA48-FB2FA468037D}" type="parTrans" cxnId="{2640576D-BA42-4557-AD86-27F4F3E408E5}">
      <dgm:prSet/>
      <dgm:spPr/>
      <dgm:t>
        <a:bodyPr/>
        <a:lstStyle/>
        <a:p>
          <a:endParaRPr lang="en-US"/>
        </a:p>
      </dgm:t>
    </dgm:pt>
    <dgm:pt modelId="{E38F31E8-C9CB-4DCF-8CA6-707E672F31E8}" type="sibTrans" cxnId="{2640576D-BA42-4557-AD86-27F4F3E408E5}">
      <dgm:prSet/>
      <dgm:spPr/>
      <dgm:t>
        <a:bodyPr/>
        <a:lstStyle/>
        <a:p>
          <a:endParaRPr lang="en-US"/>
        </a:p>
      </dgm:t>
    </dgm:pt>
    <dgm:pt modelId="{6728B087-24DC-4707-859F-733F1FC43136}">
      <dgm:prSet/>
      <dgm:spPr/>
      <dgm:t>
        <a:bodyPr/>
        <a:lstStyle/>
        <a:p>
          <a:r>
            <a:rPr lang="en-US" b="1" dirty="0"/>
            <a:t>Wash hands </a:t>
          </a:r>
          <a:r>
            <a:rPr lang="en-US" dirty="0"/>
            <a:t>before and after handling specimens or leaving the lab. </a:t>
          </a:r>
        </a:p>
      </dgm:t>
    </dgm:pt>
    <dgm:pt modelId="{B9BE022A-9ED0-4A40-99CC-CD6A406417A9}" type="parTrans" cxnId="{58D3A43F-192A-4F3F-9BE8-B16F440DF008}">
      <dgm:prSet/>
      <dgm:spPr/>
      <dgm:t>
        <a:bodyPr/>
        <a:lstStyle/>
        <a:p>
          <a:endParaRPr lang="en-US"/>
        </a:p>
      </dgm:t>
    </dgm:pt>
    <dgm:pt modelId="{D5317114-E823-4E22-B536-D1B09E402F84}" type="sibTrans" cxnId="{58D3A43F-192A-4F3F-9BE8-B16F440DF008}">
      <dgm:prSet/>
      <dgm:spPr/>
      <dgm:t>
        <a:bodyPr/>
        <a:lstStyle/>
        <a:p>
          <a:endParaRPr lang="en-US"/>
        </a:p>
      </dgm:t>
    </dgm:pt>
    <dgm:pt modelId="{57CC95D3-9954-4AED-AD6A-7EF710233D11}">
      <dgm:prSet/>
      <dgm:spPr/>
      <dgm:t>
        <a:bodyPr/>
        <a:lstStyle/>
        <a:p>
          <a:r>
            <a:rPr lang="en-US" b="1" dirty="0"/>
            <a:t>Avoid</a:t>
          </a:r>
          <a:r>
            <a:rPr lang="en-US" dirty="0"/>
            <a:t> eating, drinking, or using mobile phones in the laboratory. </a:t>
          </a:r>
        </a:p>
      </dgm:t>
    </dgm:pt>
    <dgm:pt modelId="{B9F44762-C890-4C54-B475-1D094FFB9C6A}" type="parTrans" cxnId="{4E76D503-054F-4A94-97AC-DD49E77ECD71}">
      <dgm:prSet/>
      <dgm:spPr/>
      <dgm:t>
        <a:bodyPr/>
        <a:lstStyle/>
        <a:p>
          <a:endParaRPr lang="en-US"/>
        </a:p>
      </dgm:t>
    </dgm:pt>
    <dgm:pt modelId="{0C4785B5-20B1-4EA2-8997-8F6763F555E8}" type="sibTrans" cxnId="{4E76D503-054F-4A94-97AC-DD49E77ECD71}">
      <dgm:prSet/>
      <dgm:spPr/>
      <dgm:t>
        <a:bodyPr/>
        <a:lstStyle/>
        <a:p>
          <a:endParaRPr lang="en-US"/>
        </a:p>
      </dgm:t>
    </dgm:pt>
    <dgm:pt modelId="{63CCF90F-B045-4503-B77D-483F1449A827}">
      <dgm:prSet/>
      <dgm:spPr/>
      <dgm:t>
        <a:bodyPr/>
        <a:lstStyle/>
        <a:p>
          <a:r>
            <a:rPr lang="en-US" b="1" dirty="0"/>
            <a:t>Properly label all samples </a:t>
          </a:r>
          <a:r>
            <a:rPr lang="en-US" dirty="0"/>
            <a:t>and materials to prevent cross-contamination</a:t>
          </a:r>
        </a:p>
      </dgm:t>
    </dgm:pt>
    <dgm:pt modelId="{D08C37FD-EA73-43C9-B98F-6A8D2BF46BCE}" type="parTrans" cxnId="{617058A1-6160-4FE2-B452-0BC60BC0522B}">
      <dgm:prSet/>
      <dgm:spPr/>
      <dgm:t>
        <a:bodyPr/>
        <a:lstStyle/>
        <a:p>
          <a:endParaRPr lang="en-US"/>
        </a:p>
      </dgm:t>
    </dgm:pt>
    <dgm:pt modelId="{3B343545-9185-4449-B7D7-CF506E730DCE}" type="sibTrans" cxnId="{617058A1-6160-4FE2-B452-0BC60BC0522B}">
      <dgm:prSet/>
      <dgm:spPr/>
      <dgm:t>
        <a:bodyPr/>
        <a:lstStyle/>
        <a:p>
          <a:endParaRPr lang="en-US"/>
        </a:p>
      </dgm:t>
    </dgm:pt>
    <dgm:pt modelId="{238B8D10-3F3A-4012-BE60-C83136B4E65E}">
      <dgm:prSet/>
      <dgm:spPr/>
      <dgm:t>
        <a:bodyPr/>
        <a:lstStyle/>
        <a:p>
          <a:r>
            <a:rPr lang="en-US" dirty="0"/>
            <a:t>Keep your workspace free of all unnecessary materials.</a:t>
          </a:r>
        </a:p>
      </dgm:t>
    </dgm:pt>
    <dgm:pt modelId="{AA6040F1-7DA7-4E16-9140-3025A775C805}" type="parTrans" cxnId="{C4CEA68F-0646-4FF0-8997-F6A199818DC1}">
      <dgm:prSet/>
      <dgm:spPr/>
      <dgm:t>
        <a:bodyPr/>
        <a:lstStyle/>
        <a:p>
          <a:endParaRPr lang="en-US"/>
        </a:p>
      </dgm:t>
    </dgm:pt>
    <dgm:pt modelId="{856A8087-5CE6-49F0-9089-BAED9369ED1F}" type="sibTrans" cxnId="{C4CEA68F-0646-4FF0-8997-F6A199818DC1}">
      <dgm:prSet/>
      <dgm:spPr/>
      <dgm:t>
        <a:bodyPr/>
        <a:lstStyle/>
        <a:p>
          <a:endParaRPr lang="en-US"/>
        </a:p>
      </dgm:t>
    </dgm:pt>
    <dgm:pt modelId="{C569BB08-3EE9-4A4A-87BB-E77367FB443F}">
      <dgm:prSet/>
      <dgm:spPr/>
      <dgm:t>
        <a:bodyPr/>
        <a:lstStyle/>
        <a:p>
          <a:r>
            <a:rPr lang="en-US" b="1" dirty="0"/>
            <a:t>Never pipette by mouth</a:t>
          </a:r>
          <a:r>
            <a:rPr lang="en-US" dirty="0"/>
            <a:t>. Use the safety pipetting devices which are provided</a:t>
          </a:r>
        </a:p>
      </dgm:t>
    </dgm:pt>
    <dgm:pt modelId="{C2891CF9-6CB8-4FCD-923E-AC873B5E1E37}" type="parTrans" cxnId="{332483A2-DF36-4A54-A0A1-589D292DCDBB}">
      <dgm:prSet/>
      <dgm:spPr/>
      <dgm:t>
        <a:bodyPr/>
        <a:lstStyle/>
        <a:p>
          <a:endParaRPr lang="en-US"/>
        </a:p>
      </dgm:t>
    </dgm:pt>
    <dgm:pt modelId="{CE6606E6-3059-407B-BB3C-C38E82BCC962}" type="sibTrans" cxnId="{332483A2-DF36-4A54-A0A1-589D292DCDBB}">
      <dgm:prSet/>
      <dgm:spPr/>
      <dgm:t>
        <a:bodyPr/>
        <a:lstStyle/>
        <a:p>
          <a:endParaRPr lang="en-US"/>
        </a:p>
      </dgm:t>
    </dgm:pt>
    <dgm:pt modelId="{1E274568-D9EE-49F1-AC37-C619AE0F025F}" type="pres">
      <dgm:prSet presAssocID="{100F4CEE-83E7-43B6-A2CE-45717CABF48A}" presName="Name0" presStyleCnt="0">
        <dgm:presLayoutVars>
          <dgm:chMax val="7"/>
          <dgm:chPref val="7"/>
          <dgm:dir/>
        </dgm:presLayoutVars>
      </dgm:prSet>
      <dgm:spPr/>
    </dgm:pt>
    <dgm:pt modelId="{C00DB5B5-C7AB-436E-A142-DD5D994BDC31}" type="pres">
      <dgm:prSet presAssocID="{100F4CEE-83E7-43B6-A2CE-45717CABF48A}" presName="Name1" presStyleCnt="0"/>
      <dgm:spPr/>
    </dgm:pt>
    <dgm:pt modelId="{966341CE-B7B0-4225-A964-AB919E6434B1}" type="pres">
      <dgm:prSet presAssocID="{100F4CEE-83E7-43B6-A2CE-45717CABF48A}" presName="cycle" presStyleCnt="0"/>
      <dgm:spPr/>
    </dgm:pt>
    <dgm:pt modelId="{C4C59F32-0682-49A4-87F5-75E0081BF90E}" type="pres">
      <dgm:prSet presAssocID="{100F4CEE-83E7-43B6-A2CE-45717CABF48A}" presName="srcNode" presStyleLbl="node1" presStyleIdx="0" presStyleCnt="6"/>
      <dgm:spPr/>
    </dgm:pt>
    <dgm:pt modelId="{BE911588-500F-4F6C-AC2C-82CC826478F4}" type="pres">
      <dgm:prSet presAssocID="{100F4CEE-83E7-43B6-A2CE-45717CABF48A}" presName="conn" presStyleLbl="parChTrans1D2" presStyleIdx="0" presStyleCnt="1"/>
      <dgm:spPr/>
    </dgm:pt>
    <dgm:pt modelId="{3F959936-3D41-41A7-943F-68781821ADEA}" type="pres">
      <dgm:prSet presAssocID="{100F4CEE-83E7-43B6-A2CE-45717CABF48A}" presName="extraNode" presStyleLbl="node1" presStyleIdx="0" presStyleCnt="6"/>
      <dgm:spPr/>
    </dgm:pt>
    <dgm:pt modelId="{4FDFC86A-9EB4-4419-862E-C98262426FBB}" type="pres">
      <dgm:prSet presAssocID="{100F4CEE-83E7-43B6-A2CE-45717CABF48A}" presName="dstNode" presStyleLbl="node1" presStyleIdx="0" presStyleCnt="6"/>
      <dgm:spPr/>
    </dgm:pt>
    <dgm:pt modelId="{AF53E92E-245D-4D0C-88E7-5EB1F0583C04}" type="pres">
      <dgm:prSet presAssocID="{825D300D-CB76-438C-B6E5-67F65A390E60}" presName="text_1" presStyleLbl="node1" presStyleIdx="0" presStyleCnt="6">
        <dgm:presLayoutVars>
          <dgm:bulletEnabled val="1"/>
        </dgm:presLayoutVars>
      </dgm:prSet>
      <dgm:spPr/>
    </dgm:pt>
    <dgm:pt modelId="{9E496685-DFA2-4C31-B702-EC88970BB61D}" type="pres">
      <dgm:prSet presAssocID="{825D300D-CB76-438C-B6E5-67F65A390E60}" presName="accent_1" presStyleCnt="0"/>
      <dgm:spPr/>
    </dgm:pt>
    <dgm:pt modelId="{3EE44FB0-4598-401A-8FBF-F02A1946F581}" type="pres">
      <dgm:prSet presAssocID="{825D300D-CB76-438C-B6E5-67F65A390E60}" presName="accentRepeatNode" presStyleLbl="solidFgAcc1" presStyleIdx="0" presStyleCnt="6"/>
      <dgm:spPr>
        <a:ln w="12700">
          <a:solidFill>
            <a:srgbClr val="0E66D0"/>
          </a:solidFill>
        </a:ln>
      </dgm:spPr>
    </dgm:pt>
    <dgm:pt modelId="{9EC0EB8B-23BC-4EF6-B26B-D809DB315DF6}" type="pres">
      <dgm:prSet presAssocID="{6728B087-24DC-4707-859F-733F1FC43136}" presName="text_2" presStyleLbl="node1" presStyleIdx="1" presStyleCnt="6">
        <dgm:presLayoutVars>
          <dgm:bulletEnabled val="1"/>
        </dgm:presLayoutVars>
      </dgm:prSet>
      <dgm:spPr/>
    </dgm:pt>
    <dgm:pt modelId="{F4496221-C047-4682-87B0-1E910F238BF1}" type="pres">
      <dgm:prSet presAssocID="{6728B087-24DC-4707-859F-733F1FC43136}" presName="accent_2" presStyleCnt="0"/>
      <dgm:spPr/>
    </dgm:pt>
    <dgm:pt modelId="{CE80189D-04F7-4DE8-95C2-B4092653BB6B}" type="pres">
      <dgm:prSet presAssocID="{6728B087-24DC-4707-859F-733F1FC43136}" presName="accentRepeatNode" presStyleLbl="solidFgAcc1" presStyleIdx="1" presStyleCnt="6"/>
      <dgm:spPr>
        <a:ln>
          <a:solidFill>
            <a:srgbClr val="0E66D0"/>
          </a:solidFill>
        </a:ln>
      </dgm:spPr>
    </dgm:pt>
    <dgm:pt modelId="{1F5A7D5C-52FA-4426-B5EA-987596F1C5BA}" type="pres">
      <dgm:prSet presAssocID="{57CC95D3-9954-4AED-AD6A-7EF710233D11}" presName="text_3" presStyleLbl="node1" presStyleIdx="2" presStyleCnt="6">
        <dgm:presLayoutVars>
          <dgm:bulletEnabled val="1"/>
        </dgm:presLayoutVars>
      </dgm:prSet>
      <dgm:spPr/>
    </dgm:pt>
    <dgm:pt modelId="{67C73BB3-6619-4F36-9E36-E496E2A71FBE}" type="pres">
      <dgm:prSet presAssocID="{57CC95D3-9954-4AED-AD6A-7EF710233D11}" presName="accent_3" presStyleCnt="0"/>
      <dgm:spPr/>
    </dgm:pt>
    <dgm:pt modelId="{B6CE03E8-FEB0-4A7A-8841-536130267943}" type="pres">
      <dgm:prSet presAssocID="{57CC95D3-9954-4AED-AD6A-7EF710233D11}" presName="accentRepeatNode" presStyleLbl="solidFgAcc1" presStyleIdx="2" presStyleCnt="6"/>
      <dgm:spPr>
        <a:ln w="12700">
          <a:solidFill>
            <a:srgbClr val="0060AF"/>
          </a:solidFill>
        </a:ln>
      </dgm:spPr>
    </dgm:pt>
    <dgm:pt modelId="{F6F241ED-C6A0-48D9-9E66-544A82E44227}" type="pres">
      <dgm:prSet presAssocID="{63CCF90F-B045-4503-B77D-483F1449A827}" presName="text_4" presStyleLbl="node1" presStyleIdx="3" presStyleCnt="6">
        <dgm:presLayoutVars>
          <dgm:bulletEnabled val="1"/>
        </dgm:presLayoutVars>
      </dgm:prSet>
      <dgm:spPr/>
    </dgm:pt>
    <dgm:pt modelId="{D2E45561-2E1D-4873-8D62-E1B133ABBDDF}" type="pres">
      <dgm:prSet presAssocID="{63CCF90F-B045-4503-B77D-483F1449A827}" presName="accent_4" presStyleCnt="0"/>
      <dgm:spPr/>
    </dgm:pt>
    <dgm:pt modelId="{50F5D822-4ACF-4049-ABF9-6BBCD883014B}" type="pres">
      <dgm:prSet presAssocID="{63CCF90F-B045-4503-B77D-483F1449A827}" presName="accentRepeatNode" presStyleLbl="solidFgAcc1" presStyleIdx="3" presStyleCnt="6"/>
      <dgm:spPr>
        <a:ln w="12700">
          <a:solidFill>
            <a:srgbClr val="0E66D0"/>
          </a:solidFill>
        </a:ln>
      </dgm:spPr>
    </dgm:pt>
    <dgm:pt modelId="{E42873B0-605F-491B-A77B-AC8904A59C03}" type="pres">
      <dgm:prSet presAssocID="{238B8D10-3F3A-4012-BE60-C83136B4E65E}" presName="text_5" presStyleLbl="node1" presStyleIdx="4" presStyleCnt="6">
        <dgm:presLayoutVars>
          <dgm:bulletEnabled val="1"/>
        </dgm:presLayoutVars>
      </dgm:prSet>
      <dgm:spPr/>
    </dgm:pt>
    <dgm:pt modelId="{9C93F9C4-CEDA-4D24-9912-078E1EBA0E67}" type="pres">
      <dgm:prSet presAssocID="{238B8D10-3F3A-4012-BE60-C83136B4E65E}" presName="accent_5" presStyleCnt="0"/>
      <dgm:spPr/>
    </dgm:pt>
    <dgm:pt modelId="{0326F005-1581-4A52-A123-7C7CDA2B4C3E}" type="pres">
      <dgm:prSet presAssocID="{238B8D10-3F3A-4012-BE60-C83136B4E65E}" presName="accentRepeatNode" presStyleLbl="solidFgAcc1" presStyleIdx="4" presStyleCnt="6"/>
      <dgm:spPr/>
    </dgm:pt>
    <dgm:pt modelId="{A43D403A-7378-464A-AF8F-CAE961715130}" type="pres">
      <dgm:prSet presAssocID="{C569BB08-3EE9-4A4A-87BB-E77367FB443F}" presName="text_6" presStyleLbl="node1" presStyleIdx="5" presStyleCnt="6">
        <dgm:presLayoutVars>
          <dgm:bulletEnabled val="1"/>
        </dgm:presLayoutVars>
      </dgm:prSet>
      <dgm:spPr/>
    </dgm:pt>
    <dgm:pt modelId="{3CF7A4AF-7335-45A9-B415-80F9D131E789}" type="pres">
      <dgm:prSet presAssocID="{C569BB08-3EE9-4A4A-87BB-E77367FB443F}" presName="accent_6" presStyleCnt="0"/>
      <dgm:spPr/>
    </dgm:pt>
    <dgm:pt modelId="{A841DC67-38B5-426C-A664-7305004DD457}" type="pres">
      <dgm:prSet presAssocID="{C569BB08-3EE9-4A4A-87BB-E77367FB443F}" presName="accentRepeatNode" presStyleLbl="solidFgAcc1" presStyleIdx="5" presStyleCnt="6"/>
      <dgm:spPr>
        <a:solidFill>
          <a:schemeClr val="bg1"/>
        </a:solidFill>
        <a:ln w="12700">
          <a:solidFill>
            <a:srgbClr val="0060AF"/>
          </a:solidFill>
        </a:ln>
      </dgm:spPr>
    </dgm:pt>
  </dgm:ptLst>
  <dgm:cxnLst>
    <dgm:cxn modelId="{4E76D503-054F-4A94-97AC-DD49E77ECD71}" srcId="{100F4CEE-83E7-43B6-A2CE-45717CABF48A}" destId="{57CC95D3-9954-4AED-AD6A-7EF710233D11}" srcOrd="2" destOrd="0" parTransId="{B9F44762-C890-4C54-B475-1D094FFB9C6A}" sibTransId="{0C4785B5-20B1-4EA2-8997-8F6763F555E8}"/>
    <dgm:cxn modelId="{8EFA8905-243D-419E-BBE2-B8045FDFEF14}" type="presOf" srcId="{6728B087-24DC-4707-859F-733F1FC43136}" destId="{9EC0EB8B-23BC-4EF6-B26B-D809DB315DF6}" srcOrd="0" destOrd="0" presId="urn:microsoft.com/office/officeart/2008/layout/VerticalCurvedList"/>
    <dgm:cxn modelId="{58D3A43F-192A-4F3F-9BE8-B16F440DF008}" srcId="{100F4CEE-83E7-43B6-A2CE-45717CABF48A}" destId="{6728B087-24DC-4707-859F-733F1FC43136}" srcOrd="1" destOrd="0" parTransId="{B9BE022A-9ED0-4A40-99CC-CD6A406417A9}" sibTransId="{D5317114-E823-4E22-B536-D1B09E402F84}"/>
    <dgm:cxn modelId="{0587F562-7618-4581-A287-668782A41443}" type="presOf" srcId="{C569BB08-3EE9-4A4A-87BB-E77367FB443F}" destId="{A43D403A-7378-464A-AF8F-CAE961715130}" srcOrd="0" destOrd="0" presId="urn:microsoft.com/office/officeart/2008/layout/VerticalCurvedList"/>
    <dgm:cxn modelId="{4A4E666C-5087-477A-8EBB-3FFB23C419F2}" type="presOf" srcId="{57CC95D3-9954-4AED-AD6A-7EF710233D11}" destId="{1F5A7D5C-52FA-4426-B5EA-987596F1C5BA}" srcOrd="0" destOrd="0" presId="urn:microsoft.com/office/officeart/2008/layout/VerticalCurvedList"/>
    <dgm:cxn modelId="{2640576D-BA42-4557-AD86-27F4F3E408E5}" srcId="{100F4CEE-83E7-43B6-A2CE-45717CABF48A}" destId="{825D300D-CB76-438C-B6E5-67F65A390E60}" srcOrd="0" destOrd="0" parTransId="{A615EB98-3107-4810-BA48-FB2FA468037D}" sibTransId="{E38F31E8-C9CB-4DCF-8CA6-707E672F31E8}"/>
    <dgm:cxn modelId="{C4CEA68F-0646-4FF0-8997-F6A199818DC1}" srcId="{100F4CEE-83E7-43B6-A2CE-45717CABF48A}" destId="{238B8D10-3F3A-4012-BE60-C83136B4E65E}" srcOrd="4" destOrd="0" parTransId="{AA6040F1-7DA7-4E16-9140-3025A775C805}" sibTransId="{856A8087-5CE6-49F0-9089-BAED9369ED1F}"/>
    <dgm:cxn modelId="{A438A59E-453B-4725-9FEB-AEF2BEB4E709}" type="presOf" srcId="{825D300D-CB76-438C-B6E5-67F65A390E60}" destId="{AF53E92E-245D-4D0C-88E7-5EB1F0583C04}" srcOrd="0" destOrd="0" presId="urn:microsoft.com/office/officeart/2008/layout/VerticalCurvedList"/>
    <dgm:cxn modelId="{617058A1-6160-4FE2-B452-0BC60BC0522B}" srcId="{100F4CEE-83E7-43B6-A2CE-45717CABF48A}" destId="{63CCF90F-B045-4503-B77D-483F1449A827}" srcOrd="3" destOrd="0" parTransId="{D08C37FD-EA73-43C9-B98F-6A8D2BF46BCE}" sibTransId="{3B343545-9185-4449-B7D7-CF506E730DCE}"/>
    <dgm:cxn modelId="{332483A2-DF36-4A54-A0A1-589D292DCDBB}" srcId="{100F4CEE-83E7-43B6-A2CE-45717CABF48A}" destId="{C569BB08-3EE9-4A4A-87BB-E77367FB443F}" srcOrd="5" destOrd="0" parTransId="{C2891CF9-6CB8-4FCD-923E-AC873B5E1E37}" sibTransId="{CE6606E6-3059-407B-BB3C-C38E82BCC962}"/>
    <dgm:cxn modelId="{8BC43EB0-F224-452D-9F1A-BB184F8F1ACF}" type="presOf" srcId="{100F4CEE-83E7-43B6-A2CE-45717CABF48A}" destId="{1E274568-D9EE-49F1-AC37-C619AE0F025F}" srcOrd="0" destOrd="0" presId="urn:microsoft.com/office/officeart/2008/layout/VerticalCurvedList"/>
    <dgm:cxn modelId="{8516EDBB-58B4-4896-88D1-1C2D4F9B07D0}" type="presOf" srcId="{E38F31E8-C9CB-4DCF-8CA6-707E672F31E8}" destId="{BE911588-500F-4F6C-AC2C-82CC826478F4}" srcOrd="0" destOrd="0" presId="urn:microsoft.com/office/officeart/2008/layout/VerticalCurvedList"/>
    <dgm:cxn modelId="{F1FA68D4-5823-4786-B58C-649773E8AD7C}" type="presOf" srcId="{238B8D10-3F3A-4012-BE60-C83136B4E65E}" destId="{E42873B0-605F-491B-A77B-AC8904A59C03}" srcOrd="0" destOrd="0" presId="urn:microsoft.com/office/officeart/2008/layout/VerticalCurvedList"/>
    <dgm:cxn modelId="{32F7E5FC-7427-454E-92AF-1E35803AB8E8}" type="presOf" srcId="{63CCF90F-B045-4503-B77D-483F1449A827}" destId="{F6F241ED-C6A0-48D9-9E66-544A82E44227}" srcOrd="0" destOrd="0" presId="urn:microsoft.com/office/officeart/2008/layout/VerticalCurvedList"/>
    <dgm:cxn modelId="{E5102CA6-517A-4BEE-9820-FF3BCF10F2B4}" type="presParOf" srcId="{1E274568-D9EE-49F1-AC37-C619AE0F025F}" destId="{C00DB5B5-C7AB-436E-A142-DD5D994BDC31}" srcOrd="0" destOrd="0" presId="urn:microsoft.com/office/officeart/2008/layout/VerticalCurvedList"/>
    <dgm:cxn modelId="{96CB3DE9-4CC7-4593-ACD9-69E54082A2FC}" type="presParOf" srcId="{C00DB5B5-C7AB-436E-A142-DD5D994BDC31}" destId="{966341CE-B7B0-4225-A964-AB919E6434B1}" srcOrd="0" destOrd="0" presId="urn:microsoft.com/office/officeart/2008/layout/VerticalCurvedList"/>
    <dgm:cxn modelId="{6DEA6321-6442-4032-AEB9-78D32C96DEBA}" type="presParOf" srcId="{966341CE-B7B0-4225-A964-AB919E6434B1}" destId="{C4C59F32-0682-49A4-87F5-75E0081BF90E}" srcOrd="0" destOrd="0" presId="urn:microsoft.com/office/officeart/2008/layout/VerticalCurvedList"/>
    <dgm:cxn modelId="{3694E541-294D-4A09-AB98-1636BDA432D5}" type="presParOf" srcId="{966341CE-B7B0-4225-A964-AB919E6434B1}" destId="{BE911588-500F-4F6C-AC2C-82CC826478F4}" srcOrd="1" destOrd="0" presId="urn:microsoft.com/office/officeart/2008/layout/VerticalCurvedList"/>
    <dgm:cxn modelId="{5629D2BA-B857-403B-983F-85FCCF7FC941}" type="presParOf" srcId="{966341CE-B7B0-4225-A964-AB919E6434B1}" destId="{3F959936-3D41-41A7-943F-68781821ADEA}" srcOrd="2" destOrd="0" presId="urn:microsoft.com/office/officeart/2008/layout/VerticalCurvedList"/>
    <dgm:cxn modelId="{F8C43EA4-A3D1-46EB-A4DD-ED20BAB4C600}" type="presParOf" srcId="{966341CE-B7B0-4225-A964-AB919E6434B1}" destId="{4FDFC86A-9EB4-4419-862E-C98262426FBB}" srcOrd="3" destOrd="0" presId="urn:microsoft.com/office/officeart/2008/layout/VerticalCurvedList"/>
    <dgm:cxn modelId="{F8DC2CAF-27A0-4ECE-9416-258AC4776BDC}" type="presParOf" srcId="{C00DB5B5-C7AB-436E-A142-DD5D994BDC31}" destId="{AF53E92E-245D-4D0C-88E7-5EB1F0583C04}" srcOrd="1" destOrd="0" presId="urn:microsoft.com/office/officeart/2008/layout/VerticalCurvedList"/>
    <dgm:cxn modelId="{DE47B52D-7C80-41EC-BF1D-8FC33B475837}" type="presParOf" srcId="{C00DB5B5-C7AB-436E-A142-DD5D994BDC31}" destId="{9E496685-DFA2-4C31-B702-EC88970BB61D}" srcOrd="2" destOrd="0" presId="urn:microsoft.com/office/officeart/2008/layout/VerticalCurvedList"/>
    <dgm:cxn modelId="{238E2259-070B-4E2C-9EBA-BC1C7F111FD3}" type="presParOf" srcId="{9E496685-DFA2-4C31-B702-EC88970BB61D}" destId="{3EE44FB0-4598-401A-8FBF-F02A1946F581}" srcOrd="0" destOrd="0" presId="urn:microsoft.com/office/officeart/2008/layout/VerticalCurvedList"/>
    <dgm:cxn modelId="{9B7F5D58-5159-4D0A-A631-C096FD2E2794}" type="presParOf" srcId="{C00DB5B5-C7AB-436E-A142-DD5D994BDC31}" destId="{9EC0EB8B-23BC-4EF6-B26B-D809DB315DF6}" srcOrd="3" destOrd="0" presId="urn:microsoft.com/office/officeart/2008/layout/VerticalCurvedList"/>
    <dgm:cxn modelId="{7DCF439D-4713-4463-849B-30DA353AC9F0}" type="presParOf" srcId="{C00DB5B5-C7AB-436E-A142-DD5D994BDC31}" destId="{F4496221-C047-4682-87B0-1E910F238BF1}" srcOrd="4" destOrd="0" presId="urn:microsoft.com/office/officeart/2008/layout/VerticalCurvedList"/>
    <dgm:cxn modelId="{3BAD665C-F43B-47BB-9180-AEE826C9831A}" type="presParOf" srcId="{F4496221-C047-4682-87B0-1E910F238BF1}" destId="{CE80189D-04F7-4DE8-95C2-B4092653BB6B}" srcOrd="0" destOrd="0" presId="urn:microsoft.com/office/officeart/2008/layout/VerticalCurvedList"/>
    <dgm:cxn modelId="{9D9B8DA7-21D1-4CD6-B6A7-C267B2F3C18C}" type="presParOf" srcId="{C00DB5B5-C7AB-436E-A142-DD5D994BDC31}" destId="{1F5A7D5C-52FA-4426-B5EA-987596F1C5BA}" srcOrd="5" destOrd="0" presId="urn:microsoft.com/office/officeart/2008/layout/VerticalCurvedList"/>
    <dgm:cxn modelId="{53F7E1BA-C1C0-425B-AC49-0874C7A6F243}" type="presParOf" srcId="{C00DB5B5-C7AB-436E-A142-DD5D994BDC31}" destId="{67C73BB3-6619-4F36-9E36-E496E2A71FBE}" srcOrd="6" destOrd="0" presId="urn:microsoft.com/office/officeart/2008/layout/VerticalCurvedList"/>
    <dgm:cxn modelId="{0ADAE652-D173-41F8-BDF9-2487231BB5A9}" type="presParOf" srcId="{67C73BB3-6619-4F36-9E36-E496E2A71FBE}" destId="{B6CE03E8-FEB0-4A7A-8841-536130267943}" srcOrd="0" destOrd="0" presId="urn:microsoft.com/office/officeart/2008/layout/VerticalCurvedList"/>
    <dgm:cxn modelId="{A9AA3908-AC81-4D31-A893-07649A4F1A3D}" type="presParOf" srcId="{C00DB5B5-C7AB-436E-A142-DD5D994BDC31}" destId="{F6F241ED-C6A0-48D9-9E66-544A82E44227}" srcOrd="7" destOrd="0" presId="urn:microsoft.com/office/officeart/2008/layout/VerticalCurvedList"/>
    <dgm:cxn modelId="{6919C25A-2A24-47EE-9A14-A7BA7FF50A9D}" type="presParOf" srcId="{C00DB5B5-C7AB-436E-A142-DD5D994BDC31}" destId="{D2E45561-2E1D-4873-8D62-E1B133ABBDDF}" srcOrd="8" destOrd="0" presId="urn:microsoft.com/office/officeart/2008/layout/VerticalCurvedList"/>
    <dgm:cxn modelId="{6045C5E7-BFFA-4D74-90F3-8FE103551864}" type="presParOf" srcId="{D2E45561-2E1D-4873-8D62-E1B133ABBDDF}" destId="{50F5D822-4ACF-4049-ABF9-6BBCD883014B}" srcOrd="0" destOrd="0" presId="urn:microsoft.com/office/officeart/2008/layout/VerticalCurvedList"/>
    <dgm:cxn modelId="{90DB3717-3FBA-4F51-8F2A-032770248E34}" type="presParOf" srcId="{C00DB5B5-C7AB-436E-A142-DD5D994BDC31}" destId="{E42873B0-605F-491B-A77B-AC8904A59C03}" srcOrd="9" destOrd="0" presId="urn:microsoft.com/office/officeart/2008/layout/VerticalCurvedList"/>
    <dgm:cxn modelId="{67E07038-5DDB-44FD-9665-7CFE82EFC572}" type="presParOf" srcId="{C00DB5B5-C7AB-436E-A142-DD5D994BDC31}" destId="{9C93F9C4-CEDA-4D24-9912-078E1EBA0E67}" srcOrd="10" destOrd="0" presId="urn:microsoft.com/office/officeart/2008/layout/VerticalCurvedList"/>
    <dgm:cxn modelId="{957A4719-9932-406C-9452-A1D5C57B48A3}" type="presParOf" srcId="{9C93F9C4-CEDA-4D24-9912-078E1EBA0E67}" destId="{0326F005-1581-4A52-A123-7C7CDA2B4C3E}" srcOrd="0" destOrd="0" presId="urn:microsoft.com/office/officeart/2008/layout/VerticalCurvedList"/>
    <dgm:cxn modelId="{935647B2-6A8F-47B3-8693-0A82AAA7089D}" type="presParOf" srcId="{C00DB5B5-C7AB-436E-A142-DD5D994BDC31}" destId="{A43D403A-7378-464A-AF8F-CAE961715130}" srcOrd="11" destOrd="0" presId="urn:microsoft.com/office/officeart/2008/layout/VerticalCurvedList"/>
    <dgm:cxn modelId="{3C0886A5-5EC6-4917-98CE-D161B07402A3}" type="presParOf" srcId="{C00DB5B5-C7AB-436E-A142-DD5D994BDC31}" destId="{3CF7A4AF-7335-45A9-B415-80F9D131E789}" srcOrd="12" destOrd="0" presId="urn:microsoft.com/office/officeart/2008/layout/VerticalCurvedList"/>
    <dgm:cxn modelId="{0577BC73-688C-4C5C-B8F5-3A263457B6D8}" type="presParOf" srcId="{3CF7A4AF-7335-45A9-B415-80F9D131E789}" destId="{A841DC67-38B5-426C-A664-7305004DD457}" srcOrd="0" destOrd="0" presId="urn:microsoft.com/office/officeart/2008/layout/VerticalCurvedList"/>
  </dgm:cxnLst>
  <dgm:bg>
    <a:solidFill>
      <a:schemeClr val="bg1"/>
    </a:solidFill>
  </dgm:bg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F4CEE-83E7-43B6-A2CE-45717CABF48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7CC95D3-9954-4AED-AD6A-7EF710233D11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Any infectious material/spilled or broken culture plates which may accidentally fall from pipettes to the laboratory bench or floor should be covered with a disinfectant and reported to any instructor immediately</a:t>
          </a:r>
        </a:p>
      </dgm:t>
    </dgm:pt>
    <dgm:pt modelId="{B9F44762-C890-4C54-B475-1D094FFB9C6A}" type="parTrans" cxnId="{4E76D503-054F-4A94-97AC-DD49E77ECD71}">
      <dgm:prSet/>
      <dgm:spPr/>
      <dgm:t>
        <a:bodyPr/>
        <a:lstStyle/>
        <a:p>
          <a:endParaRPr lang="en-US"/>
        </a:p>
      </dgm:t>
    </dgm:pt>
    <dgm:pt modelId="{0C4785B5-20B1-4EA2-8997-8F6763F555E8}" type="sibTrans" cxnId="{4E76D503-054F-4A94-97AC-DD49E77ECD71}">
      <dgm:prSet/>
      <dgm:spPr/>
      <dgm:t>
        <a:bodyPr/>
        <a:lstStyle/>
        <a:p>
          <a:endParaRPr lang="en-US"/>
        </a:p>
      </dgm:t>
    </dgm:pt>
    <dgm:pt modelId="{63CCF90F-B045-4503-B77D-483F1449A827}">
      <dgm:prSet/>
      <dgm:spPr/>
      <dgm:t>
        <a:bodyPr/>
        <a:lstStyle/>
        <a:p>
          <a:r>
            <a:rPr lang="en-US" dirty="0"/>
            <a:t>Replace caps on reagents, solution bottles, and bacterial cultures after use.</a:t>
          </a:r>
        </a:p>
      </dgm:t>
    </dgm:pt>
    <dgm:pt modelId="{D08C37FD-EA73-43C9-B98F-6A8D2BF46BCE}" type="parTrans" cxnId="{617058A1-6160-4FE2-B452-0BC60BC0522B}">
      <dgm:prSet/>
      <dgm:spPr/>
      <dgm:t>
        <a:bodyPr/>
        <a:lstStyle/>
        <a:p>
          <a:endParaRPr lang="en-US"/>
        </a:p>
      </dgm:t>
    </dgm:pt>
    <dgm:pt modelId="{3B343545-9185-4449-B7D7-CF506E730DCE}" type="sibTrans" cxnId="{617058A1-6160-4FE2-B452-0BC60BC0522B}">
      <dgm:prSet/>
      <dgm:spPr/>
      <dgm:t>
        <a:bodyPr/>
        <a:lstStyle/>
        <a:p>
          <a:endParaRPr lang="en-US"/>
        </a:p>
      </dgm:t>
    </dgm:pt>
    <dgm:pt modelId="{C69A1148-0C38-431B-86D5-4683931ECBD9}">
      <dgm:prSet/>
      <dgm:spPr/>
      <dgm:t>
        <a:bodyPr/>
        <a:lstStyle/>
        <a:p>
          <a:r>
            <a:rPr lang="en-US" b="1" dirty="0"/>
            <a:t>Dispose of biohazard waste in designated bins with biohazard labels.</a:t>
          </a:r>
        </a:p>
      </dgm:t>
    </dgm:pt>
    <dgm:pt modelId="{8CDE9727-A945-4B03-8623-8C8F4A77207F}" type="parTrans" cxnId="{48CD717E-1F88-49E1-947F-A455DB7585D1}">
      <dgm:prSet/>
      <dgm:spPr/>
      <dgm:t>
        <a:bodyPr/>
        <a:lstStyle/>
        <a:p>
          <a:endParaRPr lang="en-US"/>
        </a:p>
      </dgm:t>
    </dgm:pt>
    <dgm:pt modelId="{C03058BD-0FFF-4271-8157-D162BC2E327E}" type="sibTrans" cxnId="{48CD717E-1F88-49E1-947F-A455DB7585D1}">
      <dgm:prSet/>
      <dgm:spPr/>
      <dgm:t>
        <a:bodyPr/>
        <a:lstStyle/>
        <a:p>
          <a:endParaRPr lang="en-US"/>
        </a:p>
      </dgm:t>
    </dgm:pt>
    <dgm:pt modelId="{60EBE701-5B6A-4514-A6F7-37B9295246E1}">
      <dgm:prSet/>
      <dgm:spPr/>
      <dgm:t>
        <a:bodyPr/>
        <a:lstStyle/>
        <a:p>
          <a:r>
            <a:rPr lang="en-US" dirty="0"/>
            <a:t>Decontaminate reusable tools and equipment by autoclaving or using chemical disinfectants.  </a:t>
          </a:r>
        </a:p>
      </dgm:t>
    </dgm:pt>
    <dgm:pt modelId="{42BEE3FC-9CE6-4535-8D31-0408FC432B9A}" type="parTrans" cxnId="{359AA6DC-FD15-4E12-919C-D767D5D38EA7}">
      <dgm:prSet/>
      <dgm:spPr/>
      <dgm:t>
        <a:bodyPr/>
        <a:lstStyle/>
        <a:p>
          <a:endParaRPr lang="en-US"/>
        </a:p>
      </dgm:t>
    </dgm:pt>
    <dgm:pt modelId="{5F4E2A0E-FD5A-4F4D-A605-D9A5643DEFE0}" type="sibTrans" cxnId="{359AA6DC-FD15-4E12-919C-D767D5D38EA7}">
      <dgm:prSet/>
      <dgm:spPr/>
      <dgm:t>
        <a:bodyPr/>
        <a:lstStyle/>
        <a:p>
          <a:endParaRPr lang="en-US"/>
        </a:p>
      </dgm:t>
    </dgm:pt>
    <dgm:pt modelId="{48F2357F-7789-4006-9CDA-BFAC676D0946}">
      <dgm:prSet/>
      <dgm:spPr/>
      <dgm:t>
        <a:bodyPr/>
        <a:lstStyle/>
        <a:p>
          <a:r>
            <a:rPr lang="en-US" b="1" dirty="0"/>
            <a:t>Throw off used pipettes in the appropriate containers</a:t>
          </a:r>
          <a:r>
            <a:rPr lang="en-US" dirty="0"/>
            <a:t>.. </a:t>
          </a:r>
        </a:p>
      </dgm:t>
    </dgm:pt>
    <dgm:pt modelId="{C2AF1B63-0D39-42A1-B321-9E218EA6E82B}" type="parTrans" cxnId="{A3B75D07-7D82-43AC-9856-AD2DDECE6992}">
      <dgm:prSet/>
      <dgm:spPr/>
      <dgm:t>
        <a:bodyPr/>
        <a:lstStyle/>
        <a:p>
          <a:endParaRPr lang="en-US"/>
        </a:p>
      </dgm:t>
    </dgm:pt>
    <dgm:pt modelId="{91401C72-18B5-43FB-B10E-87618ED4CAE8}" type="sibTrans" cxnId="{A3B75D07-7D82-43AC-9856-AD2DDECE6992}">
      <dgm:prSet/>
      <dgm:spPr/>
      <dgm:t>
        <a:bodyPr/>
        <a:lstStyle/>
        <a:p>
          <a:endParaRPr lang="en-US"/>
        </a:p>
      </dgm:t>
    </dgm:pt>
    <dgm:pt modelId="{E19C0D89-9DD5-4C54-AEA6-569B31561212}">
      <dgm:prSet/>
      <dgm:spPr/>
      <dgm:t>
        <a:bodyPr/>
        <a:lstStyle/>
        <a:p>
          <a:r>
            <a:rPr lang="en-US"/>
            <a:t>Make sure the burners are switched off</a:t>
          </a:r>
          <a:endParaRPr lang="en-US" dirty="0"/>
        </a:p>
      </dgm:t>
    </dgm:pt>
    <dgm:pt modelId="{E9261FF0-FF21-4D04-998C-DD4281A3C21F}" type="parTrans" cxnId="{3962774D-4815-402E-8F81-167168D4BB12}">
      <dgm:prSet/>
      <dgm:spPr/>
    </dgm:pt>
    <dgm:pt modelId="{5B2D194B-F5BA-4414-AA62-1C3FB634BB56}" type="sibTrans" cxnId="{3962774D-4815-402E-8F81-167168D4BB12}">
      <dgm:prSet/>
      <dgm:spPr/>
    </dgm:pt>
    <dgm:pt modelId="{1E274568-D9EE-49F1-AC37-C619AE0F025F}" type="pres">
      <dgm:prSet presAssocID="{100F4CEE-83E7-43B6-A2CE-45717CABF48A}" presName="Name0" presStyleCnt="0">
        <dgm:presLayoutVars>
          <dgm:chMax val="7"/>
          <dgm:chPref val="7"/>
          <dgm:dir/>
        </dgm:presLayoutVars>
      </dgm:prSet>
      <dgm:spPr/>
    </dgm:pt>
    <dgm:pt modelId="{C00DB5B5-C7AB-436E-A142-DD5D994BDC31}" type="pres">
      <dgm:prSet presAssocID="{100F4CEE-83E7-43B6-A2CE-45717CABF48A}" presName="Name1" presStyleCnt="0"/>
      <dgm:spPr/>
    </dgm:pt>
    <dgm:pt modelId="{966341CE-B7B0-4225-A964-AB919E6434B1}" type="pres">
      <dgm:prSet presAssocID="{100F4CEE-83E7-43B6-A2CE-45717CABF48A}" presName="cycle" presStyleCnt="0"/>
      <dgm:spPr/>
    </dgm:pt>
    <dgm:pt modelId="{C4C59F32-0682-49A4-87F5-75E0081BF90E}" type="pres">
      <dgm:prSet presAssocID="{100F4CEE-83E7-43B6-A2CE-45717CABF48A}" presName="srcNode" presStyleLbl="node1" presStyleIdx="0" presStyleCnt="6"/>
      <dgm:spPr/>
    </dgm:pt>
    <dgm:pt modelId="{BE911588-500F-4F6C-AC2C-82CC826478F4}" type="pres">
      <dgm:prSet presAssocID="{100F4CEE-83E7-43B6-A2CE-45717CABF48A}" presName="conn" presStyleLbl="parChTrans1D2" presStyleIdx="0" presStyleCnt="1"/>
      <dgm:spPr/>
    </dgm:pt>
    <dgm:pt modelId="{3F959936-3D41-41A7-943F-68781821ADEA}" type="pres">
      <dgm:prSet presAssocID="{100F4CEE-83E7-43B6-A2CE-45717CABF48A}" presName="extraNode" presStyleLbl="node1" presStyleIdx="0" presStyleCnt="6"/>
      <dgm:spPr/>
    </dgm:pt>
    <dgm:pt modelId="{4FDFC86A-9EB4-4419-862E-C98262426FBB}" type="pres">
      <dgm:prSet presAssocID="{100F4CEE-83E7-43B6-A2CE-45717CABF48A}" presName="dstNode" presStyleLbl="node1" presStyleIdx="0" presStyleCnt="6"/>
      <dgm:spPr/>
    </dgm:pt>
    <dgm:pt modelId="{8361D1C2-7258-4C83-88A9-F0EDC7401EC7}" type="pres">
      <dgm:prSet presAssocID="{C69A1148-0C38-431B-86D5-4683931ECBD9}" presName="text_1" presStyleLbl="node1" presStyleIdx="0" presStyleCnt="6">
        <dgm:presLayoutVars>
          <dgm:bulletEnabled val="1"/>
        </dgm:presLayoutVars>
      </dgm:prSet>
      <dgm:spPr/>
    </dgm:pt>
    <dgm:pt modelId="{07F4E3DF-8DC3-4B32-8C52-D7FE7C59D995}" type="pres">
      <dgm:prSet presAssocID="{C69A1148-0C38-431B-86D5-4683931ECBD9}" presName="accent_1" presStyleCnt="0"/>
      <dgm:spPr/>
    </dgm:pt>
    <dgm:pt modelId="{085A142F-0278-4B56-B1F8-DCDE860E6592}" type="pres">
      <dgm:prSet presAssocID="{C69A1148-0C38-431B-86D5-4683931ECBD9}" presName="accentRepeatNode" presStyleLbl="solidFgAcc1" presStyleIdx="0" presStyleCnt="6"/>
      <dgm:spPr>
        <a:ln w="12700">
          <a:solidFill>
            <a:srgbClr val="0E66D0"/>
          </a:solidFill>
        </a:ln>
      </dgm:spPr>
    </dgm:pt>
    <dgm:pt modelId="{8C6B28BE-EBD0-47F6-9C5A-1DE9DDECE40B}" type="pres">
      <dgm:prSet presAssocID="{60EBE701-5B6A-4514-A6F7-37B9295246E1}" presName="text_2" presStyleLbl="node1" presStyleIdx="1" presStyleCnt="6">
        <dgm:presLayoutVars>
          <dgm:bulletEnabled val="1"/>
        </dgm:presLayoutVars>
      </dgm:prSet>
      <dgm:spPr/>
    </dgm:pt>
    <dgm:pt modelId="{D021B57C-24A1-4FC5-B0BB-24823DD4D9D9}" type="pres">
      <dgm:prSet presAssocID="{60EBE701-5B6A-4514-A6F7-37B9295246E1}" presName="accent_2" presStyleCnt="0"/>
      <dgm:spPr/>
    </dgm:pt>
    <dgm:pt modelId="{9C94A2C7-66A8-40A1-BA04-802445381879}" type="pres">
      <dgm:prSet presAssocID="{60EBE701-5B6A-4514-A6F7-37B9295246E1}" presName="accentRepeatNode" presStyleLbl="solidFgAcc1" presStyleIdx="1" presStyleCnt="6"/>
      <dgm:spPr/>
    </dgm:pt>
    <dgm:pt modelId="{75D9165A-F1C4-49EF-ACEF-CC7B9163C4D3}" type="pres">
      <dgm:prSet presAssocID="{48F2357F-7789-4006-9CDA-BFAC676D0946}" presName="text_3" presStyleLbl="node1" presStyleIdx="2" presStyleCnt="6">
        <dgm:presLayoutVars>
          <dgm:bulletEnabled val="1"/>
        </dgm:presLayoutVars>
      </dgm:prSet>
      <dgm:spPr/>
    </dgm:pt>
    <dgm:pt modelId="{940E7A23-5B1D-489C-B2CF-40F525CC7BE9}" type="pres">
      <dgm:prSet presAssocID="{48F2357F-7789-4006-9CDA-BFAC676D0946}" presName="accent_3" presStyleCnt="0"/>
      <dgm:spPr/>
    </dgm:pt>
    <dgm:pt modelId="{6EDEE4F9-78BA-4255-BD9F-AA7F0E4977B8}" type="pres">
      <dgm:prSet presAssocID="{48F2357F-7789-4006-9CDA-BFAC676D0946}" presName="accentRepeatNode" presStyleLbl="solidFgAcc1" presStyleIdx="2" presStyleCnt="6"/>
      <dgm:spPr>
        <a:ln w="12700">
          <a:solidFill>
            <a:srgbClr val="0E66D0"/>
          </a:solidFill>
        </a:ln>
      </dgm:spPr>
    </dgm:pt>
    <dgm:pt modelId="{C3698847-CE96-4303-B410-52EEDAFF03F3}" type="pres">
      <dgm:prSet presAssocID="{57CC95D3-9954-4AED-AD6A-7EF710233D11}" presName="text_4" presStyleLbl="node1" presStyleIdx="3" presStyleCnt="6">
        <dgm:presLayoutVars>
          <dgm:bulletEnabled val="1"/>
        </dgm:presLayoutVars>
      </dgm:prSet>
      <dgm:spPr/>
    </dgm:pt>
    <dgm:pt modelId="{07C97C76-C03F-42F5-91D6-B5BD2F3DCBBF}" type="pres">
      <dgm:prSet presAssocID="{57CC95D3-9954-4AED-AD6A-7EF710233D11}" presName="accent_4" presStyleCnt="0"/>
      <dgm:spPr/>
    </dgm:pt>
    <dgm:pt modelId="{B6CE03E8-FEB0-4A7A-8841-536130267943}" type="pres">
      <dgm:prSet presAssocID="{57CC95D3-9954-4AED-AD6A-7EF710233D11}" presName="accentRepeatNode" presStyleLbl="solidFgAcc1" presStyleIdx="3" presStyleCnt="6" custLinFactNeighborX="-4241" custLinFactNeighborY="2827"/>
      <dgm:spPr>
        <a:ln>
          <a:solidFill>
            <a:srgbClr val="0E66D0"/>
          </a:solidFill>
        </a:ln>
      </dgm:spPr>
    </dgm:pt>
    <dgm:pt modelId="{2C03565B-B730-43B6-823C-C8FE17790C97}" type="pres">
      <dgm:prSet presAssocID="{63CCF90F-B045-4503-B77D-483F1449A827}" presName="text_5" presStyleLbl="node1" presStyleIdx="4" presStyleCnt="6">
        <dgm:presLayoutVars>
          <dgm:bulletEnabled val="1"/>
        </dgm:presLayoutVars>
      </dgm:prSet>
      <dgm:spPr/>
    </dgm:pt>
    <dgm:pt modelId="{3FC19868-92D9-4C85-B7A6-0EB7269DC7ED}" type="pres">
      <dgm:prSet presAssocID="{63CCF90F-B045-4503-B77D-483F1449A827}" presName="accent_5" presStyleCnt="0"/>
      <dgm:spPr/>
    </dgm:pt>
    <dgm:pt modelId="{50F5D822-4ACF-4049-ABF9-6BBCD883014B}" type="pres">
      <dgm:prSet presAssocID="{63CCF90F-B045-4503-B77D-483F1449A827}" presName="accentRepeatNode" presStyleLbl="solidFgAcc1" presStyleIdx="4" presStyleCnt="6"/>
      <dgm:spPr>
        <a:ln w="12700">
          <a:solidFill>
            <a:srgbClr val="0E66D0"/>
          </a:solidFill>
        </a:ln>
      </dgm:spPr>
    </dgm:pt>
    <dgm:pt modelId="{BC719B1C-462C-44C2-A3CE-BFE7BA4DE35A}" type="pres">
      <dgm:prSet presAssocID="{E19C0D89-9DD5-4C54-AEA6-569B31561212}" presName="text_6" presStyleLbl="node1" presStyleIdx="5" presStyleCnt="6">
        <dgm:presLayoutVars>
          <dgm:bulletEnabled val="1"/>
        </dgm:presLayoutVars>
      </dgm:prSet>
      <dgm:spPr/>
    </dgm:pt>
    <dgm:pt modelId="{89A2B49D-9621-4996-B16B-B4CA0AAEE37D}" type="pres">
      <dgm:prSet presAssocID="{E19C0D89-9DD5-4C54-AEA6-569B31561212}" presName="accent_6" presStyleCnt="0"/>
      <dgm:spPr/>
    </dgm:pt>
    <dgm:pt modelId="{7B4BD044-51AB-4875-85A3-02B30888C9EB}" type="pres">
      <dgm:prSet presAssocID="{E19C0D89-9DD5-4C54-AEA6-569B31561212}" presName="accentRepeatNode" presStyleLbl="solidFgAcc1" presStyleIdx="5" presStyleCnt="6"/>
      <dgm:spPr/>
    </dgm:pt>
  </dgm:ptLst>
  <dgm:cxnLst>
    <dgm:cxn modelId="{4E76D503-054F-4A94-97AC-DD49E77ECD71}" srcId="{100F4CEE-83E7-43B6-A2CE-45717CABF48A}" destId="{57CC95D3-9954-4AED-AD6A-7EF710233D11}" srcOrd="3" destOrd="0" parTransId="{B9F44762-C890-4C54-B475-1D094FFB9C6A}" sibTransId="{0C4785B5-20B1-4EA2-8997-8F6763F555E8}"/>
    <dgm:cxn modelId="{A3B75D07-7D82-43AC-9856-AD2DDECE6992}" srcId="{100F4CEE-83E7-43B6-A2CE-45717CABF48A}" destId="{48F2357F-7789-4006-9CDA-BFAC676D0946}" srcOrd="2" destOrd="0" parTransId="{C2AF1B63-0D39-42A1-B321-9E218EA6E82B}" sibTransId="{91401C72-18B5-43FB-B10E-87618ED4CAE8}"/>
    <dgm:cxn modelId="{945E7720-2874-407C-9BA1-335ACBCFF47D}" type="presOf" srcId="{C03058BD-0FFF-4271-8157-D162BC2E327E}" destId="{BE911588-500F-4F6C-AC2C-82CC826478F4}" srcOrd="0" destOrd="0" presId="urn:microsoft.com/office/officeart/2008/layout/VerticalCurvedList"/>
    <dgm:cxn modelId="{F37BAD2E-18E8-44A4-999C-C6D077937164}" type="presOf" srcId="{E19C0D89-9DD5-4C54-AEA6-569B31561212}" destId="{BC719B1C-462C-44C2-A3CE-BFE7BA4DE35A}" srcOrd="0" destOrd="0" presId="urn:microsoft.com/office/officeart/2008/layout/VerticalCurvedList"/>
    <dgm:cxn modelId="{051A1733-F23C-41A8-A659-D0D9067FF34E}" type="presOf" srcId="{48F2357F-7789-4006-9CDA-BFAC676D0946}" destId="{75D9165A-F1C4-49EF-ACEF-CC7B9163C4D3}" srcOrd="0" destOrd="0" presId="urn:microsoft.com/office/officeart/2008/layout/VerticalCurvedList"/>
    <dgm:cxn modelId="{90062640-449D-42A3-AE11-EC96ABDF678B}" type="presOf" srcId="{63CCF90F-B045-4503-B77D-483F1449A827}" destId="{2C03565B-B730-43B6-823C-C8FE17790C97}" srcOrd="0" destOrd="0" presId="urn:microsoft.com/office/officeart/2008/layout/VerticalCurvedList"/>
    <dgm:cxn modelId="{3962774D-4815-402E-8F81-167168D4BB12}" srcId="{100F4CEE-83E7-43B6-A2CE-45717CABF48A}" destId="{E19C0D89-9DD5-4C54-AEA6-569B31561212}" srcOrd="5" destOrd="0" parTransId="{E9261FF0-FF21-4D04-998C-DD4281A3C21F}" sibTransId="{5B2D194B-F5BA-4414-AA62-1C3FB634BB56}"/>
    <dgm:cxn modelId="{48CD717E-1F88-49E1-947F-A455DB7585D1}" srcId="{100F4CEE-83E7-43B6-A2CE-45717CABF48A}" destId="{C69A1148-0C38-431B-86D5-4683931ECBD9}" srcOrd="0" destOrd="0" parTransId="{8CDE9727-A945-4B03-8623-8C8F4A77207F}" sibTransId="{C03058BD-0FFF-4271-8157-D162BC2E327E}"/>
    <dgm:cxn modelId="{DDECC797-0ACB-464F-80ED-41EDB33DCD82}" type="presOf" srcId="{57CC95D3-9954-4AED-AD6A-7EF710233D11}" destId="{C3698847-CE96-4303-B410-52EEDAFF03F3}" srcOrd="0" destOrd="0" presId="urn:microsoft.com/office/officeart/2008/layout/VerticalCurvedList"/>
    <dgm:cxn modelId="{617058A1-6160-4FE2-B452-0BC60BC0522B}" srcId="{100F4CEE-83E7-43B6-A2CE-45717CABF48A}" destId="{63CCF90F-B045-4503-B77D-483F1449A827}" srcOrd="4" destOrd="0" parTransId="{D08C37FD-EA73-43C9-B98F-6A8D2BF46BCE}" sibTransId="{3B343545-9185-4449-B7D7-CF506E730DCE}"/>
    <dgm:cxn modelId="{6362DCA2-A145-4A0F-B8DF-792D7D31B449}" type="presOf" srcId="{60EBE701-5B6A-4514-A6F7-37B9295246E1}" destId="{8C6B28BE-EBD0-47F6-9C5A-1DE9DDECE40B}" srcOrd="0" destOrd="0" presId="urn:microsoft.com/office/officeart/2008/layout/VerticalCurvedList"/>
    <dgm:cxn modelId="{8BC43EB0-F224-452D-9F1A-BB184F8F1ACF}" type="presOf" srcId="{100F4CEE-83E7-43B6-A2CE-45717CABF48A}" destId="{1E274568-D9EE-49F1-AC37-C619AE0F025F}" srcOrd="0" destOrd="0" presId="urn:microsoft.com/office/officeart/2008/layout/VerticalCurvedList"/>
    <dgm:cxn modelId="{359AA6DC-FD15-4E12-919C-D767D5D38EA7}" srcId="{100F4CEE-83E7-43B6-A2CE-45717CABF48A}" destId="{60EBE701-5B6A-4514-A6F7-37B9295246E1}" srcOrd="1" destOrd="0" parTransId="{42BEE3FC-9CE6-4535-8D31-0408FC432B9A}" sibTransId="{5F4E2A0E-FD5A-4F4D-A605-D9A5643DEFE0}"/>
    <dgm:cxn modelId="{3FB2F2F8-BC6F-425E-BAC5-A8080549B857}" type="presOf" srcId="{C69A1148-0C38-431B-86D5-4683931ECBD9}" destId="{8361D1C2-7258-4C83-88A9-F0EDC7401EC7}" srcOrd="0" destOrd="0" presId="urn:microsoft.com/office/officeart/2008/layout/VerticalCurvedList"/>
    <dgm:cxn modelId="{E5102CA6-517A-4BEE-9820-FF3BCF10F2B4}" type="presParOf" srcId="{1E274568-D9EE-49F1-AC37-C619AE0F025F}" destId="{C00DB5B5-C7AB-436E-A142-DD5D994BDC31}" srcOrd="0" destOrd="0" presId="urn:microsoft.com/office/officeart/2008/layout/VerticalCurvedList"/>
    <dgm:cxn modelId="{96CB3DE9-4CC7-4593-ACD9-69E54082A2FC}" type="presParOf" srcId="{C00DB5B5-C7AB-436E-A142-DD5D994BDC31}" destId="{966341CE-B7B0-4225-A964-AB919E6434B1}" srcOrd="0" destOrd="0" presId="urn:microsoft.com/office/officeart/2008/layout/VerticalCurvedList"/>
    <dgm:cxn modelId="{6DEA6321-6442-4032-AEB9-78D32C96DEBA}" type="presParOf" srcId="{966341CE-B7B0-4225-A964-AB919E6434B1}" destId="{C4C59F32-0682-49A4-87F5-75E0081BF90E}" srcOrd="0" destOrd="0" presId="urn:microsoft.com/office/officeart/2008/layout/VerticalCurvedList"/>
    <dgm:cxn modelId="{3694E541-294D-4A09-AB98-1636BDA432D5}" type="presParOf" srcId="{966341CE-B7B0-4225-A964-AB919E6434B1}" destId="{BE911588-500F-4F6C-AC2C-82CC826478F4}" srcOrd="1" destOrd="0" presId="urn:microsoft.com/office/officeart/2008/layout/VerticalCurvedList"/>
    <dgm:cxn modelId="{5629D2BA-B857-403B-983F-85FCCF7FC941}" type="presParOf" srcId="{966341CE-B7B0-4225-A964-AB919E6434B1}" destId="{3F959936-3D41-41A7-943F-68781821ADEA}" srcOrd="2" destOrd="0" presId="urn:microsoft.com/office/officeart/2008/layout/VerticalCurvedList"/>
    <dgm:cxn modelId="{F8C43EA4-A3D1-46EB-A4DD-ED20BAB4C600}" type="presParOf" srcId="{966341CE-B7B0-4225-A964-AB919E6434B1}" destId="{4FDFC86A-9EB4-4419-862E-C98262426FBB}" srcOrd="3" destOrd="0" presId="urn:microsoft.com/office/officeart/2008/layout/VerticalCurvedList"/>
    <dgm:cxn modelId="{711C7320-5E8D-402D-AE7D-5439CCEC44C9}" type="presParOf" srcId="{C00DB5B5-C7AB-436E-A142-DD5D994BDC31}" destId="{8361D1C2-7258-4C83-88A9-F0EDC7401EC7}" srcOrd="1" destOrd="0" presId="urn:microsoft.com/office/officeart/2008/layout/VerticalCurvedList"/>
    <dgm:cxn modelId="{85473926-EDCD-4ED8-B897-78FB881BDE34}" type="presParOf" srcId="{C00DB5B5-C7AB-436E-A142-DD5D994BDC31}" destId="{07F4E3DF-8DC3-4B32-8C52-D7FE7C59D995}" srcOrd="2" destOrd="0" presId="urn:microsoft.com/office/officeart/2008/layout/VerticalCurvedList"/>
    <dgm:cxn modelId="{CFB83E0A-3940-48B2-842A-DBBD54FA6C38}" type="presParOf" srcId="{07F4E3DF-8DC3-4B32-8C52-D7FE7C59D995}" destId="{085A142F-0278-4B56-B1F8-DCDE860E6592}" srcOrd="0" destOrd="0" presId="urn:microsoft.com/office/officeart/2008/layout/VerticalCurvedList"/>
    <dgm:cxn modelId="{9E1360EC-9B51-4F5B-900F-16AE5CEB7073}" type="presParOf" srcId="{C00DB5B5-C7AB-436E-A142-DD5D994BDC31}" destId="{8C6B28BE-EBD0-47F6-9C5A-1DE9DDECE40B}" srcOrd="3" destOrd="0" presId="urn:microsoft.com/office/officeart/2008/layout/VerticalCurvedList"/>
    <dgm:cxn modelId="{C1AE38B7-EA39-449B-AA27-CA60CDED0D99}" type="presParOf" srcId="{C00DB5B5-C7AB-436E-A142-DD5D994BDC31}" destId="{D021B57C-24A1-4FC5-B0BB-24823DD4D9D9}" srcOrd="4" destOrd="0" presId="urn:microsoft.com/office/officeart/2008/layout/VerticalCurvedList"/>
    <dgm:cxn modelId="{48186FEB-4B33-4E38-8D4B-A18CC38FA9AE}" type="presParOf" srcId="{D021B57C-24A1-4FC5-B0BB-24823DD4D9D9}" destId="{9C94A2C7-66A8-40A1-BA04-802445381879}" srcOrd="0" destOrd="0" presId="urn:microsoft.com/office/officeart/2008/layout/VerticalCurvedList"/>
    <dgm:cxn modelId="{A4F443FD-43A3-4808-BC17-B42C0296F637}" type="presParOf" srcId="{C00DB5B5-C7AB-436E-A142-DD5D994BDC31}" destId="{75D9165A-F1C4-49EF-ACEF-CC7B9163C4D3}" srcOrd="5" destOrd="0" presId="urn:microsoft.com/office/officeart/2008/layout/VerticalCurvedList"/>
    <dgm:cxn modelId="{EA62D3F4-E473-46F6-A6DE-81771F48B755}" type="presParOf" srcId="{C00DB5B5-C7AB-436E-A142-DD5D994BDC31}" destId="{940E7A23-5B1D-489C-B2CF-40F525CC7BE9}" srcOrd="6" destOrd="0" presId="urn:microsoft.com/office/officeart/2008/layout/VerticalCurvedList"/>
    <dgm:cxn modelId="{C7F97BEF-C8E1-4EE3-97A9-C53AE7A8CBEE}" type="presParOf" srcId="{940E7A23-5B1D-489C-B2CF-40F525CC7BE9}" destId="{6EDEE4F9-78BA-4255-BD9F-AA7F0E4977B8}" srcOrd="0" destOrd="0" presId="urn:microsoft.com/office/officeart/2008/layout/VerticalCurvedList"/>
    <dgm:cxn modelId="{091F41F9-E789-4792-871E-4F8C283A13F6}" type="presParOf" srcId="{C00DB5B5-C7AB-436E-A142-DD5D994BDC31}" destId="{C3698847-CE96-4303-B410-52EEDAFF03F3}" srcOrd="7" destOrd="0" presId="urn:microsoft.com/office/officeart/2008/layout/VerticalCurvedList"/>
    <dgm:cxn modelId="{F294F305-84E7-4B5A-9EDC-BEDF6537A548}" type="presParOf" srcId="{C00DB5B5-C7AB-436E-A142-DD5D994BDC31}" destId="{07C97C76-C03F-42F5-91D6-B5BD2F3DCBBF}" srcOrd="8" destOrd="0" presId="urn:microsoft.com/office/officeart/2008/layout/VerticalCurvedList"/>
    <dgm:cxn modelId="{2942C99C-6D1C-4866-BD52-A471FE263A67}" type="presParOf" srcId="{07C97C76-C03F-42F5-91D6-B5BD2F3DCBBF}" destId="{B6CE03E8-FEB0-4A7A-8841-536130267943}" srcOrd="0" destOrd="0" presId="urn:microsoft.com/office/officeart/2008/layout/VerticalCurvedList"/>
    <dgm:cxn modelId="{8E54224A-3F94-438E-8653-FC3B65080F01}" type="presParOf" srcId="{C00DB5B5-C7AB-436E-A142-DD5D994BDC31}" destId="{2C03565B-B730-43B6-823C-C8FE17790C97}" srcOrd="9" destOrd="0" presId="urn:microsoft.com/office/officeart/2008/layout/VerticalCurvedList"/>
    <dgm:cxn modelId="{B7C95104-98ED-444A-9512-43DF500CBEA7}" type="presParOf" srcId="{C00DB5B5-C7AB-436E-A142-DD5D994BDC31}" destId="{3FC19868-92D9-4C85-B7A6-0EB7269DC7ED}" srcOrd="10" destOrd="0" presId="urn:microsoft.com/office/officeart/2008/layout/VerticalCurvedList"/>
    <dgm:cxn modelId="{9124E1E2-CB16-427C-93B3-B1B476DEF213}" type="presParOf" srcId="{3FC19868-92D9-4C85-B7A6-0EB7269DC7ED}" destId="{50F5D822-4ACF-4049-ABF9-6BBCD883014B}" srcOrd="0" destOrd="0" presId="urn:microsoft.com/office/officeart/2008/layout/VerticalCurvedList"/>
    <dgm:cxn modelId="{F448B3FA-0CC3-4B0C-8BAB-B12DBE012650}" type="presParOf" srcId="{C00DB5B5-C7AB-436E-A142-DD5D994BDC31}" destId="{BC719B1C-462C-44C2-A3CE-BFE7BA4DE35A}" srcOrd="11" destOrd="0" presId="urn:microsoft.com/office/officeart/2008/layout/VerticalCurvedList"/>
    <dgm:cxn modelId="{7DF6FE6F-0B70-448F-9D70-B87216C53125}" type="presParOf" srcId="{C00DB5B5-C7AB-436E-A142-DD5D994BDC31}" destId="{89A2B49D-9621-4996-B16B-B4CA0AAEE37D}" srcOrd="12" destOrd="0" presId="urn:microsoft.com/office/officeart/2008/layout/VerticalCurvedList"/>
    <dgm:cxn modelId="{7B22B9C2-2E21-4856-AA60-4481DD998AC2}" type="presParOf" srcId="{89A2B49D-9621-4996-B16B-B4CA0AAEE37D}" destId="{7B4BD044-51AB-4875-85A3-02B30888C9EB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11588-500F-4F6C-AC2C-82CC826478F4}">
      <dsp:nvSpPr>
        <dsp:cNvPr id="0" name=""/>
        <dsp:cNvSpPr/>
      </dsp:nvSpPr>
      <dsp:spPr>
        <a:xfrm>
          <a:off x="-5812614" y="-889618"/>
          <a:ext cx="6920043" cy="692004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3E92E-245D-4D0C-88E7-5EB1F0583C04}">
      <dsp:nvSpPr>
        <dsp:cNvPr id="0" name=""/>
        <dsp:cNvSpPr/>
      </dsp:nvSpPr>
      <dsp:spPr>
        <a:xfrm>
          <a:off x="412584" y="270714"/>
          <a:ext cx="9115845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Always wear appropriate personal protective equipment (PPE) such as gloves</a:t>
          </a:r>
          <a:r>
            <a:rPr lang="en-US" sz="1700" b="1" kern="1200" dirty="0"/>
            <a:t>, lab coats, </a:t>
          </a:r>
          <a:r>
            <a:rPr lang="en-US" sz="1700" kern="1200" dirty="0"/>
            <a:t>googles</a:t>
          </a:r>
        </a:p>
      </dsp:txBody>
      <dsp:txXfrm>
        <a:off x="412584" y="270714"/>
        <a:ext cx="9115845" cy="541224"/>
      </dsp:txXfrm>
    </dsp:sp>
    <dsp:sp modelId="{3EE44FB0-4598-401A-8FBF-F02A1946F581}">
      <dsp:nvSpPr>
        <dsp:cNvPr id="0" name=""/>
        <dsp:cNvSpPr/>
      </dsp:nvSpPr>
      <dsp:spPr>
        <a:xfrm>
          <a:off x="74319" y="203061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C0EB8B-23BC-4EF6-B26B-D809DB315DF6}">
      <dsp:nvSpPr>
        <dsp:cNvPr id="0" name=""/>
        <dsp:cNvSpPr/>
      </dsp:nvSpPr>
      <dsp:spPr>
        <a:xfrm>
          <a:off x="857778" y="1082448"/>
          <a:ext cx="8670652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Wash hands </a:t>
          </a:r>
          <a:r>
            <a:rPr lang="en-US" sz="1700" kern="1200" dirty="0"/>
            <a:t>before and after handling specimens or leaving the lab. </a:t>
          </a:r>
        </a:p>
      </dsp:txBody>
      <dsp:txXfrm>
        <a:off x="857778" y="1082448"/>
        <a:ext cx="8670652" cy="541224"/>
      </dsp:txXfrm>
    </dsp:sp>
    <dsp:sp modelId="{CE80189D-04F7-4DE8-95C2-B4092653BB6B}">
      <dsp:nvSpPr>
        <dsp:cNvPr id="0" name=""/>
        <dsp:cNvSpPr/>
      </dsp:nvSpPr>
      <dsp:spPr>
        <a:xfrm>
          <a:off x="519513" y="1014795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5A7D5C-52FA-4426-B5EA-987596F1C5BA}">
      <dsp:nvSpPr>
        <dsp:cNvPr id="0" name=""/>
        <dsp:cNvSpPr/>
      </dsp:nvSpPr>
      <dsp:spPr>
        <a:xfrm>
          <a:off x="1061354" y="1894181"/>
          <a:ext cx="8467076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Avoid</a:t>
          </a:r>
          <a:r>
            <a:rPr lang="en-US" sz="1700" kern="1200" dirty="0"/>
            <a:t> eating, drinking, or using mobile phones in the laboratory. </a:t>
          </a:r>
        </a:p>
      </dsp:txBody>
      <dsp:txXfrm>
        <a:off x="1061354" y="1894181"/>
        <a:ext cx="8467076" cy="541224"/>
      </dsp:txXfrm>
    </dsp:sp>
    <dsp:sp modelId="{B6CE03E8-FEB0-4A7A-8841-536130267943}">
      <dsp:nvSpPr>
        <dsp:cNvPr id="0" name=""/>
        <dsp:cNvSpPr/>
      </dsp:nvSpPr>
      <dsp:spPr>
        <a:xfrm>
          <a:off x="723089" y="1826528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060A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F241ED-C6A0-48D9-9E66-544A82E44227}">
      <dsp:nvSpPr>
        <dsp:cNvPr id="0" name=""/>
        <dsp:cNvSpPr/>
      </dsp:nvSpPr>
      <dsp:spPr>
        <a:xfrm>
          <a:off x="1061354" y="2705400"/>
          <a:ext cx="8467076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Properly label all samples </a:t>
          </a:r>
          <a:r>
            <a:rPr lang="en-US" sz="1700" kern="1200" dirty="0"/>
            <a:t>and materials to prevent cross-contamination</a:t>
          </a:r>
        </a:p>
      </dsp:txBody>
      <dsp:txXfrm>
        <a:off x="1061354" y="2705400"/>
        <a:ext cx="8467076" cy="541224"/>
      </dsp:txXfrm>
    </dsp:sp>
    <dsp:sp modelId="{50F5D822-4ACF-4049-ABF9-6BBCD883014B}">
      <dsp:nvSpPr>
        <dsp:cNvPr id="0" name=""/>
        <dsp:cNvSpPr/>
      </dsp:nvSpPr>
      <dsp:spPr>
        <a:xfrm>
          <a:off x="723089" y="2637747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2873B0-605F-491B-A77B-AC8904A59C03}">
      <dsp:nvSpPr>
        <dsp:cNvPr id="0" name=""/>
        <dsp:cNvSpPr/>
      </dsp:nvSpPr>
      <dsp:spPr>
        <a:xfrm>
          <a:off x="857778" y="3517133"/>
          <a:ext cx="8670652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Keep your workspace free of all unnecessary materials.</a:t>
          </a:r>
        </a:p>
      </dsp:txBody>
      <dsp:txXfrm>
        <a:off x="857778" y="3517133"/>
        <a:ext cx="8670652" cy="541224"/>
      </dsp:txXfrm>
    </dsp:sp>
    <dsp:sp modelId="{0326F005-1581-4A52-A123-7C7CDA2B4C3E}">
      <dsp:nvSpPr>
        <dsp:cNvPr id="0" name=""/>
        <dsp:cNvSpPr/>
      </dsp:nvSpPr>
      <dsp:spPr>
        <a:xfrm>
          <a:off x="519513" y="3449480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3D403A-7378-464A-AF8F-CAE961715130}">
      <dsp:nvSpPr>
        <dsp:cNvPr id="0" name=""/>
        <dsp:cNvSpPr/>
      </dsp:nvSpPr>
      <dsp:spPr>
        <a:xfrm>
          <a:off x="412584" y="4328867"/>
          <a:ext cx="9115845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Never pipette by mouth</a:t>
          </a:r>
          <a:r>
            <a:rPr lang="en-US" sz="1700" kern="1200" dirty="0"/>
            <a:t>. Use the safety pipetting devices which are provided</a:t>
          </a:r>
        </a:p>
      </dsp:txBody>
      <dsp:txXfrm>
        <a:off x="412584" y="4328867"/>
        <a:ext cx="9115845" cy="541224"/>
      </dsp:txXfrm>
    </dsp:sp>
    <dsp:sp modelId="{A841DC67-38B5-426C-A664-7305004DD457}">
      <dsp:nvSpPr>
        <dsp:cNvPr id="0" name=""/>
        <dsp:cNvSpPr/>
      </dsp:nvSpPr>
      <dsp:spPr>
        <a:xfrm>
          <a:off x="74319" y="4261214"/>
          <a:ext cx="676530" cy="67653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60A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11588-500F-4F6C-AC2C-82CC826478F4}">
      <dsp:nvSpPr>
        <dsp:cNvPr id="0" name=""/>
        <dsp:cNvSpPr/>
      </dsp:nvSpPr>
      <dsp:spPr>
        <a:xfrm>
          <a:off x="-5812614" y="-889618"/>
          <a:ext cx="6920043" cy="692004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1D1C2-7258-4C83-88A9-F0EDC7401EC7}">
      <dsp:nvSpPr>
        <dsp:cNvPr id="0" name=""/>
        <dsp:cNvSpPr/>
      </dsp:nvSpPr>
      <dsp:spPr>
        <a:xfrm>
          <a:off x="412584" y="270714"/>
          <a:ext cx="9531482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Dispose of biohazard waste in designated bins with biohazard labels.</a:t>
          </a:r>
        </a:p>
      </dsp:txBody>
      <dsp:txXfrm>
        <a:off x="412584" y="270714"/>
        <a:ext cx="9531482" cy="541224"/>
      </dsp:txXfrm>
    </dsp:sp>
    <dsp:sp modelId="{085A142F-0278-4B56-B1F8-DCDE860E6592}">
      <dsp:nvSpPr>
        <dsp:cNvPr id="0" name=""/>
        <dsp:cNvSpPr/>
      </dsp:nvSpPr>
      <dsp:spPr>
        <a:xfrm>
          <a:off x="74319" y="203061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6B28BE-EBD0-47F6-9C5A-1DE9DDECE40B}">
      <dsp:nvSpPr>
        <dsp:cNvPr id="0" name=""/>
        <dsp:cNvSpPr/>
      </dsp:nvSpPr>
      <dsp:spPr>
        <a:xfrm>
          <a:off x="857778" y="1082448"/>
          <a:ext cx="9086289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Decontaminate reusable tools and equipment by autoclaving or using chemical disinfectants.  </a:t>
          </a:r>
        </a:p>
      </dsp:txBody>
      <dsp:txXfrm>
        <a:off x="857778" y="1082448"/>
        <a:ext cx="9086289" cy="541224"/>
      </dsp:txXfrm>
    </dsp:sp>
    <dsp:sp modelId="{9C94A2C7-66A8-40A1-BA04-802445381879}">
      <dsp:nvSpPr>
        <dsp:cNvPr id="0" name=""/>
        <dsp:cNvSpPr/>
      </dsp:nvSpPr>
      <dsp:spPr>
        <a:xfrm>
          <a:off x="519513" y="1014795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D9165A-F1C4-49EF-ACEF-CC7B9163C4D3}">
      <dsp:nvSpPr>
        <dsp:cNvPr id="0" name=""/>
        <dsp:cNvSpPr/>
      </dsp:nvSpPr>
      <dsp:spPr>
        <a:xfrm>
          <a:off x="1061354" y="1894181"/>
          <a:ext cx="8882713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Throw off used pipettes in the appropriate containers</a:t>
          </a:r>
          <a:r>
            <a:rPr lang="en-US" sz="1500" kern="1200" dirty="0"/>
            <a:t>.. </a:t>
          </a:r>
        </a:p>
      </dsp:txBody>
      <dsp:txXfrm>
        <a:off x="1061354" y="1894181"/>
        <a:ext cx="8882713" cy="541224"/>
      </dsp:txXfrm>
    </dsp:sp>
    <dsp:sp modelId="{6EDEE4F9-78BA-4255-BD9F-AA7F0E4977B8}">
      <dsp:nvSpPr>
        <dsp:cNvPr id="0" name=""/>
        <dsp:cNvSpPr/>
      </dsp:nvSpPr>
      <dsp:spPr>
        <a:xfrm>
          <a:off x="723089" y="1826528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698847-CE96-4303-B410-52EEDAFF03F3}">
      <dsp:nvSpPr>
        <dsp:cNvPr id="0" name=""/>
        <dsp:cNvSpPr/>
      </dsp:nvSpPr>
      <dsp:spPr>
        <a:xfrm>
          <a:off x="1061354" y="2705400"/>
          <a:ext cx="8882713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highlight>
                <a:srgbClr val="FFFF00"/>
              </a:highlight>
            </a:rPr>
            <a:t>Any infectious material/spilled or broken culture plates which may accidentally fall from pipettes to the laboratory bench or floor should be covered with a disinfectant and reported to any instructor immediately</a:t>
          </a:r>
        </a:p>
      </dsp:txBody>
      <dsp:txXfrm>
        <a:off x="1061354" y="2705400"/>
        <a:ext cx="8882713" cy="541224"/>
      </dsp:txXfrm>
    </dsp:sp>
    <dsp:sp modelId="{B6CE03E8-FEB0-4A7A-8841-536130267943}">
      <dsp:nvSpPr>
        <dsp:cNvPr id="0" name=""/>
        <dsp:cNvSpPr/>
      </dsp:nvSpPr>
      <dsp:spPr>
        <a:xfrm>
          <a:off x="694397" y="2656873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03565B-B730-43B6-823C-C8FE17790C97}">
      <dsp:nvSpPr>
        <dsp:cNvPr id="0" name=""/>
        <dsp:cNvSpPr/>
      </dsp:nvSpPr>
      <dsp:spPr>
        <a:xfrm>
          <a:off x="857778" y="3517133"/>
          <a:ext cx="9086289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Replace caps on reagents, solution bottles, and bacterial cultures after use.</a:t>
          </a:r>
        </a:p>
      </dsp:txBody>
      <dsp:txXfrm>
        <a:off x="857778" y="3517133"/>
        <a:ext cx="9086289" cy="541224"/>
      </dsp:txXfrm>
    </dsp:sp>
    <dsp:sp modelId="{50F5D822-4ACF-4049-ABF9-6BBCD883014B}">
      <dsp:nvSpPr>
        <dsp:cNvPr id="0" name=""/>
        <dsp:cNvSpPr/>
      </dsp:nvSpPr>
      <dsp:spPr>
        <a:xfrm>
          <a:off x="519513" y="3449480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rgbClr val="0E66D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719B1C-462C-44C2-A3CE-BFE7BA4DE35A}">
      <dsp:nvSpPr>
        <dsp:cNvPr id="0" name=""/>
        <dsp:cNvSpPr/>
      </dsp:nvSpPr>
      <dsp:spPr>
        <a:xfrm>
          <a:off x="412584" y="4328867"/>
          <a:ext cx="9531482" cy="541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5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sure the burners are switched off</a:t>
          </a:r>
          <a:endParaRPr lang="en-US" sz="1500" kern="1200" dirty="0"/>
        </a:p>
      </dsp:txBody>
      <dsp:txXfrm>
        <a:off x="412584" y="4328867"/>
        <a:ext cx="9531482" cy="541224"/>
      </dsp:txXfrm>
    </dsp:sp>
    <dsp:sp modelId="{7B4BD044-51AB-4875-85A3-02B30888C9EB}">
      <dsp:nvSpPr>
        <dsp:cNvPr id="0" name=""/>
        <dsp:cNvSpPr/>
      </dsp:nvSpPr>
      <dsp:spPr>
        <a:xfrm>
          <a:off x="74319" y="4261214"/>
          <a:ext cx="676530" cy="676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80A7-F711-4EB7-9EBB-795B27EF6ED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15FD3-E702-43E6-AF61-7E9FC2A9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15FD3-E702-43E6-AF61-7E9FC2A96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15FD3-E702-43E6-AF61-7E9FC2A96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15FD3-E702-43E6-AF61-7E9FC2A96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15FD3-E702-43E6-AF61-7E9FC2A96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15FD3-E702-43E6-AF61-7E9FC2A96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5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15FD3-E702-43E6-AF61-7E9FC2A96C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1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3608-3545-2EEE-1A76-B4F064993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93C63-4F38-237B-B918-7DEA68685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792F0-3AC5-9633-F430-96F2CCD1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5F3B1-1FBE-703D-51ED-11222821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4AA38-994C-D9E7-8AF2-89551DCB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39AB-C57B-32EE-0CBA-BEE045FE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23BF1-35BA-E174-6F06-7C47D9AF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60CC6-B0F0-630D-941B-141F1043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4FF6-B48F-85BB-BDC5-B602B173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D043E-72A4-F8D8-9D6F-5AE54F7D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C4CFC-AB76-2AB7-15C5-77FDD255C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697-81E2-27DC-B5C6-A34AD70E9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9BE84-7015-7B78-3E3A-FD77254B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D46B-F259-98CC-DBF7-60A9014C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8A37-0EAD-FB1C-377D-9996327C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A240-78E1-3EFB-0F12-CABBBFAF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02DF-F4CC-E22D-9DA4-DC603D2F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7509-1AE7-0EEC-E8B0-51AA5812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60A5-AF1D-CED5-6FC4-3F8EF091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E96F-FFA2-73B0-73FE-28592303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9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52DA-279F-9313-DA4A-B527B3FA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B7CF6-70F0-3A14-524C-C1FCE220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64725-FF71-3460-10EF-3DAA81CC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C65B2-6022-ABCE-AA4B-471C5A5C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36F7A-FE8A-30DB-ACA4-EDB37A35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0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05F4-F058-86F0-BF15-6518A5F8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92D1-DD24-55BD-DFA9-CBCA2C2B3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80BC9-C25B-5F53-B2AA-964DA9823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C2CEB-C23F-0F7B-64C1-E38351FE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8408-AD1D-F79F-388A-593D9265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23DEB-9345-6D85-42BE-F2520FF0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AA7A-38E0-6F40-C79D-5686E1A6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69511-0C3B-5E39-FE21-6A48A964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D9B85-C833-AD34-C66A-BBD64CCF8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5B2AD-73F2-A3E5-7172-AEDBFBE05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190E1-A3BE-B5E5-1186-222BE3DCE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3109A-329A-71EE-A94A-FB1C84B7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52A2C-9AE0-6A6A-4005-D4CCD341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07209-0613-8CC5-2585-D046B6D9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8AC-63D9-68CE-BAB1-BBB41635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6B85E-C38E-2C3C-26B2-DA8D28F4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B03B9-FE9F-D292-78E2-FD239CE9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D7049-29D2-C90C-3362-89792C35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7FFCD-3E1D-84B9-5C22-0FDAC3C0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4C633-ECFD-BB8F-9E2F-127307C9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83D37-3575-84BA-4EB2-07A4A0C2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FD3-9CBE-54CF-DFBC-235C1562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8067-10E6-4C00-3649-CF9F6BC4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A2E5B-3673-F53F-E37A-C6D736CDE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F9FC9-0F62-C12E-15CF-098B1B61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4296C-D505-D5A4-B0ED-95302902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37EBE-ECEF-BBF0-B57B-0DA5AC8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E6A2-8386-8AF0-3A1F-C6A526D8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0C6A7-0628-B151-35CB-AA67EEAB7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28C5-729E-AA86-3FFF-A15C3A9A4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55C0A-5EB4-85D5-57CC-1296E307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BEB1A-5EBF-76D5-48CC-CE037869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D0DE1-3AFB-2C1B-2F44-9387D0B1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93328-8670-69D1-7799-64DE241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91950-F19B-34A0-A828-485AE7E0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C346F-64AB-BFA2-7F2D-09D78D167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C7FD-7CAD-4ECA-AAE2-04FDFEDD358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D95C-759B-8265-AA0C-6ECAACA8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DE4D-DC84-BF70-5535-B88AE3A96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7A90-E300-4C99-A2DD-DB0F05F4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2CC6-88CA-8E3C-8136-F13482E6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740" y="2291611"/>
            <a:ext cx="10058400" cy="95554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Course: MBIO 240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19912-DA36-5DC4-B590-C2846D7E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740" y="3848168"/>
            <a:ext cx="10058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Laboratory Skills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22E20-69BF-1E05-7241-1F002FB5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0" y="41563"/>
            <a:ext cx="12192000" cy="13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9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4241-38F5-DE13-7616-B63F6CD1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176887"/>
            <a:ext cx="10515600" cy="1325563"/>
          </a:xfrm>
          <a:solidFill>
            <a:srgbClr val="80BAF4"/>
          </a:solidFill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2. Introduction to Essential Instruments in a Microbiology Laboratory</a:t>
            </a:r>
          </a:p>
        </p:txBody>
      </p:sp>
    </p:spTree>
    <p:extLst>
      <p:ext uri="{BB962C8B-B14F-4D97-AF65-F5344CB8AC3E}">
        <p14:creationId xmlns:p14="http://schemas.microsoft.com/office/powerpoint/2010/main" val="143217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D5E1-5360-C6AE-1367-5517D4B7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CBB6-7E5D-91DC-3C96-9EE69D0D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80BAF4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D6955D3F-D612-C3D6-DF9F-FA782119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61571" y="1154097"/>
            <a:ext cx="1718815" cy="2274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6F01F-936D-0203-07E8-A649C56F8B07}"/>
              </a:ext>
            </a:extLst>
          </p:cNvPr>
          <p:cNvSpPr txBox="1"/>
          <p:nvPr/>
        </p:nvSpPr>
        <p:spPr>
          <a:xfrm>
            <a:off x="554225" y="2372295"/>
            <a:ext cx="7889708" cy="27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125"/>
              </a:lnSpc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Microscope:</a:t>
            </a:r>
            <a:r>
              <a:rPr lang="en-US" sz="2400" b="1" spc="-4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Used</a:t>
            </a:r>
            <a:r>
              <a:rPr lang="en-US" sz="2400" spc="-4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to</a:t>
            </a:r>
            <a:r>
              <a:rPr lang="en-US" sz="2400" spc="-6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observe</a:t>
            </a:r>
            <a:r>
              <a:rPr lang="en-US" sz="2400" spc="-4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very</a:t>
            </a:r>
            <a:r>
              <a:rPr lang="en-US" sz="2400" spc="-6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small</a:t>
            </a:r>
            <a:r>
              <a:rPr lang="en-US" sz="2400" spc="-5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organisms</a:t>
            </a:r>
            <a:endParaRPr lang="en-US" sz="2400" dirty="0">
              <a:effectLst/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EE1EB-251D-3B9E-9A87-5E4CE9D8BE75}"/>
              </a:ext>
            </a:extLst>
          </p:cNvPr>
          <p:cNvSpPr txBox="1"/>
          <p:nvPr/>
        </p:nvSpPr>
        <p:spPr>
          <a:xfrm>
            <a:off x="554224" y="4946667"/>
            <a:ext cx="75550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Incubator:</a:t>
            </a:r>
            <a:r>
              <a:rPr lang="en-US" sz="2400" b="1" spc="-2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Provide</a:t>
            </a:r>
            <a:r>
              <a:rPr lang="en-US" sz="2400" spc="-1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suitable</a:t>
            </a:r>
            <a:r>
              <a:rPr lang="en-US" sz="2400" spc="-3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temperature</a:t>
            </a:r>
            <a:r>
              <a:rPr lang="en-US" sz="2400" spc="-2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for</a:t>
            </a:r>
            <a:r>
              <a:rPr lang="en-US" sz="2400" spc="-2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the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growth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of</a:t>
            </a:r>
            <a:r>
              <a:rPr lang="en-US" sz="2400" spc="-5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organism</a:t>
            </a:r>
            <a:endParaRPr lang="en-US" sz="2400" dirty="0"/>
          </a:p>
        </p:txBody>
      </p:sp>
      <p:pic>
        <p:nvPicPr>
          <p:cNvPr id="11" name="image3.jpeg">
            <a:extLst>
              <a:ext uri="{FF2B5EF4-FFF2-40B4-BE49-F238E27FC236}">
                <a16:creationId xmlns:a16="http://schemas.microsoft.com/office/drawing/2014/main" id="{797C8BA9-216E-75BE-0BD9-607B5D67A1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9434" y="3901041"/>
            <a:ext cx="2328342" cy="23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AFF2E-1412-50E8-6E2B-FC48676A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685E-BC3A-33C0-F472-095C11AA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80BAF4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pic>
        <p:nvPicPr>
          <p:cNvPr id="6" name="image2.jpeg" descr="autoclave">
            <a:extLst>
              <a:ext uri="{FF2B5EF4-FFF2-40B4-BE49-F238E27FC236}">
                <a16:creationId xmlns:a16="http://schemas.microsoft.com/office/drawing/2014/main" id="{FFFDB884-CD0E-2B0B-DCEF-A56B48BDE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89670" y="1605004"/>
            <a:ext cx="2228850" cy="281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6AC08-2226-4657-A6FC-DDD522998E78}"/>
              </a:ext>
            </a:extLst>
          </p:cNvPr>
          <p:cNvSpPr txBox="1"/>
          <p:nvPr/>
        </p:nvSpPr>
        <p:spPr>
          <a:xfrm>
            <a:off x="554225" y="1776805"/>
            <a:ext cx="9155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Autoclave:</a:t>
            </a:r>
            <a:r>
              <a:rPr lang="en-US" sz="2400" b="1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2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en-US" sz="2400" spc="-2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2400" spc="-3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sterilizer.</a:t>
            </a:r>
          </a:p>
          <a:p>
            <a:pPr marL="0" marR="0">
              <a:buNone/>
            </a:pPr>
            <a:endParaRPr lang="en-US" sz="2400" spc="-10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It is used to sterilize culture media, glassware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Usually autoclave operates at 15 </a:t>
            </a:r>
            <a:r>
              <a:rPr lang="en-US" sz="2400" dirty="0" err="1">
                <a:cs typeface="Arial" panose="020B0604020202020204" pitchFamily="34" charset="0"/>
              </a:rPr>
              <a:t>lb</a:t>
            </a:r>
            <a:r>
              <a:rPr lang="en-US" sz="2400" dirty="0">
                <a:cs typeface="Arial" panose="020B0604020202020204" pitchFamily="34" charset="0"/>
              </a:rPr>
              <a:t>/sq. inch steam pressure (121.5) for 15 min.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pPr marL="0" marR="0">
              <a:buNone/>
            </a:pPr>
            <a:endParaRPr lang="en-US" sz="24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7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02DB2-CED7-7F73-F85F-7E695B36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8157-C043-507D-CAA2-B6A3A7CC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80BAF4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82F87-6C70-7CAA-CABE-26D92B205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20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Hot Air Oven: </a:t>
            </a:r>
            <a:r>
              <a:rPr lang="en-US" dirty="0"/>
              <a:t>It is a dry air type sterilizer. 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It is used for </a:t>
            </a:r>
            <a:r>
              <a:rPr lang="en-US" u="sng" dirty="0">
                <a:solidFill>
                  <a:srgbClr val="C00000"/>
                </a:solidFill>
              </a:rPr>
              <a:t>sterilizing laboratory glass ware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operates at a temperature of </a:t>
            </a:r>
            <a:r>
              <a:rPr lang="en-US" b="1" dirty="0"/>
              <a:t>160 to 180 </a:t>
            </a:r>
            <a:r>
              <a:rPr lang="en-US" b="1" baseline="30000" dirty="0"/>
              <a:t>o</a:t>
            </a:r>
            <a:r>
              <a:rPr lang="en-US" b="1" dirty="0"/>
              <a:t> 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for one and a half hour.</a:t>
            </a:r>
          </a:p>
          <a:p>
            <a:endParaRPr lang="en-US" dirty="0"/>
          </a:p>
        </p:txBody>
      </p:sp>
      <p:pic>
        <p:nvPicPr>
          <p:cNvPr id="3" name="image4.jpeg">
            <a:extLst>
              <a:ext uri="{FF2B5EF4-FFF2-40B4-BE49-F238E27FC236}">
                <a16:creationId xmlns:a16="http://schemas.microsoft.com/office/drawing/2014/main" id="{676A5AAF-4E5C-A172-9A16-1DEA559CDF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9780" y="1791202"/>
            <a:ext cx="2630905" cy="28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12CA5-267E-4647-EAB8-E1F2D1E5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8E47-2B84-544D-1B09-34CC4E11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80BAF4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pic>
        <p:nvPicPr>
          <p:cNvPr id="8" name="image5.jpeg" descr="laminar-air-flow">
            <a:extLst>
              <a:ext uri="{FF2B5EF4-FFF2-40B4-BE49-F238E27FC236}">
                <a16:creationId xmlns:a16="http://schemas.microsoft.com/office/drawing/2014/main" id="{EFADE5A8-7E2D-C811-D399-5970689C5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3183" y="1731336"/>
            <a:ext cx="2590800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2E94D-DBAC-42D8-564A-1440B0221868}"/>
              </a:ext>
            </a:extLst>
          </p:cNvPr>
          <p:cNvSpPr txBox="1"/>
          <p:nvPr/>
        </p:nvSpPr>
        <p:spPr>
          <a:xfrm>
            <a:off x="388017" y="2082292"/>
            <a:ext cx="8852235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cs typeface="Arial" panose="020B0604020202020204" pitchFamily="34" charset="0"/>
              </a:rPr>
              <a:t>Laminar Air Flow: </a:t>
            </a:r>
            <a:r>
              <a:rPr lang="en-US" sz="2400" dirty="0">
                <a:cs typeface="Arial" panose="020B0604020202020204" pitchFamily="34" charset="0"/>
              </a:rPr>
              <a:t>It is a chamber which </a:t>
            </a:r>
            <a:r>
              <a:rPr lang="en-US" sz="2400" b="1" u="sng" dirty="0">
                <a:cs typeface="Arial" panose="020B0604020202020204" pitchFamily="34" charset="0"/>
              </a:rPr>
              <a:t>provides a microbe free environment</a:t>
            </a:r>
            <a:endParaRPr lang="en-US" sz="2400" b="1" u="sng" dirty="0">
              <a:solidFill>
                <a:srgbClr val="00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sz="2400" b="1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 b="1" spc="-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en-US" sz="2400" b="1" spc="-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spc="-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2400" b="1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for culturing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en-US" sz="2400" spc="-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-2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en-US" sz="2400" spc="-1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-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spc="-15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microbes.</a:t>
            </a:r>
            <a:endParaRPr lang="en-US" sz="24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9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DD473-4444-3E64-4B61-0735531F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8EBB-5656-4B4B-5D5D-F80352C8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1168BF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pic>
        <p:nvPicPr>
          <p:cNvPr id="3" name="image12.jpeg">
            <a:extLst>
              <a:ext uri="{FF2B5EF4-FFF2-40B4-BE49-F238E27FC236}">
                <a16:creationId xmlns:a16="http://schemas.microsoft.com/office/drawing/2014/main" id="{8B3B8291-B81C-45A4-0CB4-96152D3456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3327" y="1207869"/>
            <a:ext cx="2863232" cy="1800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E8D99-4D60-BE77-0F8C-56CCECC8E44A}"/>
              </a:ext>
            </a:extLst>
          </p:cNvPr>
          <p:cNvSpPr txBox="1"/>
          <p:nvPr/>
        </p:nvSpPr>
        <p:spPr>
          <a:xfrm>
            <a:off x="838200" y="1410126"/>
            <a:ext cx="7367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Hot plate: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In laboratory, hot plates are generally used to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heat glassware or its contents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	</a:t>
            </a:r>
          </a:p>
        </p:txBody>
      </p:sp>
      <p:pic>
        <p:nvPicPr>
          <p:cNvPr id="7" name="image14.jpeg">
            <a:extLst>
              <a:ext uri="{FF2B5EF4-FFF2-40B4-BE49-F238E27FC236}">
                <a16:creationId xmlns:a16="http://schemas.microsoft.com/office/drawing/2014/main" id="{05E76D27-8D21-90A0-29BA-CC76FE95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372600" y="4049921"/>
            <a:ext cx="2135606" cy="2381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91BCD8-D21D-DE67-DAD9-FE96F80C9D82}"/>
              </a:ext>
            </a:extLst>
          </p:cNvPr>
          <p:cNvSpPr txBox="1"/>
          <p:nvPr/>
        </p:nvSpPr>
        <p:spPr>
          <a:xfrm>
            <a:off x="683793" y="5124708"/>
            <a:ext cx="8159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Weighing scales 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are devices used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to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measure weight or calculate mass.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999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87B46-EEA4-A805-A22B-2456262B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3F34-3795-C9B1-F4B9-23706C1F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1168BF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F1C53-2324-90EC-77FC-16B0D6DDA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Centrifuge: </a:t>
            </a:r>
            <a:r>
              <a:rPr lang="en-US" sz="2400" dirty="0">
                <a:cs typeface="Arial" panose="020B0604020202020204" pitchFamily="34" charset="0"/>
              </a:rPr>
              <a:t>It spins liquid samples to </a:t>
            </a:r>
            <a:r>
              <a:rPr lang="en-US" sz="2400" b="1" dirty="0">
                <a:cs typeface="Arial" panose="020B0604020202020204" pitchFamily="34" charset="0"/>
              </a:rPr>
              <a:t>separate their</a:t>
            </a: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 components</a:t>
            </a:r>
          </a:p>
          <a:p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3" name="image7.jpeg" descr="centrifuge">
            <a:extLst>
              <a:ext uri="{FF2B5EF4-FFF2-40B4-BE49-F238E27FC236}">
                <a16:creationId xmlns:a16="http://schemas.microsoft.com/office/drawing/2014/main" id="{0F8F9329-2C4D-D02F-F607-6CCDDE44F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8521" y="1272373"/>
            <a:ext cx="2450698" cy="1822334"/>
          </a:xfrm>
          <a:prstGeom prst="rect">
            <a:avLst/>
          </a:prstGeom>
        </p:spPr>
      </p:pic>
      <p:pic>
        <p:nvPicPr>
          <p:cNvPr id="5" name="image8.jpeg" descr="Model22UV_VIS">
            <a:extLst>
              <a:ext uri="{FF2B5EF4-FFF2-40B4-BE49-F238E27FC236}">
                <a16:creationId xmlns:a16="http://schemas.microsoft.com/office/drawing/2014/main" id="{4B23B409-1634-D9D2-F93F-C3EC0620A4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9365" y="4199021"/>
            <a:ext cx="2450698" cy="1977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68AF6-93CE-206C-DC22-37599C9F26AB}"/>
              </a:ext>
            </a:extLst>
          </p:cNvPr>
          <p:cNvSpPr txBox="1"/>
          <p:nvPr/>
        </p:nvSpPr>
        <p:spPr>
          <a:xfrm>
            <a:off x="591937" y="4417262"/>
            <a:ext cx="8546584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7160">
              <a:lnSpc>
                <a:spcPct val="150000"/>
              </a:lnSpc>
              <a:spcBef>
                <a:spcPts val="450"/>
              </a:spcBef>
              <a:tabLst>
                <a:tab pos="1934845" algn="l"/>
                <a:tab pos="1935480" algn="l"/>
              </a:tabLst>
            </a:pPr>
            <a:r>
              <a:rPr lang="en-US" sz="2400" b="1" dirty="0"/>
              <a:t>Spectrophotometer: </a:t>
            </a:r>
            <a:r>
              <a:rPr lang="en-US" sz="2400" dirty="0"/>
              <a:t>	</a:t>
            </a:r>
            <a:r>
              <a:rPr lang="en-US" sz="2400" dirty="0">
                <a:effectLst/>
                <a:ea typeface="Arial" panose="020B0604020202020204" pitchFamily="34" charset="0"/>
              </a:rPr>
              <a:t>It</a:t>
            </a:r>
            <a:r>
              <a:rPr lang="en-US" sz="2400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ea typeface="Arial" panose="020B0604020202020204" pitchFamily="34" charset="0"/>
              </a:rPr>
              <a:t>is</a:t>
            </a:r>
            <a:r>
              <a:rPr lang="en-US" sz="2400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ea typeface="Arial" panose="020B0604020202020204" pitchFamily="34" charset="0"/>
              </a:rPr>
              <a:t>a</a:t>
            </a:r>
            <a:r>
              <a:rPr lang="en-US" sz="2400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ea typeface="Arial" panose="020B0604020202020204" pitchFamily="34" charset="0"/>
              </a:rPr>
              <a:t>device</a:t>
            </a:r>
            <a:r>
              <a:rPr lang="en-US" sz="2400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>
                <a:effectLst/>
                <a:ea typeface="Arial" panose="020B0604020202020204" pitchFamily="34" charset="0"/>
              </a:rPr>
              <a:t>which</a:t>
            </a:r>
            <a:r>
              <a:rPr lang="en-US" sz="2400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uses</a:t>
            </a:r>
            <a:r>
              <a:rPr lang="en-US" sz="2400" b="1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a</a:t>
            </a:r>
            <a:r>
              <a:rPr lang="en-US" sz="2400" b="1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wavelength</a:t>
            </a:r>
            <a:r>
              <a:rPr lang="en-US" sz="2400" b="1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to</a:t>
            </a:r>
            <a:r>
              <a:rPr lang="en-US" sz="2400" b="1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determine</a:t>
            </a:r>
            <a:r>
              <a:rPr lang="en-US" sz="2400" b="1" spc="4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the</a:t>
            </a:r>
            <a:r>
              <a:rPr lang="en-US" sz="2400" b="1" spc="200" dirty="0"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concentration of a compound </a:t>
            </a:r>
            <a:r>
              <a:rPr lang="en-US" sz="2400" dirty="0">
                <a:effectLst/>
                <a:uFill>
                  <a:solidFill>
                    <a:srgbClr val="1272E8"/>
                  </a:solidFill>
                </a:uFill>
                <a:ea typeface="Arial" panose="020B0604020202020204" pitchFamily="34" charset="0"/>
              </a:rPr>
              <a:t>or particles in a solution or suspension</a:t>
            </a:r>
            <a:r>
              <a:rPr lang="en-US" sz="2400" dirty="0">
                <a:effectLst/>
                <a:ea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45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DC52-5BB4-1F4F-0029-4A418230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CF2F-9A8D-CEEA-CC90-1FA12FB1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1168BF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pic>
        <p:nvPicPr>
          <p:cNvPr id="5" name="image10.png">
            <a:extLst>
              <a:ext uri="{FF2B5EF4-FFF2-40B4-BE49-F238E27FC236}">
                <a16:creationId xmlns:a16="http://schemas.microsoft.com/office/drawing/2014/main" id="{0D4C9145-1A3D-FDDF-DE87-ABE888504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4281" y="1272560"/>
            <a:ext cx="3032241" cy="1888231"/>
          </a:xfrm>
          <a:prstGeom prst="rect">
            <a:avLst/>
          </a:prstGeom>
        </p:spPr>
      </p:pic>
      <p:pic>
        <p:nvPicPr>
          <p:cNvPr id="6" name="image11.jpeg">
            <a:extLst>
              <a:ext uri="{FF2B5EF4-FFF2-40B4-BE49-F238E27FC236}">
                <a16:creationId xmlns:a16="http://schemas.microsoft.com/office/drawing/2014/main" id="{0DF48FD4-6F95-6D00-9DBB-B571A5B87B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4282" y="3697209"/>
            <a:ext cx="3032240" cy="1888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6596F-9C8A-2035-2EB6-8F7330FC5697}"/>
              </a:ext>
            </a:extLst>
          </p:cNvPr>
          <p:cNvSpPr txBox="1"/>
          <p:nvPr/>
        </p:nvSpPr>
        <p:spPr>
          <a:xfrm>
            <a:off x="664744" y="1674078"/>
            <a:ext cx="7444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Micropipettes: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Pipettes are used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to accurately </a:t>
            </a:r>
            <a:r>
              <a:rPr lang="en-US" sz="2400" b="1" i="0" u="sng" strike="noStrike" baseline="0" dirty="0">
                <a:solidFill>
                  <a:srgbClr val="000000"/>
                </a:solidFill>
              </a:rPr>
              <a:t>measure and dispense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small volumes of liquid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442F3-D31A-C123-B9A3-FA421BF07D23}"/>
              </a:ext>
            </a:extLst>
          </p:cNvPr>
          <p:cNvSpPr txBox="1"/>
          <p:nvPr/>
        </p:nvSpPr>
        <p:spPr>
          <a:xfrm>
            <a:off x="664744" y="4617621"/>
            <a:ext cx="7691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pH meter: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It is a device used for </a:t>
            </a:r>
            <a:r>
              <a:rPr lang="en-US" sz="2400" b="0" i="0" u="sng" strike="noStrike" baseline="0" dirty="0">
                <a:solidFill>
                  <a:srgbClr val="000000"/>
                </a:solidFill>
              </a:rPr>
              <a:t>measuring the pH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which is either the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concentration or the activity of hydrogen ions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of an aqueous solution.	</a:t>
            </a:r>
          </a:p>
        </p:txBody>
      </p:sp>
    </p:spTree>
    <p:extLst>
      <p:ext uri="{BB962C8B-B14F-4D97-AF65-F5344CB8AC3E}">
        <p14:creationId xmlns:p14="http://schemas.microsoft.com/office/powerpoint/2010/main" val="364846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B2DDA-81D5-F72A-86B8-3AC6B6EF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68EA-13C2-47D5-C437-BD260BB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1168BF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19807-2B26-E830-1DF9-46BFE79A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Colony counter: </a:t>
            </a:r>
            <a:r>
              <a:rPr lang="en-US" sz="2400" dirty="0"/>
              <a:t>Instrument is used for </a:t>
            </a:r>
            <a:r>
              <a:rPr lang="en-US" sz="2400" b="1" u="sng" dirty="0"/>
              <a:t>counting of</a:t>
            </a:r>
          </a:p>
          <a:p>
            <a:pPr marL="0" indent="0">
              <a:buNone/>
            </a:pPr>
            <a:r>
              <a:rPr lang="en-US" sz="2400" b="1" u="sng" dirty="0"/>
              <a:t> bacterial colonies growing on agar in petri dishes.	</a:t>
            </a:r>
          </a:p>
          <a:p>
            <a:endParaRPr lang="en-US" dirty="0"/>
          </a:p>
        </p:txBody>
      </p:sp>
      <p:pic>
        <p:nvPicPr>
          <p:cNvPr id="6" name="image15.jpeg" descr="Colony Counter">
            <a:extLst>
              <a:ext uri="{FF2B5EF4-FFF2-40B4-BE49-F238E27FC236}">
                <a16:creationId xmlns:a16="http://schemas.microsoft.com/office/drawing/2014/main" id="{640CA8FF-5600-4FD8-C49B-06A621F2F4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0815" y="1800566"/>
            <a:ext cx="223901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B86A-1CF2-754A-F71F-6C62C3C54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D45D-0E67-C1FF-A15E-32FF4F3D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1168BF"/>
          </a:solidFill>
        </p:spPr>
        <p:txBody>
          <a:bodyPr/>
          <a:lstStyle/>
          <a:p>
            <a:r>
              <a:rPr lang="en-US" dirty="0"/>
              <a:t>              Apparatus and Equipment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EE66F-0F99-D742-F84A-1198CAFDA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053" y="998548"/>
            <a:ext cx="10058400" cy="58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48383-C63F-33A3-DA2C-DC76B03EA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E31-6FB2-63C7-52E5-106BC171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18" y="327730"/>
            <a:ext cx="10058400" cy="95554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Course: MBIO 240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6A4E6-49DA-CA41-7378-81C531E74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92" y="2321080"/>
            <a:ext cx="10509365" cy="2228851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To understand the </a:t>
            </a:r>
            <a:r>
              <a:rPr lang="en-US" sz="3200" b="1" dirty="0"/>
              <a:t>importance of biosafety in biological laboratories </a:t>
            </a:r>
            <a:r>
              <a:rPr lang="en-US" sz="3200" dirty="0"/>
              <a:t>and learn </a:t>
            </a:r>
            <a:r>
              <a:rPr lang="en-US" sz="3200" b="1" dirty="0"/>
              <a:t>how it reduces risks for individuals and the environment</a:t>
            </a:r>
            <a:r>
              <a:rPr lang="en-US" sz="3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B5F19-D715-EF32-E8D6-ACAD2312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0" y="41563"/>
            <a:ext cx="12192000" cy="139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40E90-C558-148F-9EC8-D70D72E4876F}"/>
              </a:ext>
            </a:extLst>
          </p:cNvPr>
          <p:cNvSpPr txBox="1"/>
          <p:nvPr/>
        </p:nvSpPr>
        <p:spPr>
          <a:xfrm>
            <a:off x="2119745" y="433593"/>
            <a:ext cx="7121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Introduction to Biosafety in Biological Laboratories.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0885C-BBF5-5105-928C-D02D902A2624}"/>
              </a:ext>
            </a:extLst>
          </p:cNvPr>
          <p:cNvSpPr/>
          <p:nvPr/>
        </p:nvSpPr>
        <p:spPr>
          <a:xfrm>
            <a:off x="3389727" y="1830110"/>
            <a:ext cx="4312227" cy="670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Aim of the Experiment: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2BF92-1E42-FC1F-279A-A5CDC239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83E0-F203-D9DB-40D2-73D421CA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274196" cy="529471"/>
          </a:xfrm>
          <a:solidFill>
            <a:srgbClr val="1168B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Apparatus and Equipment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B553E-E335-B9F5-B5AF-223BD455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589" y="661737"/>
            <a:ext cx="9841832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086B-BFED-15B9-F838-5959B6D194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68BF"/>
          </a:solidFill>
        </p:spPr>
        <p:txBody>
          <a:bodyPr/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67C6-11FD-0EA9-C923-5A484677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Meechan, P. J., &amp; Potts, J. (2020). Biosafety in Microbiological and Biomedical Laboratories. Centers for Disease Control and Prevention (CDC) Biosafety Guidelines.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Cappuccino James, G. (2002). Microbiology: A Laboratory Manual, San Francisco: Benjamin Cummings.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Lorrence</a:t>
            </a:r>
            <a:r>
              <a:rPr lang="en-US" dirty="0"/>
              <a:t>, H Green, Emanuel Goldman. (2021). Practical Handbook of Microbiology. CRC Press. Pages – 975.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John Grainger, Janet Hurst, Dariel </a:t>
            </a:r>
            <a:r>
              <a:rPr lang="en-US" dirty="0" err="1"/>
              <a:t>Burdass</a:t>
            </a:r>
            <a:r>
              <a:rPr lang="en-US" dirty="0"/>
              <a:t>. (2001). Basic Practical Microbiology. The Society for General Microbiology. </a:t>
            </a:r>
          </a:p>
        </p:txBody>
      </p:sp>
    </p:spTree>
    <p:extLst>
      <p:ext uri="{BB962C8B-B14F-4D97-AF65-F5344CB8AC3E}">
        <p14:creationId xmlns:p14="http://schemas.microsoft.com/office/powerpoint/2010/main" val="317107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2661-DC17-0F8D-4826-B7DE316E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00EA-F049-5F91-3148-EEBD0C4C9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18" y="327730"/>
            <a:ext cx="10058400" cy="95554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Course: MBIO 240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C7D33-3081-1335-31C1-CE6D9FD47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441" y="2540576"/>
            <a:ext cx="11378045" cy="2228851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/>
              <a:t>Biosafety</a:t>
            </a:r>
            <a:r>
              <a:rPr lang="en-US" sz="3200" dirty="0"/>
              <a:t> refers to the </a:t>
            </a:r>
            <a:r>
              <a:rPr lang="en-US" sz="3200" b="1" dirty="0"/>
              <a:t>precautions and safety measures </a:t>
            </a:r>
            <a:r>
              <a:rPr lang="en-US" sz="3200" dirty="0"/>
              <a:t>taken to </a:t>
            </a:r>
            <a:r>
              <a:rPr lang="en-US" sz="3200" b="1" dirty="0"/>
              <a:t>minimize the risk of infection from microorganisms </a:t>
            </a:r>
            <a:r>
              <a:rPr lang="en-US" sz="3200" dirty="0"/>
              <a:t>within laboratories.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/>
              <a:t>Its goal is </a:t>
            </a:r>
            <a:r>
              <a:rPr lang="en-US" sz="3200" b="1" dirty="0"/>
              <a:t>to protect laboratory workers</a:t>
            </a:r>
            <a:r>
              <a:rPr lang="en-US" sz="3200" dirty="0"/>
              <a:t>, maintain a </a:t>
            </a:r>
            <a:r>
              <a:rPr lang="en-US" sz="3200" b="1" dirty="0"/>
              <a:t>clean work environment</a:t>
            </a:r>
            <a:r>
              <a:rPr lang="en-US" sz="3200" dirty="0"/>
              <a:t>, and </a:t>
            </a:r>
            <a:r>
              <a:rPr lang="en-US" sz="3200" b="1" dirty="0"/>
              <a:t>prevent contamination from spreading to the wider community.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F2265-FAD3-EFD0-CE2E-2811421A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0" y="41563"/>
            <a:ext cx="12192000" cy="139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935A0-85AA-F854-CB0D-3ED13232576C}"/>
              </a:ext>
            </a:extLst>
          </p:cNvPr>
          <p:cNvSpPr txBox="1"/>
          <p:nvPr/>
        </p:nvSpPr>
        <p:spPr>
          <a:xfrm>
            <a:off x="2119745" y="433593"/>
            <a:ext cx="7121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Introduction to Biosafety in Biological Laboratories.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5CA7B-5674-9299-3FC4-CC0108D92293}"/>
              </a:ext>
            </a:extLst>
          </p:cNvPr>
          <p:cNvSpPr/>
          <p:nvPr/>
        </p:nvSpPr>
        <p:spPr>
          <a:xfrm>
            <a:off x="3423804" y="1545004"/>
            <a:ext cx="4312227" cy="670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is Biosafety?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4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DC07-8DF8-68C1-9154-8FD355319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94B7-5CD7-3127-3093-F045851D2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18" y="327730"/>
            <a:ext cx="10058400" cy="95554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Course: MBIO 240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06B18-D58D-0EB5-4E8A-C85AFBD8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828" y="2024489"/>
            <a:ext cx="11305309" cy="4681104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 Biosecurity</a:t>
            </a:r>
            <a:r>
              <a:rPr lang="en-US" sz="3200" dirty="0"/>
              <a:t>: Refers to measures that </a:t>
            </a:r>
            <a:r>
              <a:rPr lang="en-US" sz="3200" b="1" dirty="0"/>
              <a:t>prevent</a:t>
            </a:r>
            <a:r>
              <a:rPr lang="en-US" sz="3200" dirty="0"/>
              <a:t> the loss, theft, </a:t>
            </a:r>
            <a:r>
              <a:rPr lang="en-US" sz="3200" b="1" dirty="0"/>
              <a:t>misuse, or intentional release of pathogens and toxins. 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 Infection: </a:t>
            </a:r>
            <a:r>
              <a:rPr lang="en-US" sz="3200" dirty="0"/>
              <a:t>The invasion and growth of microorganisms like bacteria, viruses, or fungi in the body, potentially causing immune reactions or disease symptoms. 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Bio-risk:</a:t>
            </a:r>
            <a:r>
              <a:rPr lang="en-US" sz="3200" dirty="0"/>
              <a:t> The </a:t>
            </a:r>
            <a:r>
              <a:rPr lang="en-US" sz="3200" b="1" dirty="0"/>
              <a:t>likelihood of harmful events </a:t>
            </a:r>
            <a:r>
              <a:rPr lang="en-US" sz="3200" dirty="0"/>
              <a:t>such as accidental </a:t>
            </a:r>
            <a:r>
              <a:rPr lang="en-US" sz="3200" b="1" dirty="0"/>
              <a:t>exposure</a:t>
            </a:r>
            <a:r>
              <a:rPr lang="en-US" sz="3200" dirty="0"/>
              <a:t>, unauthorized access, or </a:t>
            </a:r>
            <a:r>
              <a:rPr lang="en-US" sz="3200" b="1" dirty="0"/>
              <a:t>intentional misuse of biological agents</a:t>
            </a:r>
            <a:r>
              <a:rPr lang="en-US" sz="3200" dirty="0"/>
              <a:t>, leading to harm or infection. 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Containment</a:t>
            </a:r>
            <a:r>
              <a:rPr lang="en-US" sz="3200" u="sng" dirty="0"/>
              <a:t>: Procedures designed to prevent the release of microorganisms from the laboratory </a:t>
            </a:r>
            <a:r>
              <a:rPr lang="en-US" sz="3200" dirty="0"/>
              <a:t>to the outside environment, </a:t>
            </a:r>
            <a:r>
              <a:rPr lang="en-US" sz="3200" u="sng" dirty="0"/>
              <a:t>including the use of personal protective equipment and physical barriers. 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Biohazard: </a:t>
            </a:r>
            <a:r>
              <a:rPr lang="en-US" sz="3200" dirty="0"/>
              <a:t>Biological materials, such as infectious samples, that pose potential risks to human health.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9B772-BF10-832C-B37D-033CC437DC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0" y="41563"/>
            <a:ext cx="12192000" cy="139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A97E0-33EA-E672-C96C-0E92B7675D15}"/>
              </a:ext>
            </a:extLst>
          </p:cNvPr>
          <p:cNvSpPr txBox="1"/>
          <p:nvPr/>
        </p:nvSpPr>
        <p:spPr>
          <a:xfrm>
            <a:off x="2119745" y="433593"/>
            <a:ext cx="7121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Introduction to Biosafety in Biological Laboratories.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1EC7B-FF93-F2D1-1390-9152372F7D7C}"/>
              </a:ext>
            </a:extLst>
          </p:cNvPr>
          <p:cNvSpPr/>
          <p:nvPr/>
        </p:nvSpPr>
        <p:spPr>
          <a:xfrm>
            <a:off x="3423804" y="1545004"/>
            <a:ext cx="4312227" cy="670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Key Terms in Biosafety </a:t>
            </a:r>
          </a:p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701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C98-84EC-2F96-14EB-F111F265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0"/>
            <a:ext cx="11222182" cy="861001"/>
          </a:xfrm>
          <a:solidFill>
            <a:srgbClr val="0E66D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Basic tools for personal protection and decontamination</a:t>
            </a:r>
            <a:r>
              <a:rPr lang="en-US" sz="4000" dirty="0"/>
              <a:t>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58D150-AD0E-DA4E-CD18-103F354AD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763441"/>
              </p:ext>
            </p:extLst>
          </p:nvPr>
        </p:nvGraphicFramePr>
        <p:xfrm>
          <a:off x="2031999" y="997527"/>
          <a:ext cx="9600624" cy="514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2CFE5E-FD55-4E03-071C-F9645ACE4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81" y="861001"/>
            <a:ext cx="1590390" cy="1246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811D3-5B9A-E8E0-0F99-A0FCE0BA64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6" y="3066487"/>
            <a:ext cx="1823250" cy="1585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D09FA-21BF-E1F8-DDDA-C8E93604782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851" r="16938"/>
          <a:stretch>
            <a:fillRect/>
          </a:stretch>
        </p:blipFill>
        <p:spPr>
          <a:xfrm>
            <a:off x="107781" y="4880853"/>
            <a:ext cx="1823250" cy="1900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88354-474B-5209-2BF3-6BBF27CE4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491" y="2096580"/>
            <a:ext cx="1456970" cy="9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D5C1-9C96-C322-6CE8-7F1A1219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38C1-B9E0-9B67-71F8-C9BD9C2E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0"/>
            <a:ext cx="11222182" cy="861001"/>
          </a:xfrm>
          <a:solidFill>
            <a:srgbClr val="0E66D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Basic tools for personal protection and decontamination:         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                                   </a:t>
            </a:r>
            <a:r>
              <a:rPr lang="en-US" sz="4000" b="1" dirty="0">
                <a:solidFill>
                  <a:schemeClr val="bg1"/>
                </a:solidFill>
              </a:rPr>
              <a:t>Waste Disposal: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B5DEAB-21B5-8B59-F642-6A3970008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076436"/>
              </p:ext>
            </p:extLst>
          </p:nvPr>
        </p:nvGraphicFramePr>
        <p:xfrm>
          <a:off x="1789361" y="1110504"/>
          <a:ext cx="10016261" cy="514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0244C5D-0FB5-C97A-0D97-E73F767EED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5285" b="11837"/>
          <a:stretch>
            <a:fillRect/>
          </a:stretch>
        </p:blipFill>
        <p:spPr>
          <a:xfrm>
            <a:off x="133449" y="4708308"/>
            <a:ext cx="1707028" cy="168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A00DA-3D41-DB30-EC23-AC08F0313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0476"/>
            <a:ext cx="1707028" cy="18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FA499-BE23-53A7-8E3F-8AA9988B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BDCF0-7D64-52E0-EF39-778CE9AE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731"/>
          <a:stretch>
            <a:fillRect/>
          </a:stretch>
        </p:blipFill>
        <p:spPr>
          <a:xfrm>
            <a:off x="0" y="0"/>
            <a:ext cx="12192000" cy="139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8EAC9-BFBA-F781-BB7A-4FA09C23FE25}"/>
              </a:ext>
            </a:extLst>
          </p:cNvPr>
          <p:cNvSpPr txBox="1"/>
          <p:nvPr/>
        </p:nvSpPr>
        <p:spPr>
          <a:xfrm>
            <a:off x="1454725" y="112630"/>
            <a:ext cx="7621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Laboratory safety equipment and emergency response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249DC-77C2-72D2-4B8A-CF988C7BD438}"/>
              </a:ext>
            </a:extLst>
          </p:cNvPr>
          <p:cNvSpPr/>
          <p:nvPr/>
        </p:nvSpPr>
        <p:spPr>
          <a:xfrm>
            <a:off x="68154" y="1532659"/>
            <a:ext cx="12006470" cy="587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 the location and proper use of safety equipment like : eyewash stations, lab shower, fire extinguishers, and spill kits, biohazard baskets.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03CDA6-CC64-5828-5E94-F4EB29997F9D}"/>
              </a:ext>
            </a:extLst>
          </p:cNvPr>
          <p:cNvSpPr/>
          <p:nvPr/>
        </p:nvSpPr>
        <p:spPr>
          <a:xfrm>
            <a:off x="2279261" y="2478075"/>
            <a:ext cx="2163890" cy="1224503"/>
          </a:xfrm>
          <a:prstGeom prst="ellipse">
            <a:avLst/>
          </a:prstGeom>
          <a:solidFill>
            <a:srgbClr val="3792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Fire extinguisher</a:t>
            </a:r>
          </a:p>
        </p:txBody>
      </p:sp>
      <p:sp>
        <p:nvSpPr>
          <p:cNvPr id="12" name="AutoShape 2" descr="Image result for eyewash station in lab">
            <a:extLst>
              <a:ext uri="{FF2B5EF4-FFF2-40B4-BE49-F238E27FC236}">
                <a16:creationId xmlns:a16="http://schemas.microsoft.com/office/drawing/2014/main" id="{AF881003-4184-861E-1FB2-0CD4471E82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533FC8-33F8-99AD-A255-0B8D31A4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" y="3626427"/>
            <a:ext cx="2026228" cy="1698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0BAA3B-7690-3500-B76F-C8F183CD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4" y="5325341"/>
            <a:ext cx="1931031" cy="150668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3DF931A-4F10-D601-D9FC-DA0205D49367}"/>
              </a:ext>
            </a:extLst>
          </p:cNvPr>
          <p:cNvSpPr/>
          <p:nvPr/>
        </p:nvSpPr>
        <p:spPr>
          <a:xfrm>
            <a:off x="129887" y="2571484"/>
            <a:ext cx="1522269" cy="982146"/>
          </a:xfrm>
          <a:prstGeom prst="ellipse">
            <a:avLst/>
          </a:prstGeom>
          <a:solidFill>
            <a:srgbClr val="80BA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Eyewash station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F79EF0-8C54-6267-62CA-63D583813A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068" t="20373" r="56161"/>
          <a:stretch>
            <a:fillRect/>
          </a:stretch>
        </p:blipFill>
        <p:spPr>
          <a:xfrm>
            <a:off x="2694899" y="3789284"/>
            <a:ext cx="1330896" cy="2605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57885D-AA58-06D6-872B-0246CC25BFC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383" t="6364" r="18383" b="6364"/>
          <a:stretch>
            <a:fillRect/>
          </a:stretch>
        </p:blipFill>
        <p:spPr>
          <a:xfrm>
            <a:off x="4443151" y="3689585"/>
            <a:ext cx="1891274" cy="2705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C11D1C-8C0F-7F13-4E6F-CD6BAE6DC2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914"/>
          <a:stretch>
            <a:fillRect/>
          </a:stretch>
        </p:blipFill>
        <p:spPr>
          <a:xfrm>
            <a:off x="6741863" y="3689585"/>
            <a:ext cx="1710655" cy="2705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AF2F54F-7F8E-6245-A451-888D8687B33A}"/>
              </a:ext>
            </a:extLst>
          </p:cNvPr>
          <p:cNvSpPr/>
          <p:nvPr/>
        </p:nvSpPr>
        <p:spPr>
          <a:xfrm>
            <a:off x="6515245" y="2478075"/>
            <a:ext cx="2163890" cy="1129666"/>
          </a:xfrm>
          <a:prstGeom prst="ellipse">
            <a:avLst/>
          </a:prstGeom>
          <a:solidFill>
            <a:srgbClr val="3792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Lab shower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0CA194-C89D-19F3-9E8B-219798C89E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367" t="17089" r="30125" b="13692"/>
          <a:stretch>
            <a:fillRect/>
          </a:stretch>
        </p:blipFill>
        <p:spPr>
          <a:xfrm>
            <a:off x="9185829" y="3627170"/>
            <a:ext cx="1710655" cy="2767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8B6B283-77B8-2F76-0A2C-D52EA1551E6E}"/>
              </a:ext>
            </a:extLst>
          </p:cNvPr>
          <p:cNvSpPr/>
          <p:nvPr/>
        </p:nvSpPr>
        <p:spPr>
          <a:xfrm>
            <a:off x="4627653" y="2625595"/>
            <a:ext cx="1522269" cy="982146"/>
          </a:xfrm>
          <a:prstGeom prst="ellipse">
            <a:avLst/>
          </a:prstGeom>
          <a:solidFill>
            <a:srgbClr val="80BA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aid box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C3F31-273A-2AE6-57C4-63EFE0DF3067}"/>
              </a:ext>
            </a:extLst>
          </p:cNvPr>
          <p:cNvSpPr/>
          <p:nvPr/>
        </p:nvSpPr>
        <p:spPr>
          <a:xfrm>
            <a:off x="9076459" y="2504417"/>
            <a:ext cx="1760316" cy="982146"/>
          </a:xfrm>
          <a:prstGeom prst="ellipse">
            <a:avLst/>
          </a:prstGeom>
          <a:solidFill>
            <a:srgbClr val="80BA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Biohazard container</a:t>
            </a:r>
          </a:p>
        </p:txBody>
      </p:sp>
    </p:spTree>
    <p:extLst>
      <p:ext uri="{BB962C8B-B14F-4D97-AF65-F5344CB8AC3E}">
        <p14:creationId xmlns:p14="http://schemas.microsoft.com/office/powerpoint/2010/main" val="22210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06505-B2E0-4500-89F0-E4AB73AC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1176-76B0-A92C-1FF1-9DF8E302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818" y="327730"/>
            <a:ext cx="10058400" cy="95554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Course: MBIO 240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2093-2F15-DA67-C911-AE8A0E738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731"/>
          <a:stretch>
            <a:fillRect/>
          </a:stretch>
        </p:blipFill>
        <p:spPr>
          <a:xfrm>
            <a:off x="0" y="41563"/>
            <a:ext cx="12192000" cy="139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CBF14-6F92-2AB1-C167-F9DCA89F3053}"/>
              </a:ext>
            </a:extLst>
          </p:cNvPr>
          <p:cNvSpPr txBox="1"/>
          <p:nvPr/>
        </p:nvSpPr>
        <p:spPr>
          <a:xfrm>
            <a:off x="1855818" y="251849"/>
            <a:ext cx="712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Biosafety Levels (BSL):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075D8D-32C7-79C1-B439-24119FD69024}"/>
              </a:ext>
            </a:extLst>
          </p:cNvPr>
          <p:cNvSpPr/>
          <p:nvPr/>
        </p:nvSpPr>
        <p:spPr>
          <a:xfrm>
            <a:off x="1781064" y="1611847"/>
            <a:ext cx="8175959" cy="1074810"/>
          </a:xfrm>
          <a:prstGeom prst="rect">
            <a:avLst/>
          </a:prstGeom>
          <a:solidFill>
            <a:srgbClr val="80BA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BSL-1: 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Handles </a:t>
            </a:r>
            <a:r>
              <a:rPr lang="en-US" b="1" u="sng" dirty="0">
                <a:solidFill>
                  <a:schemeClr val="tx1"/>
                </a:solidFill>
              </a:rPr>
              <a:t>non-harmful microorganisms like </a:t>
            </a:r>
            <a:r>
              <a:rPr lang="en-US" b="1" i="1" u="sng" dirty="0">
                <a:solidFill>
                  <a:schemeClr val="tx1"/>
                </a:solidFill>
              </a:rPr>
              <a:t>E. coli </a:t>
            </a:r>
            <a:r>
              <a:rPr lang="en-US" i="1" dirty="0">
                <a:solidFill>
                  <a:schemeClr val="tx1"/>
                </a:solidFill>
              </a:rPr>
              <a:t>K-12</a:t>
            </a:r>
            <a:r>
              <a:rPr lang="en-US" dirty="0">
                <a:solidFill>
                  <a:schemeClr val="tx1"/>
                </a:solidFill>
              </a:rPr>
              <a:t>—</a:t>
            </a:r>
            <a:r>
              <a:rPr lang="en-US" b="1" dirty="0">
                <a:solidFill>
                  <a:schemeClr val="tx1"/>
                </a:solidFill>
              </a:rPr>
              <a:t>minimal safety precautions required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514CC-D453-D84B-60DF-7D36442D8900}"/>
              </a:ext>
            </a:extLst>
          </p:cNvPr>
          <p:cNvSpPr/>
          <p:nvPr/>
        </p:nvSpPr>
        <p:spPr>
          <a:xfrm>
            <a:off x="1781063" y="2870559"/>
            <a:ext cx="8142331" cy="1006534"/>
          </a:xfrm>
          <a:prstGeom prst="rect">
            <a:avLst/>
          </a:prstGeom>
          <a:solidFill>
            <a:srgbClr val="80BA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BSL-2: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Handles </a:t>
            </a:r>
            <a:r>
              <a:rPr lang="en-US" b="1" dirty="0">
                <a:solidFill>
                  <a:schemeClr val="tx1"/>
                </a:solidFill>
              </a:rPr>
              <a:t>moderate-risk pathogens like </a:t>
            </a:r>
            <a:r>
              <a:rPr lang="en-US" b="1" i="1" dirty="0">
                <a:solidFill>
                  <a:schemeClr val="tx1"/>
                </a:solidFill>
              </a:rPr>
              <a:t>Salmonella spp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Requires lab coats, gloves, and proper disposal.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FE6B2-A318-0EB8-990B-BD3E567257FF}"/>
              </a:ext>
            </a:extLst>
          </p:cNvPr>
          <p:cNvSpPr/>
          <p:nvPr/>
        </p:nvSpPr>
        <p:spPr>
          <a:xfrm>
            <a:off x="1781064" y="4172901"/>
            <a:ext cx="8175959" cy="1006534"/>
          </a:xfrm>
          <a:prstGeom prst="rect">
            <a:avLst/>
          </a:prstGeom>
          <a:solidFill>
            <a:srgbClr val="80BA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BSL-3: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Deals with </a:t>
            </a:r>
            <a:r>
              <a:rPr lang="en-US" b="1" dirty="0">
                <a:solidFill>
                  <a:schemeClr val="tx1"/>
                </a:solidFill>
              </a:rPr>
              <a:t>airborne pathogens like </a:t>
            </a:r>
            <a:r>
              <a:rPr lang="en-US" b="1" i="1" dirty="0">
                <a:solidFill>
                  <a:schemeClr val="tx1"/>
                </a:solidFill>
              </a:rPr>
              <a:t>Mycobacterium tuberculosis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b="1" i="1" dirty="0">
                <a:solidFill>
                  <a:schemeClr val="tx1"/>
                </a:solidFill>
              </a:rPr>
              <a:t>Requires restricted access, HEPA filters, and protective suits.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187A98-150C-C61F-F128-482EBA69A22D}"/>
              </a:ext>
            </a:extLst>
          </p:cNvPr>
          <p:cNvSpPr/>
          <p:nvPr/>
        </p:nvSpPr>
        <p:spPr>
          <a:xfrm>
            <a:off x="1814694" y="5547240"/>
            <a:ext cx="8108701" cy="1138910"/>
          </a:xfrm>
          <a:prstGeom prst="rect">
            <a:avLst/>
          </a:prstGeom>
          <a:solidFill>
            <a:srgbClr val="80BA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</a:rPr>
              <a:t>BSL-4: 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Reserved for </a:t>
            </a:r>
            <a:r>
              <a:rPr lang="en-US" b="1" dirty="0">
                <a:solidFill>
                  <a:schemeClr val="tx1"/>
                </a:solidFill>
              </a:rPr>
              <a:t>life-threatening pathogens like </a:t>
            </a:r>
            <a:r>
              <a:rPr lang="en-US" b="1" i="1" dirty="0">
                <a:solidFill>
                  <a:schemeClr val="tx1"/>
                </a:solidFill>
              </a:rPr>
              <a:t>Ebola virus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Maximum containment facilities and full-body suits are necessary.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687E1D-5987-5734-C09C-81EFDDFB5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681" y="41563"/>
            <a:ext cx="3231866" cy="13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B66-777B-881D-D90D-F0A25B75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32266"/>
            <a:ext cx="10515600" cy="867327"/>
          </a:xfrm>
          <a:solidFill>
            <a:srgbClr val="80BAF4"/>
          </a:solidFill>
        </p:spPr>
        <p:txBody>
          <a:bodyPr/>
          <a:lstStyle/>
          <a:p>
            <a:r>
              <a:rPr lang="en-US" b="1" dirty="0"/>
              <a:t>              Decontamination Techniques: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2191D-9320-7087-AF5E-88F3AFBC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Use </a:t>
            </a:r>
            <a:r>
              <a:rPr lang="en-US" sz="4000" b="1" dirty="0"/>
              <a:t>autoclaving (high-pressure steam) or chemical disinfectants</a:t>
            </a:r>
            <a:r>
              <a:rPr lang="en-US" sz="4000" dirty="0"/>
              <a:t> like </a:t>
            </a:r>
            <a:r>
              <a:rPr lang="en-US" sz="4000" b="1" dirty="0"/>
              <a:t>bleach for sterilizing materials.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Regularly clean work surfaces with </a:t>
            </a:r>
            <a:r>
              <a:rPr lang="en-US" sz="4000" b="1" dirty="0"/>
              <a:t>appropriate disinfectants before and after experiments. </a:t>
            </a:r>
          </a:p>
        </p:txBody>
      </p:sp>
    </p:spTree>
    <p:extLst>
      <p:ext uri="{BB962C8B-B14F-4D97-AF65-F5344CB8AC3E}">
        <p14:creationId xmlns:p14="http://schemas.microsoft.com/office/powerpoint/2010/main" val="310012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1014</Words>
  <Application>Microsoft Office PowerPoint</Application>
  <PresentationFormat>Widescreen</PresentationFormat>
  <Paragraphs>104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Course: MBIO 240 </vt:lpstr>
      <vt:lpstr>  Course: MBIO 240 </vt:lpstr>
      <vt:lpstr>  Course: MBIO 240 </vt:lpstr>
      <vt:lpstr>  Course: MBIO 240 </vt:lpstr>
      <vt:lpstr> Basic tools for personal protection and decontamination. </vt:lpstr>
      <vt:lpstr> Basic tools for personal protection and decontamination:                                               Waste Disposal: </vt:lpstr>
      <vt:lpstr>PowerPoint Presentation</vt:lpstr>
      <vt:lpstr>  Course: MBIO 240 </vt:lpstr>
      <vt:lpstr>              Decontamination Techniques:</vt:lpstr>
      <vt:lpstr>2. Introduction to Essential Instruments in a Microbiology Laboratory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              Apparatus and Equipment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Course: MBIO 240</dc:title>
  <dc:creator>Humaira Rizwana</dc:creator>
  <cp:lastModifiedBy>Haya Aldossary</cp:lastModifiedBy>
  <cp:revision>26</cp:revision>
  <dcterms:created xsi:type="dcterms:W3CDTF">2025-08-31T09:28:27Z</dcterms:created>
  <dcterms:modified xsi:type="dcterms:W3CDTF">2026-01-25T21:29:28Z</dcterms:modified>
</cp:coreProperties>
</file>