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0"/>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6268" r:id="rId100"/>
    <p:sldId id="355" r:id="rId101"/>
    <p:sldId id="356" r:id="rId102"/>
    <p:sldId id="357" r:id="rId103"/>
    <p:sldId id="358" r:id="rId104"/>
    <p:sldId id="359" r:id="rId105"/>
    <p:sldId id="360" r:id="rId106"/>
    <p:sldId id="361" r:id="rId107"/>
    <p:sldId id="362" r:id="rId108"/>
    <p:sldId id="364" r:id="rId109"/>
    <p:sldId id="363" r:id="rId110"/>
    <p:sldId id="365" r:id="rId111"/>
    <p:sldId id="366" r:id="rId112"/>
    <p:sldId id="367" r:id="rId113"/>
    <p:sldId id="368" r:id="rId114"/>
    <p:sldId id="369" r:id="rId115"/>
    <p:sldId id="370" r:id="rId116"/>
    <p:sldId id="6243" r:id="rId117"/>
    <p:sldId id="6244" r:id="rId118"/>
    <p:sldId id="371" r:id="rId119"/>
    <p:sldId id="6246" r:id="rId120"/>
    <p:sldId id="6245" r:id="rId121"/>
    <p:sldId id="6247" r:id="rId122"/>
    <p:sldId id="6248" r:id="rId123"/>
    <p:sldId id="6249" r:id="rId124"/>
    <p:sldId id="6206" r:id="rId125"/>
    <p:sldId id="6208" r:id="rId126"/>
    <p:sldId id="6224" r:id="rId127"/>
    <p:sldId id="6227" r:id="rId128"/>
    <p:sldId id="6231" r:id="rId129"/>
    <p:sldId id="6241" r:id="rId130"/>
    <p:sldId id="6242" r:id="rId131"/>
    <p:sldId id="6267" r:id="rId132"/>
    <p:sldId id="6265" r:id="rId133"/>
    <p:sldId id="6266" r:id="rId134"/>
    <p:sldId id="6260" r:id="rId135"/>
    <p:sldId id="6250" r:id="rId136"/>
    <p:sldId id="6251" r:id="rId137"/>
    <p:sldId id="6252" r:id="rId138"/>
    <p:sldId id="6253" r:id="rId139"/>
    <p:sldId id="6254" r:id="rId140"/>
    <p:sldId id="6255" r:id="rId141"/>
    <p:sldId id="6256" r:id="rId142"/>
    <p:sldId id="6257" r:id="rId143"/>
    <p:sldId id="6258" r:id="rId144"/>
    <p:sldId id="6259" r:id="rId145"/>
    <p:sldId id="6261" r:id="rId146"/>
    <p:sldId id="6262" r:id="rId147"/>
    <p:sldId id="6263" r:id="rId148"/>
    <p:sldId id="6264" r:id="rId1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5" autoAdjust="0"/>
    <p:restoredTop sz="94660"/>
  </p:normalViewPr>
  <p:slideViewPr>
    <p:cSldViewPr snapToGrid="0">
      <p:cViewPr varScale="1">
        <p:scale>
          <a:sx n="165" d="100"/>
          <a:sy n="165" d="100"/>
        </p:scale>
        <p:origin x="14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1E457-CAF3-4083-8E12-3CD3896DF9C0}" type="datetimeFigureOut">
              <a:rPr lang="en-US" smtClean="0"/>
              <a:t>23-Jun-20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9BE0B-888B-40AF-823B-A668BAFF0C5D}" type="slidenum">
              <a:rPr lang="en-US" smtClean="0"/>
              <a:t>‹#›</a:t>
            </a:fld>
            <a:endParaRPr lang="en-US"/>
          </a:p>
        </p:txBody>
      </p:sp>
    </p:spTree>
    <p:extLst>
      <p:ext uri="{BB962C8B-B14F-4D97-AF65-F5344CB8AC3E}">
        <p14:creationId xmlns:p14="http://schemas.microsoft.com/office/powerpoint/2010/main" val="4192083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33D289F-7B72-454A-A894-21B9CA45B2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8F745ED-A36B-430E-A20E-1AF52D55FF72}" type="slidenum">
              <a:rPr lang="en-US" altLang="en-US" sz="1200"/>
              <a:pPr eaLnBrk="1" hangingPunct="1"/>
              <a:t>125</a:t>
            </a:fld>
            <a:endParaRPr lang="en-US" altLang="en-US" sz="1200"/>
          </a:p>
        </p:txBody>
      </p:sp>
      <p:sp>
        <p:nvSpPr>
          <p:cNvPr id="58371" name="Rectangle 2">
            <a:extLst>
              <a:ext uri="{FF2B5EF4-FFF2-40B4-BE49-F238E27FC236}">
                <a16:creationId xmlns:a16="http://schemas.microsoft.com/office/drawing/2014/main" id="{7C2F4942-9C29-4AA0-99FA-8045EF80C88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E552DFBE-C67B-4825-9322-5C8AAB69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9428A00D-5CC0-475B-957B-FFE1DD14AE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E5B1B63-3699-42BF-9DDE-56F26A9255FC}" type="slidenum">
              <a:rPr lang="en-US" altLang="en-US" sz="1200"/>
              <a:pPr eaLnBrk="1" hangingPunct="1"/>
              <a:t>130</a:t>
            </a:fld>
            <a:endParaRPr lang="en-US" altLang="en-US" sz="1200"/>
          </a:p>
        </p:txBody>
      </p:sp>
      <p:sp>
        <p:nvSpPr>
          <p:cNvPr id="65539" name="Rectangle 2">
            <a:extLst>
              <a:ext uri="{FF2B5EF4-FFF2-40B4-BE49-F238E27FC236}">
                <a16:creationId xmlns:a16="http://schemas.microsoft.com/office/drawing/2014/main" id="{DC78A63B-1972-4C09-B294-1B195A0ACDF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D3C58F00-71DC-4981-81AA-610E0CD994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D2662E-464E-43D5-A415-846B4C1A326E}" type="datetimeFigureOut">
              <a:rPr lang="en-US" smtClean="0"/>
              <a:t>23-Jun-20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112F1569-7F7D-4C25-84CC-5CADA1DE0EEC}"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2464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2662E-464E-43D5-A415-846B4C1A326E}" type="datetimeFigureOut">
              <a:rPr lang="en-US" smtClean="0"/>
              <a:t>23-Jun-20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1569-7F7D-4C25-84CC-5CADA1DE0EEC}"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818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2662E-464E-43D5-A415-846B4C1A326E}" type="datetimeFigureOut">
              <a:rPr lang="en-US" smtClean="0"/>
              <a:t>23-Jun-20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1569-7F7D-4C25-84CC-5CADA1DE0EEC}"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476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2662E-464E-43D5-A415-846B4C1A326E}" type="datetimeFigureOut">
              <a:rPr lang="en-US" smtClean="0"/>
              <a:t>23-Jun-20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1569-7F7D-4C25-84CC-5CADA1DE0EEC}"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842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D2662E-464E-43D5-A415-846B4C1A326E}" type="datetimeFigureOut">
              <a:rPr lang="en-US" smtClean="0"/>
              <a:t>23-Jun-20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1569-7F7D-4C25-84CC-5CADA1DE0EEC}"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716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D2662E-464E-43D5-A415-846B4C1A326E}" type="datetimeFigureOut">
              <a:rPr lang="en-US" smtClean="0"/>
              <a:t>23-Jun-20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F1569-7F7D-4C25-84CC-5CADA1DE0EEC}"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7246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D2662E-464E-43D5-A415-846B4C1A326E}" type="datetimeFigureOut">
              <a:rPr lang="en-US" smtClean="0"/>
              <a:t>23-Jun-20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F1569-7F7D-4C25-84CC-5CADA1DE0EEC}"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145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D2662E-464E-43D5-A415-846B4C1A326E}" type="datetimeFigureOut">
              <a:rPr lang="en-US" smtClean="0"/>
              <a:t>23-Jun-20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F1569-7F7D-4C25-84CC-5CADA1DE0EEC}"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292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2662E-464E-43D5-A415-846B4C1A326E}" type="datetimeFigureOut">
              <a:rPr lang="en-US" smtClean="0"/>
              <a:t>23-Jun-20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F1569-7F7D-4C25-84CC-5CADA1DE0EEC}" type="slidenum">
              <a:rPr lang="en-US" smtClean="0"/>
              <a:t>‹#›</a:t>
            </a:fld>
            <a:endParaRPr lang="en-US"/>
          </a:p>
        </p:txBody>
      </p:sp>
    </p:spTree>
    <p:extLst>
      <p:ext uri="{BB962C8B-B14F-4D97-AF65-F5344CB8AC3E}">
        <p14:creationId xmlns:p14="http://schemas.microsoft.com/office/powerpoint/2010/main" val="207241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D2662E-464E-43D5-A415-846B4C1A326E}" type="datetimeFigureOut">
              <a:rPr lang="en-US" smtClean="0"/>
              <a:t>23-Jun-20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F1569-7F7D-4C25-84CC-5CADA1DE0EEC}"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1702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9D2662E-464E-43D5-A415-846B4C1A326E}" type="datetimeFigureOut">
              <a:rPr lang="en-US" smtClean="0"/>
              <a:t>23-Jun-20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112F1569-7F7D-4C25-84CC-5CADA1DE0EEC}"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115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9D2662E-464E-43D5-A415-846B4C1A326E}" type="datetimeFigureOut">
              <a:rPr lang="en-US" smtClean="0"/>
              <a:t>23-Jun-20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12F1569-7F7D-4C25-84CC-5CADA1DE0EEC}"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599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B92A-7ED2-4BB8-9566-CC618C2B3503}"/>
              </a:ext>
            </a:extLst>
          </p:cNvPr>
          <p:cNvSpPr>
            <a:spLocks noGrp="1"/>
          </p:cNvSpPr>
          <p:nvPr>
            <p:ph type="ctrTitle"/>
          </p:nvPr>
        </p:nvSpPr>
        <p:spPr/>
        <p:txBody>
          <a:bodyPr>
            <a:normAutofit fontScale="90000"/>
          </a:bodyPr>
          <a:lstStyle/>
          <a:p>
            <a:r>
              <a:rPr lang="en-US" dirty="0"/>
              <a:t>MBI 561 </a:t>
            </a:r>
            <a:br>
              <a:rPr lang="en-US" dirty="0"/>
            </a:br>
            <a:r>
              <a:rPr lang="en-US" dirty="0"/>
              <a:t>Advanced Microbial Physiology</a:t>
            </a:r>
          </a:p>
        </p:txBody>
      </p:sp>
      <p:sp>
        <p:nvSpPr>
          <p:cNvPr id="3" name="Subtitle 2">
            <a:extLst>
              <a:ext uri="{FF2B5EF4-FFF2-40B4-BE49-F238E27FC236}">
                <a16:creationId xmlns:a16="http://schemas.microsoft.com/office/drawing/2014/main" id="{659F7DDE-4C86-4536-B072-962992F233A5}"/>
              </a:ext>
            </a:extLst>
          </p:cNvPr>
          <p:cNvSpPr>
            <a:spLocks noGrp="1"/>
          </p:cNvSpPr>
          <p:nvPr>
            <p:ph type="subTitle" idx="1"/>
          </p:nvPr>
        </p:nvSpPr>
        <p:spPr/>
        <p:txBody>
          <a:bodyPr/>
          <a:lstStyle/>
          <a:p>
            <a:r>
              <a:rPr lang="en-US" dirty="0"/>
              <a:t>By</a:t>
            </a:r>
          </a:p>
          <a:p>
            <a:r>
              <a:rPr lang="en-US" dirty="0"/>
              <a:t>Prof. Dr. Ali </a:t>
            </a:r>
            <a:r>
              <a:rPr lang="en-US" dirty="0" err="1"/>
              <a:t>Bahkali</a:t>
            </a:r>
            <a:endParaRPr lang="en-US" dirty="0"/>
          </a:p>
        </p:txBody>
      </p:sp>
    </p:spTree>
    <p:extLst>
      <p:ext uri="{BB962C8B-B14F-4D97-AF65-F5344CB8AC3E}">
        <p14:creationId xmlns:p14="http://schemas.microsoft.com/office/powerpoint/2010/main" val="255464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D766-CA18-4EE2-ABE4-B7B80CF3D271}"/>
              </a:ext>
            </a:extLst>
          </p:cNvPr>
          <p:cNvSpPr>
            <a:spLocks noGrp="1"/>
          </p:cNvSpPr>
          <p:nvPr>
            <p:ph type="title"/>
          </p:nvPr>
        </p:nvSpPr>
        <p:spPr/>
        <p:txBody>
          <a:bodyPr/>
          <a:lstStyle/>
          <a:p>
            <a:r>
              <a:rPr lang="en-US" b="1" dirty="0"/>
              <a:t>Biogeochemical cycles</a:t>
            </a:r>
            <a:br>
              <a:rPr lang="en-US" b="1" dirty="0"/>
            </a:br>
            <a:endParaRPr lang="en-US" dirty="0"/>
          </a:p>
        </p:txBody>
      </p:sp>
      <p:sp>
        <p:nvSpPr>
          <p:cNvPr id="3" name="Content Placeholder 2">
            <a:extLst>
              <a:ext uri="{FF2B5EF4-FFF2-40B4-BE49-F238E27FC236}">
                <a16:creationId xmlns:a16="http://schemas.microsoft.com/office/drawing/2014/main" id="{0D4745D4-990F-4614-9463-4E48EB8CE908}"/>
              </a:ext>
            </a:extLst>
          </p:cNvPr>
          <p:cNvSpPr>
            <a:spLocks noGrp="1"/>
          </p:cNvSpPr>
          <p:nvPr>
            <p:ph idx="1"/>
          </p:nvPr>
        </p:nvSpPr>
        <p:spPr/>
        <p:txBody>
          <a:bodyPr/>
          <a:lstStyle/>
          <a:p>
            <a:pPr fontAlgn="base"/>
            <a:r>
              <a:rPr lang="en-US" dirty="0"/>
              <a:t>The constant recycling of chemical elements is vital to the functioning of ecosystems. In Earth's </a:t>
            </a:r>
            <a:r>
              <a:rPr lang="en-US" b="1" dirty="0"/>
              <a:t>biogeochemical cycles</a:t>
            </a:r>
            <a:r>
              <a:rPr lang="en-US" dirty="0"/>
              <a:t>, chemical elements are converted among various different forms in a repeating cycle.</a:t>
            </a:r>
          </a:p>
          <a:p>
            <a:pPr fontAlgn="base"/>
            <a:r>
              <a:rPr lang="en-US" dirty="0"/>
              <a:t>By virtue of their diverse metabolisms, prokaryotes play important roles in many global cycles. Here, we'll take a closer look at their function in two of these: the nitrogen and carbon cycles.</a:t>
            </a:r>
          </a:p>
          <a:p>
            <a:endParaRPr lang="en-US" dirty="0"/>
          </a:p>
        </p:txBody>
      </p:sp>
    </p:spTree>
    <p:extLst>
      <p:ext uri="{BB962C8B-B14F-4D97-AF65-F5344CB8AC3E}">
        <p14:creationId xmlns:p14="http://schemas.microsoft.com/office/powerpoint/2010/main" val="30529781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04039D-19BF-471E-8755-FDF911855FA0}"/>
              </a:ext>
            </a:extLst>
          </p:cNvPr>
          <p:cNvSpPr>
            <a:spLocks noGrp="1"/>
          </p:cNvSpPr>
          <p:nvPr>
            <p:ph type="title"/>
          </p:nvPr>
        </p:nvSpPr>
        <p:spPr/>
        <p:txBody>
          <a:bodyPr/>
          <a:lstStyle/>
          <a:p>
            <a:r>
              <a:rPr lang="en-US" dirty="0"/>
              <a:t>Chapter 7. Quorum Sensing and Signal Transduction</a:t>
            </a:r>
          </a:p>
        </p:txBody>
      </p:sp>
      <p:sp>
        <p:nvSpPr>
          <p:cNvPr id="7" name="Text Placeholder 6">
            <a:extLst>
              <a:ext uri="{FF2B5EF4-FFF2-40B4-BE49-F238E27FC236}">
                <a16:creationId xmlns:a16="http://schemas.microsoft.com/office/drawing/2014/main" id="{CEC0D920-38EB-4975-9229-7E274A177D0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793859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88EF0C-6595-40B0-8F26-BD66A8D70657}"/>
              </a:ext>
            </a:extLst>
          </p:cNvPr>
          <p:cNvSpPr>
            <a:spLocks noGrp="1"/>
          </p:cNvSpPr>
          <p:nvPr>
            <p:ph type="title"/>
          </p:nvPr>
        </p:nvSpPr>
        <p:spPr/>
        <p:txBody>
          <a:bodyPr/>
          <a:lstStyle/>
          <a:p>
            <a:r>
              <a:rPr lang="en-US" dirty="0"/>
              <a:t>Quorum Sensing</a:t>
            </a:r>
          </a:p>
        </p:txBody>
      </p:sp>
      <p:sp>
        <p:nvSpPr>
          <p:cNvPr id="5" name="Content Placeholder 4">
            <a:extLst>
              <a:ext uri="{FF2B5EF4-FFF2-40B4-BE49-F238E27FC236}">
                <a16:creationId xmlns:a16="http://schemas.microsoft.com/office/drawing/2014/main" id="{4FBEFD66-314E-4C1D-9B6A-89740C16EA10}"/>
              </a:ext>
            </a:extLst>
          </p:cNvPr>
          <p:cNvSpPr>
            <a:spLocks noGrp="1"/>
          </p:cNvSpPr>
          <p:nvPr>
            <p:ph idx="1"/>
          </p:nvPr>
        </p:nvSpPr>
        <p:spPr/>
        <p:txBody>
          <a:bodyPr>
            <a:normAutofit/>
          </a:bodyPr>
          <a:lstStyle/>
          <a:p>
            <a:r>
              <a:rPr lang="en-US" dirty="0"/>
              <a:t>Quorum sensing is the regulation of gene expression in response to fluctuations in cell-population density. Quorum sensing bacteria produce and release chemical signal molecules called autoinducers that increase in concentration as a function of cell density. The detection of a minimal threshold stimulatory concentration of an autoinducer leads to an alteration in gene expression. Gram-positive and Gram-negative bacteria use quorum sensing communication circuits to regulate a diverse array of physiological activities. These processes include symbiosis, virulence, competence, conjugation, antibiotic production, motility, sporulation, and biofilm formation. </a:t>
            </a:r>
          </a:p>
        </p:txBody>
      </p:sp>
    </p:spTree>
    <p:extLst>
      <p:ext uri="{BB962C8B-B14F-4D97-AF65-F5344CB8AC3E}">
        <p14:creationId xmlns:p14="http://schemas.microsoft.com/office/powerpoint/2010/main" val="27144702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5008-1B91-4785-B964-BAEE06CB0EE7}"/>
              </a:ext>
            </a:extLst>
          </p:cNvPr>
          <p:cNvSpPr>
            <a:spLocks noGrp="1"/>
          </p:cNvSpPr>
          <p:nvPr>
            <p:ph type="title"/>
          </p:nvPr>
        </p:nvSpPr>
        <p:spPr/>
        <p:txBody>
          <a:bodyPr/>
          <a:lstStyle/>
          <a:p>
            <a:r>
              <a:rPr lang="en-US" dirty="0"/>
              <a:t>Quorum Sensing</a:t>
            </a:r>
          </a:p>
        </p:txBody>
      </p:sp>
      <p:sp>
        <p:nvSpPr>
          <p:cNvPr id="3" name="Content Placeholder 2">
            <a:extLst>
              <a:ext uri="{FF2B5EF4-FFF2-40B4-BE49-F238E27FC236}">
                <a16:creationId xmlns:a16="http://schemas.microsoft.com/office/drawing/2014/main" id="{15EBCEC8-43EB-44FC-964E-24FBAC4B496A}"/>
              </a:ext>
            </a:extLst>
          </p:cNvPr>
          <p:cNvSpPr>
            <a:spLocks noGrp="1"/>
          </p:cNvSpPr>
          <p:nvPr>
            <p:ph idx="1"/>
          </p:nvPr>
        </p:nvSpPr>
        <p:spPr/>
        <p:txBody>
          <a:bodyPr>
            <a:normAutofit fontScale="92500" lnSpcReduction="20000"/>
          </a:bodyPr>
          <a:lstStyle/>
          <a:p>
            <a:r>
              <a:rPr lang="en-US" dirty="0"/>
              <a:t>In general, Gram-negative bacteria use acylated homoserine lactones as autoinducers, and Gram-positive bacteria use processed oligo-peptides to communicate. Recent advances in the field indicate that cell-cell communication via autoinducers occurs both within and between bacterial species. Furthermore, there is mounting data suggesting that bacterial autoinducers elicit specific responses from host organisms. Although the nature of the chemical signals, the signal relay mechanisms, and the target genes controlled by bacterial quorum sensing systems differ, in every case the ability to communicate with one another allows bacteria to coordinate the gene expression, and therefore the behavior, of the entire community. Presumably, this process bestows upon bacteria some of the qualities of higher organisms. The evolution of quorum sensing systems in bacteria could, therefore, have been one of the early steps in the development of multicellularity.</a:t>
            </a:r>
          </a:p>
          <a:p>
            <a:endParaRPr lang="en-US" dirty="0"/>
          </a:p>
        </p:txBody>
      </p:sp>
    </p:spTree>
    <p:extLst>
      <p:ext uri="{BB962C8B-B14F-4D97-AF65-F5344CB8AC3E}">
        <p14:creationId xmlns:p14="http://schemas.microsoft.com/office/powerpoint/2010/main" val="8758147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343B-F92F-4C08-9093-80AE8B97CDAF}"/>
              </a:ext>
            </a:extLst>
          </p:cNvPr>
          <p:cNvSpPr>
            <a:spLocks noGrp="1"/>
          </p:cNvSpPr>
          <p:nvPr>
            <p:ph type="title"/>
          </p:nvPr>
        </p:nvSpPr>
        <p:spPr/>
        <p:txBody>
          <a:bodyPr/>
          <a:lstStyle/>
          <a:p>
            <a:r>
              <a:rPr lang="en-US" dirty="0"/>
              <a:t>Quorum Sensing</a:t>
            </a:r>
          </a:p>
        </p:txBody>
      </p:sp>
      <p:sp>
        <p:nvSpPr>
          <p:cNvPr id="3" name="Content Placeholder 2">
            <a:extLst>
              <a:ext uri="{FF2B5EF4-FFF2-40B4-BE49-F238E27FC236}">
                <a16:creationId xmlns:a16="http://schemas.microsoft.com/office/drawing/2014/main" id="{C0F63D15-4871-4C22-B097-DD40CD00330A}"/>
              </a:ext>
            </a:extLst>
          </p:cNvPr>
          <p:cNvSpPr>
            <a:spLocks noGrp="1"/>
          </p:cNvSpPr>
          <p:nvPr>
            <p:ph idx="1"/>
          </p:nvPr>
        </p:nvSpPr>
        <p:spPr/>
        <p:txBody>
          <a:bodyPr>
            <a:normAutofit lnSpcReduction="10000"/>
          </a:bodyPr>
          <a:lstStyle/>
          <a:p>
            <a:r>
              <a:rPr lang="en-US" dirty="0"/>
              <a:t>Some of the best-known examples of quorum sensing come from studies of bacteria. Bacteria use quorum sensing to regulate certain phenotype expressions, which in turn, coordinate their behaviors. Some common phenotypes include biofilm formation, virulence factor expression, and motility. Certain bacteria are able to use quorum sensing to regulate bioluminescence, nitrogen fixation and sporulation.</a:t>
            </a:r>
          </a:p>
          <a:p>
            <a:r>
              <a:rPr lang="en-US" dirty="0"/>
              <a:t>The quorum-sensing function is based on the local density of the bacterial population in the immediate environment. It can occur within a single bacterial species, as well as between diverse species. Both Gram-positive and gram-negative bacteria use quorum sensing, but there are some major differences in their mechanisms.</a:t>
            </a:r>
          </a:p>
        </p:txBody>
      </p:sp>
    </p:spTree>
    <p:extLst>
      <p:ext uri="{BB962C8B-B14F-4D97-AF65-F5344CB8AC3E}">
        <p14:creationId xmlns:p14="http://schemas.microsoft.com/office/powerpoint/2010/main" val="17646991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A6C55-7A6B-46A5-AC88-E4DF30C43EAD}"/>
              </a:ext>
            </a:extLst>
          </p:cNvPr>
          <p:cNvSpPr>
            <a:spLocks noGrp="1"/>
          </p:cNvSpPr>
          <p:nvPr>
            <p:ph type="title"/>
          </p:nvPr>
        </p:nvSpPr>
        <p:spPr/>
        <p:txBody>
          <a:bodyPr/>
          <a:lstStyle/>
          <a:p>
            <a:r>
              <a:rPr lang="en-US" dirty="0"/>
              <a:t>Quorum Sensing Mechanism</a:t>
            </a:r>
            <a:br>
              <a:rPr lang="en-US" dirty="0"/>
            </a:br>
            <a:endParaRPr lang="en-US" dirty="0"/>
          </a:p>
        </p:txBody>
      </p:sp>
      <p:sp>
        <p:nvSpPr>
          <p:cNvPr id="3" name="Content Placeholder 2">
            <a:extLst>
              <a:ext uri="{FF2B5EF4-FFF2-40B4-BE49-F238E27FC236}">
                <a16:creationId xmlns:a16="http://schemas.microsoft.com/office/drawing/2014/main" id="{99556704-9C3A-46A7-BE32-C6B02BE953BD}"/>
              </a:ext>
            </a:extLst>
          </p:cNvPr>
          <p:cNvSpPr>
            <a:spLocks noGrp="1"/>
          </p:cNvSpPr>
          <p:nvPr>
            <p:ph idx="1"/>
          </p:nvPr>
        </p:nvSpPr>
        <p:spPr/>
        <p:txBody>
          <a:bodyPr>
            <a:normAutofit fontScale="62500" lnSpcReduction="20000"/>
          </a:bodyPr>
          <a:lstStyle/>
          <a:p>
            <a:r>
              <a:rPr lang="en-US" dirty="0"/>
              <a:t>For the bacteria to use quorum sensing constitutively, they must possess three characteristics: to secrete a signaling molecule, an autoinducer, to detect the change in concentration of signaling molecules, and to regulate gene transcription as a response. This process is highly dependent on the diffusion mechanism of the signaling molecules. QS Signaling  molecules are usually secreted at a low level by individual bacteria. At low cell density, the molecules may just diffuse away. At high cell density, the local concentration of signaling molecules may exceed its threshold level, and trigger changes in gene expressions.</a:t>
            </a:r>
          </a:p>
          <a:p>
            <a:r>
              <a:rPr lang="en-US" dirty="0"/>
              <a:t>Gram-positive Bacteria</a:t>
            </a:r>
          </a:p>
          <a:p>
            <a:pPr lvl="1"/>
            <a:r>
              <a:rPr lang="en-US" dirty="0"/>
              <a:t>Gram-positive bacteria use autoinducing peptide (AIP) as their autoinducers.</a:t>
            </a:r>
          </a:p>
          <a:p>
            <a:pPr lvl="1"/>
            <a:r>
              <a:rPr lang="en-US" dirty="0"/>
              <a:t>When gram-positive bacteria detect high concentration of AIP in their environment, AIP binds to a receptor to activate a kinase. The kinase phosphorylates a transcription factor, which regulates gene transcription. This is called a two-component system.</a:t>
            </a:r>
          </a:p>
          <a:p>
            <a:pPr lvl="1"/>
            <a:r>
              <a:rPr lang="en-US" dirty="0"/>
              <a:t>Another possible mechanism is that AIP is transported into the cytosol, and binds directly to a transcription factor to initiate or inhibit transcription.</a:t>
            </a:r>
          </a:p>
          <a:p>
            <a:r>
              <a:rPr lang="en-US" dirty="0"/>
              <a:t>Gram-negative Bacteria</a:t>
            </a:r>
          </a:p>
          <a:p>
            <a:pPr lvl="1"/>
            <a:r>
              <a:rPr lang="en-US" dirty="0"/>
              <a:t>Gram-negative bacteria produce N-acyl homoserine lactones (AHL) as their signaling molecule. Usually AHLs do not need additional processing, and bind directly to transcription factors to regulate gene expression.</a:t>
            </a:r>
          </a:p>
          <a:p>
            <a:pPr lvl="1"/>
            <a:r>
              <a:rPr lang="en-US" dirty="0"/>
              <a:t>Some gram-negative bacteria may use the two-component system as well.</a:t>
            </a:r>
          </a:p>
        </p:txBody>
      </p:sp>
    </p:spTree>
    <p:extLst>
      <p:ext uri="{BB962C8B-B14F-4D97-AF65-F5344CB8AC3E}">
        <p14:creationId xmlns:p14="http://schemas.microsoft.com/office/powerpoint/2010/main" val="39872542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06624-848A-4FAE-8E07-24E546D1188B}"/>
              </a:ext>
            </a:extLst>
          </p:cNvPr>
          <p:cNvSpPr>
            <a:spLocks noGrp="1"/>
          </p:cNvSpPr>
          <p:nvPr>
            <p:ph type="title"/>
          </p:nvPr>
        </p:nvSpPr>
        <p:spPr/>
        <p:txBody>
          <a:bodyPr/>
          <a:lstStyle/>
          <a:p>
            <a:r>
              <a:rPr lang="en-US" dirty="0"/>
              <a:t>Signal Transduction</a:t>
            </a:r>
            <a:br>
              <a:rPr lang="en-US" b="1" dirty="0"/>
            </a:br>
            <a:endParaRPr lang="en-US" dirty="0"/>
          </a:p>
        </p:txBody>
      </p:sp>
      <p:sp>
        <p:nvSpPr>
          <p:cNvPr id="3" name="Content Placeholder 2">
            <a:extLst>
              <a:ext uri="{FF2B5EF4-FFF2-40B4-BE49-F238E27FC236}">
                <a16:creationId xmlns:a16="http://schemas.microsoft.com/office/drawing/2014/main" id="{D192C66E-5791-43D1-A86D-53B0AAB5AD09}"/>
              </a:ext>
            </a:extLst>
          </p:cNvPr>
          <p:cNvSpPr>
            <a:spLocks noGrp="1"/>
          </p:cNvSpPr>
          <p:nvPr>
            <p:ph idx="1"/>
          </p:nvPr>
        </p:nvSpPr>
        <p:spPr>
          <a:xfrm>
            <a:off x="1451579" y="2015732"/>
            <a:ext cx="4135135" cy="3450613"/>
          </a:xfrm>
        </p:spPr>
        <p:txBody>
          <a:bodyPr/>
          <a:lstStyle/>
          <a:p>
            <a:r>
              <a:rPr lang="en-US" b="1" dirty="0"/>
              <a:t>Signal transduction</a:t>
            </a:r>
            <a:r>
              <a:rPr lang="en-US" dirty="0"/>
              <a:t> (also known as cell signaling) is the transmission of molecular signals from a cell's exterior to its interior. Signals received by cells must be transmitted effectively into the cell to ensure an appropriate response. This step is initiated by cell-surface receptors.</a:t>
            </a:r>
          </a:p>
        </p:txBody>
      </p:sp>
      <p:pic>
        <p:nvPicPr>
          <p:cNvPr id="4" name="Picture 3">
            <a:extLst>
              <a:ext uri="{FF2B5EF4-FFF2-40B4-BE49-F238E27FC236}">
                <a16:creationId xmlns:a16="http://schemas.microsoft.com/office/drawing/2014/main" id="{DB5352AA-52E0-4403-8318-BCD06388F6D1}"/>
              </a:ext>
            </a:extLst>
          </p:cNvPr>
          <p:cNvPicPr>
            <a:picLocks noChangeAspect="1"/>
          </p:cNvPicPr>
          <p:nvPr/>
        </p:nvPicPr>
        <p:blipFill>
          <a:blip r:embed="rId2"/>
          <a:stretch>
            <a:fillRect/>
          </a:stretch>
        </p:blipFill>
        <p:spPr>
          <a:xfrm>
            <a:off x="5744964" y="2155542"/>
            <a:ext cx="5416828" cy="3225966"/>
          </a:xfrm>
          <a:prstGeom prst="rect">
            <a:avLst/>
          </a:prstGeom>
        </p:spPr>
      </p:pic>
    </p:spTree>
    <p:extLst>
      <p:ext uri="{BB962C8B-B14F-4D97-AF65-F5344CB8AC3E}">
        <p14:creationId xmlns:p14="http://schemas.microsoft.com/office/powerpoint/2010/main" val="34530230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41C5-03BB-4EEA-AAB6-3DFA7F55D4D9}"/>
              </a:ext>
            </a:extLst>
          </p:cNvPr>
          <p:cNvSpPr>
            <a:spLocks noGrp="1"/>
          </p:cNvSpPr>
          <p:nvPr>
            <p:ph type="title"/>
          </p:nvPr>
        </p:nvSpPr>
        <p:spPr/>
        <p:txBody>
          <a:bodyPr/>
          <a:lstStyle/>
          <a:p>
            <a:r>
              <a:rPr lang="en-US" dirty="0"/>
              <a:t>Signal Transduction Pathways</a:t>
            </a:r>
            <a:br>
              <a:rPr lang="en-US" dirty="0"/>
            </a:br>
            <a:endParaRPr lang="en-US" dirty="0"/>
          </a:p>
        </p:txBody>
      </p:sp>
      <p:sp>
        <p:nvSpPr>
          <p:cNvPr id="3" name="Content Placeholder 2">
            <a:extLst>
              <a:ext uri="{FF2B5EF4-FFF2-40B4-BE49-F238E27FC236}">
                <a16:creationId xmlns:a16="http://schemas.microsoft.com/office/drawing/2014/main" id="{9D735BC5-8C20-4A60-9AB4-48D53FFCFBC4}"/>
              </a:ext>
            </a:extLst>
          </p:cNvPr>
          <p:cNvSpPr>
            <a:spLocks noGrp="1"/>
          </p:cNvSpPr>
          <p:nvPr>
            <p:ph idx="1"/>
          </p:nvPr>
        </p:nvSpPr>
        <p:spPr/>
        <p:txBody>
          <a:bodyPr>
            <a:normAutofit fontScale="62500" lnSpcReduction="20000"/>
          </a:bodyPr>
          <a:lstStyle/>
          <a:p>
            <a:r>
              <a:rPr lang="en-US" dirty="0"/>
              <a:t>Transmission is continued either by a series of biochemical changes within the cell or by modification of the cell membrane potential by the movement of ions in or out of the cell. Receptors that initiate biochemical changes can do so either directly via intrinsic enzymatic activities within the receptor or by activating intracellular messenger molecules.</a:t>
            </a:r>
          </a:p>
          <a:p>
            <a:r>
              <a:rPr lang="en-US" dirty="0"/>
              <a:t>Signal transducing receptors are of four general classes:</a:t>
            </a:r>
          </a:p>
          <a:p>
            <a:pPr marL="914400" lvl="1" indent="-457200">
              <a:buFont typeface="+mj-lt"/>
              <a:buAutoNum type="arabicPeriod"/>
            </a:pPr>
            <a:r>
              <a:rPr lang="en-US" dirty="0"/>
              <a:t>Receptors that penetrate the plasma membrane and have intrinsic enzymatic activity or are enzyme associated (Enzyme-linked Receptors)</a:t>
            </a:r>
          </a:p>
          <a:p>
            <a:pPr marL="914400" lvl="1" indent="-457200">
              <a:buFont typeface="+mj-lt"/>
              <a:buAutoNum type="arabicPeriod"/>
            </a:pPr>
            <a:r>
              <a:rPr lang="en-US" dirty="0"/>
              <a:t>Receptors that are coupled, inside the cell, to G proteins (7-TM Receptors)</a:t>
            </a:r>
          </a:p>
          <a:p>
            <a:pPr marL="914400" lvl="1" indent="-457200">
              <a:buFont typeface="+mj-lt"/>
              <a:buAutoNum type="arabicPeriod"/>
            </a:pPr>
            <a:r>
              <a:rPr lang="en-US" dirty="0"/>
              <a:t>Receptors that are found intracellularly and upon ligand binding directly alter gene transcription (Nuclear Receptors)</a:t>
            </a:r>
          </a:p>
          <a:p>
            <a:pPr marL="914400" lvl="1" indent="-457200">
              <a:buFont typeface="+mj-lt"/>
              <a:buAutoNum type="arabicPeriod"/>
            </a:pPr>
            <a:r>
              <a:rPr lang="en-US" dirty="0"/>
              <a:t>Ligand-gated ion channels</a:t>
            </a:r>
          </a:p>
          <a:p>
            <a:r>
              <a:rPr lang="en-US" dirty="0"/>
              <a:t>The intracellular component of signal transduction is highly receptor specific, thereby maintaining the specificity of the incoming signal inside the cell. Signal transduction pathways amplify the incoming signal by a signaling cascade using a network of enzymes that act on one another in specific ways to ultimately generate a precise and appropriate physiological response by the cell. Signal transduction involves altering the behavior of proteins in the cascade, in effect turning them on or off like a switch. Adding or removing phosphates is a fundamental mechanism for altering the shape, and therefore the behavior, of a protein. Several small molecules within the cell act as intracellular messengers (also known as second messengers). These include cAMP, cGMP, nitric oxide, lipids and Ca2+ ions. Activated receptors stimulate second messenger production, which in turn activate other enzymes and so the cascade continues.</a:t>
            </a:r>
          </a:p>
        </p:txBody>
      </p:sp>
    </p:spTree>
    <p:extLst>
      <p:ext uri="{BB962C8B-B14F-4D97-AF65-F5344CB8AC3E}">
        <p14:creationId xmlns:p14="http://schemas.microsoft.com/office/powerpoint/2010/main" val="14607879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F4E57-B526-4C98-9A6B-B8E865BF67E6}"/>
              </a:ext>
            </a:extLst>
          </p:cNvPr>
          <p:cNvSpPr>
            <a:spLocks noGrp="1"/>
          </p:cNvSpPr>
          <p:nvPr>
            <p:ph type="title"/>
          </p:nvPr>
        </p:nvSpPr>
        <p:spPr/>
        <p:txBody>
          <a:bodyPr/>
          <a:lstStyle/>
          <a:p>
            <a:r>
              <a:rPr lang="en-US" dirty="0"/>
              <a:t>Physiology and Disease</a:t>
            </a:r>
            <a:br>
              <a:rPr lang="en-US" b="1" dirty="0"/>
            </a:br>
            <a:endParaRPr lang="en-US" dirty="0"/>
          </a:p>
        </p:txBody>
      </p:sp>
      <p:sp>
        <p:nvSpPr>
          <p:cNvPr id="3" name="Content Placeholder 2">
            <a:extLst>
              <a:ext uri="{FF2B5EF4-FFF2-40B4-BE49-F238E27FC236}">
                <a16:creationId xmlns:a16="http://schemas.microsoft.com/office/drawing/2014/main" id="{CC711CE7-B9B8-4B24-BA94-B01995263AA0}"/>
              </a:ext>
            </a:extLst>
          </p:cNvPr>
          <p:cNvSpPr>
            <a:spLocks noGrp="1"/>
          </p:cNvSpPr>
          <p:nvPr>
            <p:ph idx="1"/>
          </p:nvPr>
        </p:nvSpPr>
        <p:spPr/>
        <p:txBody>
          <a:bodyPr>
            <a:normAutofit lnSpcReduction="10000"/>
          </a:bodyPr>
          <a:lstStyle/>
          <a:p>
            <a:r>
              <a:rPr lang="en-US" dirty="0"/>
              <a:t>One of the most important functions of cell signaling is to control and maintain normal physiological balance within the body.  Activation of different signaling pathways leads to diverse physiological responses, such as cell proliferation, death, differentiation, and metabolism. In the last few years signal transduction therapy has become one of the most important areas of modern drug research. In a healthy organism, the processes of cellular growth and differentiation are tightly controlled, but in the pathological state, are uncoupled in such a way as to result in further damage-causing signals, or the growth of the malfunctioning cells. Proliferation of damaged or malfunctioning cells is often a key factor in the generation of disorders such as cancer, infectious diseases, inflammation, arteriosclerosis, arthritis, and neurodegenerative diseases.</a:t>
            </a:r>
          </a:p>
        </p:txBody>
      </p:sp>
    </p:spTree>
    <p:extLst>
      <p:ext uri="{BB962C8B-B14F-4D97-AF65-F5344CB8AC3E}">
        <p14:creationId xmlns:p14="http://schemas.microsoft.com/office/powerpoint/2010/main" val="16446535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3400BC-FB2C-49FA-A3A5-9C36F4120AC3}"/>
              </a:ext>
            </a:extLst>
          </p:cNvPr>
          <p:cNvSpPr>
            <a:spLocks noGrp="1"/>
          </p:cNvSpPr>
          <p:nvPr>
            <p:ph type="title"/>
          </p:nvPr>
        </p:nvSpPr>
        <p:spPr/>
        <p:txBody>
          <a:bodyPr/>
          <a:lstStyle/>
          <a:p>
            <a:r>
              <a:rPr lang="en-US" dirty="0"/>
              <a:t>Chapter 8 Microbial Growth</a:t>
            </a:r>
          </a:p>
        </p:txBody>
      </p:sp>
      <p:sp>
        <p:nvSpPr>
          <p:cNvPr id="5" name="Text Placeholder 4">
            <a:extLst>
              <a:ext uri="{FF2B5EF4-FFF2-40B4-BE49-F238E27FC236}">
                <a16:creationId xmlns:a16="http://schemas.microsoft.com/office/drawing/2014/main" id="{E0788DAC-A6E6-42FC-B4E3-A613D742DC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07239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D5FD-D9AB-4664-BC0B-05AC84F41E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967795-6FA9-43F0-BD00-6705D4ED801D}"/>
              </a:ext>
            </a:extLst>
          </p:cNvPr>
          <p:cNvSpPr>
            <a:spLocks noGrp="1"/>
          </p:cNvSpPr>
          <p:nvPr>
            <p:ph idx="1"/>
          </p:nvPr>
        </p:nvSpPr>
        <p:spPr>
          <a:xfrm>
            <a:off x="1451580" y="2015732"/>
            <a:ext cx="4590406" cy="3450613"/>
          </a:xfrm>
        </p:spPr>
        <p:txBody>
          <a:bodyPr>
            <a:normAutofit/>
          </a:bodyPr>
          <a:lstStyle/>
          <a:p>
            <a:r>
              <a:rPr lang="en-US" dirty="0"/>
              <a:t>In autecological studies, the growth of bacteria (or other microorganisms, as protozoa, microalgae or yeasts) in batch culture can be modeled with four different phases: lag phase (A), log phase or exponential phase (B), stationary phase (C), and death phase (D).</a:t>
            </a:r>
          </a:p>
        </p:txBody>
      </p:sp>
      <p:pic>
        <p:nvPicPr>
          <p:cNvPr id="4" name="Picture 3">
            <a:extLst>
              <a:ext uri="{FF2B5EF4-FFF2-40B4-BE49-F238E27FC236}">
                <a16:creationId xmlns:a16="http://schemas.microsoft.com/office/drawing/2014/main" id="{F096BEBE-EF0E-44FA-ACC4-B1C529A0415A}"/>
              </a:ext>
            </a:extLst>
          </p:cNvPr>
          <p:cNvPicPr>
            <a:picLocks noChangeAspect="1"/>
          </p:cNvPicPr>
          <p:nvPr/>
        </p:nvPicPr>
        <p:blipFill>
          <a:blip r:embed="rId2"/>
          <a:stretch>
            <a:fillRect/>
          </a:stretch>
        </p:blipFill>
        <p:spPr>
          <a:xfrm>
            <a:off x="6300487" y="2056253"/>
            <a:ext cx="4375230" cy="3019671"/>
          </a:xfrm>
          <a:prstGeom prst="rect">
            <a:avLst/>
          </a:prstGeom>
        </p:spPr>
      </p:pic>
    </p:spTree>
    <p:extLst>
      <p:ext uri="{BB962C8B-B14F-4D97-AF65-F5344CB8AC3E}">
        <p14:creationId xmlns:p14="http://schemas.microsoft.com/office/powerpoint/2010/main" val="2026131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2FA35-C337-4FD0-87B0-253D55D44E09}"/>
              </a:ext>
            </a:extLst>
          </p:cNvPr>
          <p:cNvPicPr>
            <a:picLocks noChangeAspect="1"/>
          </p:cNvPicPr>
          <p:nvPr/>
        </p:nvPicPr>
        <p:blipFill>
          <a:blip r:embed="rId2"/>
          <a:stretch>
            <a:fillRect/>
          </a:stretch>
        </p:blipFill>
        <p:spPr>
          <a:xfrm>
            <a:off x="7141271" y="2200726"/>
            <a:ext cx="3913583" cy="2953865"/>
          </a:xfrm>
          <a:prstGeom prst="rect">
            <a:avLst/>
          </a:prstGeom>
        </p:spPr>
      </p:pic>
      <p:sp>
        <p:nvSpPr>
          <p:cNvPr id="2" name="Title 1">
            <a:extLst>
              <a:ext uri="{FF2B5EF4-FFF2-40B4-BE49-F238E27FC236}">
                <a16:creationId xmlns:a16="http://schemas.microsoft.com/office/drawing/2014/main" id="{96EFA398-87C3-46CD-9A8E-C2FE7368AE38}"/>
              </a:ext>
            </a:extLst>
          </p:cNvPr>
          <p:cNvSpPr>
            <a:spLocks noGrp="1"/>
          </p:cNvSpPr>
          <p:nvPr>
            <p:ph type="title"/>
          </p:nvPr>
        </p:nvSpPr>
        <p:spPr/>
        <p:txBody>
          <a:bodyPr/>
          <a:lstStyle/>
          <a:p>
            <a:r>
              <a:rPr lang="en-US" b="1" dirty="0"/>
              <a:t>Nitrogen cycle</a:t>
            </a:r>
            <a:br>
              <a:rPr lang="en-US" b="1" dirty="0"/>
            </a:br>
            <a:endParaRPr lang="en-US" dirty="0"/>
          </a:p>
        </p:txBody>
      </p:sp>
      <p:sp>
        <p:nvSpPr>
          <p:cNvPr id="3" name="Content Placeholder 2">
            <a:extLst>
              <a:ext uri="{FF2B5EF4-FFF2-40B4-BE49-F238E27FC236}">
                <a16:creationId xmlns:a16="http://schemas.microsoft.com/office/drawing/2014/main" id="{957C2B50-E810-45C4-B243-A9977C785084}"/>
              </a:ext>
            </a:extLst>
          </p:cNvPr>
          <p:cNvSpPr>
            <a:spLocks noGrp="1"/>
          </p:cNvSpPr>
          <p:nvPr>
            <p:ph idx="1"/>
          </p:nvPr>
        </p:nvSpPr>
        <p:spPr>
          <a:xfrm>
            <a:off x="1451579" y="2015732"/>
            <a:ext cx="5520239" cy="3450613"/>
          </a:xfrm>
        </p:spPr>
        <p:txBody>
          <a:bodyPr>
            <a:normAutofit fontScale="92500" lnSpcReduction="20000"/>
          </a:bodyPr>
          <a:lstStyle/>
          <a:p>
            <a:pPr fontAlgn="base"/>
            <a:r>
              <a:rPr lang="en-US" dirty="0"/>
              <a:t>As we saw in the last section, nitrogen-fixing prokaryotes convert (“fix”) atmospheric nitrogen into ammonia. Plants and other organisms can then use the ammonia to build molecules such as amino acids and nucleotides.</a:t>
            </a:r>
          </a:p>
          <a:p>
            <a:pPr fontAlgn="base"/>
            <a:r>
              <a:rPr lang="en-US" dirty="0"/>
              <a:t>Other prokaryotes in the soil, the nitrifying bacteria, convert ammonia into other types of compounds (nitrates and nitrites), which may also be absorbed by plants. The denitrifying prokaryotes, which convert nitrates into N</a:t>
            </a:r>
            <a:r>
              <a:rPr lang="en-US" sz="1400" dirty="0"/>
              <a:t>2</a:t>
            </a:r>
            <a:r>
              <a:rPr lang="en-US" dirty="0"/>
              <a:t>, move nitrogen atoms from the soil back to the atmosphere.</a:t>
            </a:r>
          </a:p>
          <a:p>
            <a:endParaRPr lang="en-US" dirty="0"/>
          </a:p>
        </p:txBody>
      </p:sp>
    </p:spTree>
    <p:extLst>
      <p:ext uri="{BB962C8B-B14F-4D97-AF65-F5344CB8AC3E}">
        <p14:creationId xmlns:p14="http://schemas.microsoft.com/office/powerpoint/2010/main" val="42297447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4E75C-5137-4B12-9185-7D8F0044D900}"/>
              </a:ext>
            </a:extLst>
          </p:cNvPr>
          <p:cNvSpPr>
            <a:spLocks noGrp="1"/>
          </p:cNvSpPr>
          <p:nvPr>
            <p:ph type="title"/>
          </p:nvPr>
        </p:nvSpPr>
        <p:spPr/>
        <p:txBody>
          <a:bodyPr/>
          <a:lstStyle/>
          <a:p>
            <a:r>
              <a:rPr lang="en-US" dirty="0"/>
              <a:t>Microbial Growth</a:t>
            </a:r>
          </a:p>
        </p:txBody>
      </p:sp>
      <p:sp>
        <p:nvSpPr>
          <p:cNvPr id="3" name="Content Placeholder 2">
            <a:extLst>
              <a:ext uri="{FF2B5EF4-FFF2-40B4-BE49-F238E27FC236}">
                <a16:creationId xmlns:a16="http://schemas.microsoft.com/office/drawing/2014/main" id="{F3313477-F54E-4919-88DD-9CFE9243A450}"/>
              </a:ext>
            </a:extLst>
          </p:cNvPr>
          <p:cNvSpPr>
            <a:spLocks noGrp="1"/>
          </p:cNvSpPr>
          <p:nvPr>
            <p:ph idx="1"/>
          </p:nvPr>
        </p:nvSpPr>
        <p:spPr/>
        <p:txBody>
          <a:bodyPr>
            <a:normAutofit fontScale="70000" lnSpcReduction="20000"/>
          </a:bodyPr>
          <a:lstStyle/>
          <a:p>
            <a:r>
              <a:rPr lang="en-US" dirty="0"/>
              <a:t>During lag phase, bacteria adapt themselves to growth conditions. It is the period where the individual bacteria are maturing and not yet able to divide. During the lag phase of the bacterial growth cycle, synthesis of RNA, enzymes and other molecules occurs. During the lag phase cells change very little because the cells do not immediately reproduce in a new medium. This period of little to no cell division is called the lag phase and can last for 1 hour to several days. During this phase cells are not dormant.</a:t>
            </a:r>
          </a:p>
          <a:p>
            <a:r>
              <a:rPr lang="en-US" dirty="0"/>
              <a:t>The log phase (sometimes called the logarithmic phase or the exponential phase) is a period characterized by cell doubling. The number of new bacteria appearing per unit time is proportional to the present population. If growth is not limited, doubling will continue at a constant rate so both the number of cells and the rate of population increase doubles with each consecutive time period. For this type of exponential growth, plotting the natural logarithm of cell number against time produces a straight line. The slope of this line is the specific growth rate of the organism, which is a measure of the number of divisions per cell per unit time. The actual rate of this growth (i.e. the slope of the line in the figure) depends upon the growth conditions, which affect the frequency of cell division events and the probability of both daughter cells surviving. Under controlled conditions, cyanobacteria can double their population four times a day and then they can triple their population. Exponential growth cannot continue indefinitely, however, because the medium is soon depleted of nutrients and enriched with wastes.</a:t>
            </a:r>
          </a:p>
        </p:txBody>
      </p:sp>
    </p:spTree>
    <p:extLst>
      <p:ext uri="{BB962C8B-B14F-4D97-AF65-F5344CB8AC3E}">
        <p14:creationId xmlns:p14="http://schemas.microsoft.com/office/powerpoint/2010/main" val="19354018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DE85-6ABB-45BD-A346-6D3E814E9BFF}"/>
              </a:ext>
            </a:extLst>
          </p:cNvPr>
          <p:cNvSpPr>
            <a:spLocks noGrp="1"/>
          </p:cNvSpPr>
          <p:nvPr>
            <p:ph type="title"/>
          </p:nvPr>
        </p:nvSpPr>
        <p:spPr/>
        <p:txBody>
          <a:bodyPr/>
          <a:lstStyle/>
          <a:p>
            <a:r>
              <a:rPr lang="en-US" dirty="0"/>
              <a:t>Microbial Growth</a:t>
            </a:r>
          </a:p>
        </p:txBody>
      </p:sp>
      <p:sp>
        <p:nvSpPr>
          <p:cNvPr id="3" name="Content Placeholder 2">
            <a:extLst>
              <a:ext uri="{FF2B5EF4-FFF2-40B4-BE49-F238E27FC236}">
                <a16:creationId xmlns:a16="http://schemas.microsoft.com/office/drawing/2014/main" id="{9DA4F0BE-0201-4D3E-9E41-95BD2EAB5945}"/>
              </a:ext>
            </a:extLst>
          </p:cNvPr>
          <p:cNvSpPr>
            <a:spLocks noGrp="1"/>
          </p:cNvSpPr>
          <p:nvPr>
            <p:ph idx="1"/>
          </p:nvPr>
        </p:nvSpPr>
        <p:spPr/>
        <p:txBody>
          <a:bodyPr>
            <a:normAutofit fontScale="85000" lnSpcReduction="10000"/>
          </a:bodyPr>
          <a:lstStyle/>
          <a:p>
            <a:r>
              <a:rPr lang="en-US" dirty="0"/>
              <a:t>The stationary phase is often due to a growth-limiting factor such as the depletion of an essential nutrient, and/or the formation of an inhibitory product such as an organic acid. Stationary phase results from a situation in which growth rate and death rate are equal. The number of new cells created is limited by the growth factor and as a result the rate of cell growth matches the rate of cell death. The result is a “smooth,” horizontal linear part of the curve during the stationary phase. Mutations can occur during stationary phase. Bridges et al. (2001) presented evidence that DNA damage is responsible for many of the mutations arising in the genomes of stationary phase or starving bacteria. Endogenously generated reactive oxygen species appear to be a major source of such damages. </a:t>
            </a:r>
          </a:p>
          <a:p>
            <a:r>
              <a:rPr lang="en-US" dirty="0"/>
              <a:t>At death phase (decline phase), bacteria die. This could be caused by lack of nutrients, environmental temperature above or below the tolerance band for the species, or other injurious conditions.</a:t>
            </a:r>
          </a:p>
          <a:p>
            <a:endParaRPr lang="en-US" dirty="0"/>
          </a:p>
        </p:txBody>
      </p:sp>
    </p:spTree>
    <p:extLst>
      <p:ext uri="{BB962C8B-B14F-4D97-AF65-F5344CB8AC3E}">
        <p14:creationId xmlns:p14="http://schemas.microsoft.com/office/powerpoint/2010/main" val="6544285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E5C2-E9FF-424B-BB2C-C6FAB0777E40}"/>
              </a:ext>
            </a:extLst>
          </p:cNvPr>
          <p:cNvSpPr>
            <a:spLocks noGrp="1"/>
          </p:cNvSpPr>
          <p:nvPr>
            <p:ph type="title"/>
          </p:nvPr>
        </p:nvSpPr>
        <p:spPr/>
        <p:txBody>
          <a:bodyPr/>
          <a:lstStyle/>
          <a:p>
            <a:r>
              <a:rPr lang="en-US" dirty="0"/>
              <a:t>Microbial Growth</a:t>
            </a:r>
          </a:p>
        </p:txBody>
      </p:sp>
      <p:sp>
        <p:nvSpPr>
          <p:cNvPr id="3" name="Content Placeholder 2">
            <a:extLst>
              <a:ext uri="{FF2B5EF4-FFF2-40B4-BE49-F238E27FC236}">
                <a16:creationId xmlns:a16="http://schemas.microsoft.com/office/drawing/2014/main" id="{6948A120-3126-4FA5-A2C1-C1BBBEAE14CC}"/>
              </a:ext>
            </a:extLst>
          </p:cNvPr>
          <p:cNvSpPr>
            <a:spLocks noGrp="1"/>
          </p:cNvSpPr>
          <p:nvPr>
            <p:ph idx="1"/>
          </p:nvPr>
        </p:nvSpPr>
        <p:spPr/>
        <p:txBody>
          <a:bodyPr>
            <a:normAutofit fontScale="85000" lnSpcReduction="20000"/>
          </a:bodyPr>
          <a:lstStyle/>
          <a:p>
            <a:r>
              <a:rPr lang="en-US" dirty="0"/>
              <a:t>This basic batch culture growth model draws out and emphasizes aspects of bacterial growth which may differ from the growth of macrofauna. It emphasizes clonality, asexual binary division, the short development time relative to replication itself, the seemingly low death rate, the need to move from a dormant state to a reproductive state or to condition the media, and finally, the tendency of lab adapted strains to exhaust their nutrients. In reality, even in batch culture, the four phases are not well defined. The cells do not reproduce in synchrony without explicit and continual prompting (as in experiments with stalked bacteria) and their exponential phase growth is often not ever a constant rate, but instead a slowly decaying rate, a constant stochastic response to pressures both to reproduce and to go dormant in the face of declining nutrient concentrations and increasing waste concentrations.</a:t>
            </a:r>
          </a:p>
          <a:p>
            <a:r>
              <a:rPr lang="en-US" dirty="0"/>
              <a:t>Near the end of the logarithmic phase of a batch culture, competence for natural genetic transformation may be induced, as in </a:t>
            </a:r>
            <a:r>
              <a:rPr lang="en-US" i="1" dirty="0"/>
              <a:t>Bacillus subtilis </a:t>
            </a:r>
            <a:r>
              <a:rPr lang="en-US" dirty="0"/>
              <a:t>and in other bacteria. Natural genetic transformation is a form of DNA transfer that appears to be an adaptation for repairing DNA damages.</a:t>
            </a:r>
          </a:p>
        </p:txBody>
      </p:sp>
    </p:spTree>
    <p:extLst>
      <p:ext uri="{BB962C8B-B14F-4D97-AF65-F5344CB8AC3E}">
        <p14:creationId xmlns:p14="http://schemas.microsoft.com/office/powerpoint/2010/main" val="38973404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038A-6D9D-4C03-A846-95E8ECCCD06A}"/>
              </a:ext>
            </a:extLst>
          </p:cNvPr>
          <p:cNvSpPr>
            <a:spLocks noGrp="1"/>
          </p:cNvSpPr>
          <p:nvPr>
            <p:ph type="title"/>
          </p:nvPr>
        </p:nvSpPr>
        <p:spPr/>
        <p:txBody>
          <a:bodyPr/>
          <a:lstStyle/>
          <a:p>
            <a:r>
              <a:rPr lang="en-US" dirty="0"/>
              <a:t>Microbial Growth</a:t>
            </a:r>
          </a:p>
        </p:txBody>
      </p:sp>
      <p:sp>
        <p:nvSpPr>
          <p:cNvPr id="3" name="Content Placeholder 2">
            <a:extLst>
              <a:ext uri="{FF2B5EF4-FFF2-40B4-BE49-F238E27FC236}">
                <a16:creationId xmlns:a16="http://schemas.microsoft.com/office/drawing/2014/main" id="{29EE9ECE-99F1-40BB-BA80-29F42DAE674F}"/>
              </a:ext>
            </a:extLst>
          </p:cNvPr>
          <p:cNvSpPr>
            <a:spLocks noGrp="1"/>
          </p:cNvSpPr>
          <p:nvPr>
            <p:ph idx="1"/>
          </p:nvPr>
        </p:nvSpPr>
        <p:spPr/>
        <p:txBody>
          <a:bodyPr>
            <a:normAutofit fontScale="70000" lnSpcReduction="20000"/>
          </a:bodyPr>
          <a:lstStyle/>
          <a:p>
            <a:r>
              <a:rPr lang="en-US" dirty="0"/>
              <a:t>Batch culture is the most common laboratory growth method in which bacterial growth is studied, but it is only one of many. It is ideally spatially unstructured and temporally structured. The bacterial culture is incubated in a closed vessel with a single batch of medium. In some experimental regimes, some of the bacterial culture is periodically removed and added to fresh sterile medium. In the extreme case, this leads to the continual renewal of the nutrients. This is a chemostat, also known as continuous culture. It is ideally spatially unstructured and temporally unstructured, in a steady state defined by the rates of nutrient supply and bacterial growth. In comparison to batch culture, bacteria are maintained in exponential growth phase, and the growth rate of the bacteria is known. Related devices include </a:t>
            </a:r>
            <a:r>
              <a:rPr lang="en-US" dirty="0" err="1"/>
              <a:t>turbidostats</a:t>
            </a:r>
            <a:r>
              <a:rPr lang="en-US" dirty="0"/>
              <a:t> and </a:t>
            </a:r>
            <a:r>
              <a:rPr lang="en-US" dirty="0" err="1"/>
              <a:t>auxostats</a:t>
            </a:r>
            <a:r>
              <a:rPr lang="en-US" dirty="0"/>
              <a:t>. When Escherichia coli is growing very slowly with a doubling time of 16 hours in a chemostat most cells have a single chromosome.</a:t>
            </a:r>
          </a:p>
          <a:p>
            <a:r>
              <a:rPr lang="en-US" dirty="0"/>
              <a:t>Bacterial growth can be suppressed with </a:t>
            </a:r>
            <a:r>
              <a:rPr lang="en-US" dirty="0" err="1"/>
              <a:t>bacteriostats</a:t>
            </a:r>
            <a:r>
              <a:rPr lang="en-US" dirty="0"/>
              <a:t>, without necessarily killing the bacteria. In a </a:t>
            </a:r>
            <a:r>
              <a:rPr lang="en-US" dirty="0" err="1"/>
              <a:t>synecological</a:t>
            </a:r>
            <a:r>
              <a:rPr lang="en-US" dirty="0"/>
              <a:t>, true-to-nature situation in which more than one bacterial species is present, the growth of microbes is more dynamic and continual.</a:t>
            </a:r>
          </a:p>
          <a:p>
            <a:r>
              <a:rPr lang="en-US" dirty="0"/>
              <a:t>Liquid is not the only laboratory environment for bacterial growth. Spatially structured environments such as biofilms or agar surfaces present additional complex growth models.</a:t>
            </a:r>
          </a:p>
        </p:txBody>
      </p:sp>
    </p:spTree>
    <p:extLst>
      <p:ext uri="{BB962C8B-B14F-4D97-AF65-F5344CB8AC3E}">
        <p14:creationId xmlns:p14="http://schemas.microsoft.com/office/powerpoint/2010/main" val="1915089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4001-437B-45D8-AC96-10A63FFB720C}"/>
              </a:ext>
            </a:extLst>
          </p:cNvPr>
          <p:cNvSpPr>
            <a:spLocks noGrp="1"/>
          </p:cNvSpPr>
          <p:nvPr>
            <p:ph type="title"/>
          </p:nvPr>
        </p:nvSpPr>
        <p:spPr/>
        <p:txBody>
          <a:bodyPr/>
          <a:lstStyle/>
          <a:p>
            <a:r>
              <a:rPr lang="en-US" dirty="0"/>
              <a:t>Environmental conditions</a:t>
            </a:r>
          </a:p>
        </p:txBody>
      </p:sp>
      <p:sp>
        <p:nvSpPr>
          <p:cNvPr id="3" name="Content Placeholder 2">
            <a:extLst>
              <a:ext uri="{FF2B5EF4-FFF2-40B4-BE49-F238E27FC236}">
                <a16:creationId xmlns:a16="http://schemas.microsoft.com/office/drawing/2014/main" id="{1F11D08B-99DC-41C3-BFDD-3F70EB7F518F}"/>
              </a:ext>
            </a:extLst>
          </p:cNvPr>
          <p:cNvSpPr>
            <a:spLocks noGrp="1"/>
          </p:cNvSpPr>
          <p:nvPr>
            <p:ph idx="1"/>
          </p:nvPr>
        </p:nvSpPr>
        <p:spPr/>
        <p:txBody>
          <a:bodyPr/>
          <a:lstStyle/>
          <a:p>
            <a:r>
              <a:rPr lang="en-US" dirty="0"/>
              <a:t>Environmental factors influence rate of bacterial growth such as acidity (pH), temperature, water activity, macro and micro nutrients, oxygen levels, and toxins. Conditions tend to be relatively consistent between bacteria with the exception of extremophiles. Bacterium have optimal growth conditions under which they thrive, but once outside of those conditions the stress can result in either reduced or stalled growth, dormancy (such as formation spores), or death. Maintaining sub-optimal growth conditions is a key principle to food preservation.</a:t>
            </a:r>
          </a:p>
        </p:txBody>
      </p:sp>
    </p:spTree>
    <p:extLst>
      <p:ext uri="{BB962C8B-B14F-4D97-AF65-F5344CB8AC3E}">
        <p14:creationId xmlns:p14="http://schemas.microsoft.com/office/powerpoint/2010/main" val="39052748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D3E2-9C05-4FF7-9FA5-4A52609CD23A}"/>
              </a:ext>
            </a:extLst>
          </p:cNvPr>
          <p:cNvSpPr>
            <a:spLocks noGrp="1"/>
          </p:cNvSpPr>
          <p:nvPr>
            <p:ph type="title"/>
          </p:nvPr>
        </p:nvSpPr>
        <p:spPr/>
        <p:txBody>
          <a:bodyPr/>
          <a:lstStyle/>
          <a:p>
            <a:r>
              <a:rPr lang="en-US" dirty="0"/>
              <a:t>Environmental conditions</a:t>
            </a:r>
          </a:p>
        </p:txBody>
      </p:sp>
      <p:sp>
        <p:nvSpPr>
          <p:cNvPr id="3" name="Content Placeholder 2">
            <a:extLst>
              <a:ext uri="{FF2B5EF4-FFF2-40B4-BE49-F238E27FC236}">
                <a16:creationId xmlns:a16="http://schemas.microsoft.com/office/drawing/2014/main" id="{781C2CDF-335E-4803-BF32-2963D4DFE646}"/>
              </a:ext>
            </a:extLst>
          </p:cNvPr>
          <p:cNvSpPr>
            <a:spLocks noGrp="1"/>
          </p:cNvSpPr>
          <p:nvPr>
            <p:ph idx="1"/>
          </p:nvPr>
        </p:nvSpPr>
        <p:spPr>
          <a:xfrm>
            <a:off x="1451580" y="2015732"/>
            <a:ext cx="5705434" cy="3450613"/>
          </a:xfrm>
        </p:spPr>
        <p:txBody>
          <a:bodyPr>
            <a:normAutofit/>
          </a:bodyPr>
          <a:lstStyle/>
          <a:p>
            <a:r>
              <a:rPr lang="en-US" dirty="0"/>
              <a:t>Temperature</a:t>
            </a:r>
          </a:p>
          <a:p>
            <a:r>
              <a:rPr lang="en-US" altLang="en-US" dirty="0">
                <a:cs typeface="Times New Roman" panose="02020603050405020304" pitchFamily="18" charset="0"/>
              </a:rPr>
              <a:t>Temperature is a major environmental factor controlling microbial growth. The </a:t>
            </a:r>
            <a:r>
              <a:rPr lang="en-US" altLang="en-US" b="1" dirty="0">
                <a:cs typeface="Times New Roman" panose="02020603050405020304" pitchFamily="18" charset="0"/>
              </a:rPr>
              <a:t>cardinal temperatures</a:t>
            </a:r>
            <a:r>
              <a:rPr lang="en-US" altLang="en-US" dirty="0">
                <a:cs typeface="Times New Roman" panose="02020603050405020304" pitchFamily="18" charset="0"/>
              </a:rPr>
              <a:t> are the minimum, optimum, and maximum temperatures at which each organism grows.</a:t>
            </a:r>
            <a:endParaRPr lang="en-US" dirty="0"/>
          </a:p>
        </p:txBody>
      </p:sp>
      <p:pic>
        <p:nvPicPr>
          <p:cNvPr id="4" name="Picture 2" descr="06_F16">
            <a:extLst>
              <a:ext uri="{FF2B5EF4-FFF2-40B4-BE49-F238E27FC236}">
                <a16:creationId xmlns:a16="http://schemas.microsoft.com/office/drawing/2014/main" id="{9C71E7FE-C7D2-4EAB-9AAF-71D3CC2A9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5105" y="2015732"/>
            <a:ext cx="3460935" cy="350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981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26E1-A5DE-457B-B6AC-A56BC759A216}"/>
              </a:ext>
            </a:extLst>
          </p:cNvPr>
          <p:cNvSpPr>
            <a:spLocks noGrp="1"/>
          </p:cNvSpPr>
          <p:nvPr>
            <p:ph type="title"/>
          </p:nvPr>
        </p:nvSpPr>
        <p:spPr/>
        <p:txBody>
          <a:bodyPr/>
          <a:lstStyle/>
          <a:p>
            <a:r>
              <a:rPr lang="en-US" dirty="0"/>
              <a:t>Environmental conditions</a:t>
            </a:r>
          </a:p>
        </p:txBody>
      </p:sp>
      <p:sp>
        <p:nvSpPr>
          <p:cNvPr id="3" name="Content Placeholder 2">
            <a:extLst>
              <a:ext uri="{FF2B5EF4-FFF2-40B4-BE49-F238E27FC236}">
                <a16:creationId xmlns:a16="http://schemas.microsoft.com/office/drawing/2014/main" id="{D5808A48-33E9-4B11-A31B-FA9B9482B003}"/>
              </a:ext>
            </a:extLst>
          </p:cNvPr>
          <p:cNvSpPr>
            <a:spLocks noGrp="1"/>
          </p:cNvSpPr>
          <p:nvPr>
            <p:ph idx="1"/>
          </p:nvPr>
        </p:nvSpPr>
        <p:spPr/>
        <p:txBody>
          <a:bodyPr>
            <a:normAutofit fontScale="85000" lnSpcReduction="20000"/>
          </a:bodyPr>
          <a:lstStyle/>
          <a:p>
            <a:r>
              <a:rPr lang="en-US" dirty="0"/>
              <a:t>Low temperatures tend to reduce growth rates which has led to refrigeration being instrumental in food preservation. Depending on temperature, bacteria can be classified as:</a:t>
            </a:r>
          </a:p>
          <a:p>
            <a:pPr lvl="1"/>
            <a:r>
              <a:rPr lang="en-US" dirty="0"/>
              <a:t>Psychrophiles</a:t>
            </a:r>
          </a:p>
          <a:p>
            <a:pPr lvl="2"/>
            <a:r>
              <a:rPr lang="en-US" dirty="0"/>
              <a:t>Psychrophiles are extremophilic cold-loving bacteria or archaea with an optimal temperature for growth at about 15 °C or lower (maximal temperature for growth at 20 °C, minimal temperature for growth at 0 °C or lower). Psychrophiles are typically found in Earth's extremely cold ecosystems, such as polar ice-cap regions, permafrost, polar surface, and deep oceans.</a:t>
            </a:r>
          </a:p>
          <a:p>
            <a:pPr lvl="1"/>
            <a:r>
              <a:rPr lang="en-US" dirty="0" err="1"/>
              <a:t>Mesophiles</a:t>
            </a:r>
            <a:endParaRPr lang="en-US" dirty="0"/>
          </a:p>
          <a:p>
            <a:pPr lvl="2"/>
            <a:r>
              <a:rPr lang="en-US" dirty="0" err="1"/>
              <a:t>Mesophiles</a:t>
            </a:r>
            <a:r>
              <a:rPr lang="en-US" dirty="0"/>
              <a:t> are bacteria that thrive at moderate temperatures, growing best between 20° and 45 °C. These temperatures align with the natural body temperatures of humans, which is why many human pathogens are </a:t>
            </a:r>
            <a:r>
              <a:rPr lang="en-US" dirty="0" err="1"/>
              <a:t>mesophiles</a:t>
            </a:r>
            <a:r>
              <a:rPr lang="en-US" dirty="0"/>
              <a:t>.</a:t>
            </a:r>
          </a:p>
          <a:p>
            <a:pPr lvl="1"/>
            <a:r>
              <a:rPr lang="en-US" dirty="0"/>
              <a:t>Thermophiles</a:t>
            </a:r>
          </a:p>
          <a:p>
            <a:pPr lvl="2"/>
            <a:r>
              <a:rPr lang="en-US" dirty="0"/>
              <a:t>Survive under temperatures of 45° - 60 °C</a:t>
            </a:r>
          </a:p>
          <a:p>
            <a:endParaRPr lang="en-US" dirty="0"/>
          </a:p>
        </p:txBody>
      </p:sp>
    </p:spTree>
    <p:extLst>
      <p:ext uri="{BB962C8B-B14F-4D97-AF65-F5344CB8AC3E}">
        <p14:creationId xmlns:p14="http://schemas.microsoft.com/office/powerpoint/2010/main" val="21598320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2965-8BC5-4E8C-BF0A-69E41FF0BC2D}"/>
              </a:ext>
            </a:extLst>
          </p:cNvPr>
          <p:cNvSpPr>
            <a:spLocks noGrp="1"/>
          </p:cNvSpPr>
          <p:nvPr>
            <p:ph type="title"/>
          </p:nvPr>
        </p:nvSpPr>
        <p:spPr/>
        <p:txBody>
          <a:bodyPr>
            <a:normAutofit fontScale="90000"/>
          </a:bodyPr>
          <a:lstStyle/>
          <a:p>
            <a:r>
              <a:rPr lang="en-US" kern="0" dirty="0">
                <a:cs typeface="Times New Roman" pitchFamily="18" charset="0"/>
              </a:rPr>
              <a:t>Microorganisms can be grouped by the temperature ranges they require.</a:t>
            </a:r>
            <a:br>
              <a:rPr lang="en-US" kern="0" dirty="0">
                <a:cs typeface="Times New Roman" pitchFamily="18" charset="0"/>
              </a:rPr>
            </a:br>
            <a:endParaRPr lang="en-US" dirty="0"/>
          </a:p>
        </p:txBody>
      </p:sp>
      <p:pic>
        <p:nvPicPr>
          <p:cNvPr id="4" name="Picture 2" descr="06_F17">
            <a:extLst>
              <a:ext uri="{FF2B5EF4-FFF2-40B4-BE49-F238E27FC236}">
                <a16:creationId xmlns:a16="http://schemas.microsoft.com/office/drawing/2014/main" id="{12965114-5085-41BE-853B-67830D0557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1710" y="1989117"/>
            <a:ext cx="749000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4023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E1F4-1B1B-445E-A54B-540A7ACD0AE5}"/>
              </a:ext>
            </a:extLst>
          </p:cNvPr>
          <p:cNvSpPr>
            <a:spLocks noGrp="1"/>
          </p:cNvSpPr>
          <p:nvPr>
            <p:ph type="title"/>
          </p:nvPr>
        </p:nvSpPr>
        <p:spPr/>
        <p:txBody>
          <a:bodyPr/>
          <a:lstStyle/>
          <a:p>
            <a:r>
              <a:rPr lang="en-US" dirty="0"/>
              <a:t>Environmental conditions</a:t>
            </a:r>
          </a:p>
        </p:txBody>
      </p:sp>
      <p:sp>
        <p:nvSpPr>
          <p:cNvPr id="3" name="Content Placeholder 2">
            <a:extLst>
              <a:ext uri="{FF2B5EF4-FFF2-40B4-BE49-F238E27FC236}">
                <a16:creationId xmlns:a16="http://schemas.microsoft.com/office/drawing/2014/main" id="{7192A8C4-ADC7-4FC2-95C1-58108B816B88}"/>
              </a:ext>
            </a:extLst>
          </p:cNvPr>
          <p:cNvSpPr>
            <a:spLocks noGrp="1"/>
          </p:cNvSpPr>
          <p:nvPr>
            <p:ph idx="1"/>
          </p:nvPr>
        </p:nvSpPr>
        <p:spPr>
          <a:xfrm>
            <a:off x="1451579" y="2015732"/>
            <a:ext cx="5794173" cy="3450613"/>
          </a:xfrm>
        </p:spPr>
        <p:txBody>
          <a:bodyPr>
            <a:normAutofit fontScale="77500" lnSpcReduction="20000"/>
          </a:bodyPr>
          <a:lstStyle/>
          <a:p>
            <a:r>
              <a:rPr lang="en-US" dirty="0"/>
              <a:t>Acidity</a:t>
            </a:r>
          </a:p>
          <a:p>
            <a:r>
              <a:rPr lang="en-US" altLang="en-US" dirty="0">
                <a:cs typeface="Times New Roman" panose="02020603050405020304" pitchFamily="18" charset="0"/>
              </a:rPr>
              <a:t> The acidity or alkalinity of an environment can greatly affect microbial growth.</a:t>
            </a:r>
            <a:endParaRPr lang="en-US" dirty="0"/>
          </a:p>
          <a:p>
            <a:r>
              <a:rPr lang="en-US" dirty="0"/>
              <a:t>Optimal acidity for bacteria tends to be around pH 6.5 to 7.0 with the exception of acidophiles. Some bacteria can change the pH such as by excreting acid resulting in sub-optimal conditions.</a:t>
            </a:r>
            <a:r>
              <a:rPr lang="en-US" altLang="en-US" dirty="0">
                <a:cs typeface="Times New Roman" panose="02020603050405020304" pitchFamily="18" charset="0"/>
              </a:rPr>
              <a:t> The internal pH of a cell must stay relatively close to neutral even though the external pH is highly acidic or basic.</a:t>
            </a:r>
            <a:endParaRPr lang="en-US" dirty="0"/>
          </a:p>
          <a:p>
            <a:r>
              <a:rPr lang="en-US" kern="0" dirty="0">
                <a:cs typeface="Times New Roman" pitchFamily="18" charset="0"/>
              </a:rPr>
              <a:t> Organisms that grow best at low pH are called </a:t>
            </a:r>
            <a:r>
              <a:rPr lang="en-US" b="1" kern="0" dirty="0">
                <a:cs typeface="Times New Roman" pitchFamily="18" charset="0"/>
              </a:rPr>
              <a:t>acidophiles</a:t>
            </a:r>
            <a:r>
              <a:rPr lang="en-US" kern="0" dirty="0">
                <a:cs typeface="Times New Roman" pitchFamily="18" charset="0"/>
              </a:rPr>
              <a:t>; those that grow best at high pH are called </a:t>
            </a:r>
            <a:r>
              <a:rPr lang="en-US" b="1" kern="0" dirty="0">
                <a:cs typeface="Times New Roman" pitchFamily="18" charset="0"/>
              </a:rPr>
              <a:t>alkaliphiles</a:t>
            </a:r>
            <a:r>
              <a:rPr lang="en-US" kern="0" dirty="0">
                <a:cs typeface="Times New Roman" pitchFamily="18" charset="0"/>
              </a:rPr>
              <a:t>.</a:t>
            </a:r>
          </a:p>
          <a:p>
            <a:endParaRPr lang="en-US" dirty="0"/>
          </a:p>
          <a:p>
            <a:endParaRPr lang="en-US" dirty="0"/>
          </a:p>
        </p:txBody>
      </p:sp>
      <p:pic>
        <p:nvPicPr>
          <p:cNvPr id="5" name="Picture 2" descr="figure 6-22">
            <a:extLst>
              <a:ext uri="{FF2B5EF4-FFF2-40B4-BE49-F238E27FC236}">
                <a16:creationId xmlns:a16="http://schemas.microsoft.com/office/drawing/2014/main" id="{7DA8F69E-F640-49CF-BC45-FBBE10D71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406" y="1991618"/>
            <a:ext cx="2906455" cy="345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5538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FC37-0052-4D17-BC27-2FE8A21066DC}"/>
              </a:ext>
            </a:extLst>
          </p:cNvPr>
          <p:cNvSpPr>
            <a:spLocks noGrp="1"/>
          </p:cNvSpPr>
          <p:nvPr>
            <p:ph type="title"/>
          </p:nvPr>
        </p:nvSpPr>
        <p:spPr/>
        <p:txBody>
          <a:bodyPr/>
          <a:lstStyle/>
          <a:p>
            <a:r>
              <a:rPr lang="en-US" dirty="0"/>
              <a:t>Environmental conditions</a:t>
            </a:r>
          </a:p>
        </p:txBody>
      </p:sp>
      <p:sp>
        <p:nvSpPr>
          <p:cNvPr id="3" name="Content Placeholder 2">
            <a:extLst>
              <a:ext uri="{FF2B5EF4-FFF2-40B4-BE49-F238E27FC236}">
                <a16:creationId xmlns:a16="http://schemas.microsoft.com/office/drawing/2014/main" id="{EDF224E3-7BE0-4715-91CE-6A91589A9090}"/>
              </a:ext>
            </a:extLst>
          </p:cNvPr>
          <p:cNvSpPr>
            <a:spLocks noGrp="1"/>
          </p:cNvSpPr>
          <p:nvPr>
            <p:ph idx="1"/>
          </p:nvPr>
        </p:nvSpPr>
        <p:spPr>
          <a:xfrm>
            <a:off x="1451579" y="2015732"/>
            <a:ext cx="4613555" cy="3450613"/>
          </a:xfrm>
        </p:spPr>
        <p:txBody>
          <a:bodyPr/>
          <a:lstStyle/>
          <a:p>
            <a:r>
              <a:rPr lang="en-US" altLang="en-US" b="1" dirty="0"/>
              <a:t>Salinity</a:t>
            </a:r>
            <a:endParaRPr lang="en-US" altLang="en-US" dirty="0">
              <a:cs typeface="Times New Roman" panose="02020603050405020304" pitchFamily="18" charset="0"/>
            </a:endParaRPr>
          </a:p>
          <a:p>
            <a:r>
              <a:rPr lang="en-US" altLang="en-US" dirty="0">
                <a:cs typeface="Times New Roman" panose="02020603050405020304" pitchFamily="18" charset="0"/>
              </a:rPr>
              <a:t>Some microorganisms (</a:t>
            </a:r>
            <a:r>
              <a:rPr lang="en-US" altLang="en-US" b="1" dirty="0">
                <a:cs typeface="Times New Roman" panose="02020603050405020304" pitchFamily="18" charset="0"/>
              </a:rPr>
              <a:t>halophiles</a:t>
            </a:r>
            <a:r>
              <a:rPr lang="en-US" altLang="en-US" dirty="0">
                <a:cs typeface="Times New Roman" panose="02020603050405020304" pitchFamily="18" charset="0"/>
              </a:rPr>
              <a:t>) have evolved to grow best at reduced water potential, and some (</a:t>
            </a:r>
            <a:r>
              <a:rPr lang="en-US" altLang="en-US" b="1" dirty="0">
                <a:cs typeface="Times New Roman" panose="02020603050405020304" pitchFamily="18" charset="0"/>
              </a:rPr>
              <a:t>extreme halophiles</a:t>
            </a:r>
            <a:r>
              <a:rPr lang="en-US" altLang="en-US" dirty="0">
                <a:cs typeface="Times New Roman" panose="02020603050405020304" pitchFamily="18" charset="0"/>
              </a:rPr>
              <a:t>) even require high levels of salts for growth.</a:t>
            </a:r>
          </a:p>
          <a:p>
            <a:endParaRPr lang="en-US" dirty="0"/>
          </a:p>
        </p:txBody>
      </p:sp>
      <p:pic>
        <p:nvPicPr>
          <p:cNvPr id="4" name="Picture 2" descr="06_F23">
            <a:extLst>
              <a:ext uri="{FF2B5EF4-FFF2-40B4-BE49-F238E27FC236}">
                <a16:creationId xmlns:a16="http://schemas.microsoft.com/office/drawing/2014/main" id="{874C3EA8-5B49-4220-8E46-2B29F6CC4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865" y="2041569"/>
            <a:ext cx="4772901" cy="33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89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BA213-32A3-4575-9E13-04AF8EBD2C9A}"/>
              </a:ext>
            </a:extLst>
          </p:cNvPr>
          <p:cNvSpPr>
            <a:spLocks noGrp="1"/>
          </p:cNvSpPr>
          <p:nvPr>
            <p:ph type="title"/>
          </p:nvPr>
        </p:nvSpPr>
        <p:spPr/>
        <p:txBody>
          <a:bodyPr/>
          <a:lstStyle/>
          <a:p>
            <a:r>
              <a:rPr lang="en-US" b="1" dirty="0"/>
              <a:t>Carbon cycle</a:t>
            </a:r>
            <a:br>
              <a:rPr lang="en-US" b="1" dirty="0"/>
            </a:br>
            <a:endParaRPr lang="en-US" dirty="0"/>
          </a:p>
        </p:txBody>
      </p:sp>
      <p:sp>
        <p:nvSpPr>
          <p:cNvPr id="3" name="Content Placeholder 2">
            <a:extLst>
              <a:ext uri="{FF2B5EF4-FFF2-40B4-BE49-F238E27FC236}">
                <a16:creationId xmlns:a16="http://schemas.microsoft.com/office/drawing/2014/main" id="{C0815AC5-0539-4925-AB45-362B5F1C6E07}"/>
              </a:ext>
            </a:extLst>
          </p:cNvPr>
          <p:cNvSpPr>
            <a:spLocks noGrp="1"/>
          </p:cNvSpPr>
          <p:nvPr>
            <p:ph idx="1"/>
          </p:nvPr>
        </p:nvSpPr>
        <p:spPr>
          <a:xfrm>
            <a:off x="1451580" y="2015732"/>
            <a:ext cx="4902922" cy="3450613"/>
          </a:xfrm>
        </p:spPr>
        <p:txBody>
          <a:bodyPr>
            <a:normAutofit fontScale="77500" lnSpcReduction="20000"/>
          </a:bodyPr>
          <a:lstStyle/>
          <a:p>
            <a:pPr fontAlgn="base"/>
            <a:r>
              <a:rPr lang="en-US" dirty="0"/>
              <a:t>Prokaryotes are also important in the carbon cycle. </a:t>
            </a:r>
            <a:r>
              <a:rPr lang="en-US" b="1" dirty="0"/>
              <a:t>Photosynthetic</a:t>
            </a:r>
            <a:r>
              <a:rPr lang="en-US" dirty="0"/>
              <a:t> prokaryotes, such as cyanobacteria, use light energy to remove CO</a:t>
            </a:r>
            <a:r>
              <a:rPr lang="en-US" sz="1400" dirty="0"/>
              <a:t>2</a:t>
            </a:r>
            <a:r>
              <a:rPr lang="en-US" dirty="0"/>
              <a:t> from the atmosphere and fix it into organic molecules. This is the same basic process carried out by photosynthetic plants.</a:t>
            </a:r>
          </a:p>
          <a:p>
            <a:pPr fontAlgn="base"/>
            <a:r>
              <a:rPr lang="en-US" dirty="0"/>
              <a:t>Prokaryotic </a:t>
            </a:r>
            <a:r>
              <a:rPr lang="en-US" b="1" dirty="0"/>
              <a:t>decomposers</a:t>
            </a:r>
            <a:r>
              <a:rPr lang="en-US" dirty="0"/>
              <a:t>, on the other hand, move carbon in the opposite direction. When they break down dead organic material (from previously living plants and animals), they return CO</a:t>
            </a:r>
            <a:r>
              <a:rPr lang="en-US" sz="1400" dirty="0"/>
              <a:t>2</a:t>
            </a:r>
            <a:r>
              <a:rPr lang="en-US" dirty="0"/>
              <a:t>​ to the atmosphere via cellular respiration. Decomposition also releases a variety of other elements and inorganic molecules for reuse.</a:t>
            </a:r>
          </a:p>
          <a:p>
            <a:endParaRPr lang="en-US" dirty="0"/>
          </a:p>
        </p:txBody>
      </p:sp>
      <p:pic>
        <p:nvPicPr>
          <p:cNvPr id="4" name="Picture 3">
            <a:extLst>
              <a:ext uri="{FF2B5EF4-FFF2-40B4-BE49-F238E27FC236}">
                <a16:creationId xmlns:a16="http://schemas.microsoft.com/office/drawing/2014/main" id="{B8AF5CD6-03FE-44B9-96D6-A34CD6F42995}"/>
              </a:ext>
            </a:extLst>
          </p:cNvPr>
          <p:cNvPicPr>
            <a:picLocks noChangeAspect="1"/>
          </p:cNvPicPr>
          <p:nvPr/>
        </p:nvPicPr>
        <p:blipFill>
          <a:blip r:embed="rId2"/>
          <a:stretch>
            <a:fillRect/>
          </a:stretch>
        </p:blipFill>
        <p:spPr>
          <a:xfrm>
            <a:off x="6812815" y="2015732"/>
            <a:ext cx="4209567" cy="3408936"/>
          </a:xfrm>
          <a:prstGeom prst="rect">
            <a:avLst/>
          </a:prstGeom>
        </p:spPr>
      </p:pic>
    </p:spTree>
    <p:extLst>
      <p:ext uri="{BB962C8B-B14F-4D97-AF65-F5344CB8AC3E}">
        <p14:creationId xmlns:p14="http://schemas.microsoft.com/office/powerpoint/2010/main" val="37102231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C499-B199-40A1-AE0C-15BA16759B79}"/>
              </a:ext>
            </a:extLst>
          </p:cNvPr>
          <p:cNvSpPr>
            <a:spLocks noGrp="1"/>
          </p:cNvSpPr>
          <p:nvPr>
            <p:ph type="title"/>
          </p:nvPr>
        </p:nvSpPr>
        <p:spPr/>
        <p:txBody>
          <a:bodyPr/>
          <a:lstStyle/>
          <a:p>
            <a:r>
              <a:rPr lang="en-US" dirty="0"/>
              <a:t>Environmental conditions</a:t>
            </a:r>
          </a:p>
        </p:txBody>
      </p:sp>
      <p:sp>
        <p:nvSpPr>
          <p:cNvPr id="3" name="Content Placeholder 2">
            <a:extLst>
              <a:ext uri="{FF2B5EF4-FFF2-40B4-BE49-F238E27FC236}">
                <a16:creationId xmlns:a16="http://schemas.microsoft.com/office/drawing/2014/main" id="{C486186A-96A1-41BA-8C40-45EFBE42D74C}"/>
              </a:ext>
            </a:extLst>
          </p:cNvPr>
          <p:cNvSpPr>
            <a:spLocks noGrp="1"/>
          </p:cNvSpPr>
          <p:nvPr>
            <p:ph idx="1"/>
          </p:nvPr>
        </p:nvSpPr>
        <p:spPr/>
        <p:txBody>
          <a:bodyPr>
            <a:normAutofit fontScale="92500" lnSpcReduction="10000"/>
          </a:bodyPr>
          <a:lstStyle/>
          <a:p>
            <a:r>
              <a:rPr lang="en-US" dirty="0"/>
              <a:t>Oxygen</a:t>
            </a:r>
          </a:p>
          <a:p>
            <a:pPr lvl="1"/>
            <a:r>
              <a:rPr lang="en-US" dirty="0"/>
              <a:t>Bacteria can be aerobes or anaerobes. depending on the degree of oxygen required bacteria can fall into the following classes; </a:t>
            </a:r>
          </a:p>
          <a:p>
            <a:pPr lvl="2"/>
            <a:r>
              <a:rPr lang="en-US" dirty="0"/>
              <a:t>1.facultative-anaerobes-ie aerotolerant absence or minimal oxygen required for their growth</a:t>
            </a:r>
          </a:p>
          <a:p>
            <a:pPr lvl="2"/>
            <a:r>
              <a:rPr lang="en-US" dirty="0"/>
              <a:t>2.obligate-anaerobes grow only in complete absence of oxygen</a:t>
            </a:r>
          </a:p>
          <a:p>
            <a:pPr lvl="2"/>
            <a:r>
              <a:rPr lang="en-US" dirty="0"/>
              <a:t>3.facultative aerobes-can grow either in presence or minimal oxygen</a:t>
            </a:r>
          </a:p>
          <a:p>
            <a:pPr lvl="2"/>
            <a:r>
              <a:rPr lang="en-US" dirty="0"/>
              <a:t>4.obligate aerobes-grow only in the presence of oxygen</a:t>
            </a:r>
          </a:p>
          <a:p>
            <a:r>
              <a:rPr lang="en-US" dirty="0"/>
              <a:t>Toxic compounds</a:t>
            </a:r>
          </a:p>
          <a:p>
            <a:pPr lvl="1"/>
            <a:r>
              <a:rPr lang="en-US" dirty="0"/>
              <a:t>Toxic compounds such as ethanol can hinder growth or kill bacteria. This is used beneficially for disinfection and in food preservation.</a:t>
            </a:r>
          </a:p>
          <a:p>
            <a:endParaRPr lang="en-US" dirty="0"/>
          </a:p>
        </p:txBody>
      </p:sp>
    </p:spTree>
    <p:extLst>
      <p:ext uri="{BB962C8B-B14F-4D97-AF65-F5344CB8AC3E}">
        <p14:creationId xmlns:p14="http://schemas.microsoft.com/office/powerpoint/2010/main" val="28187384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581B-84E6-4857-809B-21AB62A0835D}"/>
              </a:ext>
            </a:extLst>
          </p:cNvPr>
          <p:cNvSpPr>
            <a:spLocks noGrp="1"/>
          </p:cNvSpPr>
          <p:nvPr>
            <p:ph type="title"/>
          </p:nvPr>
        </p:nvSpPr>
        <p:spPr/>
        <p:txBody>
          <a:bodyPr/>
          <a:lstStyle/>
          <a:p>
            <a:r>
              <a:rPr lang="en-US" altLang="en-US" b="1" dirty="0"/>
              <a:t>Direct Counting</a:t>
            </a:r>
            <a:endParaRPr lang="en-US" dirty="0"/>
          </a:p>
        </p:txBody>
      </p:sp>
      <p:sp>
        <p:nvSpPr>
          <p:cNvPr id="3" name="Content Placeholder 2">
            <a:extLst>
              <a:ext uri="{FF2B5EF4-FFF2-40B4-BE49-F238E27FC236}">
                <a16:creationId xmlns:a16="http://schemas.microsoft.com/office/drawing/2014/main" id="{7E49B1A8-8DBB-4BDB-8D0D-46BC6AC7E79D}"/>
              </a:ext>
            </a:extLst>
          </p:cNvPr>
          <p:cNvSpPr>
            <a:spLocks noGrp="1"/>
          </p:cNvSpPr>
          <p:nvPr>
            <p:ph idx="1"/>
          </p:nvPr>
        </p:nvSpPr>
        <p:spPr>
          <a:xfrm>
            <a:off x="1451580" y="2015732"/>
            <a:ext cx="4285606" cy="3450613"/>
          </a:xfrm>
        </p:spPr>
        <p:txBody>
          <a:bodyPr/>
          <a:lstStyle/>
          <a:p>
            <a:r>
              <a:rPr lang="en-US" altLang="en-US" dirty="0">
                <a:cs typeface="Times New Roman" panose="02020603050405020304" pitchFamily="18" charset="0"/>
              </a:rPr>
              <a:t>Growth is measured by the change in the number of cells over time. Cell counts done microscopically measure the total number of cells in a population, whereas </a:t>
            </a:r>
            <a:r>
              <a:rPr lang="en-US" altLang="en-US" b="1" dirty="0">
                <a:cs typeface="Times New Roman" panose="02020603050405020304" pitchFamily="18" charset="0"/>
              </a:rPr>
              <a:t>viable</a:t>
            </a:r>
            <a:r>
              <a:rPr lang="en-US" altLang="en-US" dirty="0">
                <a:cs typeface="Times New Roman" panose="02020603050405020304" pitchFamily="18" charset="0"/>
              </a:rPr>
              <a:t> cell counts (plate counts) measure only the living, reproducing population.</a:t>
            </a:r>
          </a:p>
          <a:p>
            <a:endParaRPr lang="en-US" dirty="0"/>
          </a:p>
        </p:txBody>
      </p:sp>
      <p:pic>
        <p:nvPicPr>
          <p:cNvPr id="4" name="Picture 2" descr="06_F09">
            <a:extLst>
              <a:ext uri="{FF2B5EF4-FFF2-40B4-BE49-F238E27FC236}">
                <a16:creationId xmlns:a16="http://schemas.microsoft.com/office/drawing/2014/main" id="{6EC94590-0EA2-4524-B094-1FC187C26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730" y="2230170"/>
            <a:ext cx="5414554" cy="246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4912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9F662-D7E5-4182-8DD2-B809F7E779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E635B7-9DF9-4442-9A02-359B05E1C560}"/>
              </a:ext>
            </a:extLst>
          </p:cNvPr>
          <p:cNvSpPr>
            <a:spLocks noGrp="1"/>
          </p:cNvSpPr>
          <p:nvPr>
            <p:ph idx="1"/>
          </p:nvPr>
        </p:nvSpPr>
        <p:spPr/>
        <p:txBody>
          <a:bodyPr/>
          <a:lstStyle/>
          <a:p>
            <a:endParaRPr lang="en-US"/>
          </a:p>
        </p:txBody>
      </p:sp>
      <p:pic>
        <p:nvPicPr>
          <p:cNvPr id="4" name="Picture 2" descr="06_F10">
            <a:extLst>
              <a:ext uri="{FF2B5EF4-FFF2-40B4-BE49-F238E27FC236}">
                <a16:creationId xmlns:a16="http://schemas.microsoft.com/office/drawing/2014/main" id="{F118D4E0-B351-4C84-B5D0-F16B868CA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846" y="2615879"/>
            <a:ext cx="3648242" cy="200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06_F11">
            <a:extLst>
              <a:ext uri="{FF2B5EF4-FFF2-40B4-BE49-F238E27FC236}">
                <a16:creationId xmlns:a16="http://schemas.microsoft.com/office/drawing/2014/main" id="{FB352330-2B63-4B24-9FBC-E21C2A209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175" y="2015732"/>
            <a:ext cx="2277061" cy="308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1783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45C7-BF7B-4CFE-855B-97E47D360261}"/>
              </a:ext>
            </a:extLst>
          </p:cNvPr>
          <p:cNvSpPr>
            <a:spLocks noGrp="1"/>
          </p:cNvSpPr>
          <p:nvPr>
            <p:ph type="title"/>
          </p:nvPr>
        </p:nvSpPr>
        <p:spPr/>
        <p:txBody>
          <a:bodyPr/>
          <a:lstStyle/>
          <a:p>
            <a:r>
              <a:rPr lang="en-US" altLang="en-US" b="1" dirty="0"/>
              <a:t>Indirect Counting</a:t>
            </a:r>
            <a:endParaRPr lang="en-US" dirty="0"/>
          </a:p>
        </p:txBody>
      </p:sp>
      <p:sp>
        <p:nvSpPr>
          <p:cNvPr id="3" name="Content Placeholder 2">
            <a:extLst>
              <a:ext uri="{FF2B5EF4-FFF2-40B4-BE49-F238E27FC236}">
                <a16:creationId xmlns:a16="http://schemas.microsoft.com/office/drawing/2014/main" id="{E0B44F5E-C15E-497B-A5B1-B89A0ACD61E9}"/>
              </a:ext>
            </a:extLst>
          </p:cNvPr>
          <p:cNvSpPr>
            <a:spLocks noGrp="1"/>
          </p:cNvSpPr>
          <p:nvPr>
            <p:ph idx="1"/>
          </p:nvPr>
        </p:nvSpPr>
        <p:spPr/>
        <p:txBody>
          <a:bodyPr/>
          <a:lstStyle/>
          <a:p>
            <a:r>
              <a:rPr lang="en-US" altLang="en-US" dirty="0">
                <a:cs typeface="Times New Roman" panose="02020603050405020304" pitchFamily="18" charset="0"/>
              </a:rPr>
              <a:t> Turbidity measurements are an indirect but very rapid and useful method of measuring microbial growth. However, to relate a direct cell count to a turbidity value, a standard curve must first be established.</a:t>
            </a:r>
          </a:p>
          <a:p>
            <a:endParaRPr lang="en-US" dirty="0"/>
          </a:p>
        </p:txBody>
      </p:sp>
      <p:pic>
        <p:nvPicPr>
          <p:cNvPr id="4" name="Picture 2" descr="06_F12a">
            <a:extLst>
              <a:ext uri="{FF2B5EF4-FFF2-40B4-BE49-F238E27FC236}">
                <a16:creationId xmlns:a16="http://schemas.microsoft.com/office/drawing/2014/main" id="{F61E2518-6C00-4A5B-B40D-EE715C07C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599" y="3203836"/>
            <a:ext cx="5791200" cy="23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06_F12b">
            <a:extLst>
              <a:ext uri="{FF2B5EF4-FFF2-40B4-BE49-F238E27FC236}">
                <a16:creationId xmlns:a16="http://schemas.microsoft.com/office/drawing/2014/main" id="{354C28D8-1FD2-4A7B-90FE-515497B94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74" y="3203836"/>
            <a:ext cx="2438922" cy="2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2512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64C7FC9-CF80-4443-90BA-F5B4030A51C8}"/>
              </a:ext>
            </a:extLst>
          </p:cNvPr>
          <p:cNvSpPr>
            <a:spLocks noGrp="1" noChangeArrowheads="1"/>
          </p:cNvSpPr>
          <p:nvPr>
            <p:ph type="title"/>
          </p:nvPr>
        </p:nvSpPr>
        <p:spPr/>
        <p:txBody>
          <a:bodyPr>
            <a:normAutofit/>
          </a:bodyPr>
          <a:lstStyle/>
          <a:p>
            <a:pPr eaLnBrk="1" hangingPunct="1"/>
            <a:r>
              <a:rPr lang="en-US" altLang="en-US" b="1" dirty="0">
                <a:solidFill>
                  <a:schemeClr val="tx1"/>
                </a:solidFill>
              </a:rPr>
              <a:t>Chapter 9. Cell Structure</a:t>
            </a:r>
          </a:p>
        </p:txBody>
      </p:sp>
      <p:sp>
        <p:nvSpPr>
          <p:cNvPr id="7171" name="Rectangle 3">
            <a:extLst>
              <a:ext uri="{FF2B5EF4-FFF2-40B4-BE49-F238E27FC236}">
                <a16:creationId xmlns:a16="http://schemas.microsoft.com/office/drawing/2014/main" id="{CED453E1-5FB7-469D-B212-2681FFA94F37}"/>
              </a:ext>
            </a:extLst>
          </p:cNvPr>
          <p:cNvSpPr>
            <a:spLocks noGrp="1" noChangeArrowheads="1"/>
          </p:cNvSpPr>
          <p:nvPr>
            <p:ph type="body" idx="1"/>
          </p:nvPr>
        </p:nvSpPr>
        <p:spPr/>
        <p:txBody>
          <a:bodyPr>
            <a:normAutofit/>
          </a:bodyPr>
          <a:lstStyle/>
          <a:p>
            <a:pPr algn="l" eaLnBrk="1" hangingPunct="1">
              <a:buFontTx/>
              <a:buChar char="•"/>
            </a:pPr>
            <a:endParaRPr lang="en-US" altLang="en-US" dirty="0">
              <a:cs typeface="Times New Roman" panose="02020603050405020304"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2_F01b">
            <a:extLst>
              <a:ext uri="{FF2B5EF4-FFF2-40B4-BE49-F238E27FC236}">
                <a16:creationId xmlns:a16="http://schemas.microsoft.com/office/drawing/2014/main" id="{33146307-3042-4188-9882-17E6A4D98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991" y="2253205"/>
            <a:ext cx="2939084" cy="244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30CF22-4066-4DC4-BE6E-70C6EB94E8E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79E0802-B649-4756-A68E-AA3E19329FCA}"/>
              </a:ext>
            </a:extLst>
          </p:cNvPr>
          <p:cNvSpPr>
            <a:spLocks noGrp="1"/>
          </p:cNvSpPr>
          <p:nvPr>
            <p:ph idx="1"/>
          </p:nvPr>
        </p:nvSpPr>
        <p:spPr>
          <a:xfrm>
            <a:off x="1451580" y="2015732"/>
            <a:ext cx="2939084" cy="3690587"/>
          </a:xfrm>
        </p:spPr>
        <p:txBody>
          <a:bodyPr/>
          <a:lstStyle/>
          <a:p>
            <a:r>
              <a:rPr lang="en-US" altLang="en-US" dirty="0">
                <a:cs typeface="Times New Roman" panose="02020603050405020304" pitchFamily="18" charset="0"/>
              </a:rPr>
              <a:t> Two structural types of cells are recognized: the </a:t>
            </a:r>
            <a:r>
              <a:rPr lang="en-US" altLang="en-US" b="1" dirty="0">
                <a:cs typeface="Times New Roman" panose="02020603050405020304" pitchFamily="18" charset="0"/>
              </a:rPr>
              <a:t>prokaryote</a:t>
            </a:r>
            <a:r>
              <a:rPr lang="en-US" altLang="en-US" dirty="0">
                <a:cs typeface="Times New Roman" panose="02020603050405020304" pitchFamily="18" charset="0"/>
              </a:rPr>
              <a:t> and the </a:t>
            </a:r>
            <a:r>
              <a:rPr lang="en-US" altLang="en-US" b="1" dirty="0">
                <a:cs typeface="Times New Roman" panose="02020603050405020304" pitchFamily="18" charset="0"/>
              </a:rPr>
              <a:t>eukaryote</a:t>
            </a:r>
            <a:r>
              <a:rPr lang="en-US" altLang="en-US" dirty="0">
                <a:cs typeface="Times New Roman" panose="02020603050405020304" pitchFamily="18" charset="0"/>
              </a:rPr>
              <a:t>. Prokaryotic cells have a simpler internal structure than eukaryotic cells, lacking membrane-enclosed organelles.</a:t>
            </a:r>
          </a:p>
          <a:p>
            <a:endParaRPr lang="en-US" dirty="0"/>
          </a:p>
        </p:txBody>
      </p:sp>
      <p:pic>
        <p:nvPicPr>
          <p:cNvPr id="5" name="Picture 2" descr="02_F01a">
            <a:extLst>
              <a:ext uri="{FF2B5EF4-FFF2-40B4-BE49-F238E27FC236}">
                <a16:creationId xmlns:a16="http://schemas.microsoft.com/office/drawing/2014/main" id="{7676826D-9795-4475-9E0B-CE6737C2E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3" y="2832904"/>
            <a:ext cx="2584445" cy="119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3B707DB-C17D-4E02-9424-9D99D9C371E2}"/>
              </a:ext>
            </a:extLst>
          </p:cNvPr>
          <p:cNvSpPr>
            <a:spLocks noGrp="1" noChangeArrowheads="1"/>
          </p:cNvSpPr>
          <p:nvPr>
            <p:ph type="title"/>
          </p:nvPr>
        </p:nvSpPr>
        <p:spPr/>
        <p:txBody>
          <a:bodyPr>
            <a:normAutofit/>
          </a:bodyPr>
          <a:lstStyle/>
          <a:p>
            <a:r>
              <a:rPr lang="en-US" altLang="en-US" b="1">
                <a:solidFill>
                  <a:schemeClr val="tx1"/>
                </a:solidFill>
              </a:rPr>
              <a:t>Bacterial Morphology</a:t>
            </a:r>
          </a:p>
        </p:txBody>
      </p:sp>
      <p:sp>
        <p:nvSpPr>
          <p:cNvPr id="10243" name="Rectangle 3">
            <a:extLst>
              <a:ext uri="{FF2B5EF4-FFF2-40B4-BE49-F238E27FC236}">
                <a16:creationId xmlns:a16="http://schemas.microsoft.com/office/drawing/2014/main" id="{1A11B9CD-51B2-4D5A-9ABA-068CF4A60E36}"/>
              </a:ext>
            </a:extLst>
          </p:cNvPr>
          <p:cNvSpPr>
            <a:spLocks noGrp="1" noChangeArrowheads="1"/>
          </p:cNvSpPr>
          <p:nvPr>
            <p:ph idx="1"/>
          </p:nvPr>
        </p:nvSpPr>
        <p:spPr>
          <a:xfrm>
            <a:off x="1451580" y="2015732"/>
            <a:ext cx="2869636" cy="3450613"/>
          </a:xfrm>
        </p:spPr>
        <p:txBody>
          <a:bodyPr/>
          <a:lstStyle/>
          <a:p>
            <a:pPr algn="l">
              <a:buFontTx/>
              <a:buChar char="•"/>
            </a:pPr>
            <a:r>
              <a:rPr lang="en-US" altLang="en-US" dirty="0">
                <a:cs typeface="Times New Roman" panose="02020603050405020304" pitchFamily="18" charset="0"/>
              </a:rPr>
              <a:t> Some typical bacterial morphologies include coccus, rod, spirillum, spirochete, </a:t>
            </a:r>
            <a:r>
              <a:rPr lang="en-US" altLang="en-US" dirty="0" err="1">
                <a:cs typeface="Times New Roman" panose="02020603050405020304" pitchFamily="18" charset="0"/>
              </a:rPr>
              <a:t>appendaged</a:t>
            </a:r>
            <a:r>
              <a:rPr lang="en-US" altLang="en-US" dirty="0">
                <a:cs typeface="Times New Roman" panose="02020603050405020304" pitchFamily="18" charset="0"/>
              </a:rPr>
              <a:t>, and filamentous.</a:t>
            </a:r>
          </a:p>
        </p:txBody>
      </p:sp>
      <p:pic>
        <p:nvPicPr>
          <p:cNvPr id="4" name="Picture 2" descr="figure 4-11">
            <a:extLst>
              <a:ext uri="{FF2B5EF4-FFF2-40B4-BE49-F238E27FC236}">
                <a16:creationId xmlns:a16="http://schemas.microsoft.com/office/drawing/2014/main" id="{378ED5AE-A137-4709-A7B8-4C58DC81E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777" y="2015732"/>
            <a:ext cx="1929317" cy="339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3A12183-7C2A-47D6-98F8-255F3DA62502}"/>
              </a:ext>
            </a:extLst>
          </p:cNvPr>
          <p:cNvSpPr>
            <a:spLocks noGrp="1" noChangeArrowheads="1"/>
          </p:cNvSpPr>
          <p:nvPr>
            <p:ph type="title"/>
          </p:nvPr>
        </p:nvSpPr>
        <p:spPr/>
        <p:txBody>
          <a:bodyPr>
            <a:normAutofit/>
          </a:bodyPr>
          <a:lstStyle/>
          <a:p>
            <a:r>
              <a:rPr lang="en-US" altLang="en-US" b="1">
                <a:solidFill>
                  <a:schemeClr val="tx1"/>
                </a:solidFill>
              </a:rPr>
              <a:t>Cytoplasmic Membrane</a:t>
            </a:r>
          </a:p>
        </p:txBody>
      </p:sp>
      <p:sp>
        <p:nvSpPr>
          <p:cNvPr id="12291" name="Rectangle 3">
            <a:extLst>
              <a:ext uri="{FF2B5EF4-FFF2-40B4-BE49-F238E27FC236}">
                <a16:creationId xmlns:a16="http://schemas.microsoft.com/office/drawing/2014/main" id="{BF518293-F035-4AB8-98CE-AAD312D7EFE9}"/>
              </a:ext>
            </a:extLst>
          </p:cNvPr>
          <p:cNvSpPr>
            <a:spLocks noGrp="1" noChangeArrowheads="1"/>
          </p:cNvSpPr>
          <p:nvPr>
            <p:ph idx="1"/>
          </p:nvPr>
        </p:nvSpPr>
        <p:spPr>
          <a:xfrm>
            <a:off x="1451579" y="2015732"/>
            <a:ext cx="3760887" cy="3450613"/>
          </a:xfrm>
        </p:spPr>
        <p:txBody>
          <a:bodyPr/>
          <a:lstStyle/>
          <a:p>
            <a:pPr algn="l">
              <a:buFontTx/>
              <a:buChar char="•"/>
            </a:pPr>
            <a:r>
              <a:rPr lang="en-US" altLang="en-US" dirty="0">
                <a:cs typeface="Times New Roman" panose="02020603050405020304" pitchFamily="18" charset="0"/>
              </a:rPr>
              <a:t> The </a:t>
            </a:r>
            <a:r>
              <a:rPr lang="en-US" altLang="en-US" b="1" dirty="0">
                <a:cs typeface="Times New Roman" panose="02020603050405020304" pitchFamily="18" charset="0"/>
              </a:rPr>
              <a:t>cytoplasmic membrane</a:t>
            </a:r>
            <a:r>
              <a:rPr lang="en-US" altLang="en-US" dirty="0">
                <a:cs typeface="Times New Roman" panose="02020603050405020304" pitchFamily="18" charset="0"/>
              </a:rPr>
              <a:t> is a highly selective permeability barrier constructed of lipids and proteins that forms a bilayer with hydrophilic exteriors and a hydrophobic interior.</a:t>
            </a:r>
          </a:p>
        </p:txBody>
      </p:sp>
      <p:pic>
        <p:nvPicPr>
          <p:cNvPr id="4" name="Picture 2" descr="figure 4-16">
            <a:extLst>
              <a:ext uri="{FF2B5EF4-FFF2-40B4-BE49-F238E27FC236}">
                <a16:creationId xmlns:a16="http://schemas.microsoft.com/office/drawing/2014/main" id="{0BBDE64C-D286-4F63-B22B-71A304DA2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987" y="2089271"/>
            <a:ext cx="4932867" cy="24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B66B-1FDE-4C21-95ED-1ECCAB82D9DC}"/>
              </a:ext>
            </a:extLst>
          </p:cNvPr>
          <p:cNvSpPr>
            <a:spLocks noGrp="1"/>
          </p:cNvSpPr>
          <p:nvPr>
            <p:ph type="title"/>
          </p:nvPr>
        </p:nvSpPr>
        <p:spPr/>
        <p:txBody>
          <a:bodyPr/>
          <a:lstStyle/>
          <a:p>
            <a:endParaRPr lang="en-US"/>
          </a:p>
        </p:txBody>
      </p:sp>
      <p:sp>
        <p:nvSpPr>
          <p:cNvPr id="14338" name="Rectangle 3">
            <a:extLst>
              <a:ext uri="{FF2B5EF4-FFF2-40B4-BE49-F238E27FC236}">
                <a16:creationId xmlns:a16="http://schemas.microsoft.com/office/drawing/2014/main" id="{17E36C5C-3829-41E3-8E21-18742F2B9759}"/>
              </a:ext>
            </a:extLst>
          </p:cNvPr>
          <p:cNvSpPr>
            <a:spLocks noGrp="1" noChangeArrowheads="1"/>
          </p:cNvSpPr>
          <p:nvPr>
            <p:ph idx="1"/>
          </p:nvPr>
        </p:nvSpPr>
        <p:spPr/>
        <p:txBody>
          <a:bodyPr/>
          <a:lstStyle/>
          <a:p>
            <a:pPr algn="l">
              <a:buFontTx/>
              <a:buChar char="•"/>
            </a:pPr>
            <a:r>
              <a:rPr lang="en-US" altLang="en-US">
                <a:solidFill>
                  <a:srgbClr val="000000"/>
                </a:solidFill>
                <a:cs typeface="Times New Roman" panose="02020603050405020304" pitchFamily="18" charset="0"/>
              </a:rPr>
              <a:t> </a:t>
            </a:r>
            <a:r>
              <a:rPr lang="en-US" altLang="en-US">
                <a:cs typeface="Times New Roman" panose="02020603050405020304" pitchFamily="18" charset="0"/>
              </a:rPr>
              <a:t>The major function of the cytoplasmic membrane is to act as a permeability barrier, preventing leakage of cytoplasmic metabolites into the environment.</a:t>
            </a:r>
          </a:p>
        </p:txBody>
      </p:sp>
      <p:pic>
        <p:nvPicPr>
          <p:cNvPr id="4" name="Picture 2" descr="figure 4-20 part 1">
            <a:extLst>
              <a:ext uri="{FF2B5EF4-FFF2-40B4-BE49-F238E27FC236}">
                <a16:creationId xmlns:a16="http://schemas.microsoft.com/office/drawing/2014/main" id="{A48DC0FA-7BC2-490D-8EF9-9A27A1848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165" y="2936157"/>
            <a:ext cx="4869083" cy="23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igure 4-22">
            <a:extLst>
              <a:ext uri="{FF2B5EF4-FFF2-40B4-BE49-F238E27FC236}">
                <a16:creationId xmlns:a16="http://schemas.microsoft.com/office/drawing/2014/main" id="{B33B3F68-BF38-4E36-8540-07040DB26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569" y="2936157"/>
            <a:ext cx="2605165" cy="245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A45C449-83FB-4CE6-A666-CC8609885DAE}"/>
              </a:ext>
            </a:extLst>
          </p:cNvPr>
          <p:cNvSpPr>
            <a:spLocks noGrp="1" noChangeArrowheads="1"/>
          </p:cNvSpPr>
          <p:nvPr>
            <p:ph type="title"/>
          </p:nvPr>
        </p:nvSpPr>
        <p:spPr/>
        <p:txBody>
          <a:bodyPr/>
          <a:lstStyle/>
          <a:p>
            <a:r>
              <a:rPr lang="en-US" altLang="en-US" b="1" dirty="0">
                <a:solidFill>
                  <a:schemeClr val="tx1"/>
                </a:solidFill>
              </a:rPr>
              <a:t>Cell Wall</a:t>
            </a:r>
          </a:p>
        </p:txBody>
      </p:sp>
      <p:sp>
        <p:nvSpPr>
          <p:cNvPr id="17411" name="Rectangle 3">
            <a:extLst>
              <a:ext uri="{FF2B5EF4-FFF2-40B4-BE49-F238E27FC236}">
                <a16:creationId xmlns:a16="http://schemas.microsoft.com/office/drawing/2014/main" id="{874A0498-7641-4175-A0B6-4415CA0956F1}"/>
              </a:ext>
            </a:extLst>
          </p:cNvPr>
          <p:cNvSpPr>
            <a:spLocks noGrp="1" noChangeArrowheads="1"/>
          </p:cNvSpPr>
          <p:nvPr>
            <p:ph idx="1"/>
          </p:nvPr>
        </p:nvSpPr>
        <p:spPr/>
        <p:txBody>
          <a:bodyPr/>
          <a:lstStyle/>
          <a:p>
            <a:pPr algn="l">
              <a:buFontTx/>
              <a:buChar char="•"/>
            </a:pPr>
            <a:r>
              <a:rPr lang="en-US" altLang="en-US">
                <a:cs typeface="Times New Roman" panose="02020603050405020304" pitchFamily="18" charset="0"/>
              </a:rPr>
              <a:t> </a:t>
            </a:r>
            <a:r>
              <a:rPr lang="en-US" altLang="en-US" b="1">
                <a:cs typeface="Times New Roman" panose="02020603050405020304" pitchFamily="18" charset="0"/>
              </a:rPr>
              <a:t>Gram-negative</a:t>
            </a:r>
            <a:r>
              <a:rPr lang="en-US" altLang="en-US">
                <a:cs typeface="Times New Roman" panose="02020603050405020304" pitchFamily="18" charset="0"/>
              </a:rPr>
              <a:t> </a:t>
            </a:r>
            <a:r>
              <a:rPr lang="en-US" altLang="en-US" i="1">
                <a:cs typeface="Times New Roman" panose="02020603050405020304" pitchFamily="18" charset="0"/>
              </a:rPr>
              <a:t>Bacteria</a:t>
            </a:r>
            <a:r>
              <a:rPr lang="en-US" altLang="en-US">
                <a:cs typeface="Times New Roman" panose="02020603050405020304" pitchFamily="18" charset="0"/>
              </a:rPr>
              <a:t> have only a few layers of peptidoglycan , but </a:t>
            </a:r>
            <a:r>
              <a:rPr lang="en-US" altLang="en-US" b="1">
                <a:cs typeface="Times New Roman" panose="02020603050405020304" pitchFamily="18" charset="0"/>
              </a:rPr>
              <a:t>gram-positive</a:t>
            </a:r>
            <a:r>
              <a:rPr lang="en-US" altLang="en-US">
                <a:cs typeface="Times New Roman" panose="02020603050405020304" pitchFamily="18" charset="0"/>
              </a:rPr>
              <a:t> </a:t>
            </a:r>
            <a:r>
              <a:rPr lang="en-US" altLang="en-US" i="1">
                <a:cs typeface="Times New Roman" panose="02020603050405020304" pitchFamily="18" charset="0"/>
              </a:rPr>
              <a:t>Bacteria</a:t>
            </a:r>
            <a:r>
              <a:rPr lang="en-US" altLang="en-US">
                <a:cs typeface="Times New Roman" panose="02020603050405020304" pitchFamily="18" charset="0"/>
              </a:rPr>
              <a:t> have several layers.</a:t>
            </a:r>
          </a:p>
        </p:txBody>
      </p:sp>
      <p:pic>
        <p:nvPicPr>
          <p:cNvPr id="4" name="Picture 2" descr="figure 4-27a">
            <a:extLst>
              <a:ext uri="{FF2B5EF4-FFF2-40B4-BE49-F238E27FC236}">
                <a16:creationId xmlns:a16="http://schemas.microsoft.com/office/drawing/2014/main" id="{3411C9BE-C2AD-4E89-BD18-D0627A102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584" y="3117447"/>
            <a:ext cx="2310170" cy="20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igure 4-31b">
            <a:extLst>
              <a:ext uri="{FF2B5EF4-FFF2-40B4-BE49-F238E27FC236}">
                <a16:creationId xmlns:a16="http://schemas.microsoft.com/office/drawing/2014/main" id="{4EE35CE4-A561-4C74-B1A9-BDD22BAEC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462" y="3117447"/>
            <a:ext cx="3296932" cy="20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96BF-3A94-4D4E-93AE-C59B4CA1529B}"/>
              </a:ext>
            </a:extLst>
          </p:cNvPr>
          <p:cNvSpPr>
            <a:spLocks noGrp="1"/>
          </p:cNvSpPr>
          <p:nvPr>
            <p:ph type="title"/>
          </p:nvPr>
        </p:nvSpPr>
        <p:spPr/>
        <p:txBody>
          <a:bodyPr/>
          <a:lstStyle/>
          <a:p>
            <a:r>
              <a:rPr lang="en-US" dirty="0"/>
              <a:t>Chapter 2. Energy and Metabolism</a:t>
            </a:r>
          </a:p>
        </p:txBody>
      </p:sp>
      <p:sp>
        <p:nvSpPr>
          <p:cNvPr id="4" name="Text Placeholder 3">
            <a:extLst>
              <a:ext uri="{FF2B5EF4-FFF2-40B4-BE49-F238E27FC236}">
                <a16:creationId xmlns:a16="http://schemas.microsoft.com/office/drawing/2014/main" id="{09776C30-E8FD-42EB-B67B-5411DA7B71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56395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ure 4-27b">
            <a:extLst>
              <a:ext uri="{FF2B5EF4-FFF2-40B4-BE49-F238E27FC236}">
                <a16:creationId xmlns:a16="http://schemas.microsoft.com/office/drawing/2014/main" id="{3392AC0E-B31E-4C6F-B48A-4DC91F18B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373" y="1547986"/>
            <a:ext cx="4139877" cy="277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igure 4-35a">
            <a:extLst>
              <a:ext uri="{FF2B5EF4-FFF2-40B4-BE49-F238E27FC236}">
                <a16:creationId xmlns:a16="http://schemas.microsoft.com/office/drawing/2014/main" id="{85FE905B-9168-4509-BF83-8918ACBB2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47985"/>
            <a:ext cx="4819377" cy="277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E0B005-61C8-4ABC-BA22-E9F00B2CE113}"/>
              </a:ext>
            </a:extLst>
          </p:cNvPr>
          <p:cNvSpPr>
            <a:spLocks noGrp="1"/>
          </p:cNvSpPr>
          <p:nvPr>
            <p:ph type="title"/>
          </p:nvPr>
        </p:nvSpPr>
        <p:spPr>
          <a:xfrm>
            <a:off x="1451579" y="804520"/>
            <a:ext cx="9603275" cy="842944"/>
          </a:xfrm>
        </p:spPr>
        <p:txBody>
          <a:bodyPr/>
          <a:lstStyle/>
          <a:p>
            <a:r>
              <a:rPr lang="en-US" altLang="en-US" b="1" dirty="0"/>
              <a:t>Cell Wall</a:t>
            </a:r>
            <a:endParaRPr lang="en-US" dirty="0"/>
          </a:p>
        </p:txBody>
      </p:sp>
      <p:sp>
        <p:nvSpPr>
          <p:cNvPr id="4" name="Content Placeholder 3">
            <a:extLst>
              <a:ext uri="{FF2B5EF4-FFF2-40B4-BE49-F238E27FC236}">
                <a16:creationId xmlns:a16="http://schemas.microsoft.com/office/drawing/2014/main" id="{1EEA43A6-D653-4EC7-B15B-22DCF4288CBE}"/>
              </a:ext>
            </a:extLst>
          </p:cNvPr>
          <p:cNvSpPr>
            <a:spLocks noGrp="1"/>
          </p:cNvSpPr>
          <p:nvPr>
            <p:ph idx="1"/>
          </p:nvPr>
        </p:nvSpPr>
        <p:spPr>
          <a:xfrm>
            <a:off x="1451579" y="4521843"/>
            <a:ext cx="9603275" cy="944502"/>
          </a:xfrm>
        </p:spPr>
        <p:txBody>
          <a:bodyPr/>
          <a:lstStyle/>
          <a:p>
            <a:r>
              <a:rPr lang="en-US" altLang="en-US" dirty="0">
                <a:solidFill>
                  <a:srgbClr val="000000"/>
                </a:solidFill>
                <a:cs typeface="Times New Roman" panose="02020603050405020304" pitchFamily="18" charset="0"/>
              </a:rPr>
              <a:t> </a:t>
            </a:r>
            <a:r>
              <a:rPr lang="en-US" altLang="en-US" dirty="0">
                <a:cs typeface="Times New Roman" panose="02020603050405020304" pitchFamily="18" charset="0"/>
              </a:rPr>
              <a:t>In addition to peptidoglycan, gram-negative </a:t>
            </a:r>
            <a:r>
              <a:rPr lang="en-US" altLang="en-US" i="1" dirty="0">
                <a:cs typeface="Times New Roman" panose="02020603050405020304" pitchFamily="18" charset="0"/>
              </a:rPr>
              <a:t>Bacteria</a:t>
            </a:r>
            <a:r>
              <a:rPr lang="en-US" altLang="en-US" dirty="0">
                <a:cs typeface="Times New Roman" panose="02020603050405020304" pitchFamily="18" charset="0"/>
              </a:rPr>
              <a:t> contain an </a:t>
            </a:r>
            <a:r>
              <a:rPr lang="en-US" altLang="en-US" b="1" dirty="0">
                <a:cs typeface="Times New Roman" panose="02020603050405020304" pitchFamily="18" charset="0"/>
              </a:rPr>
              <a:t>outer membrane</a:t>
            </a:r>
            <a:r>
              <a:rPr lang="en-US" altLang="en-US" dirty="0">
                <a:cs typeface="Times New Roman" panose="02020603050405020304" pitchFamily="18" charset="0"/>
              </a:rPr>
              <a:t> consisting of </a:t>
            </a:r>
            <a:r>
              <a:rPr lang="en-US" altLang="en-US" b="1" dirty="0">
                <a:cs typeface="Times New Roman" panose="02020603050405020304" pitchFamily="18" charset="0"/>
              </a:rPr>
              <a:t>lipopolysaccharide (LPS)</a:t>
            </a:r>
            <a:r>
              <a:rPr lang="en-US" altLang="en-US" dirty="0">
                <a:cs typeface="Times New Roman" panose="02020603050405020304" pitchFamily="18" charset="0"/>
              </a:rPr>
              <a:t>, protein, and lipoprotein.</a:t>
            </a:r>
          </a:p>
          <a:p>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48C2-D410-435E-A9F7-51D83AD8368E}"/>
              </a:ext>
            </a:extLst>
          </p:cNvPr>
          <p:cNvSpPr>
            <a:spLocks noGrp="1"/>
          </p:cNvSpPr>
          <p:nvPr>
            <p:ph type="title"/>
          </p:nvPr>
        </p:nvSpPr>
        <p:spPr/>
        <p:txBody>
          <a:bodyPr/>
          <a:lstStyle/>
          <a:p>
            <a:r>
              <a:rPr lang="en-US" altLang="en-US" b="1" dirty="0"/>
              <a:t>Cell Wall</a:t>
            </a:r>
            <a:endParaRPr lang="en-US" dirty="0"/>
          </a:p>
        </p:txBody>
      </p:sp>
      <p:pic>
        <p:nvPicPr>
          <p:cNvPr id="4" name="Content Placeholder 3">
            <a:extLst>
              <a:ext uri="{FF2B5EF4-FFF2-40B4-BE49-F238E27FC236}">
                <a16:creationId xmlns:a16="http://schemas.microsoft.com/office/drawing/2014/main" id="{036F2CB7-88BC-4769-95EC-788EF4C406FA}"/>
              </a:ext>
            </a:extLst>
          </p:cNvPr>
          <p:cNvPicPr>
            <a:picLocks noGrp="1" noChangeAspect="1"/>
          </p:cNvPicPr>
          <p:nvPr>
            <p:ph idx="1"/>
          </p:nvPr>
        </p:nvPicPr>
        <p:blipFill>
          <a:blip r:embed="rId2"/>
          <a:stretch>
            <a:fillRect/>
          </a:stretch>
        </p:blipFill>
        <p:spPr>
          <a:xfrm>
            <a:off x="2571569" y="2285849"/>
            <a:ext cx="7048862" cy="2362321"/>
          </a:xfrm>
          <a:prstGeom prst="rect">
            <a:avLst/>
          </a:prstGeom>
        </p:spPr>
      </p:pic>
    </p:spTree>
    <p:extLst>
      <p:ext uri="{BB962C8B-B14F-4D97-AF65-F5344CB8AC3E}">
        <p14:creationId xmlns:p14="http://schemas.microsoft.com/office/powerpoint/2010/main" val="14448408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C45D52-8D5B-482F-8DE0-41C6CADAB724}"/>
              </a:ext>
            </a:extLst>
          </p:cNvPr>
          <p:cNvPicPr>
            <a:picLocks noChangeAspect="1"/>
          </p:cNvPicPr>
          <p:nvPr/>
        </p:nvPicPr>
        <p:blipFill>
          <a:blip r:embed="rId2"/>
          <a:stretch>
            <a:fillRect/>
          </a:stretch>
        </p:blipFill>
        <p:spPr>
          <a:xfrm>
            <a:off x="3612681" y="350391"/>
            <a:ext cx="5203370" cy="4937310"/>
          </a:xfrm>
          <a:prstGeom prst="rect">
            <a:avLst/>
          </a:prstGeom>
        </p:spPr>
      </p:pic>
    </p:spTree>
    <p:extLst>
      <p:ext uri="{BB962C8B-B14F-4D97-AF65-F5344CB8AC3E}">
        <p14:creationId xmlns:p14="http://schemas.microsoft.com/office/powerpoint/2010/main" val="21895034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A7017-2E4C-4DA1-9910-30EF11A43ED9}"/>
              </a:ext>
            </a:extLst>
          </p:cNvPr>
          <p:cNvPicPr>
            <a:picLocks noChangeAspect="1"/>
          </p:cNvPicPr>
          <p:nvPr/>
        </p:nvPicPr>
        <p:blipFill>
          <a:blip r:embed="rId2"/>
          <a:stretch>
            <a:fillRect/>
          </a:stretch>
        </p:blipFill>
        <p:spPr>
          <a:xfrm>
            <a:off x="3553630" y="393539"/>
            <a:ext cx="4652997" cy="4977114"/>
          </a:xfrm>
          <a:prstGeom prst="rect">
            <a:avLst/>
          </a:prstGeom>
        </p:spPr>
      </p:pic>
    </p:spTree>
    <p:extLst>
      <p:ext uri="{BB962C8B-B14F-4D97-AF65-F5344CB8AC3E}">
        <p14:creationId xmlns:p14="http://schemas.microsoft.com/office/powerpoint/2010/main" val="4950550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B2D82A-413A-4364-8E74-97EE352635FE}"/>
              </a:ext>
            </a:extLst>
          </p:cNvPr>
          <p:cNvSpPr>
            <a:spLocks noGrp="1"/>
          </p:cNvSpPr>
          <p:nvPr>
            <p:ph type="title"/>
          </p:nvPr>
        </p:nvSpPr>
        <p:spPr/>
        <p:txBody>
          <a:bodyPr/>
          <a:lstStyle/>
          <a:p>
            <a:pPr algn="ctr"/>
            <a:r>
              <a:rPr lang="en-US" dirty="0"/>
              <a:t>Chapter 10. Chemiosmosis, Industrial and Environmental Microbiology</a:t>
            </a:r>
          </a:p>
        </p:txBody>
      </p:sp>
      <p:sp>
        <p:nvSpPr>
          <p:cNvPr id="5" name="Text Placeholder 4">
            <a:extLst>
              <a:ext uri="{FF2B5EF4-FFF2-40B4-BE49-F238E27FC236}">
                <a16:creationId xmlns:a16="http://schemas.microsoft.com/office/drawing/2014/main" id="{685E04F3-6C2A-467C-91DE-D34736D9AF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222322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3C62-AEA7-4D94-8E67-5328FB53EFA6}"/>
              </a:ext>
            </a:extLst>
          </p:cNvPr>
          <p:cNvSpPr>
            <a:spLocks noGrp="1"/>
          </p:cNvSpPr>
          <p:nvPr>
            <p:ph type="title"/>
          </p:nvPr>
        </p:nvSpPr>
        <p:spPr/>
        <p:txBody>
          <a:bodyPr/>
          <a:lstStyle/>
          <a:p>
            <a:r>
              <a:rPr lang="en-US" dirty="0"/>
              <a:t>Chemiosmosis</a:t>
            </a:r>
          </a:p>
        </p:txBody>
      </p:sp>
      <p:sp>
        <p:nvSpPr>
          <p:cNvPr id="3" name="Content Placeholder 2">
            <a:extLst>
              <a:ext uri="{FF2B5EF4-FFF2-40B4-BE49-F238E27FC236}">
                <a16:creationId xmlns:a16="http://schemas.microsoft.com/office/drawing/2014/main" id="{6933D9E5-82F7-4407-AC87-B82263467BED}"/>
              </a:ext>
            </a:extLst>
          </p:cNvPr>
          <p:cNvSpPr>
            <a:spLocks noGrp="1"/>
          </p:cNvSpPr>
          <p:nvPr>
            <p:ph idx="1"/>
          </p:nvPr>
        </p:nvSpPr>
        <p:spPr/>
        <p:txBody>
          <a:bodyPr>
            <a:normAutofit lnSpcReduction="10000"/>
          </a:bodyPr>
          <a:lstStyle/>
          <a:p>
            <a:r>
              <a:rPr lang="en-US" dirty="0"/>
              <a:t>Chemiosmosis is the movement of ions across a semipermeable membrane, down their electrochemical gradient. An example of this would be the generation of adenosine triphosphate (ATP) by the movement of hydrogen ions (H+) across a membrane during cellular respiration or photosynthesis.</a:t>
            </a:r>
          </a:p>
          <a:p>
            <a:r>
              <a:rPr lang="en-US" dirty="0"/>
              <a:t>Peter D. Mitchell proposed the chemiosmotic hypothesis in 1961. The theory suggests essentially that most adenosine triphosphate (ATP) synthesis in respiring cells comes from the electrochemical gradient across the inner membranes of mitochondria by using the energy of NADH and FADH2 formed from the breaking down of energy-rich molecules such as glucose.</a:t>
            </a:r>
          </a:p>
        </p:txBody>
      </p:sp>
    </p:spTree>
    <p:extLst>
      <p:ext uri="{BB962C8B-B14F-4D97-AF65-F5344CB8AC3E}">
        <p14:creationId xmlns:p14="http://schemas.microsoft.com/office/powerpoint/2010/main" val="1588891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24CC-C80F-4BBA-A55F-F669C6A6E66F}"/>
              </a:ext>
            </a:extLst>
          </p:cNvPr>
          <p:cNvSpPr>
            <a:spLocks noGrp="1"/>
          </p:cNvSpPr>
          <p:nvPr>
            <p:ph type="title"/>
          </p:nvPr>
        </p:nvSpPr>
        <p:spPr/>
        <p:txBody>
          <a:bodyPr/>
          <a:lstStyle/>
          <a:p>
            <a:r>
              <a:rPr lang="en-US" dirty="0"/>
              <a:t>Chemiosmosis</a:t>
            </a:r>
          </a:p>
        </p:txBody>
      </p:sp>
      <p:sp>
        <p:nvSpPr>
          <p:cNvPr id="3" name="Content Placeholder 2">
            <a:extLst>
              <a:ext uri="{FF2B5EF4-FFF2-40B4-BE49-F238E27FC236}">
                <a16:creationId xmlns:a16="http://schemas.microsoft.com/office/drawing/2014/main" id="{30FDA775-C294-4290-88F3-5563939F8726}"/>
              </a:ext>
            </a:extLst>
          </p:cNvPr>
          <p:cNvSpPr>
            <a:spLocks noGrp="1"/>
          </p:cNvSpPr>
          <p:nvPr>
            <p:ph idx="1"/>
          </p:nvPr>
        </p:nvSpPr>
        <p:spPr/>
        <p:txBody>
          <a:bodyPr>
            <a:normAutofit fontScale="70000" lnSpcReduction="20000"/>
          </a:bodyPr>
          <a:lstStyle/>
          <a:p>
            <a:r>
              <a:rPr lang="en-US" dirty="0"/>
              <a:t>Molecules such as glucose are metabolized to produce acetyl CoA as an energy-rich intermediate. The oxidation of acetyl coenzyme A (acetyl-CoA) in the mitochondrial matrix is coupled to the reduction of a carrier molecule such as nicotinamide adenine dinucleotide (NAD) and flavin adenine dinucleotide (FAD).  The carriers pass electrons to the electron transport chain (ETC) in the inner mitochondrial membrane, which in turn pass them to other proteins in the ETC. The energy available in the electrons is used to pump protons from the matrix across the stroma, storing energy in the form of a transmembrane electrochemical gradient. The protons move back across the inner membrane through the enzyme ATP synthase. The flow of protons back into the matrix of the mitochondrion via ATP synthase provides enough energy for ADP to combine with inorganic phosphate to form ATP. The electrons and protons at the last pump in the ETC are taken up by oxygen to form water.</a:t>
            </a:r>
          </a:p>
          <a:p>
            <a:r>
              <a:rPr lang="en-US" dirty="0"/>
              <a:t>This was a radical proposal at the time, and was not well accepted. The prevailing view was that the energy of electron transfer was stored as a stable high potential intermediate, a chemically more conservative concept. The problem with the older paradigm is that no high energy intermediate was ever found, and the evidence for proton pumping by the complexes of the electron transfer chain grew too great to be ignored. Eventually the weight of evidence began to favor the chemiosmotic hypothesis, and in 1978 Peter Mitchell was awarded the Nobel Prize in Chemistry.</a:t>
            </a:r>
          </a:p>
          <a:p>
            <a:r>
              <a:rPr lang="en-US" dirty="0"/>
              <a:t>Chemiosmotic coupling is important for ATP production in mitochondria, chloroplasts and many bacteria and archaea.</a:t>
            </a:r>
          </a:p>
        </p:txBody>
      </p:sp>
    </p:spTree>
    <p:extLst>
      <p:ext uri="{BB962C8B-B14F-4D97-AF65-F5344CB8AC3E}">
        <p14:creationId xmlns:p14="http://schemas.microsoft.com/office/powerpoint/2010/main" val="1648032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45636-01CF-46C8-AC38-2D9E26D5E10C}"/>
              </a:ext>
            </a:extLst>
          </p:cNvPr>
          <p:cNvSpPr>
            <a:spLocks noGrp="1"/>
          </p:cNvSpPr>
          <p:nvPr>
            <p:ph type="title"/>
          </p:nvPr>
        </p:nvSpPr>
        <p:spPr/>
        <p:txBody>
          <a:bodyPr/>
          <a:lstStyle/>
          <a:p>
            <a:r>
              <a:rPr lang="en-US" dirty="0"/>
              <a:t>Industrial microbiology</a:t>
            </a:r>
            <a:br>
              <a:rPr lang="en-US" dirty="0"/>
            </a:br>
            <a:endParaRPr lang="en-US" dirty="0"/>
          </a:p>
        </p:txBody>
      </p:sp>
      <p:sp>
        <p:nvSpPr>
          <p:cNvPr id="3" name="Content Placeholder 2">
            <a:extLst>
              <a:ext uri="{FF2B5EF4-FFF2-40B4-BE49-F238E27FC236}">
                <a16:creationId xmlns:a16="http://schemas.microsoft.com/office/drawing/2014/main" id="{6B015BBD-D0E9-42EF-BDCF-BFD6AC39F716}"/>
              </a:ext>
            </a:extLst>
          </p:cNvPr>
          <p:cNvSpPr>
            <a:spLocks noGrp="1"/>
          </p:cNvSpPr>
          <p:nvPr>
            <p:ph idx="1"/>
          </p:nvPr>
        </p:nvSpPr>
        <p:spPr/>
        <p:txBody>
          <a:bodyPr>
            <a:normAutofit fontScale="92500" lnSpcReduction="20000"/>
          </a:bodyPr>
          <a:lstStyle/>
          <a:p>
            <a:r>
              <a:rPr lang="en-US" dirty="0"/>
              <a:t>Industrial microbiology is a branch of applied microbiology in which microorganisms are used in industrial processes; for example, in the production of high-value products such as drugs, chemicals, fuels and electricity.</a:t>
            </a:r>
          </a:p>
          <a:p>
            <a:r>
              <a:rPr lang="en-US" dirty="0"/>
              <a:t>Industrial microbiology includes the use of microorganisms to manufacture food or industrial products in large quantities. Numerous microorganisms are used within industrial microbiology; these include naturally occurring organisms, laboratory selected mutants, or even genetically modified organisms (GMOs). Currently, the debate in the use of genetically modified organisms (GMOs) in food sources is gaining both momentum, with more and more supporters on both sides. However, the use of microorganisms at an industrial level is deeply rooted into today’s society. The following is a brief overview of the various microorganisms that have industrial uses, and of the roles they play.</a:t>
            </a:r>
          </a:p>
        </p:txBody>
      </p:sp>
    </p:spTree>
    <p:extLst>
      <p:ext uri="{BB962C8B-B14F-4D97-AF65-F5344CB8AC3E}">
        <p14:creationId xmlns:p14="http://schemas.microsoft.com/office/powerpoint/2010/main" val="42130110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3878-03EF-4484-8435-FCBC8403B23E}"/>
              </a:ext>
            </a:extLst>
          </p:cNvPr>
          <p:cNvSpPr>
            <a:spLocks noGrp="1"/>
          </p:cNvSpPr>
          <p:nvPr>
            <p:ph type="title"/>
          </p:nvPr>
        </p:nvSpPr>
        <p:spPr/>
        <p:txBody>
          <a:bodyPr/>
          <a:lstStyle/>
          <a:p>
            <a:r>
              <a:rPr lang="en-US" dirty="0"/>
              <a:t>Industrial microbiology</a:t>
            </a:r>
          </a:p>
        </p:txBody>
      </p:sp>
      <p:sp>
        <p:nvSpPr>
          <p:cNvPr id="3" name="Content Placeholder 2">
            <a:extLst>
              <a:ext uri="{FF2B5EF4-FFF2-40B4-BE49-F238E27FC236}">
                <a16:creationId xmlns:a16="http://schemas.microsoft.com/office/drawing/2014/main" id="{31D93278-7C2D-4C99-9580-E964819C84E2}"/>
              </a:ext>
            </a:extLst>
          </p:cNvPr>
          <p:cNvSpPr>
            <a:spLocks noGrp="1"/>
          </p:cNvSpPr>
          <p:nvPr>
            <p:ph idx="1"/>
          </p:nvPr>
        </p:nvSpPr>
        <p:spPr/>
        <p:txBody>
          <a:bodyPr>
            <a:normAutofit fontScale="77500" lnSpcReduction="20000"/>
          </a:bodyPr>
          <a:lstStyle/>
          <a:p>
            <a:pPr fontAlgn="base"/>
            <a:r>
              <a:rPr lang="en-US" dirty="0"/>
              <a:t>Archaea are specific types of prokaryotic microbes that exhibit the ability to sustain populations in unusual and typically harsh environments. Those </a:t>
            </a:r>
            <a:r>
              <a:rPr lang="en-US" dirty="0" err="1"/>
              <a:t>suriving</a:t>
            </a:r>
            <a:r>
              <a:rPr lang="en-US" dirty="0"/>
              <a:t> in the most hostile and extreme settings are known as </a:t>
            </a:r>
            <a:r>
              <a:rPr lang="en-US" i="1" dirty="0"/>
              <a:t>extremophile</a:t>
            </a:r>
            <a:r>
              <a:rPr lang="en-US" dirty="0"/>
              <a:t> </a:t>
            </a:r>
            <a:r>
              <a:rPr lang="en-US" i="1" dirty="0"/>
              <a:t>archaea. </a:t>
            </a:r>
            <a:r>
              <a:rPr lang="en-US" dirty="0"/>
              <a:t>The isolation and identification of various types of </a:t>
            </a:r>
            <a:r>
              <a:rPr lang="en-US" i="1" dirty="0"/>
              <a:t>Archaea, </a:t>
            </a:r>
            <a:r>
              <a:rPr lang="en-US" dirty="0"/>
              <a:t>particularly the extremophile archaea, have allowed for analysis of their metabolic processes, which have then been manipulated and utilized for industrial purposes.</a:t>
            </a:r>
          </a:p>
          <a:p>
            <a:pPr fontAlgn="base"/>
            <a:r>
              <a:rPr lang="en-US" dirty="0"/>
              <a:t>Extremophile archaea species are of particular interest due to the enzymes and molecules they produce that allow them to sustain life in extreme climates, including very high or low temperatures, extremely acid or base solutions, or when exposed to other harmful factors, including radiation. Specific enzymes which have been isolated and used for industrial purposes include thermostable DNA polymerases from the </a:t>
            </a:r>
            <a:r>
              <a:rPr lang="en-US" i="1" dirty="0" err="1"/>
              <a:t>Pyrococcus</a:t>
            </a:r>
            <a:r>
              <a:rPr lang="en-US" i="1" dirty="0"/>
              <a:t> </a:t>
            </a:r>
            <a:r>
              <a:rPr lang="en-US" i="1" dirty="0" err="1"/>
              <a:t>furiosus</a:t>
            </a:r>
            <a:r>
              <a:rPr lang="en-US" i="1" dirty="0"/>
              <a:t>. </a:t>
            </a:r>
            <a:r>
              <a:rPr lang="en-US" dirty="0"/>
              <a:t>This type of polymerase </a:t>
            </a:r>
            <a:r>
              <a:rPr lang="en-US" dirty="0" err="1"/>
              <a:t>isa</a:t>
            </a:r>
            <a:r>
              <a:rPr lang="en-US" dirty="0"/>
              <a:t> common tool in molecular biology; it is capable of withstanding the high temperatures that are necessary to complete polymerase chain reactions. Additional enzymes isolated from </a:t>
            </a:r>
            <a:r>
              <a:rPr lang="en-US" i="1" dirty="0" err="1"/>
              <a:t>Pyrococcus</a:t>
            </a:r>
            <a:r>
              <a:rPr lang="en-US" i="1" dirty="0"/>
              <a:t> </a:t>
            </a:r>
            <a:r>
              <a:rPr lang="en-US" dirty="0" err="1"/>
              <a:t>speciesinclude</a:t>
            </a:r>
            <a:r>
              <a:rPr lang="en-US" dirty="0"/>
              <a:t> specific types of amylases and galactosidases which allow food processing to occur at high </a:t>
            </a:r>
            <a:r>
              <a:rPr lang="en-US" dirty="0" err="1"/>
              <a:t>temperatrues</a:t>
            </a:r>
            <a:r>
              <a:rPr lang="en-US" dirty="0"/>
              <a:t> as well.</a:t>
            </a:r>
          </a:p>
          <a:p>
            <a:endParaRPr lang="en-US" dirty="0"/>
          </a:p>
        </p:txBody>
      </p:sp>
    </p:spTree>
    <p:extLst>
      <p:ext uri="{BB962C8B-B14F-4D97-AF65-F5344CB8AC3E}">
        <p14:creationId xmlns:p14="http://schemas.microsoft.com/office/powerpoint/2010/main" val="30850890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3A42-7616-465D-8F01-8EDD5F61FC28}"/>
              </a:ext>
            </a:extLst>
          </p:cNvPr>
          <p:cNvSpPr>
            <a:spLocks noGrp="1"/>
          </p:cNvSpPr>
          <p:nvPr>
            <p:ph type="title"/>
          </p:nvPr>
        </p:nvSpPr>
        <p:spPr/>
        <p:txBody>
          <a:bodyPr/>
          <a:lstStyle/>
          <a:p>
            <a:r>
              <a:rPr lang="en-US" dirty="0"/>
              <a:t>Industrial microbiology</a:t>
            </a:r>
          </a:p>
        </p:txBody>
      </p:sp>
      <p:sp>
        <p:nvSpPr>
          <p:cNvPr id="3" name="Content Placeholder 2">
            <a:extLst>
              <a:ext uri="{FF2B5EF4-FFF2-40B4-BE49-F238E27FC236}">
                <a16:creationId xmlns:a16="http://schemas.microsoft.com/office/drawing/2014/main" id="{C209A2C9-76E0-45F2-88EA-7A7FE3E53095}"/>
              </a:ext>
            </a:extLst>
          </p:cNvPr>
          <p:cNvSpPr>
            <a:spLocks noGrp="1"/>
          </p:cNvSpPr>
          <p:nvPr>
            <p:ph idx="1"/>
          </p:nvPr>
        </p:nvSpPr>
        <p:spPr/>
        <p:txBody>
          <a:bodyPr>
            <a:normAutofit fontScale="92500" lnSpcReduction="10000"/>
          </a:bodyPr>
          <a:lstStyle/>
          <a:p>
            <a:r>
              <a:rPr lang="en-US" dirty="0" err="1"/>
              <a:t>Corynebacteria</a:t>
            </a:r>
            <a:r>
              <a:rPr lang="en-US" dirty="0"/>
              <a:t> are characterized by their diverse origins. They are found in numerous ecological niches and are most often used in industry for the mass production of amino acids and nutritional factors. In particular, the amino acids produced by </a:t>
            </a:r>
            <a:r>
              <a:rPr lang="en-US" i="1" dirty="0"/>
              <a:t>Corynebacterium </a:t>
            </a:r>
            <a:r>
              <a:rPr lang="en-US" i="1" dirty="0" err="1"/>
              <a:t>glutamicum</a:t>
            </a:r>
            <a:r>
              <a:rPr lang="en-US" i="1" dirty="0"/>
              <a:t> </a:t>
            </a:r>
            <a:r>
              <a:rPr lang="en-US" dirty="0"/>
              <a:t>include the amino acid glutamic acid. Glutamic acid is used as a common additive in food production, where it is known as </a:t>
            </a:r>
            <a:r>
              <a:rPr lang="en-US" i="1" dirty="0"/>
              <a:t>monosodium glutamate</a:t>
            </a:r>
            <a:r>
              <a:rPr lang="en-US" dirty="0"/>
              <a:t> (MSG). </a:t>
            </a:r>
            <a:r>
              <a:rPr lang="en-US" i="1" dirty="0"/>
              <a:t>Corynebacterium</a:t>
            </a:r>
            <a:r>
              <a:rPr lang="en-US" dirty="0"/>
              <a:t> can also be used in steroid conversion and in the degradation of hydrocarbons. Steroid conversion is an important process in the development of pharmaceuticals. Degradation of hydrocarbons is key in the breakdown and elimination of environmental toxins. Items such as plastics and oils are hydrocarbons; the use of microorganisms which exhibit the ability to breakdown these compounds is critical for environmental protection.</a:t>
            </a:r>
          </a:p>
        </p:txBody>
      </p:sp>
    </p:spTree>
    <p:extLst>
      <p:ext uri="{BB962C8B-B14F-4D97-AF65-F5344CB8AC3E}">
        <p14:creationId xmlns:p14="http://schemas.microsoft.com/office/powerpoint/2010/main" val="1976845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FB7D9E-26D0-42EB-BA25-770D55559ED0}"/>
              </a:ext>
            </a:extLst>
          </p:cNvPr>
          <p:cNvSpPr>
            <a:spLocks noGrp="1"/>
          </p:cNvSpPr>
          <p:nvPr>
            <p:ph type="title"/>
          </p:nvPr>
        </p:nvSpPr>
        <p:spPr/>
        <p:txBody>
          <a:bodyPr/>
          <a:lstStyle/>
          <a:p>
            <a:r>
              <a:rPr lang="en-US" b="1" dirty="0"/>
              <a:t>cell’s metabolism</a:t>
            </a:r>
            <a:endParaRPr lang="en-US" dirty="0"/>
          </a:p>
        </p:txBody>
      </p:sp>
      <p:sp>
        <p:nvSpPr>
          <p:cNvPr id="6" name="Content Placeholder 5">
            <a:extLst>
              <a:ext uri="{FF2B5EF4-FFF2-40B4-BE49-F238E27FC236}">
                <a16:creationId xmlns:a16="http://schemas.microsoft.com/office/drawing/2014/main" id="{7DF3DBEC-1161-41C5-9E9C-7A3B7A641B28}"/>
              </a:ext>
            </a:extLst>
          </p:cNvPr>
          <p:cNvSpPr>
            <a:spLocks noGrp="1"/>
          </p:cNvSpPr>
          <p:nvPr>
            <p:ph idx="1"/>
          </p:nvPr>
        </p:nvSpPr>
        <p:spPr/>
        <p:txBody>
          <a:bodyPr/>
          <a:lstStyle/>
          <a:p>
            <a:r>
              <a:rPr lang="en-US" dirty="0"/>
              <a:t>Scientists use the term bioenergetics to describe the concept of energy flow through living systems, such as cells. </a:t>
            </a:r>
            <a:r>
              <a:rPr lang="en-US" b="1" dirty="0"/>
              <a:t>Cellular processes</a:t>
            </a:r>
            <a:r>
              <a:rPr lang="en-US" dirty="0"/>
              <a:t> such as the building and breaking down of complex molecules </a:t>
            </a:r>
            <a:r>
              <a:rPr lang="en-US" b="1" dirty="0"/>
              <a:t>occur through stepwise chemical reactions</a:t>
            </a:r>
            <a:r>
              <a:rPr lang="en-US" dirty="0"/>
              <a:t>. Some of these chemical reactions are spontaneous and release energy, whereas others require energy to proceed. Just as living things must continually consume food to replenish their energy supplies, cells must continually produce more energy to replenish that used by the many energy-requiring chemical reactions that constantly take place. Together, </a:t>
            </a:r>
            <a:r>
              <a:rPr lang="en-US" b="1" dirty="0"/>
              <a:t>all of the chemical reactions</a:t>
            </a:r>
            <a:r>
              <a:rPr lang="en-US" dirty="0"/>
              <a:t> that take place inside cells, including those that consume or generate energy, are referred to as the </a:t>
            </a:r>
            <a:r>
              <a:rPr lang="en-US" b="1" dirty="0"/>
              <a:t>cell’s metabolism</a:t>
            </a:r>
            <a:r>
              <a:rPr lang="en-US" dirty="0"/>
              <a:t>.</a:t>
            </a:r>
          </a:p>
        </p:txBody>
      </p:sp>
    </p:spTree>
    <p:extLst>
      <p:ext uri="{BB962C8B-B14F-4D97-AF65-F5344CB8AC3E}">
        <p14:creationId xmlns:p14="http://schemas.microsoft.com/office/powerpoint/2010/main" val="22845428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772C-FA41-4B2F-9979-9A3B3400794F}"/>
              </a:ext>
            </a:extLst>
          </p:cNvPr>
          <p:cNvSpPr>
            <a:spLocks noGrp="1"/>
          </p:cNvSpPr>
          <p:nvPr>
            <p:ph type="title"/>
          </p:nvPr>
        </p:nvSpPr>
        <p:spPr/>
        <p:txBody>
          <a:bodyPr/>
          <a:lstStyle/>
          <a:p>
            <a:r>
              <a:rPr lang="en-US" dirty="0"/>
              <a:t>Industrial microbiology</a:t>
            </a:r>
          </a:p>
        </p:txBody>
      </p:sp>
      <p:sp>
        <p:nvSpPr>
          <p:cNvPr id="3" name="Content Placeholder 2">
            <a:extLst>
              <a:ext uri="{FF2B5EF4-FFF2-40B4-BE49-F238E27FC236}">
                <a16:creationId xmlns:a16="http://schemas.microsoft.com/office/drawing/2014/main" id="{09B8107E-3EF6-419F-AAD6-D492667182B4}"/>
              </a:ext>
            </a:extLst>
          </p:cNvPr>
          <p:cNvSpPr>
            <a:spLocks noGrp="1"/>
          </p:cNvSpPr>
          <p:nvPr>
            <p:ph idx="1"/>
          </p:nvPr>
        </p:nvSpPr>
        <p:spPr/>
        <p:txBody>
          <a:bodyPr>
            <a:normAutofit fontScale="92500" lnSpcReduction="20000"/>
          </a:bodyPr>
          <a:lstStyle/>
          <a:p>
            <a:pPr fontAlgn="base"/>
            <a:r>
              <a:rPr lang="en-US" dirty="0"/>
              <a:t>Xanthomonas, a type of Proteobacteria, is known for its ability to cause disease in plants. The bacterial species which are classified under </a:t>
            </a:r>
            <a:r>
              <a:rPr lang="en-US" i="1" dirty="0"/>
              <a:t>Xanthomonas</a:t>
            </a:r>
            <a:r>
              <a:rPr lang="en-US" dirty="0"/>
              <a:t> exhibit the ability to produce the acidic exopolysaccharide commonly marketed as xanthan gum, used as a thickening and stabilizing agent in foods and in cosmetic ingredients to prevent separation.</a:t>
            </a:r>
          </a:p>
          <a:p>
            <a:pPr fontAlgn="base"/>
            <a:r>
              <a:rPr lang="en-US" dirty="0"/>
              <a:t>Another type of microorganism utilized by industry includes various species of Aspergillus. </a:t>
            </a:r>
            <a:r>
              <a:rPr lang="en-US" dirty="0" err="1"/>
              <a:t>Thisgenusincludes</a:t>
            </a:r>
            <a:r>
              <a:rPr lang="en-US" dirty="0"/>
              <a:t> several hundred types of mold. </a:t>
            </a:r>
            <a:r>
              <a:rPr lang="en-US" i="1" dirty="0"/>
              <a:t>Aspergillus</a:t>
            </a:r>
            <a:r>
              <a:rPr lang="en-US" dirty="0"/>
              <a:t> has become a key component in industrial microbiology, where it is used in the production of alcoholic beverages and pharmaceutical development. </a:t>
            </a:r>
            <a:r>
              <a:rPr lang="en-US" i="1" dirty="0"/>
              <a:t>Aspergillus </a:t>
            </a:r>
            <a:r>
              <a:rPr lang="en-US" i="1" dirty="0" err="1"/>
              <a:t>niger</a:t>
            </a:r>
            <a:r>
              <a:rPr lang="en-US" i="1" dirty="0"/>
              <a:t> </a:t>
            </a:r>
            <a:r>
              <a:rPr lang="en-US" dirty="0"/>
              <a:t>is most commonly used to produce citric acid, which is used in numerous products ranging from household cleaners, pharmaceuticals, foods, cosmetics, photography and construction. Aspergillus is also commonly used in large-scale fermentation in the production of alcoholic beverages such as Japanese sake.</a:t>
            </a:r>
          </a:p>
          <a:p>
            <a:endParaRPr lang="en-US" dirty="0"/>
          </a:p>
        </p:txBody>
      </p:sp>
    </p:spTree>
    <p:extLst>
      <p:ext uri="{BB962C8B-B14F-4D97-AF65-F5344CB8AC3E}">
        <p14:creationId xmlns:p14="http://schemas.microsoft.com/office/powerpoint/2010/main" val="8910014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BF67-6CF9-42CF-B16E-A48C62B22662}"/>
              </a:ext>
            </a:extLst>
          </p:cNvPr>
          <p:cNvSpPr>
            <a:spLocks noGrp="1"/>
          </p:cNvSpPr>
          <p:nvPr>
            <p:ph type="title"/>
          </p:nvPr>
        </p:nvSpPr>
        <p:spPr/>
        <p:txBody>
          <a:bodyPr/>
          <a:lstStyle/>
          <a:p>
            <a:r>
              <a:rPr lang="en-US" dirty="0"/>
              <a:t>Industrial microbiology</a:t>
            </a:r>
          </a:p>
        </p:txBody>
      </p:sp>
      <p:sp>
        <p:nvSpPr>
          <p:cNvPr id="3" name="Content Placeholder 2">
            <a:extLst>
              <a:ext uri="{FF2B5EF4-FFF2-40B4-BE49-F238E27FC236}">
                <a16:creationId xmlns:a16="http://schemas.microsoft.com/office/drawing/2014/main" id="{0639C9AE-1646-4F7D-AF28-049F728D6AAE}"/>
              </a:ext>
            </a:extLst>
          </p:cNvPr>
          <p:cNvSpPr>
            <a:spLocks noGrp="1"/>
          </p:cNvSpPr>
          <p:nvPr>
            <p:ph idx="1"/>
          </p:nvPr>
        </p:nvSpPr>
        <p:spPr/>
        <p:txBody>
          <a:bodyPr/>
          <a:lstStyle/>
          <a:p>
            <a:r>
              <a:rPr lang="en-US" dirty="0"/>
              <a:t>Bacterial metabolism can be classified into three major categories: the kind of energy used for growth, the carbon source, and the electron donors used for growth. Pathogenic bacteria are capable of exhibiting various types of metabolism. Metabolites, the intermediates and products of metabolism, are typically characterized by small molecules with various functions. Metabolites can be categorized into both primary and secondary metabolites. These metabolites can be used in industrial microbiology to obtain amino acids, develop vaccines and antibiotics, and isolate chemicals necessary for organic synthesis.</a:t>
            </a:r>
          </a:p>
        </p:txBody>
      </p:sp>
    </p:spTree>
    <p:extLst>
      <p:ext uri="{BB962C8B-B14F-4D97-AF65-F5344CB8AC3E}">
        <p14:creationId xmlns:p14="http://schemas.microsoft.com/office/powerpoint/2010/main" val="21216452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0397-9798-4418-B4B7-168943457817}"/>
              </a:ext>
            </a:extLst>
          </p:cNvPr>
          <p:cNvSpPr>
            <a:spLocks noGrp="1"/>
          </p:cNvSpPr>
          <p:nvPr>
            <p:ph type="title"/>
          </p:nvPr>
        </p:nvSpPr>
        <p:spPr/>
        <p:txBody>
          <a:bodyPr/>
          <a:lstStyle/>
          <a:p>
            <a:r>
              <a:rPr lang="en-US" dirty="0"/>
              <a:t>Primary Metabolites</a:t>
            </a:r>
            <a:br>
              <a:rPr lang="en-US" b="1" dirty="0"/>
            </a:br>
            <a:endParaRPr lang="en-US" dirty="0"/>
          </a:p>
        </p:txBody>
      </p:sp>
      <p:sp>
        <p:nvSpPr>
          <p:cNvPr id="3" name="Content Placeholder 2">
            <a:extLst>
              <a:ext uri="{FF2B5EF4-FFF2-40B4-BE49-F238E27FC236}">
                <a16:creationId xmlns:a16="http://schemas.microsoft.com/office/drawing/2014/main" id="{BA15D927-978A-4564-9BB1-130FDA9CF514}"/>
              </a:ext>
            </a:extLst>
          </p:cNvPr>
          <p:cNvSpPr>
            <a:spLocks noGrp="1"/>
          </p:cNvSpPr>
          <p:nvPr>
            <p:ph idx="1"/>
          </p:nvPr>
        </p:nvSpPr>
        <p:spPr/>
        <p:txBody>
          <a:bodyPr>
            <a:normAutofit fontScale="85000" lnSpcReduction="20000"/>
          </a:bodyPr>
          <a:lstStyle/>
          <a:p>
            <a:r>
              <a:rPr lang="en-US" dirty="0"/>
              <a:t>Primary metabolites are involved in growth, development, and reproduction of the organism. The primary metabolite is typically a key component in maintaining normal physiological processes; thus, it is often referred to as a central metabolite. Primary metabolites are typically formed during the growth phase as a result of energy metabolism, and are deemed essential for proper growth. Examples of primary metabolites include alcohols such as ethanol, lactic acid, and certain amino acids. Within the field of industrial microbiology, alcohol is one of the most common primary metabolites used for large-scale production. Specifically, alcohol is used for processes involving fermentation which produce products like beer and wine. Additionally, primary metabolites such as amino acids– including L-glutamate and L-lysine, which are commonly used as supplements– are isolated via the mass production of a specific bacterial species, </a:t>
            </a:r>
            <a:r>
              <a:rPr lang="en-US" i="1" dirty="0" err="1"/>
              <a:t>Corynebacteria</a:t>
            </a:r>
            <a:r>
              <a:rPr lang="en-US" i="1" dirty="0"/>
              <a:t> </a:t>
            </a:r>
            <a:r>
              <a:rPr lang="en-US" i="1" dirty="0" err="1"/>
              <a:t>glutamicum</a:t>
            </a:r>
            <a:r>
              <a:rPr lang="en-US" dirty="0"/>
              <a:t>. Another example of a primary metabolite commonly used in industrial microbiology includes citric acid. Citric acid, produced by </a:t>
            </a:r>
            <a:r>
              <a:rPr lang="en-US" i="1" dirty="0"/>
              <a:t>Aspergillus </a:t>
            </a:r>
            <a:r>
              <a:rPr lang="en-US" i="1" dirty="0" err="1"/>
              <a:t>niger</a:t>
            </a:r>
            <a:r>
              <a:rPr lang="en-US" dirty="0"/>
              <a:t>, is one of the most widely used ingredients in food production. It is commonly used in pharmaceutical and cosmetic industries as well.</a:t>
            </a:r>
          </a:p>
        </p:txBody>
      </p:sp>
    </p:spTree>
    <p:extLst>
      <p:ext uri="{BB962C8B-B14F-4D97-AF65-F5344CB8AC3E}">
        <p14:creationId xmlns:p14="http://schemas.microsoft.com/office/powerpoint/2010/main" val="12673801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4CD7-2487-4A80-8D73-9834C882DE31}"/>
              </a:ext>
            </a:extLst>
          </p:cNvPr>
          <p:cNvSpPr>
            <a:spLocks noGrp="1"/>
          </p:cNvSpPr>
          <p:nvPr>
            <p:ph type="title"/>
          </p:nvPr>
        </p:nvSpPr>
        <p:spPr/>
        <p:txBody>
          <a:bodyPr/>
          <a:lstStyle/>
          <a:p>
            <a:r>
              <a:rPr lang="en-US" dirty="0"/>
              <a:t>Secondary Metabolites</a:t>
            </a:r>
            <a:br>
              <a:rPr lang="en-US" b="1" dirty="0"/>
            </a:br>
            <a:endParaRPr lang="en-US" dirty="0"/>
          </a:p>
        </p:txBody>
      </p:sp>
      <p:sp>
        <p:nvSpPr>
          <p:cNvPr id="3" name="Content Placeholder 2">
            <a:extLst>
              <a:ext uri="{FF2B5EF4-FFF2-40B4-BE49-F238E27FC236}">
                <a16:creationId xmlns:a16="http://schemas.microsoft.com/office/drawing/2014/main" id="{E988245A-66ED-4DB3-BF73-D32626BAF3CE}"/>
              </a:ext>
            </a:extLst>
          </p:cNvPr>
          <p:cNvSpPr>
            <a:spLocks noGrp="1"/>
          </p:cNvSpPr>
          <p:nvPr>
            <p:ph idx="1"/>
          </p:nvPr>
        </p:nvSpPr>
        <p:spPr/>
        <p:txBody>
          <a:bodyPr>
            <a:normAutofit fontScale="70000" lnSpcReduction="20000"/>
          </a:bodyPr>
          <a:lstStyle/>
          <a:p>
            <a:r>
              <a:rPr lang="en-US" dirty="0"/>
              <a:t>Secondary metabolites are typically organic compounds produced through the modification of primary metabolite synthases. Secondary metabolites do not play a role in growth, development, and reproduction like primary metabolites do, and are typically formed during the end or near the stationary phase of growth. Many of the identified secondary metabolites have a role in ecological function, including defense mechanism(s), by serving as antibiotics and by producing pigments. Examples of secondary metabolites with importance in industrial microbiology include atropine and antibiotics such as erythromycin and bacitracin. Atropine, derived from various plants, is a secondary metabolite with important use in the clinic. Atropine is a competitive antagonist for </a:t>
            </a:r>
            <a:r>
              <a:rPr lang="en-US" dirty="0" err="1"/>
              <a:t>acetycholine</a:t>
            </a:r>
            <a:r>
              <a:rPr lang="en-US" dirty="0"/>
              <a:t> receptors, specifically those of the muscarinic type, which can be used in the treatment of bradycardia. Antibiotics such as </a:t>
            </a:r>
            <a:r>
              <a:rPr lang="en-US" dirty="0" err="1"/>
              <a:t>erythromcyin</a:t>
            </a:r>
            <a:r>
              <a:rPr lang="en-US" dirty="0"/>
              <a:t> and bacitracin are also considered to be secondary metabolites. Erythromycin, derived from </a:t>
            </a:r>
            <a:r>
              <a:rPr lang="en-US" i="1" dirty="0" err="1"/>
              <a:t>Saccharopolyspora</a:t>
            </a:r>
            <a:r>
              <a:rPr lang="en-US" i="1" dirty="0"/>
              <a:t> </a:t>
            </a:r>
            <a:r>
              <a:rPr lang="en-US" i="1" dirty="0" err="1"/>
              <a:t>erythraea</a:t>
            </a:r>
            <a:r>
              <a:rPr lang="en-US" dirty="0"/>
              <a:t>, is a commonly used antibiotic with a wide antimicrobial spectrum. It is mass produced and commonly administered orally. Lastly, another example of an antibiotic which is classified as a secondary metabolite is bacitracin. Bacitracin, derived from organisms classified under </a:t>
            </a:r>
            <a:r>
              <a:rPr lang="en-US" i="1" dirty="0"/>
              <a:t>Bacillus subtilis</a:t>
            </a:r>
            <a:r>
              <a:rPr lang="en-US" dirty="0"/>
              <a:t>, is an antibiotic commonly used a topical drug. Bacitracin is synthesized in nature as a </a:t>
            </a:r>
            <a:r>
              <a:rPr lang="en-US" dirty="0" err="1"/>
              <a:t>nonribosomal</a:t>
            </a:r>
            <a:r>
              <a:rPr lang="en-US" dirty="0"/>
              <a:t> peptide synthetase that can synthesize peptides; however, it is used in the clinic as an antibiotic.</a:t>
            </a:r>
          </a:p>
        </p:txBody>
      </p:sp>
    </p:spTree>
    <p:extLst>
      <p:ext uri="{BB962C8B-B14F-4D97-AF65-F5344CB8AC3E}">
        <p14:creationId xmlns:p14="http://schemas.microsoft.com/office/powerpoint/2010/main" val="10769875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0562-1F91-4440-89FC-C6C9560D423E}"/>
              </a:ext>
            </a:extLst>
          </p:cNvPr>
          <p:cNvSpPr>
            <a:spLocks noGrp="1"/>
          </p:cNvSpPr>
          <p:nvPr>
            <p:ph type="title"/>
          </p:nvPr>
        </p:nvSpPr>
        <p:spPr>
          <a:xfrm>
            <a:off x="1451579" y="804519"/>
            <a:ext cx="9603275" cy="1049235"/>
          </a:xfrm>
        </p:spPr>
        <p:txBody>
          <a:bodyPr/>
          <a:lstStyle/>
          <a:p>
            <a:r>
              <a:rPr lang="en-US" dirty="0"/>
              <a:t>Recombinant Products</a:t>
            </a:r>
            <a:br>
              <a:rPr lang="en-US" dirty="0"/>
            </a:br>
            <a:endParaRPr lang="en-US" dirty="0"/>
          </a:p>
        </p:txBody>
      </p:sp>
      <p:sp>
        <p:nvSpPr>
          <p:cNvPr id="3" name="Content Placeholder 2">
            <a:extLst>
              <a:ext uri="{FF2B5EF4-FFF2-40B4-BE49-F238E27FC236}">
                <a16:creationId xmlns:a16="http://schemas.microsoft.com/office/drawing/2014/main" id="{A7B7AFE6-CAB8-46C9-8474-74C9381A35AD}"/>
              </a:ext>
            </a:extLst>
          </p:cNvPr>
          <p:cNvSpPr>
            <a:spLocks noGrp="1"/>
          </p:cNvSpPr>
          <p:nvPr>
            <p:ph idx="1"/>
          </p:nvPr>
        </p:nvSpPr>
        <p:spPr/>
        <p:txBody>
          <a:bodyPr>
            <a:normAutofit fontScale="62500" lnSpcReduction="20000"/>
          </a:bodyPr>
          <a:lstStyle/>
          <a:p>
            <a:pPr fontAlgn="base"/>
            <a:r>
              <a:rPr lang="en-US" dirty="0"/>
              <a:t>Fermentation is also utilized in the mass production of various recombinant products. These recombinant products include numerous pharmaceuticals such as insulin and hepatitis B vaccine. Insulin, produced by the pancreas, serves as a central regulator of carbohydrate and fat metabolism and is responsible for the regulation of glucose levels in the blood. Insulin is used medically to treat individuals diagnosed with diabetes mellitus. Specifically, individuals with type 1 diabetes are unable to produce insulin and those with type 2 diabetes often develop insulin resistance where the hormone is no longer effective.</a:t>
            </a:r>
          </a:p>
          <a:p>
            <a:pPr fontAlgn="base"/>
            <a:r>
              <a:rPr lang="en-US" dirty="0"/>
              <a:t>The increase in individuals diagnosed with diabetes mellitus has resulted in an increase in demand for external insulin. The mass production of insulin is performed by utilizing both recombinant DNA technology and fermentation processes. </a:t>
            </a:r>
            <a:r>
              <a:rPr lang="en-US" i="1" dirty="0"/>
              <a:t>E. coli, w</a:t>
            </a:r>
            <a:r>
              <a:rPr lang="en-US" dirty="0"/>
              <a:t>hich has been genetically altered to produce proinsulin, is grown to a large amount to produce sufficient amounts in a fermentation broth. The proinsulin is then isolated via disruption of the cell and purified. There is further enzymatic reactions that occur to then convert the proinsulin to crude insulin which can be further altered for use as a medicinal compound.</a:t>
            </a:r>
          </a:p>
          <a:p>
            <a:pPr fontAlgn="base"/>
            <a:r>
              <a:rPr lang="en-US" dirty="0"/>
              <a:t>An additional recombinant product that utilizes the fermentation process to be produced is the hepatitis B vaccine. The hepatitis B vaccine is developed to specifically target the hepatitis B virus infection. The creation of this vaccine utilizes both recombinant DNA technology and fermentation. A gene, HBV, which is specific for hepatitis B virus, is inserted into the genome of the organism yeast. The yeast is used to grow the HBV gene in large amounts and then harvested and purified. The process of fermentation is utilized to grow the yeast, thus promoting the production of large amounts of the HBV protein which was genetically added to the genome.</a:t>
            </a:r>
          </a:p>
          <a:p>
            <a:endParaRPr lang="en-US" dirty="0"/>
          </a:p>
        </p:txBody>
      </p:sp>
    </p:spTree>
    <p:extLst>
      <p:ext uri="{BB962C8B-B14F-4D97-AF65-F5344CB8AC3E}">
        <p14:creationId xmlns:p14="http://schemas.microsoft.com/office/powerpoint/2010/main" val="15872113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229E-6393-4500-9B7B-9984D2ACFAB8}"/>
              </a:ext>
            </a:extLst>
          </p:cNvPr>
          <p:cNvSpPr>
            <a:spLocks noGrp="1"/>
          </p:cNvSpPr>
          <p:nvPr>
            <p:ph type="title"/>
          </p:nvPr>
        </p:nvSpPr>
        <p:spPr/>
        <p:txBody>
          <a:bodyPr/>
          <a:lstStyle/>
          <a:p>
            <a:r>
              <a:rPr lang="en-US" dirty="0"/>
              <a:t>Environmental Microbiology</a:t>
            </a:r>
          </a:p>
        </p:txBody>
      </p:sp>
      <p:sp>
        <p:nvSpPr>
          <p:cNvPr id="3" name="Content Placeholder 2">
            <a:extLst>
              <a:ext uri="{FF2B5EF4-FFF2-40B4-BE49-F238E27FC236}">
                <a16:creationId xmlns:a16="http://schemas.microsoft.com/office/drawing/2014/main" id="{46E4BE68-CD24-41B1-9740-DB1E256A44B6}"/>
              </a:ext>
            </a:extLst>
          </p:cNvPr>
          <p:cNvSpPr>
            <a:spLocks noGrp="1"/>
          </p:cNvSpPr>
          <p:nvPr>
            <p:ph idx="1"/>
          </p:nvPr>
        </p:nvSpPr>
        <p:spPr/>
        <p:txBody>
          <a:bodyPr>
            <a:normAutofit fontScale="92500" lnSpcReduction="10000"/>
          </a:bodyPr>
          <a:lstStyle/>
          <a:p>
            <a:pPr fontAlgn="base"/>
            <a:r>
              <a:rPr lang="en-US" dirty="0"/>
              <a:t>Microbial life is amazingly diverse and microorganisms quite literally cover the planet. In fact, it has been estimated that there are 100,000,000 times more microbial cells on the planet than there are stars in the observable universe! Microbes live in all parts of the biosphere where there is liquid water, including soil, hot springs, the ocean floor, acid lakes, deserts, geysers, rocks, and even the mammalian gut.</a:t>
            </a:r>
          </a:p>
          <a:p>
            <a:pPr fontAlgn="base"/>
            <a:r>
              <a:rPr lang="en-US" dirty="0"/>
              <a:t>By virtue of their omnipresence, microbes impact the entire biosphere; indeed, microbial metabolic processes (including nitrogen fixation, methane metabolism, and sulfur metabolism) collectively control global biogeochemical cycling. The ability of microbes to contribute substantially to the function of every ecosystem is a reflection their tremendous biological diversity.</a:t>
            </a:r>
          </a:p>
          <a:p>
            <a:endParaRPr lang="en-US" dirty="0"/>
          </a:p>
        </p:txBody>
      </p:sp>
    </p:spTree>
    <p:extLst>
      <p:ext uri="{BB962C8B-B14F-4D97-AF65-F5344CB8AC3E}">
        <p14:creationId xmlns:p14="http://schemas.microsoft.com/office/powerpoint/2010/main" val="7462557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7A2D-EECB-46E0-8CD5-9B59D72F1666}"/>
              </a:ext>
            </a:extLst>
          </p:cNvPr>
          <p:cNvSpPr>
            <a:spLocks noGrp="1"/>
          </p:cNvSpPr>
          <p:nvPr>
            <p:ph type="title"/>
          </p:nvPr>
        </p:nvSpPr>
        <p:spPr/>
        <p:txBody>
          <a:bodyPr/>
          <a:lstStyle/>
          <a:p>
            <a:r>
              <a:rPr lang="en-US" dirty="0"/>
              <a:t>Environmental Microbiology</a:t>
            </a:r>
          </a:p>
        </p:txBody>
      </p:sp>
      <p:sp>
        <p:nvSpPr>
          <p:cNvPr id="3" name="Content Placeholder 2">
            <a:extLst>
              <a:ext uri="{FF2B5EF4-FFF2-40B4-BE49-F238E27FC236}">
                <a16:creationId xmlns:a16="http://schemas.microsoft.com/office/drawing/2014/main" id="{DC3115FC-745A-4DDD-BFF7-3BB38F5A52D6}"/>
              </a:ext>
            </a:extLst>
          </p:cNvPr>
          <p:cNvSpPr>
            <a:spLocks noGrp="1"/>
          </p:cNvSpPr>
          <p:nvPr>
            <p:ph idx="1"/>
          </p:nvPr>
        </p:nvSpPr>
        <p:spPr/>
        <p:txBody>
          <a:bodyPr>
            <a:normAutofit fontScale="85000" lnSpcReduction="10000"/>
          </a:bodyPr>
          <a:lstStyle/>
          <a:p>
            <a:pPr fontAlgn="base"/>
            <a:r>
              <a:rPr lang="en-US" dirty="0"/>
              <a:t>Microbes are vital to every ecosystem on Earth and are particularly important in zones where light cannot approach (that is, where photosynthesis cannot be the basic means to collect energy). Microorganisms participate in a host of fundamental ecological processes including production, decomposition, and fixation. They can also have additional indirect effects on the ecosystem through symbiotic relationships with other organisms. In addition, microbial processes can be co-opted for biodegradation or bioremediation of domestic, agricultural, and industrial wastes, making the study of microbial ecology particularly important for biotechnological and environmental applications.</a:t>
            </a:r>
          </a:p>
          <a:p>
            <a:pPr fontAlgn="base"/>
            <a:r>
              <a:rPr lang="en-US" dirty="0"/>
              <a:t>Each species in an ecosystem is thought to occupy a separate, unique niche. The ecological niche of a microorganism describes how it responds to the distribution of resources and competing species, as well as the ways in which it alters those same factors in turn. In essence, the niche is a complex description of the ways in which a microbial species uses its environment.</a:t>
            </a:r>
          </a:p>
          <a:p>
            <a:endParaRPr lang="en-US" dirty="0"/>
          </a:p>
        </p:txBody>
      </p:sp>
    </p:spTree>
    <p:extLst>
      <p:ext uri="{BB962C8B-B14F-4D97-AF65-F5344CB8AC3E}">
        <p14:creationId xmlns:p14="http://schemas.microsoft.com/office/powerpoint/2010/main" val="7851114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89EA-E7A3-4316-85AF-00D449414318}"/>
              </a:ext>
            </a:extLst>
          </p:cNvPr>
          <p:cNvSpPr>
            <a:spLocks noGrp="1"/>
          </p:cNvSpPr>
          <p:nvPr>
            <p:ph type="title"/>
          </p:nvPr>
        </p:nvSpPr>
        <p:spPr/>
        <p:txBody>
          <a:bodyPr/>
          <a:lstStyle/>
          <a:p>
            <a:r>
              <a:rPr lang="en-US" dirty="0"/>
              <a:t>Environmental Microbiology</a:t>
            </a:r>
          </a:p>
        </p:txBody>
      </p:sp>
      <p:sp>
        <p:nvSpPr>
          <p:cNvPr id="3" name="Content Placeholder 2">
            <a:extLst>
              <a:ext uri="{FF2B5EF4-FFF2-40B4-BE49-F238E27FC236}">
                <a16:creationId xmlns:a16="http://schemas.microsoft.com/office/drawing/2014/main" id="{59E41AAE-4ACC-4AD6-A899-C3FC6829BED8}"/>
              </a:ext>
            </a:extLst>
          </p:cNvPr>
          <p:cNvSpPr>
            <a:spLocks noGrp="1"/>
          </p:cNvSpPr>
          <p:nvPr>
            <p:ph idx="1"/>
          </p:nvPr>
        </p:nvSpPr>
        <p:spPr/>
        <p:txBody>
          <a:bodyPr/>
          <a:lstStyle/>
          <a:p>
            <a:r>
              <a:rPr lang="en-US" dirty="0"/>
              <a:t>The precise ecological niche of a microbe is primarily determined by the specific metabolic properties of that organism. For example, microbial organisms that can obtain energy from the oxidation of inorganic compounds (such as iron-reducing bacteria ) will likely occupy a different niche from those that obtain energy from light (such as cyanobacteria). Even among photosynthetic bacteria, there are various species that contain different photosynthetic pigments (such as chlorophylls and carotenoids) that allow them to take advantage of different portions of the electromagnetic spectrum; therefore, even microbes with similar metabolic properties may inhabit unique niches.</a:t>
            </a:r>
          </a:p>
        </p:txBody>
      </p:sp>
    </p:spTree>
    <p:extLst>
      <p:ext uri="{BB962C8B-B14F-4D97-AF65-F5344CB8AC3E}">
        <p14:creationId xmlns:p14="http://schemas.microsoft.com/office/powerpoint/2010/main" val="26207904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8A73-8B49-4DAC-8712-C400552EDFE2}"/>
              </a:ext>
            </a:extLst>
          </p:cNvPr>
          <p:cNvSpPr>
            <a:spLocks noGrp="1"/>
          </p:cNvSpPr>
          <p:nvPr>
            <p:ph type="title"/>
          </p:nvPr>
        </p:nvSpPr>
        <p:spPr/>
        <p:txBody>
          <a:bodyPr/>
          <a:lstStyle/>
          <a:p>
            <a:r>
              <a:rPr lang="en-US" dirty="0"/>
              <a:t>Environmental Microbiology</a:t>
            </a:r>
          </a:p>
        </p:txBody>
      </p:sp>
      <p:sp>
        <p:nvSpPr>
          <p:cNvPr id="3" name="Content Placeholder 2">
            <a:extLst>
              <a:ext uri="{FF2B5EF4-FFF2-40B4-BE49-F238E27FC236}">
                <a16:creationId xmlns:a16="http://schemas.microsoft.com/office/drawing/2014/main" id="{F7EF1FAB-E252-4DB0-A3FD-9901A2F410A5}"/>
              </a:ext>
            </a:extLst>
          </p:cNvPr>
          <p:cNvSpPr>
            <a:spLocks noGrp="1"/>
          </p:cNvSpPr>
          <p:nvPr>
            <p:ph idx="1"/>
          </p:nvPr>
        </p:nvSpPr>
        <p:spPr/>
        <p:txBody>
          <a:bodyPr>
            <a:normAutofit fontScale="92500" lnSpcReduction="10000"/>
          </a:bodyPr>
          <a:lstStyle/>
          <a:p>
            <a:r>
              <a:rPr lang="en-US" dirty="0"/>
              <a:t>Microorganisms play a vital role in every ecological community by serving both as producers and as decomposers. Although plants are the most common primary producers, autotrophic photosynthetic microbes (such as cyanobacteria and algae) can harness light energy to generate organic matter. Additionally, in zones where light cannot penetrate (and thus photosynthesis cannot be the basic means to produce energy), chemosynthetic microbes provide energy and carbon to the other organisms in the ecosystem. Other microbes are decomposers, with the ability to recycle nutrients from dead organic matter and other organisms’ waste products. Decomposition is critical as most of the carbon and energy incorporated into plant tissues during photosynthesis remains uneaten when the plant tissue dies (and therefore must be broken down before it can be made available for recycling).</a:t>
            </a:r>
          </a:p>
          <a:p>
            <a:endParaRPr lang="en-US" dirty="0"/>
          </a:p>
        </p:txBody>
      </p:sp>
    </p:spTree>
    <p:extLst>
      <p:ext uri="{BB962C8B-B14F-4D97-AF65-F5344CB8AC3E}">
        <p14:creationId xmlns:p14="http://schemas.microsoft.com/office/powerpoint/2010/main" val="878523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0060-7DFC-4829-8187-1D61B2C813ED}"/>
              </a:ext>
            </a:extLst>
          </p:cNvPr>
          <p:cNvSpPr>
            <a:spLocks noGrp="1"/>
          </p:cNvSpPr>
          <p:nvPr>
            <p:ph type="title"/>
          </p:nvPr>
        </p:nvSpPr>
        <p:spPr/>
        <p:txBody>
          <a:bodyPr/>
          <a:lstStyle/>
          <a:p>
            <a:r>
              <a:rPr lang="en-US" b="1" dirty="0"/>
              <a:t>Metabolic Pathways</a:t>
            </a:r>
            <a:br>
              <a:rPr lang="en-US" b="1" dirty="0"/>
            </a:br>
            <a:endParaRPr lang="en-US" dirty="0"/>
          </a:p>
        </p:txBody>
      </p:sp>
      <p:sp>
        <p:nvSpPr>
          <p:cNvPr id="3" name="Content Placeholder 2">
            <a:extLst>
              <a:ext uri="{FF2B5EF4-FFF2-40B4-BE49-F238E27FC236}">
                <a16:creationId xmlns:a16="http://schemas.microsoft.com/office/drawing/2014/main" id="{D09E19BF-80F0-4FA0-9C67-B1EB61563F4B}"/>
              </a:ext>
            </a:extLst>
          </p:cNvPr>
          <p:cNvSpPr>
            <a:spLocks noGrp="1"/>
          </p:cNvSpPr>
          <p:nvPr>
            <p:ph idx="1"/>
          </p:nvPr>
        </p:nvSpPr>
        <p:spPr/>
        <p:txBody>
          <a:bodyPr/>
          <a:lstStyle/>
          <a:p>
            <a:r>
              <a:rPr lang="en-US" dirty="0"/>
              <a:t>Consider the metabolism of sugar.  This is a classic example of one of the many cellular processes that use and produce energy. Living things consume sugars as a major energy source, because sugar molecules have a great deal of energy stored within their bonds. For the most part, photosynthesizing organisms like plants produce these sugars. During photosynthesis, plants use energy (originally from sunlight) to convert carbon dioxide gas (CO</a:t>
            </a:r>
            <a:r>
              <a:rPr lang="en-US" baseline="-25000" dirty="0"/>
              <a:t>2</a:t>
            </a:r>
            <a:r>
              <a:rPr lang="en-US" dirty="0"/>
              <a:t>) into sugar molecules (like glucose: C</a:t>
            </a:r>
            <a:r>
              <a:rPr lang="en-US" baseline="-25000" dirty="0"/>
              <a:t>6</a:t>
            </a:r>
            <a:r>
              <a:rPr lang="en-US" dirty="0"/>
              <a:t>H</a:t>
            </a:r>
            <a:r>
              <a:rPr lang="en-US" baseline="-25000" dirty="0"/>
              <a:t>12</a:t>
            </a:r>
            <a:r>
              <a:rPr lang="en-US" dirty="0"/>
              <a:t>O</a:t>
            </a:r>
            <a:r>
              <a:rPr lang="en-US" baseline="-25000" dirty="0"/>
              <a:t>6</a:t>
            </a:r>
            <a:r>
              <a:rPr lang="en-US" dirty="0"/>
              <a:t>). They consume carbon dioxide and produce oxygen as a waste product. This reaction is summarized as:</a:t>
            </a:r>
          </a:p>
          <a:p>
            <a:r>
              <a:rPr lang="en-US" dirty="0"/>
              <a:t>6CO</a:t>
            </a:r>
            <a:r>
              <a:rPr lang="en-US" baseline="-25000" dirty="0"/>
              <a:t>2</a:t>
            </a:r>
            <a:r>
              <a:rPr lang="en-US" dirty="0"/>
              <a:t> + 6H</a:t>
            </a:r>
            <a:r>
              <a:rPr lang="en-US" baseline="-25000" dirty="0"/>
              <a:t>2</a:t>
            </a:r>
            <a:r>
              <a:rPr lang="en-US" dirty="0"/>
              <a:t>O + energy ——-&gt; C</a:t>
            </a:r>
            <a:r>
              <a:rPr lang="en-US" baseline="-25000" dirty="0"/>
              <a:t>6</a:t>
            </a:r>
            <a:r>
              <a:rPr lang="en-US" dirty="0"/>
              <a:t>H</a:t>
            </a:r>
            <a:r>
              <a:rPr lang="en-US" baseline="-25000" dirty="0"/>
              <a:t>12</a:t>
            </a:r>
            <a:r>
              <a:rPr lang="en-US" dirty="0"/>
              <a:t>O</a:t>
            </a:r>
            <a:r>
              <a:rPr lang="en-US" baseline="-25000" dirty="0"/>
              <a:t>6</a:t>
            </a:r>
            <a:r>
              <a:rPr lang="en-US" dirty="0"/>
              <a:t>+ 6O</a:t>
            </a:r>
            <a:r>
              <a:rPr lang="en-US" baseline="-25000" dirty="0"/>
              <a:t>2</a:t>
            </a:r>
            <a:endParaRPr lang="en-US" dirty="0"/>
          </a:p>
          <a:p>
            <a:endParaRPr lang="en-US" dirty="0"/>
          </a:p>
        </p:txBody>
      </p:sp>
    </p:spTree>
    <p:extLst>
      <p:ext uri="{BB962C8B-B14F-4D97-AF65-F5344CB8AC3E}">
        <p14:creationId xmlns:p14="http://schemas.microsoft.com/office/powerpoint/2010/main" val="283012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C6F8-B2A3-46BF-9D08-F3B3CE25D1BD}"/>
              </a:ext>
            </a:extLst>
          </p:cNvPr>
          <p:cNvSpPr>
            <a:spLocks noGrp="1"/>
          </p:cNvSpPr>
          <p:nvPr>
            <p:ph type="title"/>
          </p:nvPr>
        </p:nvSpPr>
        <p:spPr/>
        <p:txBody>
          <a:bodyPr/>
          <a:lstStyle/>
          <a:p>
            <a:r>
              <a:rPr lang="en-US" b="1" dirty="0"/>
              <a:t>Metabolic Pathways</a:t>
            </a:r>
            <a:endParaRPr lang="en-US" dirty="0"/>
          </a:p>
        </p:txBody>
      </p:sp>
      <p:sp>
        <p:nvSpPr>
          <p:cNvPr id="3" name="Content Placeholder 2">
            <a:extLst>
              <a:ext uri="{FF2B5EF4-FFF2-40B4-BE49-F238E27FC236}">
                <a16:creationId xmlns:a16="http://schemas.microsoft.com/office/drawing/2014/main" id="{4A438362-0F5A-4E17-BA3C-E2AEF0C1C1D1}"/>
              </a:ext>
            </a:extLst>
          </p:cNvPr>
          <p:cNvSpPr>
            <a:spLocks noGrp="1"/>
          </p:cNvSpPr>
          <p:nvPr>
            <p:ph idx="1"/>
          </p:nvPr>
        </p:nvSpPr>
        <p:spPr/>
        <p:txBody>
          <a:bodyPr>
            <a:normAutofit fontScale="92500" lnSpcReduction="10000"/>
          </a:bodyPr>
          <a:lstStyle/>
          <a:p>
            <a:r>
              <a:rPr lang="en-US" dirty="0"/>
              <a:t>Because this process involves synthesizing an energy-storing molecule, it requires energy input to proceed. During the light reactions of photosynthesis, </a:t>
            </a:r>
            <a:r>
              <a:rPr lang="en-US" b="1" dirty="0"/>
              <a:t>energy is provided by a molecule called adenosine triphosphate (ATP)</a:t>
            </a:r>
            <a:r>
              <a:rPr lang="en-US" dirty="0"/>
              <a:t>, which is the primary energy currency of all cells. Just as the dollar is used as currency to buy goods, cells use molecules of ATP as energy currency to perform immediate work. In contrast, energy-storage molecules such as glucose are consumed only to be broken down to use their energy. The reaction that harvests the energy of a sugar molecule in cells requiring oxygen to survive can be summarized by the reverse reaction to photosynthesis. In this reaction, oxygen is consumed and carbon dioxide is released as a waste product. The reaction is summarized as:</a:t>
            </a:r>
          </a:p>
          <a:p>
            <a:r>
              <a:rPr lang="en-US" dirty="0"/>
              <a:t>C</a:t>
            </a:r>
            <a:r>
              <a:rPr lang="en-US" baseline="-25000" dirty="0"/>
              <a:t>6</a:t>
            </a:r>
            <a:r>
              <a:rPr lang="en-US" dirty="0"/>
              <a:t>H</a:t>
            </a:r>
            <a:r>
              <a:rPr lang="en-US" baseline="-25000" dirty="0"/>
              <a:t>12</a:t>
            </a:r>
            <a:r>
              <a:rPr lang="en-US" dirty="0"/>
              <a:t>O</a:t>
            </a:r>
            <a:r>
              <a:rPr lang="en-US" baseline="-25000" dirty="0"/>
              <a:t>6</a:t>
            </a:r>
            <a:r>
              <a:rPr lang="en-US" dirty="0"/>
              <a:t> + 6O</a:t>
            </a:r>
            <a:r>
              <a:rPr lang="en-US" baseline="-25000" dirty="0"/>
              <a:t>2</a:t>
            </a:r>
            <a:r>
              <a:rPr lang="en-US" dirty="0"/>
              <a:t> ——&gt; 6CO</a:t>
            </a:r>
            <a:r>
              <a:rPr lang="en-US" baseline="-25000" dirty="0"/>
              <a:t>2</a:t>
            </a:r>
            <a:r>
              <a:rPr lang="en-US" dirty="0"/>
              <a:t> + 6H</a:t>
            </a:r>
            <a:r>
              <a:rPr lang="en-US" baseline="-25000" dirty="0"/>
              <a:t>2</a:t>
            </a:r>
            <a:r>
              <a:rPr lang="en-US" dirty="0"/>
              <a:t>O + energy</a:t>
            </a:r>
          </a:p>
          <a:p>
            <a:endParaRPr lang="en-US" dirty="0"/>
          </a:p>
        </p:txBody>
      </p:sp>
    </p:spTree>
    <p:extLst>
      <p:ext uri="{BB962C8B-B14F-4D97-AF65-F5344CB8AC3E}">
        <p14:creationId xmlns:p14="http://schemas.microsoft.com/office/powerpoint/2010/main" val="1505981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7FF52-F440-4299-9E30-94AA3AD1084A}"/>
              </a:ext>
            </a:extLst>
          </p:cNvPr>
          <p:cNvSpPr>
            <a:spLocks noGrp="1"/>
          </p:cNvSpPr>
          <p:nvPr>
            <p:ph type="title"/>
          </p:nvPr>
        </p:nvSpPr>
        <p:spPr/>
        <p:txBody>
          <a:bodyPr/>
          <a:lstStyle/>
          <a:p>
            <a:r>
              <a:rPr lang="en-US" b="1" dirty="0"/>
              <a:t>Metabolic Pathways</a:t>
            </a:r>
            <a:endParaRPr lang="en-US" dirty="0"/>
          </a:p>
        </p:txBody>
      </p:sp>
      <p:sp>
        <p:nvSpPr>
          <p:cNvPr id="3" name="Content Placeholder 2">
            <a:extLst>
              <a:ext uri="{FF2B5EF4-FFF2-40B4-BE49-F238E27FC236}">
                <a16:creationId xmlns:a16="http://schemas.microsoft.com/office/drawing/2014/main" id="{05A85204-7F4F-43D8-B26C-277E8E13AAAA}"/>
              </a:ext>
            </a:extLst>
          </p:cNvPr>
          <p:cNvSpPr>
            <a:spLocks noGrp="1"/>
          </p:cNvSpPr>
          <p:nvPr>
            <p:ph idx="1"/>
          </p:nvPr>
        </p:nvSpPr>
        <p:spPr/>
        <p:txBody>
          <a:bodyPr>
            <a:normAutofit fontScale="92500" lnSpcReduction="10000"/>
          </a:bodyPr>
          <a:lstStyle/>
          <a:p>
            <a:r>
              <a:rPr lang="en-US" dirty="0"/>
              <a:t>Both of these reactions involve many steps.</a:t>
            </a:r>
          </a:p>
          <a:p>
            <a:r>
              <a:rPr lang="en-US" dirty="0"/>
              <a:t>The processes of making and breaking down sugar molecules illustrate two examples of metabolic pathways. A metabolic pathway is a series of chemical reactions that takes a starting molecule and modifies it, step-by-step, through a series of metabolic intermediates, eventually yielding a final product. In the example of sugar metabolism, the first metabolic pathway synthesized sugar from smaller molecules, and the other pathway broke sugar down into smaller molecules. These two opposite processes—the first requiring energy and the second producing energy—are referred to as </a:t>
            </a:r>
            <a:r>
              <a:rPr lang="en-US" b="1" dirty="0"/>
              <a:t>anabolic pathways (building polymers) and catabolic pathways (breaking down polymers into their monomers)</a:t>
            </a:r>
            <a:r>
              <a:rPr lang="en-US" dirty="0"/>
              <a:t>, respectively. Consequently, metabolism is composed of synthesis (anabolism) and degradation (catabolism) </a:t>
            </a:r>
          </a:p>
          <a:p>
            <a:endParaRPr lang="en-US" dirty="0"/>
          </a:p>
        </p:txBody>
      </p:sp>
    </p:spTree>
    <p:extLst>
      <p:ext uri="{BB962C8B-B14F-4D97-AF65-F5344CB8AC3E}">
        <p14:creationId xmlns:p14="http://schemas.microsoft.com/office/powerpoint/2010/main" val="3860701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901A-2517-45D4-8BB2-067A60245E32}"/>
              </a:ext>
            </a:extLst>
          </p:cNvPr>
          <p:cNvSpPr>
            <a:spLocks noGrp="1"/>
          </p:cNvSpPr>
          <p:nvPr>
            <p:ph type="title"/>
          </p:nvPr>
        </p:nvSpPr>
        <p:spPr/>
        <p:txBody>
          <a:bodyPr/>
          <a:lstStyle/>
          <a:p>
            <a:r>
              <a:rPr lang="en-US" b="1" dirty="0"/>
              <a:t>Metabolic Pathways</a:t>
            </a:r>
            <a:endParaRPr lang="en-US" dirty="0"/>
          </a:p>
        </p:txBody>
      </p:sp>
      <p:sp>
        <p:nvSpPr>
          <p:cNvPr id="3" name="Content Placeholder 2">
            <a:extLst>
              <a:ext uri="{FF2B5EF4-FFF2-40B4-BE49-F238E27FC236}">
                <a16:creationId xmlns:a16="http://schemas.microsoft.com/office/drawing/2014/main" id="{B4A6D519-2CDA-4B60-ADB7-33C95C25063A}"/>
              </a:ext>
            </a:extLst>
          </p:cNvPr>
          <p:cNvSpPr>
            <a:spLocks noGrp="1"/>
          </p:cNvSpPr>
          <p:nvPr>
            <p:ph idx="1"/>
          </p:nvPr>
        </p:nvSpPr>
        <p:spPr/>
        <p:txBody>
          <a:bodyPr/>
          <a:lstStyle/>
          <a:p>
            <a:r>
              <a:rPr lang="en-US" dirty="0"/>
              <a:t>It is important to know that the chemical reactions of metabolic pathways do not take place on their own. Each reaction step is facilitated, or catalyzed, by a protein called an enzyme. </a:t>
            </a:r>
            <a:r>
              <a:rPr lang="en-US" b="1" dirty="0"/>
              <a:t>Enzymes are important for catalyzing all types of biological reactions</a:t>
            </a:r>
            <a:r>
              <a:rPr lang="en-US" dirty="0"/>
              <a:t>—those that require energy as well as those that release energy.</a:t>
            </a:r>
          </a:p>
        </p:txBody>
      </p:sp>
    </p:spTree>
    <p:extLst>
      <p:ext uri="{BB962C8B-B14F-4D97-AF65-F5344CB8AC3E}">
        <p14:creationId xmlns:p14="http://schemas.microsoft.com/office/powerpoint/2010/main" val="2149660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B4B6A-3B9E-40A7-8B48-2106ABA2EB65}"/>
              </a:ext>
            </a:extLst>
          </p:cNvPr>
          <p:cNvSpPr>
            <a:spLocks noGrp="1"/>
          </p:cNvSpPr>
          <p:nvPr>
            <p:ph type="title"/>
          </p:nvPr>
        </p:nvSpPr>
        <p:spPr/>
        <p:txBody>
          <a:bodyPr/>
          <a:lstStyle/>
          <a:p>
            <a:r>
              <a:rPr lang="en-US" b="1" dirty="0"/>
              <a:t>Energy/Chemical Energy</a:t>
            </a:r>
            <a:br>
              <a:rPr lang="en-US" b="1" dirty="0"/>
            </a:br>
            <a:endParaRPr lang="en-US" dirty="0"/>
          </a:p>
        </p:txBody>
      </p:sp>
      <p:sp>
        <p:nvSpPr>
          <p:cNvPr id="3" name="Content Placeholder 2">
            <a:extLst>
              <a:ext uri="{FF2B5EF4-FFF2-40B4-BE49-F238E27FC236}">
                <a16:creationId xmlns:a16="http://schemas.microsoft.com/office/drawing/2014/main" id="{D0C8385F-8121-469F-B3C8-8B8BC5320F62}"/>
              </a:ext>
            </a:extLst>
          </p:cNvPr>
          <p:cNvSpPr>
            <a:spLocks noGrp="1"/>
          </p:cNvSpPr>
          <p:nvPr>
            <p:ph idx="1"/>
          </p:nvPr>
        </p:nvSpPr>
        <p:spPr/>
        <p:txBody>
          <a:bodyPr>
            <a:normAutofit fontScale="92500" lnSpcReduction="20000"/>
          </a:bodyPr>
          <a:lstStyle/>
          <a:p>
            <a:r>
              <a:rPr lang="en-US" dirty="0"/>
              <a:t>In general, energy is defined as the ability to do work, or to create some kind of change. Energy exists in different forms. For example, electrical energy, light energy, and heat energy are all different types of energy. </a:t>
            </a:r>
          </a:p>
          <a:p>
            <a:r>
              <a:rPr lang="en-US" dirty="0"/>
              <a:t>The challenge for all living organisms is to obtain energy from their surroundings in forms that they can transfer or transform into usable energy to do work. Living cells have evolved to meet this challenge. Chemical energy stored within organic molecules such as sugars and fats is transferred and transformed through a series of cellular chemical reactions into energy within molecules of ATP. Energy in ATP molecules is easily accessible to do work. Examples of the types of work that cells need to do include building complex molecules, transporting materials, powering the motion of cilia or flagella, and contracting muscle fibers to create movement.</a:t>
            </a:r>
          </a:p>
        </p:txBody>
      </p:sp>
    </p:spTree>
    <p:extLst>
      <p:ext uri="{BB962C8B-B14F-4D97-AF65-F5344CB8AC3E}">
        <p14:creationId xmlns:p14="http://schemas.microsoft.com/office/powerpoint/2010/main" val="2506333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96BF-3A94-4D4E-93AE-C59B4CA1529B}"/>
              </a:ext>
            </a:extLst>
          </p:cNvPr>
          <p:cNvSpPr>
            <a:spLocks noGrp="1"/>
          </p:cNvSpPr>
          <p:nvPr>
            <p:ph type="title"/>
          </p:nvPr>
        </p:nvSpPr>
        <p:spPr/>
        <p:txBody>
          <a:bodyPr/>
          <a:lstStyle/>
          <a:p>
            <a:r>
              <a:rPr lang="en-US" dirty="0"/>
              <a:t>Chapter 1. Prokaryote metabolism</a:t>
            </a:r>
          </a:p>
        </p:txBody>
      </p:sp>
      <p:sp>
        <p:nvSpPr>
          <p:cNvPr id="4" name="Text Placeholder 3">
            <a:extLst>
              <a:ext uri="{FF2B5EF4-FFF2-40B4-BE49-F238E27FC236}">
                <a16:creationId xmlns:a16="http://schemas.microsoft.com/office/drawing/2014/main" id="{09776C30-E8FD-42EB-B67B-5411DA7B7101}"/>
              </a:ext>
            </a:extLst>
          </p:cNvPr>
          <p:cNvSpPr>
            <a:spLocks noGrp="1"/>
          </p:cNvSpPr>
          <p:nvPr>
            <p:ph type="body" idx="1"/>
          </p:nvPr>
        </p:nvSpPr>
        <p:spPr/>
        <p:txBody>
          <a:bodyPr/>
          <a:lstStyle/>
          <a:p>
            <a:r>
              <a:rPr lang="en-US" dirty="0"/>
              <a:t>How prokaryotes get energy and nutrients. Chemotrophs and phototrophs. Heterotrophs and autotrophs.</a:t>
            </a:r>
          </a:p>
        </p:txBody>
      </p:sp>
    </p:spTree>
    <p:extLst>
      <p:ext uri="{BB962C8B-B14F-4D97-AF65-F5344CB8AC3E}">
        <p14:creationId xmlns:p14="http://schemas.microsoft.com/office/powerpoint/2010/main" val="240269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5DC5-5A5F-485D-91EC-6359EEE610F0}"/>
              </a:ext>
            </a:extLst>
          </p:cNvPr>
          <p:cNvSpPr>
            <a:spLocks noGrp="1"/>
          </p:cNvSpPr>
          <p:nvPr>
            <p:ph type="title"/>
          </p:nvPr>
        </p:nvSpPr>
        <p:spPr/>
        <p:txBody>
          <a:bodyPr/>
          <a:lstStyle/>
          <a:p>
            <a:r>
              <a:rPr lang="en-US" dirty="0"/>
              <a:t>Energy</a:t>
            </a:r>
            <a:r>
              <a:rPr lang="en-US" b="1" dirty="0"/>
              <a:t>/Chemical Energy</a:t>
            </a:r>
            <a:endParaRPr lang="en-US" dirty="0"/>
          </a:p>
        </p:txBody>
      </p:sp>
      <p:sp>
        <p:nvSpPr>
          <p:cNvPr id="3" name="Content Placeholder 2">
            <a:extLst>
              <a:ext uri="{FF2B5EF4-FFF2-40B4-BE49-F238E27FC236}">
                <a16:creationId xmlns:a16="http://schemas.microsoft.com/office/drawing/2014/main" id="{FEBBEAFF-88CA-4056-B476-9B853B727EEF}"/>
              </a:ext>
            </a:extLst>
          </p:cNvPr>
          <p:cNvSpPr>
            <a:spLocks noGrp="1"/>
          </p:cNvSpPr>
          <p:nvPr>
            <p:ph idx="1"/>
          </p:nvPr>
        </p:nvSpPr>
        <p:spPr/>
        <p:txBody>
          <a:bodyPr>
            <a:normAutofit fontScale="85000" lnSpcReduction="10000"/>
          </a:bodyPr>
          <a:lstStyle/>
          <a:p>
            <a:r>
              <a:rPr lang="en-US" dirty="0"/>
              <a:t>If energy is released during a chemical reaction, then the change in free energy, signified as ∆G (delta G) will be a negative number. A negative change in free energy also means that the products of the reaction have less free energy than the reactants, because they release some free energy during the reaction. </a:t>
            </a:r>
            <a:r>
              <a:rPr lang="en-US" b="1" i="1" dirty="0"/>
              <a:t>ex</a:t>
            </a:r>
            <a:r>
              <a:rPr lang="en-US" b="1" dirty="0"/>
              <a:t>ergonic</a:t>
            </a:r>
            <a:r>
              <a:rPr lang="en-US" dirty="0"/>
              <a:t> means energy is </a:t>
            </a:r>
            <a:r>
              <a:rPr lang="en-US" i="1" dirty="0"/>
              <a:t>ex</a:t>
            </a:r>
            <a:r>
              <a:rPr lang="en-US" dirty="0"/>
              <a:t>iting the system. Reactions that have a negative change in free energy and consequently release free energy are called exergonic reactions. </a:t>
            </a:r>
          </a:p>
          <a:p>
            <a:r>
              <a:rPr lang="en-US" dirty="0"/>
              <a:t>If a chemical reaction absorbs energy rather than releases energy on balance, then the ∆G for that reaction will be a positive value. In this case, the products have more free energy than the reactants. Thus, the products of these reactions can be thought of as energy-storing molecules. These chemical reactions are called </a:t>
            </a:r>
            <a:r>
              <a:rPr lang="en-US" b="1" dirty="0"/>
              <a:t>endergonic</a:t>
            </a:r>
            <a:r>
              <a:rPr lang="en-US" dirty="0"/>
              <a:t> reactions and they are </a:t>
            </a:r>
            <a:r>
              <a:rPr lang="en-US" b="1" dirty="0"/>
              <a:t>non-spontaneous</a:t>
            </a:r>
            <a:r>
              <a:rPr lang="en-US" dirty="0"/>
              <a:t>. An endergonic reaction will not take place on its own without the addition of free energy.</a:t>
            </a:r>
          </a:p>
        </p:txBody>
      </p:sp>
    </p:spTree>
    <p:extLst>
      <p:ext uri="{BB962C8B-B14F-4D97-AF65-F5344CB8AC3E}">
        <p14:creationId xmlns:p14="http://schemas.microsoft.com/office/powerpoint/2010/main" val="470960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F72E-DBF8-4E3D-8EF0-C1CD46F79A67}"/>
              </a:ext>
            </a:extLst>
          </p:cNvPr>
          <p:cNvSpPr>
            <a:spLocks noGrp="1"/>
          </p:cNvSpPr>
          <p:nvPr>
            <p:ph type="title"/>
          </p:nvPr>
        </p:nvSpPr>
        <p:spPr/>
        <p:txBody>
          <a:bodyPr/>
          <a:lstStyle/>
          <a:p>
            <a:r>
              <a:rPr lang="en-US" dirty="0"/>
              <a:t>activation energy</a:t>
            </a:r>
          </a:p>
        </p:txBody>
      </p:sp>
      <p:sp>
        <p:nvSpPr>
          <p:cNvPr id="3" name="Content Placeholder 2">
            <a:extLst>
              <a:ext uri="{FF2B5EF4-FFF2-40B4-BE49-F238E27FC236}">
                <a16:creationId xmlns:a16="http://schemas.microsoft.com/office/drawing/2014/main" id="{32B24D64-82C1-4918-B4E1-A941A5FF07BF}"/>
              </a:ext>
            </a:extLst>
          </p:cNvPr>
          <p:cNvSpPr>
            <a:spLocks noGrp="1"/>
          </p:cNvSpPr>
          <p:nvPr>
            <p:ph idx="1"/>
          </p:nvPr>
        </p:nvSpPr>
        <p:spPr/>
        <p:txBody>
          <a:bodyPr/>
          <a:lstStyle/>
          <a:p>
            <a:r>
              <a:rPr lang="en-US" dirty="0"/>
              <a:t>There is another important concept that must be considered regarding endergonic and exergonic reactions. Exergonic reactions require a small amount of energy input to get going, before they can proceed with their energy-releasing steps. These reactions have a net release of energy, but still require some energy input in the beginning. This small amount of energy input necessary for all chemical reactions to occur is called the activation energy.</a:t>
            </a:r>
          </a:p>
        </p:txBody>
      </p:sp>
    </p:spTree>
    <p:extLst>
      <p:ext uri="{BB962C8B-B14F-4D97-AF65-F5344CB8AC3E}">
        <p14:creationId xmlns:p14="http://schemas.microsoft.com/office/powerpoint/2010/main" val="959630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C68D-6F0C-485D-9FAF-D543E396DD28}"/>
              </a:ext>
            </a:extLst>
          </p:cNvPr>
          <p:cNvSpPr>
            <a:spLocks noGrp="1"/>
          </p:cNvSpPr>
          <p:nvPr>
            <p:ph type="title"/>
          </p:nvPr>
        </p:nvSpPr>
        <p:spPr/>
        <p:txBody>
          <a:bodyPr/>
          <a:lstStyle/>
          <a:p>
            <a:r>
              <a:rPr lang="en-US" b="1" dirty="0"/>
              <a:t>Enzymes</a:t>
            </a:r>
            <a:br>
              <a:rPr lang="en-US" b="1" dirty="0"/>
            </a:br>
            <a:endParaRPr lang="en-US" dirty="0"/>
          </a:p>
        </p:txBody>
      </p:sp>
      <p:sp>
        <p:nvSpPr>
          <p:cNvPr id="3" name="Content Placeholder 2">
            <a:extLst>
              <a:ext uri="{FF2B5EF4-FFF2-40B4-BE49-F238E27FC236}">
                <a16:creationId xmlns:a16="http://schemas.microsoft.com/office/drawing/2014/main" id="{43A812F7-087E-467E-A17D-452394A66283}"/>
              </a:ext>
            </a:extLst>
          </p:cNvPr>
          <p:cNvSpPr>
            <a:spLocks noGrp="1"/>
          </p:cNvSpPr>
          <p:nvPr>
            <p:ph idx="1"/>
          </p:nvPr>
        </p:nvSpPr>
        <p:spPr/>
        <p:txBody>
          <a:bodyPr>
            <a:normAutofit fontScale="85000" lnSpcReduction="10000"/>
          </a:bodyPr>
          <a:lstStyle/>
          <a:p>
            <a:r>
              <a:rPr lang="en-US" dirty="0"/>
              <a:t>A substance that helps a chemical reaction to occur is called a catalyst, and the molecules that catalyze biochemical reactions are called enzymes. Most enzymes are </a:t>
            </a:r>
            <a:r>
              <a:rPr lang="en-US" b="1" dirty="0"/>
              <a:t>proteins</a:t>
            </a:r>
            <a:r>
              <a:rPr lang="en-US" dirty="0"/>
              <a:t> and perform the critical task of </a:t>
            </a:r>
            <a:r>
              <a:rPr lang="en-US" b="1" dirty="0"/>
              <a:t>lowering the activation energies</a:t>
            </a:r>
            <a:r>
              <a:rPr lang="en-US" dirty="0"/>
              <a:t> of chemical reactions inside the cell. Most of the reactions critical to a living cell happen too slowly at normal temperatures to be of any use to the cell. Without enzymes to </a:t>
            </a:r>
            <a:r>
              <a:rPr lang="en-US" b="1" dirty="0"/>
              <a:t>speed up these reactions</a:t>
            </a:r>
            <a:r>
              <a:rPr lang="en-US" dirty="0"/>
              <a:t>, life could not persist. Enzymes do this by binding to the reactant molecules and holding them in such a way as to make the chemical bond-breaking and -forming processes take place more easily. It is important to remember that enzymes do not change whether a reaction is exergonic (spontaneous) or endergonic. This is because they do not change the free energy of the reactants or products. They only reduce the activation energy required for the reaction to go forward. In addition, an enzyme itself is unchanged by the reaction it catalyzes. Once one reaction has been catalyzed, the enzyme is able to participate in other reactions.</a:t>
            </a:r>
          </a:p>
        </p:txBody>
      </p:sp>
    </p:spTree>
    <p:extLst>
      <p:ext uri="{BB962C8B-B14F-4D97-AF65-F5344CB8AC3E}">
        <p14:creationId xmlns:p14="http://schemas.microsoft.com/office/powerpoint/2010/main" val="1919198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C93E-6490-4152-8EF1-F0046294F48C}"/>
              </a:ext>
            </a:extLst>
          </p:cNvPr>
          <p:cNvSpPr>
            <a:spLocks noGrp="1"/>
          </p:cNvSpPr>
          <p:nvPr>
            <p:ph type="title"/>
          </p:nvPr>
        </p:nvSpPr>
        <p:spPr/>
        <p:txBody>
          <a:bodyPr/>
          <a:lstStyle/>
          <a:p>
            <a:r>
              <a:rPr lang="en-US" b="1" dirty="0"/>
              <a:t>Enzymes</a:t>
            </a:r>
            <a:endParaRPr lang="en-US" dirty="0"/>
          </a:p>
        </p:txBody>
      </p:sp>
      <p:sp>
        <p:nvSpPr>
          <p:cNvPr id="3" name="Content Placeholder 2">
            <a:extLst>
              <a:ext uri="{FF2B5EF4-FFF2-40B4-BE49-F238E27FC236}">
                <a16:creationId xmlns:a16="http://schemas.microsoft.com/office/drawing/2014/main" id="{F97652B3-2E62-4637-BCA8-86596E0D40F1}"/>
              </a:ext>
            </a:extLst>
          </p:cNvPr>
          <p:cNvSpPr>
            <a:spLocks noGrp="1"/>
          </p:cNvSpPr>
          <p:nvPr>
            <p:ph idx="1"/>
          </p:nvPr>
        </p:nvSpPr>
        <p:spPr/>
        <p:txBody>
          <a:bodyPr>
            <a:normAutofit fontScale="85000" lnSpcReduction="10000"/>
          </a:bodyPr>
          <a:lstStyle/>
          <a:p>
            <a:r>
              <a:rPr lang="en-US" dirty="0"/>
              <a:t>The chemical reactants to which an enzyme binds are called the enzyme’s substrates. There may be one or more substrates, depending on the particular chemical reaction. In some reactions, a single reactant substrate is broken down into multiple products. In others, two substrates may come together to create one larger molecule. Two reactants might also enter a reaction and both become modified, but they leave the reaction as two products. The location within the enzyme where the substrate binds is called the enzyme’s</a:t>
            </a:r>
            <a:r>
              <a:rPr lang="en-US" b="1" dirty="0"/>
              <a:t> active site</a:t>
            </a:r>
            <a:r>
              <a:rPr lang="en-US" dirty="0"/>
              <a:t>. The active site is where the “action” happens. Since enzymes are proteins, there is a unique combination of amino acid side chains within the active site. Each side chain is characterized by different properties. They can be large or small, weakly acidic or basic, hydrophilic or hydrophobic, positively or negatively charged, or neutral. The unique combination of side chains creates a very specific chemical environment within the active site. This specific environment is suited to bind to one specific chemical substrate (or substrates).</a:t>
            </a:r>
          </a:p>
        </p:txBody>
      </p:sp>
    </p:spTree>
    <p:extLst>
      <p:ext uri="{BB962C8B-B14F-4D97-AF65-F5344CB8AC3E}">
        <p14:creationId xmlns:p14="http://schemas.microsoft.com/office/powerpoint/2010/main" val="453841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BCA6-1903-4018-AF7D-108FF66A3EEB}"/>
              </a:ext>
            </a:extLst>
          </p:cNvPr>
          <p:cNvSpPr>
            <a:spLocks noGrp="1"/>
          </p:cNvSpPr>
          <p:nvPr>
            <p:ph type="title"/>
          </p:nvPr>
        </p:nvSpPr>
        <p:spPr/>
        <p:txBody>
          <a:bodyPr/>
          <a:lstStyle/>
          <a:p>
            <a:r>
              <a:rPr lang="en-US" b="1" dirty="0"/>
              <a:t>Enzymes</a:t>
            </a:r>
            <a:endParaRPr lang="en-US" dirty="0"/>
          </a:p>
        </p:txBody>
      </p:sp>
      <p:sp>
        <p:nvSpPr>
          <p:cNvPr id="3" name="Content Placeholder 2">
            <a:extLst>
              <a:ext uri="{FF2B5EF4-FFF2-40B4-BE49-F238E27FC236}">
                <a16:creationId xmlns:a16="http://schemas.microsoft.com/office/drawing/2014/main" id="{C467B831-443A-4F90-B12F-3A4F94296EFD}"/>
              </a:ext>
            </a:extLst>
          </p:cNvPr>
          <p:cNvSpPr>
            <a:spLocks noGrp="1"/>
          </p:cNvSpPr>
          <p:nvPr>
            <p:ph idx="1"/>
          </p:nvPr>
        </p:nvSpPr>
        <p:spPr/>
        <p:txBody>
          <a:bodyPr/>
          <a:lstStyle/>
          <a:p>
            <a:r>
              <a:rPr lang="en-US" dirty="0"/>
              <a:t>Active sites are subject to influences of the local environment. Increasing the environmental temperature generally increases reaction rates, enzyme-catalyzed or otherwise. However, temperatures outside of an optimal range reduce the rate at which an enzyme catalyzes a reaction. Hot temperatures will eventually cause enzymes to denature, an irreversible change in the three-dimensional shape and therefore the function of the enzyme. Enzymes are also suited to function best within a certain pH and salt concentration range, and, as with temperature, extreme pH, and salt concentrations can cause enzymes to denature.</a:t>
            </a:r>
          </a:p>
        </p:txBody>
      </p:sp>
    </p:spTree>
    <p:extLst>
      <p:ext uri="{BB962C8B-B14F-4D97-AF65-F5344CB8AC3E}">
        <p14:creationId xmlns:p14="http://schemas.microsoft.com/office/powerpoint/2010/main" val="1923988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B049-131A-4980-B19C-942D5631A25A}"/>
              </a:ext>
            </a:extLst>
          </p:cNvPr>
          <p:cNvSpPr>
            <a:spLocks noGrp="1"/>
          </p:cNvSpPr>
          <p:nvPr>
            <p:ph type="title"/>
          </p:nvPr>
        </p:nvSpPr>
        <p:spPr/>
        <p:txBody>
          <a:bodyPr/>
          <a:lstStyle/>
          <a:p>
            <a:r>
              <a:rPr lang="en-US" b="1" dirty="0"/>
              <a:t>Enzymes</a:t>
            </a:r>
            <a:endParaRPr lang="en-US" dirty="0"/>
          </a:p>
        </p:txBody>
      </p:sp>
      <p:sp>
        <p:nvSpPr>
          <p:cNvPr id="3" name="Content Placeholder 2">
            <a:extLst>
              <a:ext uri="{FF2B5EF4-FFF2-40B4-BE49-F238E27FC236}">
                <a16:creationId xmlns:a16="http://schemas.microsoft.com/office/drawing/2014/main" id="{2ED1BAFD-3EB9-401D-A1E6-9F079A0D44EE}"/>
              </a:ext>
            </a:extLst>
          </p:cNvPr>
          <p:cNvSpPr>
            <a:spLocks noGrp="1"/>
          </p:cNvSpPr>
          <p:nvPr>
            <p:ph idx="1"/>
          </p:nvPr>
        </p:nvSpPr>
        <p:spPr/>
        <p:txBody>
          <a:bodyPr/>
          <a:lstStyle/>
          <a:p>
            <a:r>
              <a:rPr lang="en-US" dirty="0"/>
              <a:t>For many years, scientists thought that enzyme-substrate binding took place in a simple “lock and key” fashion. This model asserted that the enzyme and substrate fit together perfectly in one instantaneous step. However, current research supports a model called induced fit . The induced-fit model expands on the lock-and-key model by describing a more dynamic binding between enzyme and substrate. As the enzyme and substrate come together, their interaction causes a mild shift in the enzyme’s structure that forms an ideal binding arrangement between enzyme and substrate.</a:t>
            </a:r>
          </a:p>
        </p:txBody>
      </p:sp>
    </p:spTree>
    <p:extLst>
      <p:ext uri="{BB962C8B-B14F-4D97-AF65-F5344CB8AC3E}">
        <p14:creationId xmlns:p14="http://schemas.microsoft.com/office/powerpoint/2010/main" val="285866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9BA2-6D06-4001-A4A7-23EC8754F9AE}"/>
              </a:ext>
            </a:extLst>
          </p:cNvPr>
          <p:cNvSpPr>
            <a:spLocks noGrp="1"/>
          </p:cNvSpPr>
          <p:nvPr>
            <p:ph type="title"/>
          </p:nvPr>
        </p:nvSpPr>
        <p:spPr/>
        <p:txBody>
          <a:bodyPr/>
          <a:lstStyle/>
          <a:p>
            <a:r>
              <a:rPr lang="en-US" b="1" dirty="0"/>
              <a:t>Enzymes</a:t>
            </a:r>
            <a:endParaRPr lang="en-US" dirty="0"/>
          </a:p>
        </p:txBody>
      </p:sp>
      <p:sp>
        <p:nvSpPr>
          <p:cNvPr id="3" name="Content Placeholder 2">
            <a:extLst>
              <a:ext uri="{FF2B5EF4-FFF2-40B4-BE49-F238E27FC236}">
                <a16:creationId xmlns:a16="http://schemas.microsoft.com/office/drawing/2014/main" id="{A84D2F44-3E85-448A-8B55-A923B4189963}"/>
              </a:ext>
            </a:extLst>
          </p:cNvPr>
          <p:cNvSpPr>
            <a:spLocks noGrp="1"/>
          </p:cNvSpPr>
          <p:nvPr>
            <p:ph idx="1"/>
          </p:nvPr>
        </p:nvSpPr>
        <p:spPr/>
        <p:txBody>
          <a:bodyPr>
            <a:normAutofit fontScale="77500" lnSpcReduction="20000"/>
          </a:bodyPr>
          <a:lstStyle/>
          <a:p>
            <a:r>
              <a:rPr lang="en-US" dirty="0"/>
              <a:t>When an enzyme binds its substrate, an enzyme-substrate complex is formed. This complex lowers the activation energy of the reaction and promotes its rapid progression in one of multiple possible ways. On a basic level, enzymes promote chemical reactions that involve more than one substrate by bringing the substrates together in an optimal orientation for reaction. Another way in which enzymes promote the reaction of their substrates is by creating an optimal environment within the active site for the reaction to occur. The chemical properties that emerge from the particular arrangement of amino acid R groups within an active site create the perfect environment for an enzyme’s specific substrates to react.</a:t>
            </a:r>
          </a:p>
          <a:p>
            <a:r>
              <a:rPr lang="en-US" dirty="0"/>
              <a:t>The enzyme-substrate complex can also lower activation energy by compromising the bond structure so that it is easier to break. Finally, enzymes can also lower activation energies by taking part in the chemical reaction itself. In these cases, it is important to remember that the enzyme will always return to its original state by the completion of the reaction. One of the hallmark properties of enzymes is that they remain ultimately unchanged by the reactions they catalyze. After an enzyme has catalyzed a reaction, it releases its product(s) and can catalyze a new reaction.</a:t>
            </a:r>
          </a:p>
          <a:p>
            <a:endParaRPr lang="en-US" dirty="0"/>
          </a:p>
        </p:txBody>
      </p:sp>
    </p:spTree>
    <p:extLst>
      <p:ext uri="{BB962C8B-B14F-4D97-AF65-F5344CB8AC3E}">
        <p14:creationId xmlns:p14="http://schemas.microsoft.com/office/powerpoint/2010/main" val="3772555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D36-643C-4E0D-89D9-A73BCDA976D6}"/>
              </a:ext>
            </a:extLst>
          </p:cNvPr>
          <p:cNvSpPr>
            <a:spLocks noGrp="1"/>
          </p:cNvSpPr>
          <p:nvPr>
            <p:ph type="title"/>
          </p:nvPr>
        </p:nvSpPr>
        <p:spPr/>
        <p:txBody>
          <a:bodyPr/>
          <a:lstStyle/>
          <a:p>
            <a:r>
              <a:rPr lang="en-US" b="1" dirty="0"/>
              <a:t>Enzymes</a:t>
            </a:r>
            <a:endParaRPr lang="en-US" dirty="0"/>
          </a:p>
        </p:txBody>
      </p:sp>
      <p:sp>
        <p:nvSpPr>
          <p:cNvPr id="3" name="Content Placeholder 2">
            <a:extLst>
              <a:ext uri="{FF2B5EF4-FFF2-40B4-BE49-F238E27FC236}">
                <a16:creationId xmlns:a16="http://schemas.microsoft.com/office/drawing/2014/main" id="{270F18C0-3CAF-4649-9583-F3D805A80399}"/>
              </a:ext>
            </a:extLst>
          </p:cNvPr>
          <p:cNvSpPr>
            <a:spLocks noGrp="1"/>
          </p:cNvSpPr>
          <p:nvPr>
            <p:ph idx="1"/>
          </p:nvPr>
        </p:nvSpPr>
        <p:spPr/>
        <p:txBody>
          <a:bodyPr>
            <a:normAutofit fontScale="77500" lnSpcReduction="20000"/>
          </a:bodyPr>
          <a:lstStyle/>
          <a:p>
            <a:r>
              <a:rPr lang="en-US" dirty="0"/>
              <a:t>It would seem ideal to have a scenario in which all of an organism’s enzymes existed in abundant supply and functioned optimally under all cellular conditions, in all cells, at all times. However, a variety of mechanisms ensures that this does not happen. Cellular needs and conditions constantly vary from cell to cell, and change within individual cells over time. The required enzymes of stomach cells differ from those of fat storage cells, skin cells, blood cells, and nerve cells. Furthermore, a digestive organ cell works much harder to process and break down nutrients during the time that closely follows a meal compared with many hours after a meal. As these cellular demands and conditions vary, so must the amounts and functionality of different enzymes.</a:t>
            </a:r>
          </a:p>
          <a:p>
            <a:r>
              <a:rPr lang="en-US" dirty="0"/>
              <a:t>Since the rates of biochemical reactions are controlled by activation energy, and enzymes lower and determine activation energies for chemical reactions, the relative amounts and functioning of the variety of enzymes within a cell ultimately determine which reactions will proceed and at what rates. This determination is tightly controlled in cells. In certain cellular environments, enzyme activity is partly controlled by environmental factors like pH, temperature, salt concentration, and, in some cases, cofactors or coenzymes.</a:t>
            </a:r>
          </a:p>
          <a:p>
            <a:endParaRPr lang="en-US" dirty="0"/>
          </a:p>
        </p:txBody>
      </p:sp>
    </p:spTree>
    <p:extLst>
      <p:ext uri="{BB962C8B-B14F-4D97-AF65-F5344CB8AC3E}">
        <p14:creationId xmlns:p14="http://schemas.microsoft.com/office/powerpoint/2010/main" val="353263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4C3C-CE44-4D9F-917D-64D4F4E5A565}"/>
              </a:ext>
            </a:extLst>
          </p:cNvPr>
          <p:cNvSpPr>
            <a:spLocks noGrp="1"/>
          </p:cNvSpPr>
          <p:nvPr>
            <p:ph type="title"/>
          </p:nvPr>
        </p:nvSpPr>
        <p:spPr/>
        <p:txBody>
          <a:bodyPr/>
          <a:lstStyle/>
          <a:p>
            <a:r>
              <a:rPr lang="en-US" b="1" dirty="0"/>
              <a:t>Enzymes</a:t>
            </a:r>
            <a:endParaRPr lang="en-US" dirty="0"/>
          </a:p>
        </p:txBody>
      </p:sp>
      <p:sp>
        <p:nvSpPr>
          <p:cNvPr id="3" name="Content Placeholder 2">
            <a:extLst>
              <a:ext uri="{FF2B5EF4-FFF2-40B4-BE49-F238E27FC236}">
                <a16:creationId xmlns:a16="http://schemas.microsoft.com/office/drawing/2014/main" id="{E77DCE34-0AED-4DF9-8947-DB8308D9BA1F}"/>
              </a:ext>
            </a:extLst>
          </p:cNvPr>
          <p:cNvSpPr>
            <a:spLocks noGrp="1"/>
          </p:cNvSpPr>
          <p:nvPr>
            <p:ph idx="1"/>
          </p:nvPr>
        </p:nvSpPr>
        <p:spPr/>
        <p:txBody>
          <a:bodyPr/>
          <a:lstStyle/>
          <a:p>
            <a:r>
              <a:rPr lang="en-US" b="1" dirty="0"/>
              <a:t>Enzymes can also be regulated</a:t>
            </a:r>
            <a:r>
              <a:rPr lang="en-US" dirty="0"/>
              <a:t> in ways that either promote or reduce enzyme activity. There are many kinds of molecules that inhibit or promote enzyme function, and various mechanisms by which they do so. In some cases of enzyme</a:t>
            </a:r>
            <a:r>
              <a:rPr lang="en-US" b="1" dirty="0"/>
              <a:t> inhibition</a:t>
            </a:r>
            <a:r>
              <a:rPr lang="en-US" dirty="0"/>
              <a:t>, an inhibitor molecule is similar enough to a substrate that it can bind to the active site and simply block the substrate from binding. When this happens, the enzyme is inhibited through </a:t>
            </a:r>
            <a:r>
              <a:rPr lang="en-US" b="1" dirty="0"/>
              <a:t>competitive inhibition</a:t>
            </a:r>
            <a:r>
              <a:rPr lang="en-US" dirty="0"/>
              <a:t>, because an inhibitor molecule competes with the substrate for binding to the active site.</a:t>
            </a:r>
          </a:p>
        </p:txBody>
      </p:sp>
    </p:spTree>
    <p:extLst>
      <p:ext uri="{BB962C8B-B14F-4D97-AF65-F5344CB8AC3E}">
        <p14:creationId xmlns:p14="http://schemas.microsoft.com/office/powerpoint/2010/main" val="3590343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74D0-94EF-48FD-9283-2A2418C90080}"/>
              </a:ext>
            </a:extLst>
          </p:cNvPr>
          <p:cNvSpPr>
            <a:spLocks noGrp="1"/>
          </p:cNvSpPr>
          <p:nvPr>
            <p:ph type="title"/>
          </p:nvPr>
        </p:nvSpPr>
        <p:spPr/>
        <p:txBody>
          <a:bodyPr/>
          <a:lstStyle/>
          <a:p>
            <a:r>
              <a:rPr lang="en-US" b="1" dirty="0"/>
              <a:t>Enzymes</a:t>
            </a:r>
            <a:endParaRPr lang="en-US" dirty="0"/>
          </a:p>
        </p:txBody>
      </p:sp>
      <p:sp>
        <p:nvSpPr>
          <p:cNvPr id="3" name="Content Placeholder 2">
            <a:extLst>
              <a:ext uri="{FF2B5EF4-FFF2-40B4-BE49-F238E27FC236}">
                <a16:creationId xmlns:a16="http://schemas.microsoft.com/office/drawing/2014/main" id="{9D5E18F6-DCFF-4410-8BF4-FFCC74EE4303}"/>
              </a:ext>
            </a:extLst>
          </p:cNvPr>
          <p:cNvSpPr>
            <a:spLocks noGrp="1"/>
          </p:cNvSpPr>
          <p:nvPr>
            <p:ph idx="1"/>
          </p:nvPr>
        </p:nvSpPr>
        <p:spPr/>
        <p:txBody>
          <a:bodyPr>
            <a:normAutofit fontScale="92500" lnSpcReduction="20000"/>
          </a:bodyPr>
          <a:lstStyle/>
          <a:p>
            <a:r>
              <a:rPr lang="en-US" dirty="0"/>
              <a:t>On the other hand, in </a:t>
            </a:r>
            <a:r>
              <a:rPr lang="en-US" b="1" dirty="0"/>
              <a:t>noncompetitive inhibition</a:t>
            </a:r>
            <a:r>
              <a:rPr lang="en-US" dirty="0"/>
              <a:t>, an inhibitor molecule binds to the enzyme in a location other than the active site, called an </a:t>
            </a:r>
            <a:r>
              <a:rPr lang="en-US" b="1" dirty="0"/>
              <a:t>allosteric site</a:t>
            </a:r>
            <a:r>
              <a:rPr lang="en-US" dirty="0"/>
              <a:t>, but still manages to block substrate binding to the active site. Some inhibitor molecules bind to enzymes in a location where their binding induces a conformational change that reduces the affinity of the enzyme for its substrate. This type of inhibition is called allosteric inhibition. Most allosterically regulated enzymes are made up of more than one polypeptide, meaning that they have more than one protein subunit. When an allosteric inhibitor binds to a region on an enzyme, all active sites on the protein subunits are changed slightly such that they bind their substrates with less efficiency. There are allosteric activators as well as inhibitors. Allosteric activators bind to locations on an enzyme away from the active site, inducing a conformational change that increases the affinity of the enzyme’s active site(s) for its substrate(s)</a:t>
            </a:r>
          </a:p>
        </p:txBody>
      </p:sp>
    </p:spTree>
    <p:extLst>
      <p:ext uri="{BB962C8B-B14F-4D97-AF65-F5344CB8AC3E}">
        <p14:creationId xmlns:p14="http://schemas.microsoft.com/office/powerpoint/2010/main" val="35853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11745-9635-419F-AE09-606BE4243B90}"/>
              </a:ext>
            </a:extLst>
          </p:cNvPr>
          <p:cNvSpPr>
            <a:spLocks noGrp="1"/>
          </p:cNvSpPr>
          <p:nvPr>
            <p:ph type="title"/>
          </p:nvPr>
        </p:nvSpPr>
        <p:spPr/>
        <p:txBody>
          <a:bodyPr>
            <a:normAutofit/>
          </a:bodyPr>
          <a:lstStyle/>
          <a:p>
            <a:r>
              <a:rPr lang="en-US" b="1" dirty="0"/>
              <a:t>Key points:</a:t>
            </a:r>
            <a:endParaRPr lang="en-US" dirty="0"/>
          </a:p>
        </p:txBody>
      </p:sp>
      <p:sp>
        <p:nvSpPr>
          <p:cNvPr id="3" name="Content Placeholder 2">
            <a:extLst>
              <a:ext uri="{FF2B5EF4-FFF2-40B4-BE49-F238E27FC236}">
                <a16:creationId xmlns:a16="http://schemas.microsoft.com/office/drawing/2014/main" id="{81AA37EA-BA62-4AFC-BF16-480FD042375B}"/>
              </a:ext>
            </a:extLst>
          </p:cNvPr>
          <p:cNvSpPr>
            <a:spLocks noGrp="1"/>
          </p:cNvSpPr>
          <p:nvPr>
            <p:ph idx="1"/>
          </p:nvPr>
        </p:nvSpPr>
        <p:spPr/>
        <p:txBody>
          <a:bodyPr>
            <a:normAutofit fontScale="92500" lnSpcReduction="20000"/>
          </a:bodyPr>
          <a:lstStyle/>
          <a:p>
            <a:pPr fontAlgn="base"/>
            <a:r>
              <a:rPr lang="en-US" dirty="0"/>
              <a:t>Some prokaryotes are </a:t>
            </a:r>
            <a:r>
              <a:rPr lang="en-US" b="1" dirty="0"/>
              <a:t>phototrophs</a:t>
            </a:r>
            <a:r>
              <a:rPr lang="en-US" dirty="0"/>
              <a:t>, getting energy from the sun. Others are </a:t>
            </a:r>
            <a:r>
              <a:rPr lang="en-US" b="1" dirty="0"/>
              <a:t>chemotrophs</a:t>
            </a:r>
            <a:r>
              <a:rPr lang="en-US" dirty="0"/>
              <a:t>, getting energy from chemical compounds.</a:t>
            </a:r>
          </a:p>
          <a:p>
            <a:pPr fontAlgn="base"/>
            <a:r>
              <a:rPr lang="en-US" dirty="0"/>
              <a:t>Some prokaryotes are </a:t>
            </a:r>
            <a:r>
              <a:rPr lang="en-US" b="1" dirty="0"/>
              <a:t>autotrophs</a:t>
            </a:r>
            <a:r>
              <a:rPr lang="en-US" dirty="0"/>
              <a:t>, fixing carbon from CO</a:t>
            </a:r>
            <a:r>
              <a:rPr lang="en-US" sz="1300" dirty="0"/>
              <a:t>2</a:t>
            </a:r>
            <a:r>
              <a:rPr lang="en-US" dirty="0"/>
              <a:t>. Others are </a:t>
            </a:r>
            <a:r>
              <a:rPr lang="en-US" b="1" dirty="0"/>
              <a:t>heterotrophs</a:t>
            </a:r>
            <a:r>
              <a:rPr lang="en-US" dirty="0"/>
              <a:t>, getting carbon from organic compounds of other organisms.</a:t>
            </a:r>
          </a:p>
          <a:p>
            <a:pPr fontAlgn="base"/>
            <a:r>
              <a:rPr lang="en-US" dirty="0"/>
              <a:t>Prokaryotes may perform </a:t>
            </a:r>
            <a:r>
              <a:rPr lang="en-US" b="1" dirty="0"/>
              <a:t>aerobic</a:t>
            </a:r>
            <a:r>
              <a:rPr lang="en-US" dirty="0"/>
              <a:t> (oxygen-requiring) or </a:t>
            </a:r>
            <a:r>
              <a:rPr lang="en-US" b="1" dirty="0"/>
              <a:t>anaerobic</a:t>
            </a:r>
            <a:r>
              <a:rPr lang="en-US" dirty="0"/>
              <a:t> (non-oxygen-based) metabolism, and some can switch between these modes.</a:t>
            </a:r>
          </a:p>
          <a:p>
            <a:pPr fontAlgn="base"/>
            <a:r>
              <a:rPr lang="en-US" dirty="0"/>
              <a:t>Some prokaryotes have special enzymes and pathways that let them metabolize nitrogen- or sulfur-containing compounds.</a:t>
            </a:r>
          </a:p>
          <a:p>
            <a:pPr fontAlgn="base"/>
            <a:r>
              <a:rPr lang="en-US" dirty="0"/>
              <a:t>Prokaryotes play key roles in the cycling of nutrients through ecosystems.</a:t>
            </a:r>
          </a:p>
          <a:p>
            <a:endParaRPr lang="en-US" dirty="0"/>
          </a:p>
        </p:txBody>
      </p:sp>
    </p:spTree>
    <p:extLst>
      <p:ext uri="{BB962C8B-B14F-4D97-AF65-F5344CB8AC3E}">
        <p14:creationId xmlns:p14="http://schemas.microsoft.com/office/powerpoint/2010/main" val="1790005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96BF-3A94-4D4E-93AE-C59B4CA1529B}"/>
              </a:ext>
            </a:extLst>
          </p:cNvPr>
          <p:cNvSpPr>
            <a:spLocks noGrp="1"/>
          </p:cNvSpPr>
          <p:nvPr>
            <p:ph type="title"/>
          </p:nvPr>
        </p:nvSpPr>
        <p:spPr/>
        <p:txBody>
          <a:bodyPr/>
          <a:lstStyle/>
          <a:p>
            <a:r>
              <a:rPr lang="en-US" dirty="0"/>
              <a:t>Chapter 3. Catabolism and </a:t>
            </a:r>
            <a:r>
              <a:rPr lang="en-US" dirty="0" err="1"/>
              <a:t>ANABOlISM</a:t>
            </a:r>
            <a:endParaRPr lang="en-US" dirty="0"/>
          </a:p>
        </p:txBody>
      </p:sp>
      <p:sp>
        <p:nvSpPr>
          <p:cNvPr id="4" name="Text Placeholder 3">
            <a:extLst>
              <a:ext uri="{FF2B5EF4-FFF2-40B4-BE49-F238E27FC236}">
                <a16:creationId xmlns:a16="http://schemas.microsoft.com/office/drawing/2014/main" id="{09776C30-E8FD-42EB-B67B-5411DA7B71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2423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03D5E7-78E6-4B1D-A325-1C1CD86BCB48}"/>
              </a:ext>
            </a:extLst>
          </p:cNvPr>
          <p:cNvSpPr>
            <a:spLocks noGrp="1"/>
          </p:cNvSpPr>
          <p:nvPr>
            <p:ph type="title"/>
          </p:nvPr>
        </p:nvSpPr>
        <p:spPr/>
        <p:txBody>
          <a:bodyPr/>
          <a:lstStyle/>
          <a:p>
            <a:r>
              <a:rPr lang="en-US" b="1" dirty="0"/>
              <a:t>Glycolysis</a:t>
            </a:r>
            <a:br>
              <a:rPr lang="en-US" b="1" dirty="0"/>
            </a:br>
            <a:endParaRPr lang="en-US" dirty="0"/>
          </a:p>
        </p:txBody>
      </p:sp>
      <p:sp>
        <p:nvSpPr>
          <p:cNvPr id="5" name="Content Placeholder 4">
            <a:extLst>
              <a:ext uri="{FF2B5EF4-FFF2-40B4-BE49-F238E27FC236}">
                <a16:creationId xmlns:a16="http://schemas.microsoft.com/office/drawing/2014/main" id="{23347D85-99C0-4F8F-AE7F-0E13254115BC}"/>
              </a:ext>
            </a:extLst>
          </p:cNvPr>
          <p:cNvSpPr>
            <a:spLocks noGrp="1"/>
          </p:cNvSpPr>
          <p:nvPr>
            <p:ph idx="1"/>
          </p:nvPr>
        </p:nvSpPr>
        <p:spPr/>
        <p:txBody>
          <a:bodyPr>
            <a:normAutofit fontScale="92500" lnSpcReduction="10000"/>
          </a:bodyPr>
          <a:lstStyle/>
          <a:p>
            <a:r>
              <a:rPr lang="en-US" dirty="0"/>
              <a:t>Glycolysis is the first step in the breakdown of glucose to extract energy for cellular metabolism. Glycolysis consists of an energy-requiring phase followed by an energy-releasing phase. </a:t>
            </a:r>
          </a:p>
          <a:p>
            <a:pPr fontAlgn="base"/>
            <a:r>
              <a:rPr lang="en-US" b="1" dirty="0"/>
              <a:t>Glycolysis</a:t>
            </a:r>
            <a:r>
              <a:rPr lang="en-US" dirty="0"/>
              <a:t> is a series of reactions that extract energy from glucose by splitting it into two three-carbon molecules called pyruvates. Glycolysis is an ancient metabolic pathway, meaning that it evolved long ago, and it is found in the great majority of organisms alive today.</a:t>
            </a:r>
          </a:p>
          <a:p>
            <a:pPr fontAlgn="base"/>
            <a:r>
              <a:rPr lang="en-US" dirty="0"/>
              <a:t>In organisms that perform cellular respiration, glycolysis is the first stage of this process. However, glycolysis doesn’t require oxygen, and many anaerobic organisms—organisms that do not use oxygen—also have this pathway.</a:t>
            </a:r>
          </a:p>
          <a:p>
            <a:endParaRPr lang="en-US" dirty="0"/>
          </a:p>
        </p:txBody>
      </p:sp>
    </p:spTree>
    <p:extLst>
      <p:ext uri="{BB962C8B-B14F-4D97-AF65-F5344CB8AC3E}">
        <p14:creationId xmlns:p14="http://schemas.microsoft.com/office/powerpoint/2010/main" val="511070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D80A-6A7D-41A2-9A7A-B9C797CCC492}"/>
              </a:ext>
            </a:extLst>
          </p:cNvPr>
          <p:cNvSpPr>
            <a:spLocks noGrp="1"/>
          </p:cNvSpPr>
          <p:nvPr>
            <p:ph type="title"/>
          </p:nvPr>
        </p:nvSpPr>
        <p:spPr/>
        <p:txBody>
          <a:bodyPr/>
          <a:lstStyle/>
          <a:p>
            <a:r>
              <a:rPr lang="en-US" b="1" dirty="0"/>
              <a:t>Highlights of glycolysis</a:t>
            </a:r>
            <a:br>
              <a:rPr lang="en-US" b="1" dirty="0"/>
            </a:br>
            <a:endParaRPr lang="en-US" dirty="0"/>
          </a:p>
        </p:txBody>
      </p:sp>
      <p:sp>
        <p:nvSpPr>
          <p:cNvPr id="3" name="Content Placeholder 2">
            <a:extLst>
              <a:ext uri="{FF2B5EF4-FFF2-40B4-BE49-F238E27FC236}">
                <a16:creationId xmlns:a16="http://schemas.microsoft.com/office/drawing/2014/main" id="{3C52A6E1-DFCA-4C58-AA6B-DB786681CB75}"/>
              </a:ext>
            </a:extLst>
          </p:cNvPr>
          <p:cNvSpPr>
            <a:spLocks noGrp="1"/>
          </p:cNvSpPr>
          <p:nvPr>
            <p:ph idx="1"/>
          </p:nvPr>
        </p:nvSpPr>
        <p:spPr>
          <a:xfrm>
            <a:off x="1451579" y="2015732"/>
            <a:ext cx="7260299" cy="3450613"/>
          </a:xfrm>
        </p:spPr>
        <p:txBody>
          <a:bodyPr>
            <a:normAutofit fontScale="92500" lnSpcReduction="20000"/>
          </a:bodyPr>
          <a:lstStyle/>
          <a:p>
            <a:pPr fontAlgn="base"/>
            <a:r>
              <a:rPr lang="en-US" dirty="0"/>
              <a:t>Glycolysis takes place in the cytosol of a cell, and it can be broken down into two main phases: the energy-requiring phase, above the dotted line in the image below, and the energy-releasing phase, below the dotted line.</a:t>
            </a:r>
          </a:p>
          <a:p>
            <a:pPr fontAlgn="base"/>
            <a:r>
              <a:rPr lang="en-US" b="1" dirty="0"/>
              <a:t>Energy-requiring phase.</a:t>
            </a:r>
            <a:r>
              <a:rPr lang="en-US" dirty="0"/>
              <a:t> In this phase, the starting molecule of glucose gets rearranged, and two phosphate groups are attached to it. The phosphate groups make the modified sugar—now called fructose-1,6-bisphosphate—unstable, allowing it to split in half and form two phosphate-bearing three-carbon sugars. Because the phosphates used in these steps come from ATP, two ATP molecules get used up.</a:t>
            </a:r>
          </a:p>
          <a:p>
            <a:endParaRPr lang="en-US" dirty="0"/>
          </a:p>
        </p:txBody>
      </p:sp>
      <p:pic>
        <p:nvPicPr>
          <p:cNvPr id="4" name="Picture 3">
            <a:extLst>
              <a:ext uri="{FF2B5EF4-FFF2-40B4-BE49-F238E27FC236}">
                <a16:creationId xmlns:a16="http://schemas.microsoft.com/office/drawing/2014/main" id="{211889FF-1ABD-414C-B75B-529B3BFCF6AD}"/>
              </a:ext>
            </a:extLst>
          </p:cNvPr>
          <p:cNvPicPr>
            <a:picLocks noChangeAspect="1"/>
          </p:cNvPicPr>
          <p:nvPr/>
        </p:nvPicPr>
        <p:blipFill>
          <a:blip r:embed="rId2"/>
          <a:stretch>
            <a:fillRect/>
          </a:stretch>
        </p:blipFill>
        <p:spPr>
          <a:xfrm>
            <a:off x="8674437" y="565242"/>
            <a:ext cx="3132442" cy="4670373"/>
          </a:xfrm>
          <a:prstGeom prst="rect">
            <a:avLst/>
          </a:prstGeom>
        </p:spPr>
      </p:pic>
    </p:spTree>
    <p:extLst>
      <p:ext uri="{BB962C8B-B14F-4D97-AF65-F5344CB8AC3E}">
        <p14:creationId xmlns:p14="http://schemas.microsoft.com/office/powerpoint/2010/main" val="233704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F71C-A7CF-45B0-8145-B26C4ED8A95C}"/>
              </a:ext>
            </a:extLst>
          </p:cNvPr>
          <p:cNvSpPr>
            <a:spLocks noGrp="1"/>
          </p:cNvSpPr>
          <p:nvPr>
            <p:ph type="title"/>
          </p:nvPr>
        </p:nvSpPr>
        <p:spPr/>
        <p:txBody>
          <a:bodyPr>
            <a:normAutofit fontScale="90000"/>
          </a:bodyPr>
          <a:lstStyle/>
          <a:p>
            <a:r>
              <a:rPr lang="en-US" b="1" dirty="0"/>
              <a:t>Highlights of glycolysis</a:t>
            </a:r>
            <a:br>
              <a:rPr lang="en-US" b="1" dirty="0"/>
            </a:br>
            <a:br>
              <a:rPr lang="en-US" b="1" dirty="0"/>
            </a:br>
            <a:endParaRPr lang="en-US" dirty="0"/>
          </a:p>
        </p:txBody>
      </p:sp>
      <p:sp>
        <p:nvSpPr>
          <p:cNvPr id="6" name="Content Placeholder 5">
            <a:extLst>
              <a:ext uri="{FF2B5EF4-FFF2-40B4-BE49-F238E27FC236}">
                <a16:creationId xmlns:a16="http://schemas.microsoft.com/office/drawing/2014/main" id="{3C4F6B47-BB0F-4AA3-9792-061DEF998C07}"/>
              </a:ext>
            </a:extLst>
          </p:cNvPr>
          <p:cNvSpPr>
            <a:spLocks noGrp="1"/>
          </p:cNvSpPr>
          <p:nvPr>
            <p:ph idx="1"/>
          </p:nvPr>
        </p:nvSpPr>
        <p:spPr/>
        <p:txBody>
          <a:bodyPr>
            <a:normAutofit lnSpcReduction="10000"/>
          </a:bodyPr>
          <a:lstStyle/>
          <a:p>
            <a:r>
              <a:rPr lang="en-US" dirty="0"/>
              <a:t>The three-carbon sugars formed when the unstable sugar breaks down are different from each other. Only one—glyceraldehyde-3-phosphate—can enter the following step. However, the unfavorable sugar, DHAP, can be easily converted into the favorable one, so both finish the pathway in the end</a:t>
            </a:r>
          </a:p>
          <a:p>
            <a:r>
              <a:rPr lang="en-US" b="1" dirty="0"/>
              <a:t>Energy-releasing phase.</a:t>
            </a:r>
            <a:r>
              <a:rPr lang="en-US" dirty="0"/>
              <a:t> In this phase, each three-carbon sugar is converted into another three-carbon molecule, pyruvate, through a series of reactions. In these reactions, two ATP molecules and one NADH molecule are made. Because this phase takes place twice, once for each of the two three-carbon sugars, it makes four ATP and two NADH overall.</a:t>
            </a:r>
          </a:p>
        </p:txBody>
      </p:sp>
    </p:spTree>
    <p:extLst>
      <p:ext uri="{BB962C8B-B14F-4D97-AF65-F5344CB8AC3E}">
        <p14:creationId xmlns:p14="http://schemas.microsoft.com/office/powerpoint/2010/main" val="1546087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8F41-EC6B-4920-A148-651CBBF08644}"/>
              </a:ext>
            </a:extLst>
          </p:cNvPr>
          <p:cNvSpPr>
            <a:spLocks noGrp="1"/>
          </p:cNvSpPr>
          <p:nvPr>
            <p:ph type="title"/>
          </p:nvPr>
        </p:nvSpPr>
        <p:spPr/>
        <p:txBody>
          <a:bodyPr/>
          <a:lstStyle/>
          <a:p>
            <a:r>
              <a:rPr lang="en-US" b="1" dirty="0"/>
              <a:t>Highlights of glycolysis</a:t>
            </a:r>
            <a:br>
              <a:rPr lang="en-US" b="1" dirty="0"/>
            </a:br>
            <a:endParaRPr lang="en-US" dirty="0"/>
          </a:p>
        </p:txBody>
      </p:sp>
      <p:sp>
        <p:nvSpPr>
          <p:cNvPr id="3" name="Content Placeholder 2">
            <a:extLst>
              <a:ext uri="{FF2B5EF4-FFF2-40B4-BE49-F238E27FC236}">
                <a16:creationId xmlns:a16="http://schemas.microsoft.com/office/drawing/2014/main" id="{377DD50A-4F72-4401-8E04-E9C0A76AAAF3}"/>
              </a:ext>
            </a:extLst>
          </p:cNvPr>
          <p:cNvSpPr>
            <a:spLocks noGrp="1"/>
          </p:cNvSpPr>
          <p:nvPr>
            <p:ph idx="1"/>
          </p:nvPr>
        </p:nvSpPr>
        <p:spPr/>
        <p:txBody>
          <a:bodyPr>
            <a:normAutofit/>
          </a:bodyPr>
          <a:lstStyle/>
          <a:p>
            <a:pPr fontAlgn="base"/>
            <a:r>
              <a:rPr lang="en-US" dirty="0"/>
              <a:t>Each reaction in glycolysis is catalyzed by its own enzyme. The most important enzyme for regulation of glycolysis is </a:t>
            </a:r>
            <a:r>
              <a:rPr lang="en-US" b="1" dirty="0"/>
              <a:t>phosphofructokinase</a:t>
            </a:r>
            <a:r>
              <a:rPr lang="en-US" dirty="0"/>
              <a:t>, which catalyzes formation of the unstable, two-phosphate sugar molecule, fructose-1,6-bisphosphate. Phosphofructokinase speeds up or slows down glycolysis in response to the energy needs of the cell.</a:t>
            </a:r>
          </a:p>
          <a:p>
            <a:pPr fontAlgn="base"/>
            <a:r>
              <a:rPr lang="en-US" dirty="0"/>
              <a:t>Overall, glycolysis converts one six-carbon molecule of glucose into two three-carbon molecules of pyruvate. The net products of this process are two molecules of ATP (4 ATP produced – 2 ATP used up) and two molecules of NADH.</a:t>
            </a:r>
          </a:p>
        </p:txBody>
      </p:sp>
    </p:spTree>
    <p:extLst>
      <p:ext uri="{BB962C8B-B14F-4D97-AF65-F5344CB8AC3E}">
        <p14:creationId xmlns:p14="http://schemas.microsoft.com/office/powerpoint/2010/main" val="4058599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F9B-81DA-47BA-AD36-C6D7578D5FFA}"/>
              </a:ext>
            </a:extLst>
          </p:cNvPr>
          <p:cNvSpPr>
            <a:spLocks noGrp="1"/>
          </p:cNvSpPr>
          <p:nvPr>
            <p:ph type="title"/>
          </p:nvPr>
        </p:nvSpPr>
        <p:spPr/>
        <p:txBody>
          <a:bodyPr/>
          <a:lstStyle/>
          <a:p>
            <a:r>
              <a:rPr lang="en-US" b="1" dirty="0"/>
              <a:t>Detailed steps: Energy-requiring phase</a:t>
            </a:r>
            <a:endParaRPr lang="en-US" dirty="0"/>
          </a:p>
        </p:txBody>
      </p:sp>
      <p:pic>
        <p:nvPicPr>
          <p:cNvPr id="4" name="Content Placeholder 3">
            <a:extLst>
              <a:ext uri="{FF2B5EF4-FFF2-40B4-BE49-F238E27FC236}">
                <a16:creationId xmlns:a16="http://schemas.microsoft.com/office/drawing/2014/main" id="{BE5F52F8-EDCC-4E67-96C0-2FE48CB53E71}"/>
              </a:ext>
            </a:extLst>
          </p:cNvPr>
          <p:cNvPicPr>
            <a:picLocks noGrp="1" noChangeAspect="1"/>
          </p:cNvPicPr>
          <p:nvPr>
            <p:ph idx="1"/>
          </p:nvPr>
        </p:nvPicPr>
        <p:blipFill>
          <a:blip r:embed="rId2"/>
          <a:stretch>
            <a:fillRect/>
          </a:stretch>
        </p:blipFill>
        <p:spPr>
          <a:xfrm>
            <a:off x="2373113" y="2575659"/>
            <a:ext cx="7760099" cy="2330570"/>
          </a:xfrm>
          <a:prstGeom prst="rect">
            <a:avLst/>
          </a:prstGeom>
        </p:spPr>
      </p:pic>
    </p:spTree>
    <p:extLst>
      <p:ext uri="{BB962C8B-B14F-4D97-AF65-F5344CB8AC3E}">
        <p14:creationId xmlns:p14="http://schemas.microsoft.com/office/powerpoint/2010/main" val="4228956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B1F96-5829-4D93-B443-911BA5B8167C}"/>
              </a:ext>
            </a:extLst>
          </p:cNvPr>
          <p:cNvSpPr>
            <a:spLocks noGrp="1"/>
          </p:cNvSpPr>
          <p:nvPr>
            <p:ph type="title"/>
          </p:nvPr>
        </p:nvSpPr>
        <p:spPr/>
        <p:txBody>
          <a:bodyPr/>
          <a:lstStyle/>
          <a:p>
            <a:r>
              <a:rPr lang="en-US" b="1" dirty="0"/>
              <a:t>Detailed steps: Energy-requiring phase</a:t>
            </a:r>
            <a:endParaRPr lang="en-US" dirty="0"/>
          </a:p>
        </p:txBody>
      </p:sp>
      <p:sp>
        <p:nvSpPr>
          <p:cNvPr id="3" name="Content Placeholder 2">
            <a:extLst>
              <a:ext uri="{FF2B5EF4-FFF2-40B4-BE49-F238E27FC236}">
                <a16:creationId xmlns:a16="http://schemas.microsoft.com/office/drawing/2014/main" id="{64982AD1-FA4C-402D-90C8-9AE38C37715A}"/>
              </a:ext>
            </a:extLst>
          </p:cNvPr>
          <p:cNvSpPr>
            <a:spLocks noGrp="1"/>
          </p:cNvSpPr>
          <p:nvPr>
            <p:ph idx="1"/>
          </p:nvPr>
        </p:nvSpPr>
        <p:spPr/>
        <p:txBody>
          <a:bodyPr>
            <a:normAutofit fontScale="70000" lnSpcReduction="20000"/>
          </a:bodyPr>
          <a:lstStyle/>
          <a:p>
            <a:pPr fontAlgn="base"/>
            <a:r>
              <a:rPr lang="en-US" b="1" dirty="0"/>
              <a:t>Step 1.</a:t>
            </a:r>
            <a:r>
              <a:rPr lang="en-US" dirty="0"/>
              <a:t> A phosphate group is transferred from ATP to glucose, making glucose-6-phosphate. Glucose-6-phosphate is more reactive than glucose, and the addition of the phosphate also traps glucose inside the cell since glucose with a phosphate can’t readily cross the membrane.</a:t>
            </a:r>
          </a:p>
          <a:p>
            <a:pPr fontAlgn="base"/>
            <a:r>
              <a:rPr lang="en-US" b="1" dirty="0"/>
              <a:t>Step 2.</a:t>
            </a:r>
            <a:r>
              <a:rPr lang="en-US" dirty="0"/>
              <a:t> Glucose-6-phosphate is converted into its isomer, fructose-6-phosphate.</a:t>
            </a:r>
          </a:p>
          <a:p>
            <a:pPr fontAlgn="base"/>
            <a:r>
              <a:rPr lang="en-US" b="1" dirty="0"/>
              <a:t>Step 3.</a:t>
            </a:r>
            <a:r>
              <a:rPr lang="en-US" dirty="0"/>
              <a:t> A phosphate group is transferred from ATP to fructose-6-phosphate, producing fructose-1,6-bisphosphate. This step is catalyzed by the enzyme phosphofructokinase, which can be regulated to speed up or slow down the glycolysis pathway.</a:t>
            </a:r>
          </a:p>
          <a:p>
            <a:pPr fontAlgn="base"/>
            <a:r>
              <a:rPr lang="en-US" b="1" dirty="0"/>
              <a:t>Step 4.</a:t>
            </a:r>
            <a:r>
              <a:rPr lang="en-US" dirty="0"/>
              <a:t> Fructose-1,6-bisphosphate splits to form two three-carbon sugars: dihydroxyacetone phosphate (DHAP) and glyceraldehyde-3-phosphate. They are isomers of each other, but only one—glyceraldehyde-3-phosphate—can directly continue through the next steps of glycolysis.</a:t>
            </a:r>
          </a:p>
          <a:p>
            <a:pPr fontAlgn="base"/>
            <a:r>
              <a:rPr lang="en-US" b="1" dirty="0"/>
              <a:t>Step 5.</a:t>
            </a:r>
            <a:r>
              <a:rPr lang="en-US" dirty="0"/>
              <a:t> DHAP is converted into glyceraldehyde-3-phosphate. The two molecules exist in equilibrium, but the equilibrium is “pulled” strongly downward, in the scheme of the diagram above, as glyceraldehyde-3-phosphate is used up. Thus, all of the DHAP is eventually converted.</a:t>
            </a:r>
          </a:p>
          <a:p>
            <a:endParaRPr lang="en-US" dirty="0"/>
          </a:p>
        </p:txBody>
      </p:sp>
    </p:spTree>
    <p:extLst>
      <p:ext uri="{BB962C8B-B14F-4D97-AF65-F5344CB8AC3E}">
        <p14:creationId xmlns:p14="http://schemas.microsoft.com/office/powerpoint/2010/main" val="1689034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EBBD-04C6-4E63-93F5-411B7B8D9659}"/>
              </a:ext>
            </a:extLst>
          </p:cNvPr>
          <p:cNvSpPr>
            <a:spLocks noGrp="1"/>
          </p:cNvSpPr>
          <p:nvPr>
            <p:ph type="title"/>
          </p:nvPr>
        </p:nvSpPr>
        <p:spPr/>
        <p:txBody>
          <a:bodyPr>
            <a:normAutofit fontScale="90000"/>
          </a:bodyPr>
          <a:lstStyle/>
          <a:p>
            <a:r>
              <a:rPr lang="en-US" b="1" dirty="0"/>
              <a:t>Detailed steps: Energy-releasing phase</a:t>
            </a:r>
            <a:br>
              <a:rPr lang="en-US" b="1" dirty="0"/>
            </a:br>
            <a:endParaRPr lang="en-US" dirty="0"/>
          </a:p>
        </p:txBody>
      </p:sp>
      <p:sp>
        <p:nvSpPr>
          <p:cNvPr id="3" name="Content Placeholder 2">
            <a:extLst>
              <a:ext uri="{FF2B5EF4-FFF2-40B4-BE49-F238E27FC236}">
                <a16:creationId xmlns:a16="http://schemas.microsoft.com/office/drawing/2014/main" id="{9249595B-6290-4FFA-B0C3-1FE16EAA7C88}"/>
              </a:ext>
            </a:extLst>
          </p:cNvPr>
          <p:cNvSpPr>
            <a:spLocks noGrp="1"/>
          </p:cNvSpPr>
          <p:nvPr>
            <p:ph idx="1"/>
          </p:nvPr>
        </p:nvSpPr>
        <p:spPr/>
        <p:txBody>
          <a:bodyPr/>
          <a:lstStyle/>
          <a:p>
            <a:r>
              <a:rPr lang="en-US" dirty="0"/>
              <a:t>In the second half of glycolysis, the three-carbon sugars formed in the first half of the process go through a series of additional transformations, ultimately turning into pyruvate. In the process, four ATP molecules are produced, along with two molecules of NADH.</a:t>
            </a:r>
          </a:p>
        </p:txBody>
      </p:sp>
    </p:spTree>
    <p:extLst>
      <p:ext uri="{BB962C8B-B14F-4D97-AF65-F5344CB8AC3E}">
        <p14:creationId xmlns:p14="http://schemas.microsoft.com/office/powerpoint/2010/main" val="2295946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60DB-8221-4C1E-A907-32F1C2C01EA9}"/>
              </a:ext>
            </a:extLst>
          </p:cNvPr>
          <p:cNvSpPr>
            <a:spLocks noGrp="1"/>
          </p:cNvSpPr>
          <p:nvPr>
            <p:ph type="title"/>
          </p:nvPr>
        </p:nvSpPr>
        <p:spPr/>
        <p:txBody>
          <a:bodyPr/>
          <a:lstStyle/>
          <a:p>
            <a:r>
              <a:rPr lang="en-US" b="1" dirty="0"/>
              <a:t>Detailed steps: Energy-releasing phase</a:t>
            </a:r>
            <a:endParaRPr lang="en-US" dirty="0"/>
          </a:p>
        </p:txBody>
      </p:sp>
      <p:pic>
        <p:nvPicPr>
          <p:cNvPr id="4" name="Content Placeholder 3">
            <a:extLst>
              <a:ext uri="{FF2B5EF4-FFF2-40B4-BE49-F238E27FC236}">
                <a16:creationId xmlns:a16="http://schemas.microsoft.com/office/drawing/2014/main" id="{FE6A4680-E8E3-4AEE-8D39-184386516894}"/>
              </a:ext>
            </a:extLst>
          </p:cNvPr>
          <p:cNvPicPr>
            <a:picLocks noGrp="1" noChangeAspect="1"/>
          </p:cNvPicPr>
          <p:nvPr>
            <p:ph idx="1"/>
          </p:nvPr>
        </p:nvPicPr>
        <p:blipFill>
          <a:blip r:embed="rId2"/>
          <a:stretch>
            <a:fillRect/>
          </a:stretch>
        </p:blipFill>
        <p:spPr>
          <a:xfrm>
            <a:off x="2327712" y="2016125"/>
            <a:ext cx="7850901" cy="3449638"/>
          </a:xfrm>
          <a:prstGeom prst="rect">
            <a:avLst/>
          </a:prstGeom>
        </p:spPr>
      </p:pic>
    </p:spTree>
    <p:extLst>
      <p:ext uri="{BB962C8B-B14F-4D97-AF65-F5344CB8AC3E}">
        <p14:creationId xmlns:p14="http://schemas.microsoft.com/office/powerpoint/2010/main" val="1447080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E544-E592-44BB-B4A0-5568B446786D}"/>
              </a:ext>
            </a:extLst>
          </p:cNvPr>
          <p:cNvSpPr>
            <a:spLocks noGrp="1"/>
          </p:cNvSpPr>
          <p:nvPr>
            <p:ph type="title"/>
          </p:nvPr>
        </p:nvSpPr>
        <p:spPr/>
        <p:txBody>
          <a:bodyPr/>
          <a:lstStyle/>
          <a:p>
            <a:r>
              <a:rPr lang="en-US" b="1" dirty="0"/>
              <a:t>Detailed steps: Energy-releasing phase</a:t>
            </a:r>
            <a:endParaRPr lang="en-US" dirty="0"/>
          </a:p>
        </p:txBody>
      </p:sp>
      <p:sp>
        <p:nvSpPr>
          <p:cNvPr id="3" name="Content Placeholder 2">
            <a:extLst>
              <a:ext uri="{FF2B5EF4-FFF2-40B4-BE49-F238E27FC236}">
                <a16:creationId xmlns:a16="http://schemas.microsoft.com/office/drawing/2014/main" id="{EE762BEC-6904-4E31-9CD2-8EB9063282BE}"/>
              </a:ext>
            </a:extLst>
          </p:cNvPr>
          <p:cNvSpPr>
            <a:spLocks noGrp="1"/>
          </p:cNvSpPr>
          <p:nvPr>
            <p:ph idx="1"/>
          </p:nvPr>
        </p:nvSpPr>
        <p:spPr/>
        <p:txBody>
          <a:bodyPr>
            <a:normAutofit fontScale="85000" lnSpcReduction="20000"/>
          </a:bodyPr>
          <a:lstStyle/>
          <a:p>
            <a:pPr fontAlgn="base"/>
            <a:r>
              <a:rPr lang="en-US" b="1" dirty="0"/>
              <a:t>Step 6.</a:t>
            </a:r>
            <a:r>
              <a:rPr lang="en-US" dirty="0"/>
              <a:t> Two half reactions occur simultaneously: 1) Glyceraldehyde-3-phosphate (one of the three-carbon sugars formed in the initial phase) is oxidized, and 2) NAD+ is reduced to NADH and \H+. The overall reaction is exergonic, releasing energy that is then used to phosphorylate the molecule, forming 1,3-bisphosphoglycerate.</a:t>
            </a:r>
          </a:p>
          <a:p>
            <a:pPr fontAlgn="base"/>
            <a:r>
              <a:rPr lang="en-US" b="1" dirty="0"/>
              <a:t>Step 7.</a:t>
            </a:r>
            <a:r>
              <a:rPr lang="en-US" dirty="0"/>
              <a:t> 1,3-bisphosphoglycerate donates one of its phosphate groups to ADP, making a molecule of ATP and turning into 3-phosphoglycerate in the process.</a:t>
            </a:r>
          </a:p>
          <a:p>
            <a:pPr fontAlgn="base"/>
            <a:r>
              <a:rPr lang="en-US" b="1" dirty="0"/>
              <a:t>Step 8.</a:t>
            </a:r>
            <a:r>
              <a:rPr lang="en-US" dirty="0"/>
              <a:t> 3-phosphoglycerate is converted into its isomer, 2-phosphoglycerate.</a:t>
            </a:r>
          </a:p>
          <a:p>
            <a:pPr fontAlgn="base"/>
            <a:r>
              <a:rPr lang="en-US" b="1" dirty="0"/>
              <a:t>Step 9.</a:t>
            </a:r>
            <a:r>
              <a:rPr lang="en-US" dirty="0"/>
              <a:t> 2-phosphoglycerate loses a molecule of water, becoming phosphoenolpyruvate (PEP). PEP is an unstable molecule, poised to lose its phosphate group in the final step of glycolysis.</a:t>
            </a:r>
          </a:p>
          <a:p>
            <a:pPr fontAlgn="base"/>
            <a:r>
              <a:rPr lang="en-US" b="1" dirty="0"/>
              <a:t>Step 10.</a:t>
            </a:r>
            <a:r>
              <a:rPr lang="en-US" dirty="0"/>
              <a:t> PEP readily donates its phosphate group to ADP, making a second molecule of ATP. As it loses its phosphate, PEP is converted to pyruvate, the end product of glycolysis.</a:t>
            </a:r>
          </a:p>
          <a:p>
            <a:endParaRPr lang="en-US" dirty="0"/>
          </a:p>
        </p:txBody>
      </p:sp>
    </p:spTree>
    <p:extLst>
      <p:ext uri="{BB962C8B-B14F-4D97-AF65-F5344CB8AC3E}">
        <p14:creationId xmlns:p14="http://schemas.microsoft.com/office/powerpoint/2010/main" val="1997229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C594-561A-4A24-91B4-97022E2D51C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CFEE262-708D-4A0D-ADDA-FC8091D4B545}"/>
              </a:ext>
            </a:extLst>
          </p:cNvPr>
          <p:cNvSpPr>
            <a:spLocks noGrp="1"/>
          </p:cNvSpPr>
          <p:nvPr>
            <p:ph idx="1"/>
          </p:nvPr>
        </p:nvSpPr>
        <p:spPr/>
        <p:txBody>
          <a:bodyPr/>
          <a:lstStyle/>
          <a:p>
            <a:r>
              <a:rPr lang="en-US" dirty="0"/>
              <a:t>Prokaryotes (bacteria and archaea) are way more diverse than humans in their nutritional strategies – that is, the ways they obtain fixed carbon (fuel molecules) and energy. Some species consume organic material like dead plants and animals. Others live off of inorganic compounds in rocks. One bacterium, </a:t>
            </a:r>
            <a:r>
              <a:rPr lang="en-US" dirty="0" err="1"/>
              <a:t>Thiobacillus</a:t>
            </a:r>
            <a:r>
              <a:rPr lang="en-US" dirty="0"/>
              <a:t> </a:t>
            </a:r>
            <a:r>
              <a:rPr lang="en-US" dirty="0" err="1"/>
              <a:t>concretivorans</a:t>
            </a:r>
            <a:r>
              <a:rPr lang="en-US" dirty="0"/>
              <a:t>, consumes metal-melting sulfuric acid. </a:t>
            </a:r>
          </a:p>
          <a:p>
            <a:r>
              <a:rPr lang="en-US" dirty="0"/>
              <a:t>In this chapter, we will take a closer look at the many ways that prokaryotes obtain and metabolize food, and how they can influence cycling of nutrients.</a:t>
            </a:r>
          </a:p>
        </p:txBody>
      </p:sp>
    </p:spTree>
    <p:extLst>
      <p:ext uri="{BB962C8B-B14F-4D97-AF65-F5344CB8AC3E}">
        <p14:creationId xmlns:p14="http://schemas.microsoft.com/office/powerpoint/2010/main" val="617403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A35C-B1B1-4378-B208-735EF9A7A3D1}"/>
              </a:ext>
            </a:extLst>
          </p:cNvPr>
          <p:cNvSpPr>
            <a:spLocks noGrp="1"/>
          </p:cNvSpPr>
          <p:nvPr>
            <p:ph type="title"/>
          </p:nvPr>
        </p:nvSpPr>
        <p:spPr/>
        <p:txBody>
          <a:bodyPr>
            <a:normAutofit/>
          </a:bodyPr>
          <a:lstStyle/>
          <a:p>
            <a:r>
              <a:rPr lang="en-US" b="1" dirty="0"/>
              <a:t>What happens to pyruvate and NADH?</a:t>
            </a:r>
            <a:br>
              <a:rPr lang="en-US" b="1" dirty="0"/>
            </a:br>
            <a:endParaRPr lang="en-US" dirty="0"/>
          </a:p>
        </p:txBody>
      </p:sp>
      <p:sp>
        <p:nvSpPr>
          <p:cNvPr id="3" name="Content Placeholder 2">
            <a:extLst>
              <a:ext uri="{FF2B5EF4-FFF2-40B4-BE49-F238E27FC236}">
                <a16:creationId xmlns:a16="http://schemas.microsoft.com/office/drawing/2014/main" id="{7952B67F-4CA7-49E2-8845-9F5DBC687CD7}"/>
              </a:ext>
            </a:extLst>
          </p:cNvPr>
          <p:cNvSpPr>
            <a:spLocks noGrp="1"/>
          </p:cNvSpPr>
          <p:nvPr>
            <p:ph idx="1"/>
          </p:nvPr>
        </p:nvSpPr>
        <p:spPr/>
        <p:txBody>
          <a:bodyPr>
            <a:normAutofit/>
          </a:bodyPr>
          <a:lstStyle/>
          <a:p>
            <a:pPr fontAlgn="base"/>
            <a:r>
              <a:rPr lang="en-US" dirty="0"/>
              <a:t>At the end of glycolysis, we’re left with two ATP, two NADH, and two pyruvate molecules. If oxygen is available, the pyruvate can be broken down (oxidized) all the way to carbon dioxide in cellular respiration, making many molecules of ATP. </a:t>
            </a:r>
          </a:p>
          <a:p>
            <a:pPr fontAlgn="base"/>
            <a:r>
              <a:rPr lang="en-US" dirty="0"/>
              <a:t>What happens to the NADH? It can't just sit around in the cell, piling up. That's because cells have only a certain number of NAD+ molecules, which cycle back and forth between oxidized (NAD+) and reduced (NADH) states:</a:t>
            </a:r>
          </a:p>
          <a:p>
            <a:pPr fontAlgn="base"/>
            <a:endParaRPr lang="en-US" dirty="0"/>
          </a:p>
          <a:p>
            <a:pPr fontAlgn="base"/>
            <a:endParaRPr lang="en-US" dirty="0"/>
          </a:p>
        </p:txBody>
      </p:sp>
      <p:pic>
        <p:nvPicPr>
          <p:cNvPr id="4" name="Picture 3">
            <a:extLst>
              <a:ext uri="{FF2B5EF4-FFF2-40B4-BE49-F238E27FC236}">
                <a16:creationId xmlns:a16="http://schemas.microsoft.com/office/drawing/2014/main" id="{327F8023-A2E2-4588-A3F7-2C174826C0BA}"/>
              </a:ext>
            </a:extLst>
          </p:cNvPr>
          <p:cNvPicPr>
            <a:picLocks noChangeAspect="1"/>
          </p:cNvPicPr>
          <p:nvPr/>
        </p:nvPicPr>
        <p:blipFill>
          <a:blip r:embed="rId2"/>
          <a:stretch>
            <a:fillRect/>
          </a:stretch>
        </p:blipFill>
        <p:spPr>
          <a:xfrm>
            <a:off x="3997927" y="4529870"/>
            <a:ext cx="4196146" cy="644013"/>
          </a:xfrm>
          <a:prstGeom prst="rect">
            <a:avLst/>
          </a:prstGeom>
        </p:spPr>
      </p:pic>
    </p:spTree>
    <p:extLst>
      <p:ext uri="{BB962C8B-B14F-4D97-AF65-F5344CB8AC3E}">
        <p14:creationId xmlns:p14="http://schemas.microsoft.com/office/powerpoint/2010/main" val="4233807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9E11-41E3-43B4-AB2E-B31B9576C050}"/>
              </a:ext>
            </a:extLst>
          </p:cNvPr>
          <p:cNvSpPr>
            <a:spLocks noGrp="1"/>
          </p:cNvSpPr>
          <p:nvPr>
            <p:ph type="title"/>
          </p:nvPr>
        </p:nvSpPr>
        <p:spPr/>
        <p:txBody>
          <a:bodyPr/>
          <a:lstStyle/>
          <a:p>
            <a:r>
              <a:rPr lang="en-US" b="1" dirty="0"/>
              <a:t>What happens to pyruvate and NADH?</a:t>
            </a:r>
            <a:br>
              <a:rPr lang="en-US" b="1" dirty="0"/>
            </a:br>
            <a:endParaRPr lang="en-US" dirty="0"/>
          </a:p>
        </p:txBody>
      </p:sp>
      <p:sp>
        <p:nvSpPr>
          <p:cNvPr id="3" name="Content Placeholder 2">
            <a:extLst>
              <a:ext uri="{FF2B5EF4-FFF2-40B4-BE49-F238E27FC236}">
                <a16:creationId xmlns:a16="http://schemas.microsoft.com/office/drawing/2014/main" id="{E94EC0FD-7AC9-4437-9511-D23246636302}"/>
              </a:ext>
            </a:extLst>
          </p:cNvPr>
          <p:cNvSpPr>
            <a:spLocks noGrp="1"/>
          </p:cNvSpPr>
          <p:nvPr>
            <p:ph idx="1"/>
          </p:nvPr>
        </p:nvSpPr>
        <p:spPr/>
        <p:txBody>
          <a:bodyPr>
            <a:normAutofit fontScale="85000" lnSpcReduction="20000"/>
          </a:bodyPr>
          <a:lstStyle/>
          <a:p>
            <a:pPr fontAlgn="base"/>
            <a:r>
              <a:rPr lang="en-US" dirty="0"/>
              <a:t>Glycolysis needs NAD, start superscript, plus, end superscript to accept electrons as part of a specific reaction. If there’s no NAD, start superscript, plus, end superscript around (because it's all stuck in its NADH form), this reaction can’t happen and glycolysis will come to a halt. So, all cells need a way to turn NADH back into NAD, start superscript, plus, end superscript to keep glycolysis going.</a:t>
            </a:r>
          </a:p>
          <a:p>
            <a:pPr fontAlgn="base"/>
            <a:r>
              <a:rPr lang="en-US" dirty="0"/>
              <a:t>There are two basic ways of accomplishing this. When oxygen is present, NADH can pass its electrons into the electron transport chain, regenerating NAD, start superscript, plus, end superscript for use in glycolysis. (Added bonus: some ATP gets made!)</a:t>
            </a:r>
          </a:p>
          <a:p>
            <a:pPr fontAlgn="base"/>
            <a:r>
              <a:rPr lang="en-US" dirty="0"/>
              <a:t>When oxygen is absent, cells may use other, simpler pathways to regenerate NAD, start superscript, plus, end superscript. In these pathways, NADH donates its electrons to an acceptor molecule in a reaction that doesn’t make ATP but does regenerate NAD, start superscript, plus, end superscript so glycolysis can continue. This process is called </a:t>
            </a:r>
            <a:r>
              <a:rPr lang="en-US" b="1" dirty="0"/>
              <a:t>fermentation.</a:t>
            </a:r>
            <a:endParaRPr lang="en-US" dirty="0"/>
          </a:p>
          <a:p>
            <a:endParaRPr lang="en-US" dirty="0"/>
          </a:p>
        </p:txBody>
      </p:sp>
    </p:spTree>
    <p:extLst>
      <p:ext uri="{BB962C8B-B14F-4D97-AF65-F5344CB8AC3E}">
        <p14:creationId xmlns:p14="http://schemas.microsoft.com/office/powerpoint/2010/main" val="87486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F277-7828-49D6-8DAE-51A136E1892C}"/>
              </a:ext>
            </a:extLst>
          </p:cNvPr>
          <p:cNvSpPr>
            <a:spLocks noGrp="1"/>
          </p:cNvSpPr>
          <p:nvPr>
            <p:ph type="title"/>
          </p:nvPr>
        </p:nvSpPr>
        <p:spPr/>
        <p:txBody>
          <a:bodyPr/>
          <a:lstStyle/>
          <a:p>
            <a:r>
              <a:rPr lang="en-US" dirty="0"/>
              <a:t>Krebs Cycle/The citric acid cycle</a:t>
            </a:r>
          </a:p>
        </p:txBody>
      </p:sp>
      <p:sp>
        <p:nvSpPr>
          <p:cNvPr id="3" name="Content Placeholder 2">
            <a:extLst>
              <a:ext uri="{FF2B5EF4-FFF2-40B4-BE49-F238E27FC236}">
                <a16:creationId xmlns:a16="http://schemas.microsoft.com/office/drawing/2014/main" id="{FD9A0095-84E6-431B-9FDF-ADBE08126CEE}"/>
              </a:ext>
            </a:extLst>
          </p:cNvPr>
          <p:cNvSpPr>
            <a:spLocks noGrp="1"/>
          </p:cNvSpPr>
          <p:nvPr>
            <p:ph idx="1"/>
          </p:nvPr>
        </p:nvSpPr>
        <p:spPr/>
        <p:txBody>
          <a:bodyPr/>
          <a:lstStyle/>
          <a:p>
            <a:r>
              <a:rPr lang="en-US" dirty="0"/>
              <a:t>The citric acid cycle, also known as the tricarboxylic acid cycle (TCA cycle) or the Krebs cycle, is a series of chemical reactions used by all aerobic organisms to generate energy through the oxidation of acetate—derived from carbohydrates, fats, and proteins—into carbon dioxide. The cycle provides precursors including certain amino acids as well as the reducing agent NADH that is used in numerous biochemical reactions. Its central importance to many biochemical pathways suggests that it was one of the earliest established components of cellular metabolism; it may have originated </a:t>
            </a:r>
            <a:r>
              <a:rPr lang="en-US" dirty="0" err="1"/>
              <a:t>abiogenically</a:t>
            </a:r>
            <a:r>
              <a:rPr lang="en-US" dirty="0"/>
              <a:t>.</a:t>
            </a:r>
          </a:p>
        </p:txBody>
      </p:sp>
    </p:spTree>
    <p:extLst>
      <p:ext uri="{BB962C8B-B14F-4D97-AF65-F5344CB8AC3E}">
        <p14:creationId xmlns:p14="http://schemas.microsoft.com/office/powerpoint/2010/main" val="964361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C47E35-24AB-442F-9C74-BBE81C7E53C5}"/>
              </a:ext>
            </a:extLst>
          </p:cNvPr>
          <p:cNvPicPr>
            <a:picLocks noGrp="1" noChangeAspect="1"/>
          </p:cNvPicPr>
          <p:nvPr>
            <p:ph idx="4294967295"/>
          </p:nvPr>
        </p:nvPicPr>
        <p:blipFill>
          <a:blip r:embed="rId2"/>
          <a:stretch>
            <a:fillRect/>
          </a:stretch>
        </p:blipFill>
        <p:spPr>
          <a:xfrm>
            <a:off x="3638550" y="376579"/>
            <a:ext cx="4914900" cy="4738688"/>
          </a:xfrm>
          <a:prstGeom prst="rect">
            <a:avLst/>
          </a:prstGeom>
        </p:spPr>
      </p:pic>
    </p:spTree>
    <p:extLst>
      <p:ext uri="{BB962C8B-B14F-4D97-AF65-F5344CB8AC3E}">
        <p14:creationId xmlns:p14="http://schemas.microsoft.com/office/powerpoint/2010/main" val="1304403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CE50-8667-45FF-93A3-C900D61E9FE3}"/>
              </a:ext>
            </a:extLst>
          </p:cNvPr>
          <p:cNvSpPr>
            <a:spLocks noGrp="1"/>
          </p:cNvSpPr>
          <p:nvPr>
            <p:ph type="title"/>
          </p:nvPr>
        </p:nvSpPr>
        <p:spPr/>
        <p:txBody>
          <a:bodyPr/>
          <a:lstStyle/>
          <a:p>
            <a:r>
              <a:rPr lang="en-US" dirty="0"/>
              <a:t>Krebs Cycle</a:t>
            </a:r>
          </a:p>
        </p:txBody>
      </p:sp>
      <p:sp>
        <p:nvSpPr>
          <p:cNvPr id="3" name="Content Placeholder 2">
            <a:extLst>
              <a:ext uri="{FF2B5EF4-FFF2-40B4-BE49-F238E27FC236}">
                <a16:creationId xmlns:a16="http://schemas.microsoft.com/office/drawing/2014/main" id="{D8801CF6-8D4D-4931-81CB-9502E5033E26}"/>
              </a:ext>
            </a:extLst>
          </p:cNvPr>
          <p:cNvSpPr>
            <a:spLocks noGrp="1"/>
          </p:cNvSpPr>
          <p:nvPr>
            <p:ph idx="1"/>
          </p:nvPr>
        </p:nvSpPr>
        <p:spPr/>
        <p:txBody>
          <a:bodyPr>
            <a:normAutofit fontScale="92500" lnSpcReduction="10000"/>
          </a:bodyPr>
          <a:lstStyle/>
          <a:p>
            <a:pPr fontAlgn="base"/>
            <a:r>
              <a:rPr lang="en-US" dirty="0"/>
              <a:t>The name of this metabolic pathway is derived from citric acid, a type of tricarboxylic acid that is first consumed and then regenerated by this sequence of reactions to complete the cycle. The cycle consumes acetate (in the form of acetyl-CoA) and water, reduces NAD</a:t>
            </a:r>
            <a:r>
              <a:rPr lang="en-US" baseline="30000" dirty="0"/>
              <a:t>+</a:t>
            </a:r>
            <a:r>
              <a:rPr lang="en-US" dirty="0"/>
              <a:t> to NADH, and produces carbon dioxide. The NADH generated by the TCA cycle is fed into the oxidative phosphorylation pathway. The net result of these two closely linked pathways is the oxidation of nutrients to produce usable energy in the form of ATP.</a:t>
            </a:r>
          </a:p>
          <a:p>
            <a:pPr fontAlgn="base"/>
            <a:r>
              <a:rPr lang="en-US" dirty="0"/>
              <a:t>Components of the TCA cycle were derived from anaerobic bacteria, and the TCA cycle itself may have evolved more than once. Theoretically there are several alternatives to the TCA cycle, however the TCA cycle appears to be the most efficient. If several alternatives independently evolved, they all rapidly converged to the TCA cycle.</a:t>
            </a:r>
          </a:p>
          <a:p>
            <a:endParaRPr lang="en-US" dirty="0"/>
          </a:p>
        </p:txBody>
      </p:sp>
    </p:spTree>
    <p:extLst>
      <p:ext uri="{BB962C8B-B14F-4D97-AF65-F5344CB8AC3E}">
        <p14:creationId xmlns:p14="http://schemas.microsoft.com/office/powerpoint/2010/main" val="3774333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042EE-5C84-4B20-ACFC-BECFCF8EB0E0}"/>
              </a:ext>
            </a:extLst>
          </p:cNvPr>
          <p:cNvSpPr>
            <a:spLocks noGrp="1"/>
          </p:cNvSpPr>
          <p:nvPr>
            <p:ph type="title"/>
          </p:nvPr>
        </p:nvSpPr>
        <p:spPr/>
        <p:txBody>
          <a:bodyPr/>
          <a:lstStyle/>
          <a:p>
            <a:r>
              <a:rPr lang="en-US" dirty="0"/>
              <a:t>Krebs Cycle</a:t>
            </a:r>
          </a:p>
        </p:txBody>
      </p:sp>
      <p:sp>
        <p:nvSpPr>
          <p:cNvPr id="3" name="Content Placeholder 2">
            <a:extLst>
              <a:ext uri="{FF2B5EF4-FFF2-40B4-BE49-F238E27FC236}">
                <a16:creationId xmlns:a16="http://schemas.microsoft.com/office/drawing/2014/main" id="{1ACA7189-2782-41DA-AFC7-D682EE7E2749}"/>
              </a:ext>
            </a:extLst>
          </p:cNvPr>
          <p:cNvSpPr>
            <a:spLocks noGrp="1"/>
          </p:cNvSpPr>
          <p:nvPr>
            <p:ph idx="1"/>
          </p:nvPr>
        </p:nvSpPr>
        <p:spPr/>
        <p:txBody>
          <a:bodyPr>
            <a:normAutofit fontScale="92500" lnSpcReduction="20000"/>
          </a:bodyPr>
          <a:lstStyle/>
          <a:p>
            <a:r>
              <a:rPr lang="en-US" dirty="0"/>
              <a:t>The citric acid cycle is a key component of the metabolic pathway by which all aerobic organisms generate energy. Through the catabolism of sugars, fats, and proteins, a two carbon organic product acetate in the form of acetyl-CoA is produced. Acetyl-CoA along with two equivalents of water (H</a:t>
            </a:r>
            <a:r>
              <a:rPr lang="en-US" baseline="-25000" dirty="0"/>
              <a:t>2</a:t>
            </a:r>
            <a:r>
              <a:rPr lang="en-US" dirty="0"/>
              <a:t>O) are consumed by the citric acid cycle, producing two equivalents of carbon dioxide (CO</a:t>
            </a:r>
            <a:r>
              <a:rPr lang="en-US" baseline="-25000" dirty="0"/>
              <a:t>2</a:t>
            </a:r>
            <a:r>
              <a:rPr lang="en-US" dirty="0"/>
              <a:t>) and one equivalent of HS-CoA. In addition, one complete turn of the cycle converts three equivalents of nicotinamide adenine dinucleotide (NAD</a:t>
            </a:r>
            <a:r>
              <a:rPr lang="en-US" baseline="30000" dirty="0"/>
              <a:t>+</a:t>
            </a:r>
            <a:r>
              <a:rPr lang="en-US" dirty="0"/>
              <a:t>) into three equivalents of reduced NAD</a:t>
            </a:r>
            <a:r>
              <a:rPr lang="en-US" baseline="30000" dirty="0"/>
              <a:t>+</a:t>
            </a:r>
            <a:r>
              <a:rPr lang="en-US" dirty="0"/>
              <a:t> (NADH), one equivalent of ubiquinone (Q) into one equivalent of reduced ubiquinone (QH</a:t>
            </a:r>
            <a:r>
              <a:rPr lang="en-US" baseline="-25000" dirty="0"/>
              <a:t>2</a:t>
            </a:r>
            <a:r>
              <a:rPr lang="en-US" dirty="0"/>
              <a:t>), and one equivalent each of guanosine diphosphate (GDP) and inorganic phosphate (P</a:t>
            </a:r>
            <a:r>
              <a:rPr lang="en-US" baseline="-25000" dirty="0"/>
              <a:t>i</a:t>
            </a:r>
            <a:r>
              <a:rPr lang="en-US" dirty="0"/>
              <a:t>) into one equivalent of guanosine triphosphate (GTP). The NADH and QH</a:t>
            </a:r>
            <a:r>
              <a:rPr lang="en-US" baseline="-25000" dirty="0"/>
              <a:t>2</a:t>
            </a:r>
            <a:r>
              <a:rPr lang="en-US" dirty="0"/>
              <a:t> that is generated by the citric acid cycle is used by the oxidative phosphorylation pathway to generate energy-rich adenosine triphosphate (ATP).</a:t>
            </a:r>
          </a:p>
        </p:txBody>
      </p:sp>
    </p:spTree>
    <p:extLst>
      <p:ext uri="{BB962C8B-B14F-4D97-AF65-F5344CB8AC3E}">
        <p14:creationId xmlns:p14="http://schemas.microsoft.com/office/powerpoint/2010/main" val="350614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2A82-2E3C-4893-AA93-A2ABE6FA4D8B}"/>
              </a:ext>
            </a:extLst>
          </p:cNvPr>
          <p:cNvSpPr>
            <a:spLocks noGrp="1"/>
          </p:cNvSpPr>
          <p:nvPr>
            <p:ph type="title"/>
          </p:nvPr>
        </p:nvSpPr>
        <p:spPr/>
        <p:txBody>
          <a:bodyPr/>
          <a:lstStyle/>
          <a:p>
            <a:r>
              <a:rPr lang="en-US" dirty="0"/>
              <a:t>Krebs Cycle</a:t>
            </a:r>
          </a:p>
        </p:txBody>
      </p:sp>
      <p:sp>
        <p:nvSpPr>
          <p:cNvPr id="3" name="Content Placeholder 2">
            <a:extLst>
              <a:ext uri="{FF2B5EF4-FFF2-40B4-BE49-F238E27FC236}">
                <a16:creationId xmlns:a16="http://schemas.microsoft.com/office/drawing/2014/main" id="{EBAC5053-D504-4AC0-BF46-372714EAB27F}"/>
              </a:ext>
            </a:extLst>
          </p:cNvPr>
          <p:cNvSpPr>
            <a:spLocks noGrp="1"/>
          </p:cNvSpPr>
          <p:nvPr>
            <p:ph idx="1"/>
          </p:nvPr>
        </p:nvSpPr>
        <p:spPr/>
        <p:txBody>
          <a:bodyPr/>
          <a:lstStyle/>
          <a:p>
            <a:pPr fontAlgn="base"/>
            <a:r>
              <a:rPr lang="en-US" dirty="0"/>
              <a:t>One of the primary sources of acetyl-CoA is sugars that are broken down by glycolysis to produce pyruvate that, in turn, is decarboxylated by the enzyme pyruvate dehydrogenase. This generates acetyl-CoA according to the following reaction scheme:</a:t>
            </a:r>
          </a:p>
          <a:p>
            <a:pPr fontAlgn="base"/>
            <a:endParaRPr lang="en-US" dirty="0"/>
          </a:p>
          <a:p>
            <a:pPr fontAlgn="base"/>
            <a:r>
              <a:rPr lang="en-US" dirty="0"/>
              <a:t>The product of this reaction, acetyl-CoA, is the starting point for the citric acid cycle.</a:t>
            </a:r>
          </a:p>
          <a:p>
            <a:endParaRPr lang="en-US" dirty="0"/>
          </a:p>
        </p:txBody>
      </p:sp>
      <p:pic>
        <p:nvPicPr>
          <p:cNvPr id="4" name="Picture 3">
            <a:extLst>
              <a:ext uri="{FF2B5EF4-FFF2-40B4-BE49-F238E27FC236}">
                <a16:creationId xmlns:a16="http://schemas.microsoft.com/office/drawing/2014/main" id="{D7539413-842F-4D40-9D34-21B2AB07701A}"/>
              </a:ext>
            </a:extLst>
          </p:cNvPr>
          <p:cNvPicPr>
            <a:picLocks noChangeAspect="1"/>
          </p:cNvPicPr>
          <p:nvPr/>
        </p:nvPicPr>
        <p:blipFill>
          <a:blip r:embed="rId2"/>
          <a:stretch>
            <a:fillRect/>
          </a:stretch>
        </p:blipFill>
        <p:spPr>
          <a:xfrm>
            <a:off x="2066822" y="3276591"/>
            <a:ext cx="7789688" cy="423449"/>
          </a:xfrm>
          <a:prstGeom prst="rect">
            <a:avLst/>
          </a:prstGeom>
        </p:spPr>
      </p:pic>
    </p:spTree>
    <p:extLst>
      <p:ext uri="{BB962C8B-B14F-4D97-AF65-F5344CB8AC3E}">
        <p14:creationId xmlns:p14="http://schemas.microsoft.com/office/powerpoint/2010/main" val="612009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21FF-71C2-4D8F-AFF2-1A7DD67DBD9A}"/>
              </a:ext>
            </a:extLst>
          </p:cNvPr>
          <p:cNvSpPr>
            <a:spLocks noGrp="1"/>
          </p:cNvSpPr>
          <p:nvPr>
            <p:ph type="title"/>
          </p:nvPr>
        </p:nvSpPr>
        <p:spPr/>
        <p:txBody>
          <a:bodyPr/>
          <a:lstStyle/>
          <a:p>
            <a:r>
              <a:rPr lang="en-US" dirty="0"/>
              <a:t>Other aspect of Catabolism</a:t>
            </a:r>
            <a:br>
              <a:rPr lang="en-US" dirty="0"/>
            </a:br>
            <a:r>
              <a:rPr lang="en-US" dirty="0"/>
              <a:t>LIPIDS</a:t>
            </a:r>
          </a:p>
        </p:txBody>
      </p:sp>
      <p:sp>
        <p:nvSpPr>
          <p:cNvPr id="3" name="Content Placeholder 2">
            <a:extLst>
              <a:ext uri="{FF2B5EF4-FFF2-40B4-BE49-F238E27FC236}">
                <a16:creationId xmlns:a16="http://schemas.microsoft.com/office/drawing/2014/main" id="{777591C1-6675-4B58-9368-BE91D8B4B8DC}"/>
              </a:ext>
            </a:extLst>
          </p:cNvPr>
          <p:cNvSpPr>
            <a:spLocks noGrp="1"/>
          </p:cNvSpPr>
          <p:nvPr>
            <p:ph idx="1"/>
          </p:nvPr>
        </p:nvSpPr>
        <p:spPr/>
        <p:txBody>
          <a:bodyPr>
            <a:normAutofit fontScale="85000" lnSpcReduction="10000"/>
          </a:bodyPr>
          <a:lstStyle/>
          <a:p>
            <a:r>
              <a:rPr lang="en-US" dirty="0"/>
              <a:t>Lipids are available to the body from three sources. They can be ingested in the diet, stored in the adipose tissue of the body, or synthesized in the liver. Fats ingested in the diet are digested in the small intestine. The triglycerides are broken down into monoglycerides and free fatty acids, then imported across the intestinal mucosa. Once across, the triglycerides are resynthesized and transported to the liver or adipose tissue. Fatty acids are oxidized through fatty acid or β-oxidation into two-carbon acetyl CoA molecules, which can then enter the Krebs cycle to generate ATP. If excess acetyl CoA is created and overloads the capacity of the Krebs cycle, the acetyl CoA can be used to synthesize ketone bodies. When glucose is limited, ketone bodies can be oxidized and used for fuel. Excess acetyl CoA generated from excess glucose or carbohydrate ingestion can be used for fatty acid synthesis or lipogenesis. Acetyl CoA is used to create lipids, triglycerides, steroid hormones, cholesterol, and bile salts. Lipolysis is the breakdown of triglycerides into glycerol and fatty acids, making them easier for the body to process.</a:t>
            </a:r>
          </a:p>
        </p:txBody>
      </p:sp>
    </p:spTree>
    <p:extLst>
      <p:ext uri="{BB962C8B-B14F-4D97-AF65-F5344CB8AC3E}">
        <p14:creationId xmlns:p14="http://schemas.microsoft.com/office/powerpoint/2010/main" val="3836529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4CDA-7E84-490C-BDCC-66C4A90BFC1F}"/>
              </a:ext>
            </a:extLst>
          </p:cNvPr>
          <p:cNvSpPr>
            <a:spLocks noGrp="1"/>
          </p:cNvSpPr>
          <p:nvPr>
            <p:ph type="title"/>
          </p:nvPr>
        </p:nvSpPr>
        <p:spPr/>
        <p:txBody>
          <a:bodyPr/>
          <a:lstStyle/>
          <a:p>
            <a:r>
              <a:rPr lang="en-US" dirty="0"/>
              <a:t>Other aspect of Catabolism</a:t>
            </a:r>
            <a:br>
              <a:rPr lang="en-US" dirty="0"/>
            </a:br>
            <a:r>
              <a:rPr lang="en-US" dirty="0"/>
              <a:t>Amino Acids</a:t>
            </a:r>
          </a:p>
        </p:txBody>
      </p:sp>
      <p:sp>
        <p:nvSpPr>
          <p:cNvPr id="3" name="Content Placeholder 2">
            <a:extLst>
              <a:ext uri="{FF2B5EF4-FFF2-40B4-BE49-F238E27FC236}">
                <a16:creationId xmlns:a16="http://schemas.microsoft.com/office/drawing/2014/main" id="{31CE2A09-0540-4BF4-A059-F8A36D4AE4A2}"/>
              </a:ext>
            </a:extLst>
          </p:cNvPr>
          <p:cNvSpPr>
            <a:spLocks noGrp="1"/>
          </p:cNvSpPr>
          <p:nvPr>
            <p:ph idx="1"/>
          </p:nvPr>
        </p:nvSpPr>
        <p:spPr/>
        <p:txBody>
          <a:bodyPr/>
          <a:lstStyle/>
          <a:p>
            <a:r>
              <a:rPr lang="en-US" dirty="0"/>
              <a:t>Amino acids can also be used as a source of energy, especially in times of starvation. Because the processing of amino acids results in the creation of metabolic intermediates, including pyruvate, acetyl CoA, </a:t>
            </a:r>
            <a:r>
              <a:rPr lang="en-US" dirty="0" err="1"/>
              <a:t>acetoacyl</a:t>
            </a:r>
            <a:r>
              <a:rPr lang="en-US" dirty="0"/>
              <a:t> CoA, oxaloacetate, and α-ketoglutarate, amino acids can serve as a source of energy production through the Krebs cycle. </a:t>
            </a:r>
          </a:p>
        </p:txBody>
      </p:sp>
    </p:spTree>
    <p:extLst>
      <p:ext uri="{BB962C8B-B14F-4D97-AF65-F5344CB8AC3E}">
        <p14:creationId xmlns:p14="http://schemas.microsoft.com/office/powerpoint/2010/main" val="2170515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B9599-516F-4B8E-AB84-78E1DA36D822}"/>
              </a:ext>
            </a:extLst>
          </p:cNvPr>
          <p:cNvSpPr>
            <a:spLocks noGrp="1"/>
          </p:cNvSpPr>
          <p:nvPr>
            <p:ph type="title"/>
          </p:nvPr>
        </p:nvSpPr>
        <p:spPr/>
        <p:txBody>
          <a:bodyPr/>
          <a:lstStyle/>
          <a:p>
            <a:r>
              <a:rPr lang="en-US" dirty="0">
                <a:solidFill>
                  <a:srgbClr val="222222"/>
                </a:solidFill>
                <a:latin typeface="Spectral"/>
              </a:rPr>
              <a:t>Energy from Amino Acids</a:t>
            </a:r>
            <a:endParaRPr lang="en-US" dirty="0"/>
          </a:p>
        </p:txBody>
      </p:sp>
      <p:pic>
        <p:nvPicPr>
          <p:cNvPr id="4" name="Content Placeholder 3">
            <a:extLst>
              <a:ext uri="{FF2B5EF4-FFF2-40B4-BE49-F238E27FC236}">
                <a16:creationId xmlns:a16="http://schemas.microsoft.com/office/drawing/2014/main" id="{0F2A3ECE-48F3-4D6B-A5AE-57392D9AF3EC}"/>
              </a:ext>
            </a:extLst>
          </p:cNvPr>
          <p:cNvPicPr>
            <a:picLocks noGrp="1" noChangeAspect="1"/>
          </p:cNvPicPr>
          <p:nvPr>
            <p:ph idx="1"/>
          </p:nvPr>
        </p:nvPicPr>
        <p:blipFill>
          <a:blip r:embed="rId2"/>
          <a:stretch>
            <a:fillRect/>
          </a:stretch>
        </p:blipFill>
        <p:spPr>
          <a:xfrm>
            <a:off x="6991598" y="2015800"/>
            <a:ext cx="3532762" cy="3449638"/>
          </a:xfrm>
          <a:prstGeom prst="rect">
            <a:avLst/>
          </a:prstGeom>
        </p:spPr>
      </p:pic>
      <p:sp>
        <p:nvSpPr>
          <p:cNvPr id="5" name="Rectangle 4">
            <a:extLst>
              <a:ext uri="{FF2B5EF4-FFF2-40B4-BE49-F238E27FC236}">
                <a16:creationId xmlns:a16="http://schemas.microsoft.com/office/drawing/2014/main" id="{FEBC0C06-2D54-4B3E-9A8B-74655DE070A2}"/>
              </a:ext>
            </a:extLst>
          </p:cNvPr>
          <p:cNvSpPr/>
          <p:nvPr/>
        </p:nvSpPr>
        <p:spPr>
          <a:xfrm>
            <a:off x="1495565" y="2143293"/>
            <a:ext cx="5397661" cy="1200329"/>
          </a:xfrm>
          <a:prstGeom prst="rect">
            <a:avLst/>
          </a:prstGeom>
        </p:spPr>
        <p:txBody>
          <a:bodyPr wrap="square">
            <a:spAutoFit/>
          </a:bodyPr>
          <a:lstStyle/>
          <a:p>
            <a:r>
              <a:rPr lang="en-US" dirty="0">
                <a:solidFill>
                  <a:srgbClr val="222222"/>
                </a:solidFill>
                <a:latin typeface="Spectral"/>
              </a:rPr>
              <a:t>Energy from Amino Acids. Amino acids can be broken down into precursors for glycolysis or the Krebs cycle. Amino acids (in bold) can enter the cycle through more than one pathway.</a:t>
            </a:r>
            <a:endParaRPr lang="en-US" dirty="0"/>
          </a:p>
        </p:txBody>
      </p:sp>
    </p:spTree>
    <p:extLst>
      <p:ext uri="{BB962C8B-B14F-4D97-AF65-F5344CB8AC3E}">
        <p14:creationId xmlns:p14="http://schemas.microsoft.com/office/powerpoint/2010/main" val="3375887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499E-9380-402B-8E16-31CC07805A9A}"/>
              </a:ext>
            </a:extLst>
          </p:cNvPr>
          <p:cNvSpPr>
            <a:spLocks noGrp="1"/>
          </p:cNvSpPr>
          <p:nvPr>
            <p:ph type="title"/>
          </p:nvPr>
        </p:nvSpPr>
        <p:spPr/>
        <p:txBody>
          <a:bodyPr/>
          <a:lstStyle/>
          <a:p>
            <a:r>
              <a:rPr lang="en-US" b="1" dirty="0"/>
              <a:t>Nutritional modes</a:t>
            </a:r>
            <a:br>
              <a:rPr lang="en-US" b="1" dirty="0"/>
            </a:br>
            <a:endParaRPr lang="en-US" dirty="0"/>
          </a:p>
        </p:txBody>
      </p:sp>
      <p:graphicFrame>
        <p:nvGraphicFramePr>
          <p:cNvPr id="4" name="Content Placeholder 3">
            <a:extLst>
              <a:ext uri="{FF2B5EF4-FFF2-40B4-BE49-F238E27FC236}">
                <a16:creationId xmlns:a16="http://schemas.microsoft.com/office/drawing/2014/main" id="{FCB8808A-6B48-4B35-B2F4-F7859A76A1E8}"/>
              </a:ext>
            </a:extLst>
          </p:cNvPr>
          <p:cNvGraphicFramePr>
            <a:graphicFrameLocks noGrp="1"/>
          </p:cNvGraphicFramePr>
          <p:nvPr>
            <p:ph idx="1"/>
            <p:extLst>
              <p:ext uri="{D42A27DB-BD31-4B8C-83A1-F6EECF244321}">
                <p14:modId xmlns:p14="http://schemas.microsoft.com/office/powerpoint/2010/main" val="677081283"/>
              </p:ext>
            </p:extLst>
          </p:nvPr>
        </p:nvGraphicFramePr>
        <p:xfrm>
          <a:off x="1385385" y="2667447"/>
          <a:ext cx="9604374" cy="2336800"/>
        </p:xfrm>
        <a:graphic>
          <a:graphicData uri="http://schemas.openxmlformats.org/drawingml/2006/table">
            <a:tbl>
              <a:tblPr firstRow="1" bandRow="1">
                <a:tableStyleId>{5C22544A-7EE6-4342-B048-85BDC9FD1C3A}</a:tableStyleId>
              </a:tblPr>
              <a:tblGrid>
                <a:gridCol w="3201458">
                  <a:extLst>
                    <a:ext uri="{9D8B030D-6E8A-4147-A177-3AD203B41FA5}">
                      <a16:colId xmlns:a16="http://schemas.microsoft.com/office/drawing/2014/main" val="2098425313"/>
                    </a:ext>
                  </a:extLst>
                </a:gridCol>
                <a:gridCol w="3201458">
                  <a:extLst>
                    <a:ext uri="{9D8B030D-6E8A-4147-A177-3AD203B41FA5}">
                      <a16:colId xmlns:a16="http://schemas.microsoft.com/office/drawing/2014/main" val="3664343068"/>
                    </a:ext>
                  </a:extLst>
                </a:gridCol>
                <a:gridCol w="3201458">
                  <a:extLst>
                    <a:ext uri="{9D8B030D-6E8A-4147-A177-3AD203B41FA5}">
                      <a16:colId xmlns:a16="http://schemas.microsoft.com/office/drawing/2014/main" val="2443199246"/>
                    </a:ext>
                  </a:extLst>
                </a:gridCol>
              </a:tblGrid>
              <a:tr h="370840">
                <a:tc>
                  <a:txBody>
                    <a:bodyPr/>
                    <a:lstStyle/>
                    <a:p>
                      <a:pPr algn="l" fontAlgn="base"/>
                      <a:r>
                        <a:rPr lang="en-US" b="1" dirty="0">
                          <a:effectLst/>
                          <a:latin typeface="inherit"/>
                        </a:rPr>
                        <a:t>Nutritional mode</a:t>
                      </a:r>
                    </a:p>
                  </a:txBody>
                  <a:tcPr marL="63500" marR="63500" marT="31750" marB="12700" anchor="ctr"/>
                </a:tc>
                <a:tc>
                  <a:txBody>
                    <a:bodyPr/>
                    <a:lstStyle/>
                    <a:p>
                      <a:pPr algn="l" fontAlgn="base"/>
                      <a:r>
                        <a:rPr lang="en-US" b="1">
                          <a:effectLst/>
                          <a:latin typeface="inherit"/>
                        </a:rPr>
                        <a:t>Energy source</a:t>
                      </a:r>
                    </a:p>
                  </a:txBody>
                  <a:tcPr marL="63500" marR="63500" marT="31750" marB="12700" anchor="ctr"/>
                </a:tc>
                <a:tc>
                  <a:txBody>
                    <a:bodyPr/>
                    <a:lstStyle/>
                    <a:p>
                      <a:pPr algn="l" fontAlgn="base"/>
                      <a:r>
                        <a:rPr lang="en-US" b="1" dirty="0">
                          <a:effectLst/>
                          <a:latin typeface="inherit"/>
                        </a:rPr>
                        <a:t>Carbon source</a:t>
                      </a:r>
                    </a:p>
                  </a:txBody>
                  <a:tcPr marL="63500" marR="63500" marT="31750" marB="12700" anchor="ctr"/>
                </a:tc>
                <a:extLst>
                  <a:ext uri="{0D108BD9-81ED-4DB2-BD59-A6C34878D82A}">
                    <a16:rowId xmlns:a16="http://schemas.microsoft.com/office/drawing/2014/main" val="2113905036"/>
                  </a:ext>
                </a:extLst>
              </a:tr>
              <a:tr h="370840">
                <a:tc>
                  <a:txBody>
                    <a:bodyPr/>
                    <a:lstStyle/>
                    <a:p>
                      <a:pPr algn="l" fontAlgn="base"/>
                      <a:r>
                        <a:rPr lang="en-US">
                          <a:effectLst/>
                        </a:rPr>
                        <a:t>Photoautotroph</a:t>
                      </a:r>
                    </a:p>
                  </a:txBody>
                  <a:tcPr marL="63500" marR="63500" marT="31750" marB="31750" anchor="ctr"/>
                </a:tc>
                <a:tc>
                  <a:txBody>
                    <a:bodyPr/>
                    <a:lstStyle/>
                    <a:p>
                      <a:pPr algn="l" fontAlgn="base"/>
                      <a:r>
                        <a:rPr lang="en-US" dirty="0">
                          <a:effectLst/>
                        </a:rPr>
                        <a:t>Light</a:t>
                      </a:r>
                    </a:p>
                  </a:txBody>
                  <a:tcPr marL="63500" marR="63500" marT="31750" marB="31750" anchor="ctr"/>
                </a:tc>
                <a:tc>
                  <a:txBody>
                    <a:bodyPr/>
                    <a:lstStyle/>
                    <a:p>
                      <a:pPr algn="l" fontAlgn="base"/>
                      <a:r>
                        <a:rPr lang="en-US">
                          <a:effectLst/>
                        </a:rPr>
                        <a:t>Carbon dioxide (or related compounds)</a:t>
                      </a:r>
                    </a:p>
                  </a:txBody>
                  <a:tcPr marL="63500" marR="63500" marT="31750" marB="31750" anchor="ctr"/>
                </a:tc>
                <a:extLst>
                  <a:ext uri="{0D108BD9-81ED-4DB2-BD59-A6C34878D82A}">
                    <a16:rowId xmlns:a16="http://schemas.microsoft.com/office/drawing/2014/main" val="1428233619"/>
                  </a:ext>
                </a:extLst>
              </a:tr>
              <a:tr h="370840">
                <a:tc>
                  <a:txBody>
                    <a:bodyPr/>
                    <a:lstStyle/>
                    <a:p>
                      <a:pPr algn="l" fontAlgn="base"/>
                      <a:r>
                        <a:rPr lang="en-US">
                          <a:effectLst/>
                        </a:rPr>
                        <a:t>Photoheterotroph</a:t>
                      </a:r>
                    </a:p>
                  </a:txBody>
                  <a:tcPr marL="63500" marR="63500" marT="31750" marB="31750" anchor="ctr"/>
                </a:tc>
                <a:tc>
                  <a:txBody>
                    <a:bodyPr/>
                    <a:lstStyle/>
                    <a:p>
                      <a:pPr algn="l" fontAlgn="base"/>
                      <a:r>
                        <a:rPr lang="en-US">
                          <a:effectLst/>
                        </a:rPr>
                        <a:t>Light</a:t>
                      </a:r>
                    </a:p>
                  </a:txBody>
                  <a:tcPr marL="63500" marR="63500" marT="31750" marB="31750" anchor="ctr"/>
                </a:tc>
                <a:tc>
                  <a:txBody>
                    <a:bodyPr/>
                    <a:lstStyle/>
                    <a:p>
                      <a:pPr algn="l" fontAlgn="base"/>
                      <a:r>
                        <a:rPr lang="en-US">
                          <a:effectLst/>
                        </a:rPr>
                        <a:t>Organic compounds</a:t>
                      </a:r>
                    </a:p>
                  </a:txBody>
                  <a:tcPr marL="63500" marR="63500" marT="31750" marB="31750" anchor="ctr"/>
                </a:tc>
                <a:extLst>
                  <a:ext uri="{0D108BD9-81ED-4DB2-BD59-A6C34878D82A}">
                    <a16:rowId xmlns:a16="http://schemas.microsoft.com/office/drawing/2014/main" val="3271084489"/>
                  </a:ext>
                </a:extLst>
              </a:tr>
              <a:tr h="370840">
                <a:tc>
                  <a:txBody>
                    <a:bodyPr/>
                    <a:lstStyle/>
                    <a:p>
                      <a:pPr algn="l" fontAlgn="base"/>
                      <a:r>
                        <a:rPr lang="en-US">
                          <a:effectLst/>
                        </a:rPr>
                        <a:t>Chemoautotroph</a:t>
                      </a:r>
                    </a:p>
                  </a:txBody>
                  <a:tcPr marL="63500" marR="63500" marT="31750" marB="31750" anchor="ctr"/>
                </a:tc>
                <a:tc>
                  <a:txBody>
                    <a:bodyPr/>
                    <a:lstStyle/>
                    <a:p>
                      <a:pPr algn="l" fontAlgn="base"/>
                      <a:r>
                        <a:rPr lang="en-US">
                          <a:effectLst/>
                        </a:rPr>
                        <a:t>Chemical compounds</a:t>
                      </a:r>
                    </a:p>
                  </a:txBody>
                  <a:tcPr marL="63500" marR="63500" marT="31750" marB="31750" anchor="ctr"/>
                </a:tc>
                <a:tc>
                  <a:txBody>
                    <a:bodyPr/>
                    <a:lstStyle/>
                    <a:p>
                      <a:pPr algn="l" fontAlgn="base"/>
                      <a:r>
                        <a:rPr lang="en-US">
                          <a:effectLst/>
                        </a:rPr>
                        <a:t>Carbon dioxide (or related compounds)</a:t>
                      </a:r>
                    </a:p>
                  </a:txBody>
                  <a:tcPr marL="63500" marR="63500" marT="31750" marB="31750" anchor="ctr"/>
                </a:tc>
                <a:extLst>
                  <a:ext uri="{0D108BD9-81ED-4DB2-BD59-A6C34878D82A}">
                    <a16:rowId xmlns:a16="http://schemas.microsoft.com/office/drawing/2014/main" val="3518049458"/>
                  </a:ext>
                </a:extLst>
              </a:tr>
              <a:tr h="370840">
                <a:tc>
                  <a:txBody>
                    <a:bodyPr/>
                    <a:lstStyle/>
                    <a:p>
                      <a:pPr algn="l" fontAlgn="base"/>
                      <a:r>
                        <a:rPr lang="en-US" dirty="0">
                          <a:effectLst/>
                        </a:rPr>
                        <a:t>Chemoheterotroph</a:t>
                      </a:r>
                    </a:p>
                  </a:txBody>
                  <a:tcPr marL="63500" marR="63500" marT="31750" marB="31750" anchor="ctr"/>
                </a:tc>
                <a:tc>
                  <a:txBody>
                    <a:bodyPr/>
                    <a:lstStyle/>
                    <a:p>
                      <a:pPr algn="l" fontAlgn="base"/>
                      <a:r>
                        <a:rPr lang="en-US">
                          <a:effectLst/>
                        </a:rPr>
                        <a:t>Chemical compounds</a:t>
                      </a:r>
                    </a:p>
                  </a:txBody>
                  <a:tcPr marL="63500" marR="63500" marT="31750" marB="31750" anchor="ctr"/>
                </a:tc>
                <a:tc>
                  <a:txBody>
                    <a:bodyPr/>
                    <a:lstStyle/>
                    <a:p>
                      <a:pPr algn="l" fontAlgn="base"/>
                      <a:r>
                        <a:rPr lang="en-US" dirty="0">
                          <a:effectLst/>
                        </a:rPr>
                        <a:t>Organic compounds</a:t>
                      </a:r>
                    </a:p>
                  </a:txBody>
                  <a:tcPr marL="63500" marR="63500" marT="31750" marB="31750" anchor="ctr"/>
                </a:tc>
                <a:extLst>
                  <a:ext uri="{0D108BD9-81ED-4DB2-BD59-A6C34878D82A}">
                    <a16:rowId xmlns:a16="http://schemas.microsoft.com/office/drawing/2014/main" val="2342273363"/>
                  </a:ext>
                </a:extLst>
              </a:tr>
            </a:tbl>
          </a:graphicData>
        </a:graphic>
      </p:graphicFrame>
      <p:sp>
        <p:nvSpPr>
          <p:cNvPr id="5" name="Rectangle 4">
            <a:extLst>
              <a:ext uri="{FF2B5EF4-FFF2-40B4-BE49-F238E27FC236}">
                <a16:creationId xmlns:a16="http://schemas.microsoft.com/office/drawing/2014/main" id="{903A80C0-970A-404F-AAFB-8E483542DE99}"/>
              </a:ext>
            </a:extLst>
          </p:cNvPr>
          <p:cNvSpPr/>
          <p:nvPr/>
        </p:nvSpPr>
        <p:spPr>
          <a:xfrm>
            <a:off x="1385385" y="1796983"/>
            <a:ext cx="9633714" cy="646331"/>
          </a:xfrm>
          <a:prstGeom prst="rect">
            <a:avLst/>
          </a:prstGeom>
        </p:spPr>
        <p:txBody>
          <a:bodyPr wrap="square">
            <a:spAutoFit/>
          </a:bodyPr>
          <a:lstStyle/>
          <a:p>
            <a:r>
              <a:rPr lang="en-US" dirty="0">
                <a:solidFill>
                  <a:srgbClr val="21242C"/>
                </a:solidFill>
                <a:latin typeface="Lato"/>
              </a:rPr>
              <a:t>We can divide prokaryotes (and other organisms) into four different categories based on their energy and carbon sources:</a:t>
            </a:r>
            <a:endParaRPr lang="en-US" dirty="0"/>
          </a:p>
        </p:txBody>
      </p:sp>
    </p:spTree>
    <p:extLst>
      <p:ext uri="{BB962C8B-B14F-4D97-AF65-F5344CB8AC3E}">
        <p14:creationId xmlns:p14="http://schemas.microsoft.com/office/powerpoint/2010/main" val="584913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B891-4FC3-4FDD-A94F-BA51E096F3C0}"/>
              </a:ext>
            </a:extLst>
          </p:cNvPr>
          <p:cNvSpPr>
            <a:spLocks noGrp="1"/>
          </p:cNvSpPr>
          <p:nvPr>
            <p:ph type="title"/>
          </p:nvPr>
        </p:nvSpPr>
        <p:spPr>
          <a:xfrm>
            <a:off x="1451579" y="804519"/>
            <a:ext cx="5898345" cy="1049235"/>
          </a:xfrm>
        </p:spPr>
        <p:txBody>
          <a:bodyPr/>
          <a:lstStyle/>
          <a:p>
            <a:r>
              <a:rPr lang="en-US" dirty="0"/>
              <a:t>Catabolic and Anabolic Pathways</a:t>
            </a:r>
          </a:p>
        </p:txBody>
      </p:sp>
      <p:sp>
        <p:nvSpPr>
          <p:cNvPr id="3" name="Content Placeholder 2">
            <a:extLst>
              <a:ext uri="{FF2B5EF4-FFF2-40B4-BE49-F238E27FC236}">
                <a16:creationId xmlns:a16="http://schemas.microsoft.com/office/drawing/2014/main" id="{6E00C40C-B96D-4D35-A543-2C8D1A77CFE5}"/>
              </a:ext>
            </a:extLst>
          </p:cNvPr>
          <p:cNvSpPr>
            <a:spLocks noGrp="1"/>
          </p:cNvSpPr>
          <p:nvPr>
            <p:ph idx="1"/>
          </p:nvPr>
        </p:nvSpPr>
        <p:spPr>
          <a:xfrm>
            <a:off x="1451579" y="2015732"/>
            <a:ext cx="5790315" cy="3450613"/>
          </a:xfrm>
        </p:spPr>
        <p:txBody>
          <a:bodyPr/>
          <a:lstStyle/>
          <a:p>
            <a:r>
              <a:rPr lang="en-US" dirty="0"/>
              <a:t>This figure summarizes the pathways of catabolism and anabolism for carbohydrates, lipids, and proteins.</a:t>
            </a:r>
          </a:p>
          <a:p>
            <a:r>
              <a:rPr lang="en-US" dirty="0"/>
              <a:t>Catabolic and Anabolic Pathways. Nutrients follow a complex pathway from ingestion through anabolism and catabolism to energy production.</a:t>
            </a:r>
          </a:p>
        </p:txBody>
      </p:sp>
      <p:pic>
        <p:nvPicPr>
          <p:cNvPr id="4" name="Picture 3">
            <a:extLst>
              <a:ext uri="{FF2B5EF4-FFF2-40B4-BE49-F238E27FC236}">
                <a16:creationId xmlns:a16="http://schemas.microsoft.com/office/drawing/2014/main" id="{642FB0C1-8932-4CAC-9DBB-1E91CA3CD2F0}"/>
              </a:ext>
            </a:extLst>
          </p:cNvPr>
          <p:cNvPicPr>
            <a:picLocks noChangeAspect="1"/>
          </p:cNvPicPr>
          <p:nvPr/>
        </p:nvPicPr>
        <p:blipFill>
          <a:blip r:embed="rId2"/>
          <a:stretch>
            <a:fillRect/>
          </a:stretch>
        </p:blipFill>
        <p:spPr>
          <a:xfrm>
            <a:off x="7425592" y="839504"/>
            <a:ext cx="3686104" cy="4531073"/>
          </a:xfrm>
          <a:prstGeom prst="rect">
            <a:avLst/>
          </a:prstGeom>
        </p:spPr>
      </p:pic>
    </p:spTree>
    <p:extLst>
      <p:ext uri="{BB962C8B-B14F-4D97-AF65-F5344CB8AC3E}">
        <p14:creationId xmlns:p14="http://schemas.microsoft.com/office/powerpoint/2010/main" val="507564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974DA-713D-4B41-B17C-E747689E4918}"/>
              </a:ext>
            </a:extLst>
          </p:cNvPr>
          <p:cNvSpPr>
            <a:spLocks noGrp="1"/>
          </p:cNvSpPr>
          <p:nvPr>
            <p:ph type="title"/>
          </p:nvPr>
        </p:nvSpPr>
        <p:spPr/>
        <p:txBody>
          <a:bodyPr/>
          <a:lstStyle/>
          <a:p>
            <a:r>
              <a:rPr lang="en-US" dirty="0"/>
              <a:t>Anabolic Pathways</a:t>
            </a:r>
            <a:br>
              <a:rPr lang="en-US" dirty="0"/>
            </a:br>
            <a:endParaRPr lang="en-US" dirty="0"/>
          </a:p>
        </p:txBody>
      </p:sp>
      <p:sp>
        <p:nvSpPr>
          <p:cNvPr id="3" name="Content Placeholder 2">
            <a:extLst>
              <a:ext uri="{FF2B5EF4-FFF2-40B4-BE49-F238E27FC236}">
                <a16:creationId xmlns:a16="http://schemas.microsoft.com/office/drawing/2014/main" id="{6DD9A9CE-1AEC-42C3-B3FB-8C606C7542A1}"/>
              </a:ext>
            </a:extLst>
          </p:cNvPr>
          <p:cNvSpPr>
            <a:spLocks noGrp="1"/>
          </p:cNvSpPr>
          <p:nvPr>
            <p:ph idx="1"/>
          </p:nvPr>
        </p:nvSpPr>
        <p:spPr/>
        <p:txBody>
          <a:bodyPr/>
          <a:lstStyle/>
          <a:p>
            <a:r>
              <a:rPr lang="en-US" dirty="0"/>
              <a:t>Anabolic pathways require an input of energy to synthesize complex molecules from simpler ones. One example of an anabolic pathway is Photosynthesis, the synthesis of sugar from CO</a:t>
            </a:r>
            <a:r>
              <a:rPr lang="en-US" baseline="-25000" dirty="0"/>
              <a:t>2</a:t>
            </a:r>
            <a:r>
              <a:rPr lang="en-US" dirty="0"/>
              <a:t>. Other examples include the synthesis of large proteins from amino acid building blocks and the synthesis of new DNA strands from nucleic acid building blocks. These processes are critical to the life of the cell, take place constantly, and demand energy provided by ATP and other high-energy molecules like NADH (nicotinamide adenine dinucleotide) and NADPH.</a:t>
            </a:r>
          </a:p>
          <a:p>
            <a:endParaRPr lang="en-US" dirty="0"/>
          </a:p>
        </p:txBody>
      </p:sp>
    </p:spTree>
    <p:extLst>
      <p:ext uri="{BB962C8B-B14F-4D97-AF65-F5344CB8AC3E}">
        <p14:creationId xmlns:p14="http://schemas.microsoft.com/office/powerpoint/2010/main" val="3302547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6750-F874-4762-A125-6D3C79AF79DE}"/>
              </a:ext>
            </a:extLst>
          </p:cNvPr>
          <p:cNvSpPr>
            <a:spLocks noGrp="1"/>
          </p:cNvSpPr>
          <p:nvPr>
            <p:ph type="title"/>
          </p:nvPr>
        </p:nvSpPr>
        <p:spPr/>
        <p:txBody>
          <a:bodyPr>
            <a:normAutofit fontScale="90000"/>
          </a:bodyPr>
          <a:lstStyle/>
          <a:p>
            <a:r>
              <a:rPr lang="en-US" b="1" dirty="0"/>
              <a:t>The light-dependent reactions and the Calvin cycle</a:t>
            </a:r>
            <a:br>
              <a:rPr lang="en-US" b="1" dirty="0"/>
            </a:br>
            <a:endParaRPr lang="en-US" dirty="0"/>
          </a:p>
        </p:txBody>
      </p:sp>
      <p:sp>
        <p:nvSpPr>
          <p:cNvPr id="3" name="Content Placeholder 2">
            <a:extLst>
              <a:ext uri="{FF2B5EF4-FFF2-40B4-BE49-F238E27FC236}">
                <a16:creationId xmlns:a16="http://schemas.microsoft.com/office/drawing/2014/main" id="{02CF3D8F-CE63-4A80-8018-6598963A30B9}"/>
              </a:ext>
            </a:extLst>
          </p:cNvPr>
          <p:cNvSpPr>
            <a:spLocks noGrp="1"/>
          </p:cNvSpPr>
          <p:nvPr>
            <p:ph idx="1"/>
          </p:nvPr>
        </p:nvSpPr>
        <p:spPr/>
        <p:txBody>
          <a:bodyPr>
            <a:normAutofit fontScale="85000" lnSpcReduction="20000"/>
          </a:bodyPr>
          <a:lstStyle/>
          <a:p>
            <a:pPr fontAlgn="base"/>
            <a:r>
              <a:rPr lang="en-US" dirty="0"/>
              <a:t>Photosynthesis in the leaves of plants involves many steps, but it can be divided into two stages: the light-dependent reactions and the Calvin cycle.</a:t>
            </a:r>
          </a:p>
          <a:p>
            <a:pPr fontAlgn="base"/>
            <a:r>
              <a:rPr lang="en-US" dirty="0"/>
              <a:t>The </a:t>
            </a:r>
            <a:r>
              <a:rPr lang="en-US" b="1" dirty="0"/>
              <a:t>light-dependent reactions</a:t>
            </a:r>
            <a:r>
              <a:rPr lang="en-US" dirty="0"/>
              <a:t> take place in the thylakoid membrane and require a continuous supply of light energy. Chlorophylls absorb this light energy, which is converted into chemical energy through the formation of two compounds, ATP—an energy storage molecule—and NADPH—a reduced (electron-bearing) electron carrier. In this process, water molecules are also converted to oxygen gas—the oxygen we breathe!</a:t>
            </a:r>
          </a:p>
          <a:p>
            <a:pPr fontAlgn="base"/>
            <a:r>
              <a:rPr lang="en-US" dirty="0"/>
              <a:t>The </a:t>
            </a:r>
            <a:r>
              <a:rPr lang="en-US" b="1" dirty="0"/>
              <a:t>Calvin cycle</a:t>
            </a:r>
            <a:r>
              <a:rPr lang="en-US" dirty="0"/>
              <a:t>, also called the </a:t>
            </a:r>
            <a:r>
              <a:rPr lang="en-US" b="1" dirty="0"/>
              <a:t>light-independent reactions</a:t>
            </a:r>
            <a:r>
              <a:rPr lang="en-US" dirty="0"/>
              <a:t>, takes place in the stroma and does not directly require light. Instead, the Calvin cycle uses ATP and NADPH from the light-dependent reactions to fix carbon dioxide and produce three-carbon sugars—glyceraldehyde-3-phosphate, or G3P, molecules—which join up to form glucose.</a:t>
            </a:r>
          </a:p>
          <a:p>
            <a:endParaRPr lang="en-US" dirty="0"/>
          </a:p>
        </p:txBody>
      </p:sp>
    </p:spTree>
    <p:extLst>
      <p:ext uri="{BB962C8B-B14F-4D97-AF65-F5344CB8AC3E}">
        <p14:creationId xmlns:p14="http://schemas.microsoft.com/office/powerpoint/2010/main" val="538775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ED65-0D2B-4110-ADDF-6EB08D822FE4}"/>
              </a:ext>
            </a:extLst>
          </p:cNvPr>
          <p:cNvSpPr>
            <a:spLocks noGrp="1"/>
          </p:cNvSpPr>
          <p:nvPr>
            <p:ph type="title"/>
          </p:nvPr>
        </p:nvSpPr>
        <p:spPr/>
        <p:txBody>
          <a:bodyPr/>
          <a:lstStyle/>
          <a:p>
            <a:r>
              <a:rPr lang="en-US" b="1" dirty="0"/>
              <a:t>The light-dependent reactions and the Calvin cycle</a:t>
            </a:r>
            <a:endParaRPr lang="en-US" dirty="0"/>
          </a:p>
        </p:txBody>
      </p:sp>
      <p:pic>
        <p:nvPicPr>
          <p:cNvPr id="4" name="Content Placeholder 3">
            <a:extLst>
              <a:ext uri="{FF2B5EF4-FFF2-40B4-BE49-F238E27FC236}">
                <a16:creationId xmlns:a16="http://schemas.microsoft.com/office/drawing/2014/main" id="{EFAC33DD-3672-4598-803D-32D3533880F8}"/>
              </a:ext>
            </a:extLst>
          </p:cNvPr>
          <p:cNvPicPr>
            <a:picLocks noGrp="1" noChangeAspect="1"/>
          </p:cNvPicPr>
          <p:nvPr>
            <p:ph idx="1"/>
          </p:nvPr>
        </p:nvPicPr>
        <p:blipFill>
          <a:blip r:embed="rId2"/>
          <a:stretch>
            <a:fillRect/>
          </a:stretch>
        </p:blipFill>
        <p:spPr>
          <a:xfrm>
            <a:off x="3481056" y="1950534"/>
            <a:ext cx="5104532" cy="3449638"/>
          </a:xfrm>
          <a:prstGeom prst="rect">
            <a:avLst/>
          </a:prstGeom>
        </p:spPr>
      </p:pic>
    </p:spTree>
    <p:extLst>
      <p:ext uri="{BB962C8B-B14F-4D97-AF65-F5344CB8AC3E}">
        <p14:creationId xmlns:p14="http://schemas.microsoft.com/office/powerpoint/2010/main" val="3142739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A640-432C-407D-84B5-4B6027BF138B}"/>
              </a:ext>
            </a:extLst>
          </p:cNvPr>
          <p:cNvSpPr>
            <a:spLocks noGrp="1"/>
          </p:cNvSpPr>
          <p:nvPr>
            <p:ph type="title"/>
          </p:nvPr>
        </p:nvSpPr>
        <p:spPr/>
        <p:txBody>
          <a:bodyPr/>
          <a:lstStyle/>
          <a:p>
            <a:r>
              <a:rPr lang="en-US" b="1" dirty="0"/>
              <a:t>The light-dependent reactions and the Calvin cycle</a:t>
            </a:r>
            <a:endParaRPr lang="en-US" dirty="0"/>
          </a:p>
        </p:txBody>
      </p:sp>
      <p:sp>
        <p:nvSpPr>
          <p:cNvPr id="3" name="Content Placeholder 2">
            <a:extLst>
              <a:ext uri="{FF2B5EF4-FFF2-40B4-BE49-F238E27FC236}">
                <a16:creationId xmlns:a16="http://schemas.microsoft.com/office/drawing/2014/main" id="{13435413-9C2B-47FF-A077-ED4ABBCD1B28}"/>
              </a:ext>
            </a:extLst>
          </p:cNvPr>
          <p:cNvSpPr>
            <a:spLocks noGrp="1"/>
          </p:cNvSpPr>
          <p:nvPr>
            <p:ph idx="1"/>
          </p:nvPr>
        </p:nvSpPr>
        <p:spPr/>
        <p:txBody>
          <a:bodyPr/>
          <a:lstStyle/>
          <a:p>
            <a:r>
              <a:rPr lang="en-US" dirty="0"/>
              <a:t>Overall, the light-dependent reactions capture light energy and store it temporarily in the chemical forms of ATP and NADPH. There, ATP is broken down to release energy, and NADPH donates its electrons to convert carbon dioxide molecules into sugars. In the end, the energy that started out as light winds up trapped in the bonds of the sugars.</a:t>
            </a:r>
          </a:p>
        </p:txBody>
      </p:sp>
    </p:spTree>
    <p:extLst>
      <p:ext uri="{BB962C8B-B14F-4D97-AF65-F5344CB8AC3E}">
        <p14:creationId xmlns:p14="http://schemas.microsoft.com/office/powerpoint/2010/main" val="1643048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96BF-3A94-4D4E-93AE-C59B4CA1529B}"/>
              </a:ext>
            </a:extLst>
          </p:cNvPr>
          <p:cNvSpPr>
            <a:spLocks noGrp="1"/>
          </p:cNvSpPr>
          <p:nvPr>
            <p:ph type="title"/>
          </p:nvPr>
        </p:nvSpPr>
        <p:spPr/>
        <p:txBody>
          <a:bodyPr/>
          <a:lstStyle/>
          <a:p>
            <a:r>
              <a:rPr lang="en-US" dirty="0"/>
              <a:t>Chapter 4. CELLULAR Respiration</a:t>
            </a:r>
          </a:p>
        </p:txBody>
      </p:sp>
      <p:sp>
        <p:nvSpPr>
          <p:cNvPr id="4" name="Text Placeholder 3">
            <a:extLst>
              <a:ext uri="{FF2B5EF4-FFF2-40B4-BE49-F238E27FC236}">
                <a16:creationId xmlns:a16="http://schemas.microsoft.com/office/drawing/2014/main" id="{09776C30-E8FD-42EB-B67B-5411DA7B71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6477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9FD70-3B15-4863-B6A6-40C27108A452}"/>
              </a:ext>
            </a:extLst>
          </p:cNvPr>
          <p:cNvSpPr>
            <a:spLocks noGrp="1"/>
          </p:cNvSpPr>
          <p:nvPr>
            <p:ph type="title"/>
          </p:nvPr>
        </p:nvSpPr>
        <p:spPr/>
        <p:txBody>
          <a:bodyPr/>
          <a:lstStyle/>
          <a:p>
            <a:r>
              <a:rPr lang="en-US" dirty="0"/>
              <a:t>CELLULAR Respiration</a:t>
            </a:r>
          </a:p>
        </p:txBody>
      </p:sp>
      <p:sp>
        <p:nvSpPr>
          <p:cNvPr id="3" name="Content Placeholder 2">
            <a:extLst>
              <a:ext uri="{FF2B5EF4-FFF2-40B4-BE49-F238E27FC236}">
                <a16:creationId xmlns:a16="http://schemas.microsoft.com/office/drawing/2014/main" id="{A6AE7CC6-340B-4C85-8046-6BDBB8AEAD8F}"/>
              </a:ext>
            </a:extLst>
          </p:cNvPr>
          <p:cNvSpPr>
            <a:spLocks noGrp="1"/>
          </p:cNvSpPr>
          <p:nvPr>
            <p:ph idx="1"/>
          </p:nvPr>
        </p:nvSpPr>
        <p:spPr>
          <a:xfrm>
            <a:off x="1451579" y="2015732"/>
            <a:ext cx="4274031" cy="3450613"/>
          </a:xfrm>
        </p:spPr>
        <p:txBody>
          <a:bodyPr/>
          <a:lstStyle/>
          <a:p>
            <a:r>
              <a:rPr lang="en-US" dirty="0"/>
              <a:t>Cellular respiration is a metabolic pathway that breaks down glucose and produces ATP.  The stages of cellular respiration include glycolysis, pyruvate oxidation, the citric acid or Krebs cycle, and oxidative phosphorylation.</a:t>
            </a:r>
          </a:p>
        </p:txBody>
      </p:sp>
      <p:pic>
        <p:nvPicPr>
          <p:cNvPr id="5" name="Picture 4">
            <a:extLst>
              <a:ext uri="{FF2B5EF4-FFF2-40B4-BE49-F238E27FC236}">
                <a16:creationId xmlns:a16="http://schemas.microsoft.com/office/drawing/2014/main" id="{1D98DEFB-94AA-4A55-9E25-387AFB58F809}"/>
              </a:ext>
            </a:extLst>
          </p:cNvPr>
          <p:cNvPicPr>
            <a:picLocks noChangeAspect="1"/>
          </p:cNvPicPr>
          <p:nvPr/>
        </p:nvPicPr>
        <p:blipFill>
          <a:blip r:embed="rId2"/>
          <a:stretch>
            <a:fillRect/>
          </a:stretch>
        </p:blipFill>
        <p:spPr>
          <a:xfrm>
            <a:off x="6466392" y="804519"/>
            <a:ext cx="4883735" cy="4681882"/>
          </a:xfrm>
          <a:prstGeom prst="rect">
            <a:avLst/>
          </a:prstGeom>
        </p:spPr>
      </p:pic>
    </p:spTree>
    <p:extLst>
      <p:ext uri="{BB962C8B-B14F-4D97-AF65-F5344CB8AC3E}">
        <p14:creationId xmlns:p14="http://schemas.microsoft.com/office/powerpoint/2010/main" val="3921052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6B43-2D49-4D23-9D5F-76B4EA4FB379}"/>
              </a:ext>
            </a:extLst>
          </p:cNvPr>
          <p:cNvSpPr>
            <a:spLocks noGrp="1"/>
          </p:cNvSpPr>
          <p:nvPr>
            <p:ph type="title"/>
          </p:nvPr>
        </p:nvSpPr>
        <p:spPr/>
        <p:txBody>
          <a:bodyPr/>
          <a:lstStyle/>
          <a:p>
            <a:r>
              <a:rPr lang="en-US" dirty="0"/>
              <a:t>CELLULAR Respiration</a:t>
            </a:r>
          </a:p>
        </p:txBody>
      </p:sp>
      <p:sp>
        <p:nvSpPr>
          <p:cNvPr id="3" name="Content Placeholder 2">
            <a:extLst>
              <a:ext uri="{FF2B5EF4-FFF2-40B4-BE49-F238E27FC236}">
                <a16:creationId xmlns:a16="http://schemas.microsoft.com/office/drawing/2014/main" id="{630EC382-A025-4DEE-A7D4-41736EE3429E}"/>
              </a:ext>
            </a:extLst>
          </p:cNvPr>
          <p:cNvSpPr>
            <a:spLocks noGrp="1"/>
          </p:cNvSpPr>
          <p:nvPr>
            <p:ph idx="1"/>
          </p:nvPr>
        </p:nvSpPr>
        <p:spPr>
          <a:xfrm>
            <a:off x="1451579" y="2015732"/>
            <a:ext cx="9603275" cy="2540835"/>
          </a:xfrm>
        </p:spPr>
        <p:txBody>
          <a:bodyPr>
            <a:normAutofit fontScale="77500" lnSpcReduction="20000"/>
          </a:bodyPr>
          <a:lstStyle/>
          <a:p>
            <a:pPr fontAlgn="base"/>
            <a:r>
              <a:rPr lang="en-US" dirty="0"/>
              <a:t>During cellular respiration, a glucose molecule is gradually broken down into carbon dioxide and water. Along the way, some ATP is produced directly in the reactions that transform glucose. Much more ATP, however, is produced later in a process called oxidative phosphorylation. Oxidative phosphorylation is powered by the movement of electrons through the electron transport chain, a series of proteins embedded in the inner membrane of the mitochondrion.</a:t>
            </a:r>
          </a:p>
          <a:p>
            <a:pPr fontAlgn="base"/>
            <a:r>
              <a:rPr lang="en-US" dirty="0"/>
              <a:t>These electrons come originally from glucose and are shuttled to the electron transport chain by electron carriers NAD+ and FAD, which become NADH and FADH2 when they gain electrons. To be clear, this is what's happening in the diagram above when it says + NADH or + FADH2. The molecule isn't appearing from scratch, it's just being converted to its electron-carrying form:</a:t>
            </a:r>
          </a:p>
          <a:p>
            <a:endParaRPr lang="en-US" dirty="0"/>
          </a:p>
        </p:txBody>
      </p:sp>
      <p:pic>
        <p:nvPicPr>
          <p:cNvPr id="4" name="Picture 3">
            <a:extLst>
              <a:ext uri="{FF2B5EF4-FFF2-40B4-BE49-F238E27FC236}">
                <a16:creationId xmlns:a16="http://schemas.microsoft.com/office/drawing/2014/main" id="{94683904-5224-4A6B-B411-661BD025EB9A}"/>
              </a:ext>
            </a:extLst>
          </p:cNvPr>
          <p:cNvPicPr>
            <a:picLocks noChangeAspect="1"/>
          </p:cNvPicPr>
          <p:nvPr/>
        </p:nvPicPr>
        <p:blipFill>
          <a:blip r:embed="rId2"/>
          <a:stretch>
            <a:fillRect/>
          </a:stretch>
        </p:blipFill>
        <p:spPr>
          <a:xfrm>
            <a:off x="4711629" y="4464708"/>
            <a:ext cx="2768742" cy="984301"/>
          </a:xfrm>
          <a:prstGeom prst="rect">
            <a:avLst/>
          </a:prstGeom>
        </p:spPr>
      </p:pic>
    </p:spTree>
    <p:extLst>
      <p:ext uri="{BB962C8B-B14F-4D97-AF65-F5344CB8AC3E}">
        <p14:creationId xmlns:p14="http://schemas.microsoft.com/office/powerpoint/2010/main" val="3418404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A435-3BB6-4595-8AB5-02A0CE38CF0D}"/>
              </a:ext>
            </a:extLst>
          </p:cNvPr>
          <p:cNvSpPr>
            <a:spLocks noGrp="1"/>
          </p:cNvSpPr>
          <p:nvPr>
            <p:ph type="title"/>
          </p:nvPr>
        </p:nvSpPr>
        <p:spPr/>
        <p:txBody>
          <a:bodyPr/>
          <a:lstStyle/>
          <a:p>
            <a:r>
              <a:rPr lang="en-US" dirty="0"/>
              <a:t>CELLULAR Respiration</a:t>
            </a:r>
          </a:p>
        </p:txBody>
      </p:sp>
      <p:sp>
        <p:nvSpPr>
          <p:cNvPr id="3" name="Content Placeholder 2">
            <a:extLst>
              <a:ext uri="{FF2B5EF4-FFF2-40B4-BE49-F238E27FC236}">
                <a16:creationId xmlns:a16="http://schemas.microsoft.com/office/drawing/2014/main" id="{23221B72-50E6-407D-A7D5-ECEC3F306FEB}"/>
              </a:ext>
            </a:extLst>
          </p:cNvPr>
          <p:cNvSpPr>
            <a:spLocks noGrp="1"/>
          </p:cNvSpPr>
          <p:nvPr>
            <p:ph idx="1"/>
          </p:nvPr>
        </p:nvSpPr>
        <p:spPr/>
        <p:txBody>
          <a:bodyPr>
            <a:normAutofit fontScale="92500" lnSpcReduction="20000"/>
          </a:bodyPr>
          <a:lstStyle/>
          <a:p>
            <a:pPr fontAlgn="base"/>
            <a:r>
              <a:rPr lang="en-US" dirty="0"/>
              <a:t>To see how a glucose molecule is converted into carbon dioxide and how its energy is harvested as ATP and NADH/FADH2 in one of your body's cells, let’s walk step by step through the four stages of cellular respiration.</a:t>
            </a:r>
          </a:p>
          <a:p>
            <a:pPr fontAlgn="base"/>
            <a:r>
              <a:rPr lang="en-US" b="1" dirty="0"/>
              <a:t>1. Glycolysis. </a:t>
            </a:r>
            <a:r>
              <a:rPr lang="en-US" dirty="0"/>
              <a:t>In glycolysis, glucose—a six-carbon sugar—undergoes a series of chemical transformations. In the end, it gets converted into two molecules of pyruvate, a three-carbon organic molecule. In these reactions, ATP is made, and NAD+ is converted to NADH.</a:t>
            </a:r>
          </a:p>
          <a:p>
            <a:pPr fontAlgn="base"/>
            <a:r>
              <a:rPr lang="en-US" b="1" dirty="0"/>
              <a:t>2. Pyruvate oxidation.</a:t>
            </a:r>
            <a:r>
              <a:rPr lang="en-US" dirty="0"/>
              <a:t> Each pyruvate from glycolysis goes into the mitochondrial matrix—the innermost compartment of mitochondria. There, it’s converted into a two-carbon molecule bound to Coenzyme A, known as acetyl CoA. Carbon dioxide is released and NADH is generated.</a:t>
            </a:r>
          </a:p>
          <a:p>
            <a:endParaRPr lang="en-US" dirty="0"/>
          </a:p>
        </p:txBody>
      </p:sp>
    </p:spTree>
    <p:extLst>
      <p:ext uri="{BB962C8B-B14F-4D97-AF65-F5344CB8AC3E}">
        <p14:creationId xmlns:p14="http://schemas.microsoft.com/office/powerpoint/2010/main" val="3580444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9498-2983-4F9E-B0CD-EF98698021C2}"/>
              </a:ext>
            </a:extLst>
          </p:cNvPr>
          <p:cNvSpPr>
            <a:spLocks noGrp="1"/>
          </p:cNvSpPr>
          <p:nvPr>
            <p:ph type="title"/>
          </p:nvPr>
        </p:nvSpPr>
        <p:spPr/>
        <p:txBody>
          <a:bodyPr/>
          <a:lstStyle/>
          <a:p>
            <a:r>
              <a:rPr lang="en-US" dirty="0"/>
              <a:t>CELLULAR Respiration</a:t>
            </a:r>
          </a:p>
        </p:txBody>
      </p:sp>
      <p:sp>
        <p:nvSpPr>
          <p:cNvPr id="3" name="Content Placeholder 2">
            <a:extLst>
              <a:ext uri="{FF2B5EF4-FFF2-40B4-BE49-F238E27FC236}">
                <a16:creationId xmlns:a16="http://schemas.microsoft.com/office/drawing/2014/main" id="{20B6E846-1C94-47D8-932C-336A9CDE7F07}"/>
              </a:ext>
            </a:extLst>
          </p:cNvPr>
          <p:cNvSpPr>
            <a:spLocks noGrp="1"/>
          </p:cNvSpPr>
          <p:nvPr>
            <p:ph idx="1"/>
          </p:nvPr>
        </p:nvSpPr>
        <p:spPr/>
        <p:txBody>
          <a:bodyPr>
            <a:normAutofit lnSpcReduction="10000"/>
          </a:bodyPr>
          <a:lstStyle/>
          <a:p>
            <a:pPr fontAlgn="base"/>
            <a:r>
              <a:rPr lang="en-US" b="1" dirty="0"/>
              <a:t>3. Citric acid cycle. </a:t>
            </a:r>
            <a:r>
              <a:rPr lang="en-US" dirty="0"/>
              <a:t>The acetyl CoA made in the last step combines with a four-carbon molecule and goes through a cycle of reactions, ultimately regenerating the four-carbon starting molecule. ATP, NADH, and FADH2 are produced, and carbon dioxide is released.</a:t>
            </a:r>
          </a:p>
          <a:p>
            <a:pPr fontAlgn="base"/>
            <a:r>
              <a:rPr lang="en-US" b="1" dirty="0"/>
              <a:t>4. Oxidative phosphorylation. </a:t>
            </a:r>
            <a:r>
              <a:rPr lang="en-US" dirty="0"/>
              <a:t>The NADH and FADH2 made in other steps deposit their electrons in the electron transport chain, turning back into their "empty" forms (NAD+ and FAD). As electrons move down the chain, energy is released and used to pump protons out of the matrix, forming a gradient. Protons flow back into the matrix through an enzyme called ATP synthase, making ATP. At the end of the electron transport chain, oxygen accepts electrons and takes up protons to form water.</a:t>
            </a:r>
          </a:p>
          <a:p>
            <a:endParaRPr lang="en-US" dirty="0"/>
          </a:p>
        </p:txBody>
      </p:sp>
    </p:spTree>
    <p:extLst>
      <p:ext uri="{BB962C8B-B14F-4D97-AF65-F5344CB8AC3E}">
        <p14:creationId xmlns:p14="http://schemas.microsoft.com/office/powerpoint/2010/main" val="3982355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3A7C-E250-491E-A7EE-34B1A8EA9BEF}"/>
              </a:ext>
            </a:extLst>
          </p:cNvPr>
          <p:cNvSpPr>
            <a:spLocks noGrp="1"/>
          </p:cNvSpPr>
          <p:nvPr>
            <p:ph type="title"/>
          </p:nvPr>
        </p:nvSpPr>
        <p:spPr/>
        <p:txBody>
          <a:bodyPr/>
          <a:lstStyle/>
          <a:p>
            <a:r>
              <a:rPr lang="en-US" b="1" dirty="0"/>
              <a:t>Aerobic and anaerobic respiration</a:t>
            </a:r>
            <a:br>
              <a:rPr lang="en-US" b="1" dirty="0"/>
            </a:br>
            <a:endParaRPr lang="en-US" dirty="0"/>
          </a:p>
        </p:txBody>
      </p:sp>
      <p:sp>
        <p:nvSpPr>
          <p:cNvPr id="3" name="Content Placeholder 2">
            <a:extLst>
              <a:ext uri="{FF2B5EF4-FFF2-40B4-BE49-F238E27FC236}">
                <a16:creationId xmlns:a16="http://schemas.microsoft.com/office/drawing/2014/main" id="{8B072CB2-4772-4F0F-B4A2-6ECCBCCDA5E1}"/>
              </a:ext>
            </a:extLst>
          </p:cNvPr>
          <p:cNvSpPr>
            <a:spLocks noGrp="1"/>
          </p:cNvSpPr>
          <p:nvPr>
            <p:ph idx="1"/>
          </p:nvPr>
        </p:nvSpPr>
        <p:spPr/>
        <p:txBody>
          <a:bodyPr>
            <a:normAutofit fontScale="85000" lnSpcReduction="10000"/>
          </a:bodyPr>
          <a:lstStyle/>
          <a:p>
            <a:pPr marL="0" indent="0" fontAlgn="base">
              <a:buNone/>
            </a:pPr>
            <a:r>
              <a:rPr lang="en-US" dirty="0"/>
              <a:t>Another metabolic area in which prokaryotes differ from humans (and are much more diverse than us!) is their need for oxygen. Some need it, some are poisoned by it, and some can take it or leave it depending on availability.</a:t>
            </a:r>
          </a:p>
          <a:p>
            <a:pPr lvl="1" fontAlgn="base"/>
            <a:r>
              <a:rPr lang="en-US" dirty="0"/>
              <a:t>Prokaryotes that need Oxygen in order to metabolize are called </a:t>
            </a:r>
            <a:r>
              <a:rPr lang="en-US" b="1" dirty="0"/>
              <a:t>obligate aerobes</a:t>
            </a:r>
            <a:r>
              <a:rPr lang="en-US" dirty="0"/>
              <a:t>. Humans are also obligate aerobes (as you've found out if you've tried to hold your breath for too long). </a:t>
            </a:r>
            <a:r>
              <a:rPr lang="en-US" i="1" dirty="0"/>
              <a:t>[Why do these organisms need oxygen?]</a:t>
            </a:r>
            <a:endParaRPr lang="en-US" dirty="0"/>
          </a:p>
          <a:p>
            <a:pPr lvl="1" fontAlgn="base"/>
            <a:r>
              <a:rPr lang="en-US" dirty="0"/>
              <a:t>Prokaryotes that can't tolerate Oxygen  and only perform anaerobic metabolism are called </a:t>
            </a:r>
            <a:r>
              <a:rPr lang="en-US" b="1" dirty="0"/>
              <a:t>obligate anaerobes</a:t>
            </a:r>
            <a:r>
              <a:rPr lang="en-US" dirty="0"/>
              <a:t>. </a:t>
            </a:r>
            <a:r>
              <a:rPr lang="en-US" i="1" dirty="0"/>
              <a:t>C. botulinum</a:t>
            </a:r>
            <a:r>
              <a:rPr lang="en-US" dirty="0"/>
              <a:t>, the bacterium that causes botulism (a form of food poisoning) when it grows in canned food, is an obligate anaerobe – which is why it multiplies well inside of sealed cans. </a:t>
            </a:r>
            <a:r>
              <a:rPr lang="en-US" i="1" dirty="0"/>
              <a:t>[How do these organisms metabolize without oxygen?]</a:t>
            </a:r>
            <a:endParaRPr lang="en-US" dirty="0"/>
          </a:p>
          <a:p>
            <a:pPr lvl="1" fontAlgn="base"/>
            <a:r>
              <a:rPr lang="en-US" b="1" dirty="0"/>
              <a:t>Facultative anaerobes</a:t>
            </a:r>
            <a:r>
              <a:rPr lang="en-US" dirty="0"/>
              <a:t> use aerobic metabolism when  Oxygen  is present, but switch to anaerobic metabolism if it's absent. The bacteria that cause staph and strep infections are examples of facultative anaerobes.</a:t>
            </a:r>
          </a:p>
          <a:p>
            <a:endParaRPr lang="en-US" dirty="0"/>
          </a:p>
        </p:txBody>
      </p:sp>
    </p:spTree>
    <p:extLst>
      <p:ext uri="{BB962C8B-B14F-4D97-AF65-F5344CB8AC3E}">
        <p14:creationId xmlns:p14="http://schemas.microsoft.com/office/powerpoint/2010/main" val="835252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59C6-7FAC-4E82-9394-F8D7350A2A64}"/>
              </a:ext>
            </a:extLst>
          </p:cNvPr>
          <p:cNvSpPr>
            <a:spLocks noGrp="1"/>
          </p:cNvSpPr>
          <p:nvPr>
            <p:ph type="title"/>
          </p:nvPr>
        </p:nvSpPr>
        <p:spPr/>
        <p:txBody>
          <a:bodyPr/>
          <a:lstStyle/>
          <a:p>
            <a:r>
              <a:rPr lang="en-US" dirty="0"/>
              <a:t>CELLULAR Respiration</a:t>
            </a:r>
          </a:p>
        </p:txBody>
      </p:sp>
      <p:sp>
        <p:nvSpPr>
          <p:cNvPr id="3" name="Content Placeholder 2">
            <a:extLst>
              <a:ext uri="{FF2B5EF4-FFF2-40B4-BE49-F238E27FC236}">
                <a16:creationId xmlns:a16="http://schemas.microsoft.com/office/drawing/2014/main" id="{1BE7C4FC-08A6-4320-8FF0-56FFAD658544}"/>
              </a:ext>
            </a:extLst>
          </p:cNvPr>
          <p:cNvSpPr>
            <a:spLocks noGrp="1"/>
          </p:cNvSpPr>
          <p:nvPr>
            <p:ph idx="1"/>
          </p:nvPr>
        </p:nvSpPr>
        <p:spPr/>
        <p:txBody>
          <a:bodyPr/>
          <a:lstStyle/>
          <a:p>
            <a:r>
              <a:rPr lang="en-US" dirty="0"/>
              <a:t>Glycolysis can take place without oxygen in a process called fermentation. The other three stages of cellular respiration—pyruvate oxidation, the citric acid cycle, and oxidative phosphorylation—require oxygen in order to occur. Only oxidative phosphorylation uses oxygen directly, but the other two stages can't run without oxidative phosphorylation.</a:t>
            </a:r>
          </a:p>
        </p:txBody>
      </p:sp>
    </p:spTree>
    <p:extLst>
      <p:ext uri="{BB962C8B-B14F-4D97-AF65-F5344CB8AC3E}">
        <p14:creationId xmlns:p14="http://schemas.microsoft.com/office/powerpoint/2010/main" val="1014833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9806-C27D-4C53-B9F2-AB111A2A4B98}"/>
              </a:ext>
            </a:extLst>
          </p:cNvPr>
          <p:cNvSpPr>
            <a:spLocks noGrp="1"/>
          </p:cNvSpPr>
          <p:nvPr>
            <p:ph type="title"/>
          </p:nvPr>
        </p:nvSpPr>
        <p:spPr/>
        <p:txBody>
          <a:bodyPr/>
          <a:lstStyle/>
          <a:p>
            <a:pPr fontAlgn="base"/>
            <a:r>
              <a:rPr lang="en-US" b="1" dirty="0"/>
              <a:t>Fermentation and anaerobic respiration</a:t>
            </a:r>
          </a:p>
        </p:txBody>
      </p:sp>
      <p:sp>
        <p:nvSpPr>
          <p:cNvPr id="3" name="Content Placeholder 2">
            <a:extLst>
              <a:ext uri="{FF2B5EF4-FFF2-40B4-BE49-F238E27FC236}">
                <a16:creationId xmlns:a16="http://schemas.microsoft.com/office/drawing/2014/main" id="{1588F039-A4E5-4FE0-8ED4-44EB13A989CD}"/>
              </a:ext>
            </a:extLst>
          </p:cNvPr>
          <p:cNvSpPr>
            <a:spLocks noGrp="1"/>
          </p:cNvSpPr>
          <p:nvPr>
            <p:ph idx="1"/>
          </p:nvPr>
        </p:nvSpPr>
        <p:spPr/>
        <p:txBody>
          <a:bodyPr>
            <a:normAutofit fontScale="85000" lnSpcReduction="20000"/>
          </a:bodyPr>
          <a:lstStyle/>
          <a:p>
            <a:pPr fontAlgn="base"/>
            <a:r>
              <a:rPr lang="en-US" b="1" dirty="0"/>
              <a:t>Anaerobic cellular respiration</a:t>
            </a:r>
            <a:r>
              <a:rPr lang="en-US" dirty="0"/>
              <a:t> is similar to aerobic cellular respiration in that electrons extracted from a fuel molecule are passed through an electron transport chain, driving ATP synthesis. Some organisms use sulfate as the final electron acceptor at the end </a:t>
            </a:r>
            <a:r>
              <a:rPr lang="en-US" dirty="0" err="1"/>
              <a:t>ot</a:t>
            </a:r>
            <a:r>
              <a:rPr lang="en-US" dirty="0"/>
              <a:t> the transport chain, while others use nitrate, sulfur, or one of a variety of other molecules.</a:t>
            </a:r>
          </a:p>
          <a:p>
            <a:pPr fontAlgn="base"/>
            <a:r>
              <a:rPr lang="en-US" dirty="0"/>
              <a:t>What kinds of organisms use anaerobic cellular respiration? Some prokaryotes—bacteria and archaea—that live in low-oxygen environments rely on anaerobic respiration to break down fuels. For example, some archaea called methanogens can use carbon dioxide as a terminal electron acceptor, producing methane as a by-product. Methanogens are found in soil and in the digestive systems of ruminants, a group of animals including cows and sheep.</a:t>
            </a:r>
          </a:p>
          <a:p>
            <a:pPr fontAlgn="base"/>
            <a:r>
              <a:rPr lang="en-US" dirty="0"/>
              <a:t>Similarly, sulfate-reducing bacteria and Archaea use sulfate as a terminal electron acceptor, producing hydrogen sulfide (H2​S) as a byproduct. </a:t>
            </a:r>
          </a:p>
        </p:txBody>
      </p:sp>
    </p:spTree>
    <p:extLst>
      <p:ext uri="{BB962C8B-B14F-4D97-AF65-F5344CB8AC3E}">
        <p14:creationId xmlns:p14="http://schemas.microsoft.com/office/powerpoint/2010/main" val="699179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7A52-8C2C-4895-B6A8-E5923D3C87CC}"/>
              </a:ext>
            </a:extLst>
          </p:cNvPr>
          <p:cNvSpPr>
            <a:spLocks noGrp="1"/>
          </p:cNvSpPr>
          <p:nvPr>
            <p:ph type="title"/>
          </p:nvPr>
        </p:nvSpPr>
        <p:spPr/>
        <p:txBody>
          <a:bodyPr/>
          <a:lstStyle/>
          <a:p>
            <a:r>
              <a:rPr lang="en-US" b="1" dirty="0"/>
              <a:t>Fermentation</a:t>
            </a:r>
            <a:br>
              <a:rPr lang="en-US" b="1" dirty="0"/>
            </a:br>
            <a:endParaRPr lang="en-US" dirty="0"/>
          </a:p>
        </p:txBody>
      </p:sp>
      <p:sp>
        <p:nvSpPr>
          <p:cNvPr id="3" name="Content Placeholder 2">
            <a:extLst>
              <a:ext uri="{FF2B5EF4-FFF2-40B4-BE49-F238E27FC236}">
                <a16:creationId xmlns:a16="http://schemas.microsoft.com/office/drawing/2014/main" id="{7FB5C781-2BFA-4BD0-A304-BA9788CAF50E}"/>
              </a:ext>
            </a:extLst>
          </p:cNvPr>
          <p:cNvSpPr>
            <a:spLocks noGrp="1"/>
          </p:cNvSpPr>
          <p:nvPr>
            <p:ph idx="1"/>
          </p:nvPr>
        </p:nvSpPr>
        <p:spPr/>
        <p:txBody>
          <a:bodyPr>
            <a:normAutofit fontScale="85000" lnSpcReduction="20000"/>
          </a:bodyPr>
          <a:lstStyle/>
          <a:p>
            <a:pPr fontAlgn="base"/>
            <a:r>
              <a:rPr lang="en-US" dirty="0"/>
              <a:t>Fermentation is another anaerobic (non-oxygen-requiring) pathway for breaking down glucose, one that's performed by many types of organisms and cells. In </a:t>
            </a:r>
            <a:r>
              <a:rPr lang="en-US" b="1" dirty="0"/>
              <a:t>fermentation</a:t>
            </a:r>
            <a:r>
              <a:rPr lang="en-US" dirty="0"/>
              <a:t>, the only energy extraction pathway is glycolysis, with one or two extra reactions tacked on at the end.</a:t>
            </a:r>
          </a:p>
          <a:p>
            <a:pPr fontAlgn="base"/>
            <a:r>
              <a:rPr lang="en-US" dirty="0"/>
              <a:t>Fermentation and cellular respiration begin the same way, with glycolysis. In fermentation, however, the pyruvate made in glycolysis does not continue through oxidation and the citric acid cycle, and the electron transport chain does not run. Because the electron transport chain isn't functional, the NADH made in glycolysis cannot drop its electrons off there to turn back into NAD+</a:t>
            </a:r>
          </a:p>
          <a:p>
            <a:pPr fontAlgn="base"/>
            <a:r>
              <a:rPr lang="en-US" dirty="0"/>
              <a:t>The purpose of the extra reactions in fermentation, then, is to regenerate the electron carrier  NAD+ from the NADH produced in glycolysis. The extra reactions accomplish this by letting NADH drop its electrons off with an organic molecule (such as pyruvate, the end product of glycolysis). This drop-off allows glycolysis to keep running by ensuring a steady supply of  NAD+.</a:t>
            </a:r>
          </a:p>
          <a:p>
            <a:endParaRPr lang="en-US" dirty="0"/>
          </a:p>
        </p:txBody>
      </p:sp>
    </p:spTree>
    <p:extLst>
      <p:ext uri="{BB962C8B-B14F-4D97-AF65-F5344CB8AC3E}">
        <p14:creationId xmlns:p14="http://schemas.microsoft.com/office/powerpoint/2010/main" val="580707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A3F3-73B9-4669-BAF5-651EE082C516}"/>
              </a:ext>
            </a:extLst>
          </p:cNvPr>
          <p:cNvSpPr>
            <a:spLocks noGrp="1"/>
          </p:cNvSpPr>
          <p:nvPr>
            <p:ph type="title"/>
          </p:nvPr>
        </p:nvSpPr>
        <p:spPr/>
        <p:txBody>
          <a:bodyPr/>
          <a:lstStyle/>
          <a:p>
            <a:r>
              <a:rPr lang="en-US" b="1" dirty="0"/>
              <a:t>Lactic acid fermentation</a:t>
            </a:r>
            <a:br>
              <a:rPr lang="en-US" b="1" dirty="0"/>
            </a:br>
            <a:endParaRPr lang="en-US" dirty="0"/>
          </a:p>
        </p:txBody>
      </p:sp>
      <p:sp>
        <p:nvSpPr>
          <p:cNvPr id="3" name="Content Placeholder 2">
            <a:extLst>
              <a:ext uri="{FF2B5EF4-FFF2-40B4-BE49-F238E27FC236}">
                <a16:creationId xmlns:a16="http://schemas.microsoft.com/office/drawing/2014/main" id="{13D07DE9-1068-4F07-A518-D5A1425C2E0F}"/>
              </a:ext>
            </a:extLst>
          </p:cNvPr>
          <p:cNvSpPr>
            <a:spLocks noGrp="1"/>
          </p:cNvSpPr>
          <p:nvPr>
            <p:ph idx="1"/>
          </p:nvPr>
        </p:nvSpPr>
        <p:spPr>
          <a:xfrm>
            <a:off x="1451580" y="2015732"/>
            <a:ext cx="4794892" cy="3450613"/>
          </a:xfrm>
        </p:spPr>
        <p:txBody>
          <a:bodyPr>
            <a:normAutofit lnSpcReduction="10000"/>
          </a:bodyPr>
          <a:lstStyle/>
          <a:p>
            <a:r>
              <a:rPr lang="en-US" dirty="0"/>
              <a:t>In </a:t>
            </a:r>
            <a:r>
              <a:rPr lang="en-US" b="1" dirty="0"/>
              <a:t>lactic acid fermentation</a:t>
            </a:r>
            <a:r>
              <a:rPr lang="en-US" dirty="0"/>
              <a:t>, NADH transfers its electrons directly to pyruvate, generating lactate as a byproduct. Lactate, which is just the deprotonated form of lactic acid, gives the process its name. The bacteria that make yogurt carry out lactic acid fermentation, as do the red blood cells in your body, which don’t have mitochondria and thus can’t perform cellular respiration.</a:t>
            </a:r>
          </a:p>
        </p:txBody>
      </p:sp>
      <p:pic>
        <p:nvPicPr>
          <p:cNvPr id="4" name="Picture 3">
            <a:extLst>
              <a:ext uri="{FF2B5EF4-FFF2-40B4-BE49-F238E27FC236}">
                <a16:creationId xmlns:a16="http://schemas.microsoft.com/office/drawing/2014/main" id="{A6ED4A37-4FFE-4AF2-A156-B861BE904FA2}"/>
              </a:ext>
            </a:extLst>
          </p:cNvPr>
          <p:cNvPicPr>
            <a:picLocks noChangeAspect="1"/>
          </p:cNvPicPr>
          <p:nvPr/>
        </p:nvPicPr>
        <p:blipFill>
          <a:blip r:embed="rId2"/>
          <a:stretch>
            <a:fillRect/>
          </a:stretch>
        </p:blipFill>
        <p:spPr>
          <a:xfrm>
            <a:off x="6404769" y="2207992"/>
            <a:ext cx="4680032" cy="3066092"/>
          </a:xfrm>
          <a:prstGeom prst="rect">
            <a:avLst/>
          </a:prstGeom>
        </p:spPr>
      </p:pic>
    </p:spTree>
    <p:extLst>
      <p:ext uri="{BB962C8B-B14F-4D97-AF65-F5344CB8AC3E}">
        <p14:creationId xmlns:p14="http://schemas.microsoft.com/office/powerpoint/2010/main" val="3335143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BA96-7EA4-4E4C-BD9F-11ACD8D1CCD0}"/>
              </a:ext>
            </a:extLst>
          </p:cNvPr>
          <p:cNvSpPr>
            <a:spLocks noGrp="1"/>
          </p:cNvSpPr>
          <p:nvPr>
            <p:ph type="title"/>
          </p:nvPr>
        </p:nvSpPr>
        <p:spPr/>
        <p:txBody>
          <a:bodyPr/>
          <a:lstStyle/>
          <a:p>
            <a:r>
              <a:rPr lang="en-US" b="1" dirty="0"/>
              <a:t>Lactic acid fermentation</a:t>
            </a:r>
            <a:endParaRPr lang="en-US" dirty="0"/>
          </a:p>
        </p:txBody>
      </p:sp>
      <p:sp>
        <p:nvSpPr>
          <p:cNvPr id="3" name="Content Placeholder 2">
            <a:extLst>
              <a:ext uri="{FF2B5EF4-FFF2-40B4-BE49-F238E27FC236}">
                <a16:creationId xmlns:a16="http://schemas.microsoft.com/office/drawing/2014/main" id="{79A53749-B294-4311-9B40-33A0773DA857}"/>
              </a:ext>
            </a:extLst>
          </p:cNvPr>
          <p:cNvSpPr>
            <a:spLocks noGrp="1"/>
          </p:cNvSpPr>
          <p:nvPr>
            <p:ph idx="1"/>
          </p:nvPr>
        </p:nvSpPr>
        <p:spPr/>
        <p:txBody>
          <a:bodyPr/>
          <a:lstStyle/>
          <a:p>
            <a:pPr fontAlgn="base"/>
            <a:r>
              <a:rPr lang="en-US" dirty="0"/>
              <a:t>Muscle cells also carry out lactic acid fermentation, though only when they have too little oxygen for aerobic respiration to continue—for instance, when you’ve been exercising very hard. It was once thought that the accumulation of lactate in muscles was responsible for soreness caused by exercise, but recent research suggests this is probably not the case.</a:t>
            </a:r>
          </a:p>
          <a:p>
            <a:pPr fontAlgn="base"/>
            <a:r>
              <a:rPr lang="en-US" dirty="0"/>
              <a:t>Lactic acid produced in muscle cells is transported through the bloodstream to the liver, where it’s converted back to pyruvate and processed normally in the remaining reactions of cellular respiration.</a:t>
            </a:r>
          </a:p>
          <a:p>
            <a:endParaRPr lang="en-US" dirty="0"/>
          </a:p>
        </p:txBody>
      </p:sp>
    </p:spTree>
    <p:extLst>
      <p:ext uri="{BB962C8B-B14F-4D97-AF65-F5344CB8AC3E}">
        <p14:creationId xmlns:p14="http://schemas.microsoft.com/office/powerpoint/2010/main" val="21673331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3111-D340-4BBE-94AE-E3FF1420EDD8}"/>
              </a:ext>
            </a:extLst>
          </p:cNvPr>
          <p:cNvSpPr>
            <a:spLocks noGrp="1"/>
          </p:cNvSpPr>
          <p:nvPr>
            <p:ph type="title"/>
          </p:nvPr>
        </p:nvSpPr>
        <p:spPr/>
        <p:txBody>
          <a:bodyPr/>
          <a:lstStyle/>
          <a:p>
            <a:r>
              <a:rPr lang="en-US" b="1" dirty="0"/>
              <a:t>Alcohol fermentation</a:t>
            </a:r>
            <a:br>
              <a:rPr lang="en-US" b="1" dirty="0"/>
            </a:br>
            <a:endParaRPr lang="en-US" dirty="0"/>
          </a:p>
        </p:txBody>
      </p:sp>
      <p:sp>
        <p:nvSpPr>
          <p:cNvPr id="3" name="Content Placeholder 2">
            <a:extLst>
              <a:ext uri="{FF2B5EF4-FFF2-40B4-BE49-F238E27FC236}">
                <a16:creationId xmlns:a16="http://schemas.microsoft.com/office/drawing/2014/main" id="{4C659B08-B68F-418B-A934-99425D73E1CC}"/>
              </a:ext>
            </a:extLst>
          </p:cNvPr>
          <p:cNvSpPr>
            <a:spLocks noGrp="1"/>
          </p:cNvSpPr>
          <p:nvPr>
            <p:ph idx="1"/>
          </p:nvPr>
        </p:nvSpPr>
        <p:spPr>
          <a:xfrm>
            <a:off x="1451580" y="2015732"/>
            <a:ext cx="4791034" cy="3450613"/>
          </a:xfrm>
        </p:spPr>
        <p:txBody>
          <a:bodyPr>
            <a:normAutofit fontScale="85000" lnSpcReduction="10000"/>
          </a:bodyPr>
          <a:lstStyle/>
          <a:p>
            <a:pPr fontAlgn="base"/>
            <a:r>
              <a:rPr lang="en-US" dirty="0"/>
              <a:t>Another familiar fermentation process is </a:t>
            </a:r>
            <a:r>
              <a:rPr lang="en-US" b="1" dirty="0"/>
              <a:t>alcohol fermentation</a:t>
            </a:r>
            <a:r>
              <a:rPr lang="en-US" dirty="0"/>
              <a:t>, in which NADH donates its electrons to a derivative of pyruvate, producing ethanol.</a:t>
            </a:r>
          </a:p>
          <a:p>
            <a:pPr fontAlgn="base"/>
            <a:r>
              <a:rPr lang="en-US" dirty="0"/>
              <a:t>Going from pyruvate to ethanol is a two-step process. In the first step, a carboxyl group is removed from pyruvate and released in as carbon dioxide, producing a two-carbon molecule called acetaldehyde. In the second step, NADH passes its electrons to acetaldehyde, regenerating NAD+ and forming ethanol.</a:t>
            </a:r>
          </a:p>
          <a:p>
            <a:endParaRPr lang="en-US" dirty="0"/>
          </a:p>
        </p:txBody>
      </p:sp>
      <p:pic>
        <p:nvPicPr>
          <p:cNvPr id="4" name="Picture 3">
            <a:extLst>
              <a:ext uri="{FF2B5EF4-FFF2-40B4-BE49-F238E27FC236}">
                <a16:creationId xmlns:a16="http://schemas.microsoft.com/office/drawing/2014/main" id="{3E36BB6D-D0BE-43AB-9583-B78ED998E1EA}"/>
              </a:ext>
            </a:extLst>
          </p:cNvPr>
          <p:cNvPicPr>
            <a:picLocks noChangeAspect="1"/>
          </p:cNvPicPr>
          <p:nvPr/>
        </p:nvPicPr>
        <p:blipFill>
          <a:blip r:embed="rId2"/>
          <a:stretch>
            <a:fillRect/>
          </a:stretch>
        </p:blipFill>
        <p:spPr>
          <a:xfrm>
            <a:off x="6868615" y="1932972"/>
            <a:ext cx="4034415" cy="3392960"/>
          </a:xfrm>
          <a:prstGeom prst="rect">
            <a:avLst/>
          </a:prstGeom>
        </p:spPr>
      </p:pic>
    </p:spTree>
    <p:extLst>
      <p:ext uri="{BB962C8B-B14F-4D97-AF65-F5344CB8AC3E}">
        <p14:creationId xmlns:p14="http://schemas.microsoft.com/office/powerpoint/2010/main" val="963134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D930-A9EC-404A-B8E4-EC41E4C6E96D}"/>
              </a:ext>
            </a:extLst>
          </p:cNvPr>
          <p:cNvSpPr>
            <a:spLocks noGrp="1"/>
          </p:cNvSpPr>
          <p:nvPr>
            <p:ph type="title"/>
          </p:nvPr>
        </p:nvSpPr>
        <p:spPr/>
        <p:txBody>
          <a:bodyPr/>
          <a:lstStyle/>
          <a:p>
            <a:r>
              <a:rPr lang="en-US" b="1" dirty="0"/>
              <a:t>Alcohol fermentation</a:t>
            </a:r>
            <a:endParaRPr lang="en-US" dirty="0"/>
          </a:p>
        </p:txBody>
      </p:sp>
      <p:sp>
        <p:nvSpPr>
          <p:cNvPr id="3" name="Content Placeholder 2">
            <a:extLst>
              <a:ext uri="{FF2B5EF4-FFF2-40B4-BE49-F238E27FC236}">
                <a16:creationId xmlns:a16="http://schemas.microsoft.com/office/drawing/2014/main" id="{BDCCBE9D-66A2-40E1-9CC5-631D761C6FDB}"/>
              </a:ext>
            </a:extLst>
          </p:cNvPr>
          <p:cNvSpPr>
            <a:spLocks noGrp="1"/>
          </p:cNvSpPr>
          <p:nvPr>
            <p:ph idx="1"/>
          </p:nvPr>
        </p:nvSpPr>
        <p:spPr/>
        <p:txBody>
          <a:bodyPr/>
          <a:lstStyle/>
          <a:p>
            <a:r>
              <a:rPr lang="en-US" dirty="0"/>
              <a:t>Alcohol fermentation by yeast produces the ethanol found in alcoholic drinks like beer and wine. However, alcohol is toxic to yeasts in large quantities (just as it is to humans), which puts an upper limit on the percentage alcohol in these drinks. Ethanol tolerance of yeast ranges from about 5 percent to 21 percent, depending on the yeast strain and environmental conditions.</a:t>
            </a:r>
          </a:p>
        </p:txBody>
      </p:sp>
    </p:spTree>
    <p:extLst>
      <p:ext uri="{BB962C8B-B14F-4D97-AF65-F5344CB8AC3E}">
        <p14:creationId xmlns:p14="http://schemas.microsoft.com/office/powerpoint/2010/main" val="23780495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6711A7-6709-419D-8F87-86BAC91B65FC}"/>
              </a:ext>
            </a:extLst>
          </p:cNvPr>
          <p:cNvSpPr>
            <a:spLocks noGrp="1"/>
          </p:cNvSpPr>
          <p:nvPr>
            <p:ph type="title"/>
          </p:nvPr>
        </p:nvSpPr>
        <p:spPr/>
        <p:txBody>
          <a:bodyPr/>
          <a:lstStyle/>
          <a:p>
            <a:r>
              <a:rPr lang="en-US" dirty="0"/>
              <a:t>Chapter 5. Nitrogen Metabolism and Extreme Microbes</a:t>
            </a:r>
          </a:p>
        </p:txBody>
      </p:sp>
      <p:sp>
        <p:nvSpPr>
          <p:cNvPr id="5" name="Text Placeholder 4">
            <a:extLst>
              <a:ext uri="{FF2B5EF4-FFF2-40B4-BE49-F238E27FC236}">
                <a16:creationId xmlns:a16="http://schemas.microsoft.com/office/drawing/2014/main" id="{ECCA4D20-2F19-44CE-904E-EAEF838EEE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764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E884A5-3FFC-416F-B47F-8E2D94BA1225}"/>
              </a:ext>
            </a:extLst>
          </p:cNvPr>
          <p:cNvSpPr>
            <a:spLocks noGrp="1"/>
          </p:cNvSpPr>
          <p:nvPr>
            <p:ph type="title"/>
          </p:nvPr>
        </p:nvSpPr>
        <p:spPr/>
        <p:txBody>
          <a:bodyPr/>
          <a:lstStyle/>
          <a:p>
            <a:r>
              <a:rPr lang="en-US" dirty="0"/>
              <a:t>Nitrogen Metabolism</a:t>
            </a:r>
          </a:p>
        </p:txBody>
      </p:sp>
      <p:sp>
        <p:nvSpPr>
          <p:cNvPr id="5" name="Content Placeholder 4">
            <a:extLst>
              <a:ext uri="{FF2B5EF4-FFF2-40B4-BE49-F238E27FC236}">
                <a16:creationId xmlns:a16="http://schemas.microsoft.com/office/drawing/2014/main" id="{AE5C0713-615B-49C7-AA06-BA3A231BDF79}"/>
              </a:ext>
            </a:extLst>
          </p:cNvPr>
          <p:cNvSpPr>
            <a:spLocks noGrp="1"/>
          </p:cNvSpPr>
          <p:nvPr>
            <p:ph idx="1"/>
          </p:nvPr>
        </p:nvSpPr>
        <p:spPr/>
        <p:txBody>
          <a:bodyPr>
            <a:normAutofit fontScale="77500" lnSpcReduction="20000"/>
          </a:bodyPr>
          <a:lstStyle/>
          <a:p>
            <a:pPr fontAlgn="base"/>
            <a:r>
              <a:rPr lang="en-US" dirty="0"/>
              <a:t>Nitrogen is one of the primary nutrients critical for the survival of all living organisms. It is a necessary component of many biomolecules, including proteins, DNA, and chlorophyll. Although nitrogen is very abundant in the atmosphere as dinitrogen gas (N</a:t>
            </a:r>
            <a:r>
              <a:rPr lang="en-US" baseline="-25000" dirty="0"/>
              <a:t>2</a:t>
            </a:r>
            <a:r>
              <a:rPr lang="en-US" dirty="0"/>
              <a:t>), it is largely inaccessible in this form to most organisms, making nitrogen a scarce resource and often limiting primary productivity in many ecosystems. Only when nitrogen is converted from dinitrogen gas into ammonia (NH</a:t>
            </a:r>
            <a:r>
              <a:rPr lang="en-US" baseline="-25000" dirty="0"/>
              <a:t>3</a:t>
            </a:r>
            <a:r>
              <a:rPr lang="en-US" dirty="0"/>
              <a:t>) does it become available to primary producers, such as plants.</a:t>
            </a:r>
          </a:p>
          <a:p>
            <a:pPr fontAlgn="base"/>
            <a:r>
              <a:rPr lang="en-US" dirty="0"/>
              <a:t>In addition to N</a:t>
            </a:r>
            <a:r>
              <a:rPr lang="en-US" baseline="-25000" dirty="0"/>
              <a:t>2</a:t>
            </a:r>
            <a:r>
              <a:rPr lang="en-US" dirty="0"/>
              <a:t> and NH</a:t>
            </a:r>
            <a:r>
              <a:rPr lang="en-US" baseline="-25000" dirty="0"/>
              <a:t>3</a:t>
            </a:r>
            <a:r>
              <a:rPr lang="en-US" dirty="0"/>
              <a:t>, nitrogen exists in many different forms, including both inorganic (e.g., ammonia, nitrate) and organic (e.g., amino and nucleic acids) forms. Thus, nitrogen undergoes many different transformations in the ecosystem, changing from one form to another as organisms use it for growth and, in some cases, energy. The major transformations of nitrogen are nitrogen fixation, nitrification, denitrification, anammox, and ammonification (Figure 1). The transformation of nitrogen into its many oxidation states is key to productivity in the biosphere and is highly dependent on the activities of a diverse assemblage of microorganisms, such as bacteria, archaea, and fungi.</a:t>
            </a:r>
          </a:p>
          <a:p>
            <a:endParaRPr lang="en-US" dirty="0"/>
          </a:p>
        </p:txBody>
      </p:sp>
    </p:spTree>
    <p:extLst>
      <p:ext uri="{BB962C8B-B14F-4D97-AF65-F5344CB8AC3E}">
        <p14:creationId xmlns:p14="http://schemas.microsoft.com/office/powerpoint/2010/main" val="4033054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55C7-6F0F-4BAE-80EF-FBC9C9D4C29A}"/>
              </a:ext>
            </a:extLst>
          </p:cNvPr>
          <p:cNvSpPr>
            <a:spLocks noGrp="1"/>
          </p:cNvSpPr>
          <p:nvPr>
            <p:ph type="title"/>
          </p:nvPr>
        </p:nvSpPr>
        <p:spPr/>
        <p:txBody>
          <a:bodyPr/>
          <a:lstStyle/>
          <a:p>
            <a:r>
              <a:rPr lang="en-US" dirty="0"/>
              <a:t>Nitrogen Metabolism</a:t>
            </a:r>
          </a:p>
        </p:txBody>
      </p:sp>
      <p:pic>
        <p:nvPicPr>
          <p:cNvPr id="4" name="Content Placeholder 3">
            <a:extLst>
              <a:ext uri="{FF2B5EF4-FFF2-40B4-BE49-F238E27FC236}">
                <a16:creationId xmlns:a16="http://schemas.microsoft.com/office/drawing/2014/main" id="{061AAA6A-AB2B-4F2C-9C3F-3F6D46E3B1FA}"/>
              </a:ext>
            </a:extLst>
          </p:cNvPr>
          <p:cNvPicPr>
            <a:picLocks noGrp="1" noChangeAspect="1"/>
          </p:cNvPicPr>
          <p:nvPr>
            <p:ph idx="1"/>
          </p:nvPr>
        </p:nvPicPr>
        <p:blipFill>
          <a:blip r:embed="rId2"/>
          <a:stretch>
            <a:fillRect/>
          </a:stretch>
        </p:blipFill>
        <p:spPr>
          <a:xfrm>
            <a:off x="4287736" y="2191464"/>
            <a:ext cx="3930852" cy="3098959"/>
          </a:xfrm>
          <a:prstGeom prst="rect">
            <a:avLst/>
          </a:prstGeom>
        </p:spPr>
      </p:pic>
    </p:spTree>
    <p:extLst>
      <p:ext uri="{BB962C8B-B14F-4D97-AF65-F5344CB8AC3E}">
        <p14:creationId xmlns:p14="http://schemas.microsoft.com/office/powerpoint/2010/main" val="1508119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02F5-41A5-4E75-8B50-0A360576D793}"/>
              </a:ext>
            </a:extLst>
          </p:cNvPr>
          <p:cNvSpPr>
            <a:spLocks noGrp="1"/>
          </p:cNvSpPr>
          <p:nvPr>
            <p:ph type="title"/>
          </p:nvPr>
        </p:nvSpPr>
        <p:spPr/>
        <p:txBody>
          <a:bodyPr/>
          <a:lstStyle/>
          <a:p>
            <a:r>
              <a:rPr lang="en-US" b="1" dirty="0"/>
              <a:t>Sulfur and nitrogen metabolism</a:t>
            </a:r>
            <a:br>
              <a:rPr lang="en-US" b="1" dirty="0"/>
            </a:br>
            <a:endParaRPr lang="en-US" dirty="0"/>
          </a:p>
        </p:txBody>
      </p:sp>
      <p:sp>
        <p:nvSpPr>
          <p:cNvPr id="3" name="Content Placeholder 2">
            <a:extLst>
              <a:ext uri="{FF2B5EF4-FFF2-40B4-BE49-F238E27FC236}">
                <a16:creationId xmlns:a16="http://schemas.microsoft.com/office/drawing/2014/main" id="{51F9B161-5052-4BB2-B12E-808E7CB64800}"/>
              </a:ext>
            </a:extLst>
          </p:cNvPr>
          <p:cNvSpPr>
            <a:spLocks noGrp="1"/>
          </p:cNvSpPr>
          <p:nvPr>
            <p:ph idx="1"/>
          </p:nvPr>
        </p:nvSpPr>
        <p:spPr/>
        <p:txBody>
          <a:bodyPr/>
          <a:lstStyle/>
          <a:p>
            <a:r>
              <a:rPr lang="en-US" dirty="0"/>
              <a:t>Some bacteria and archaea have metabolic pathways that allow them to metabolize nitrogen and sulfur in ways that eukaryotes cannot. In some cases, they use nitrogen- or sulfur-containing molecules to obtain energy, but in other cases, they expend energy to convert these molecules from one form to another.</a:t>
            </a:r>
          </a:p>
        </p:txBody>
      </p:sp>
    </p:spTree>
    <p:extLst>
      <p:ext uri="{BB962C8B-B14F-4D97-AF65-F5344CB8AC3E}">
        <p14:creationId xmlns:p14="http://schemas.microsoft.com/office/powerpoint/2010/main" val="3290852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EC0A-32E8-4E81-B38E-1D944FB675D6}"/>
              </a:ext>
            </a:extLst>
          </p:cNvPr>
          <p:cNvSpPr>
            <a:spLocks noGrp="1"/>
          </p:cNvSpPr>
          <p:nvPr>
            <p:ph type="title"/>
          </p:nvPr>
        </p:nvSpPr>
        <p:spPr/>
        <p:txBody>
          <a:bodyPr/>
          <a:lstStyle/>
          <a:p>
            <a:r>
              <a:rPr lang="en-US" b="1" dirty="0"/>
              <a:t>Nitrogen Fixation</a:t>
            </a:r>
            <a:br>
              <a:rPr lang="en-US" b="1" dirty="0"/>
            </a:br>
            <a:endParaRPr lang="en-US" dirty="0"/>
          </a:p>
        </p:txBody>
      </p:sp>
      <p:sp>
        <p:nvSpPr>
          <p:cNvPr id="3" name="Content Placeholder 2">
            <a:extLst>
              <a:ext uri="{FF2B5EF4-FFF2-40B4-BE49-F238E27FC236}">
                <a16:creationId xmlns:a16="http://schemas.microsoft.com/office/drawing/2014/main" id="{AF46AFE2-10AA-4186-8DD4-08AD999CB474}"/>
              </a:ext>
            </a:extLst>
          </p:cNvPr>
          <p:cNvSpPr>
            <a:spLocks noGrp="1"/>
          </p:cNvSpPr>
          <p:nvPr>
            <p:ph idx="1"/>
          </p:nvPr>
        </p:nvSpPr>
        <p:spPr/>
        <p:txBody>
          <a:bodyPr>
            <a:normAutofit fontScale="85000" lnSpcReduction="10000"/>
          </a:bodyPr>
          <a:lstStyle/>
          <a:p>
            <a:r>
              <a:rPr lang="en-US" dirty="0"/>
              <a:t>Nitrogen gas (N</a:t>
            </a:r>
            <a:r>
              <a:rPr lang="en-US" baseline="-25000" dirty="0"/>
              <a:t>2</a:t>
            </a:r>
            <a:r>
              <a:rPr lang="en-US" dirty="0"/>
              <a:t>) makes up nearly 80% of the Earth's atmosphere, yet nitrogen is often the nutrient that limits primary production in many ecosystems. Why is this so? Because plants and animals are not able to use nitrogen gas in that form. For nitrogen to be available to make proteins, DNA, and other biologically important compounds, it must first be converted into a different chemical form. The process of converting N</a:t>
            </a:r>
            <a:r>
              <a:rPr lang="en-US" baseline="-25000" dirty="0"/>
              <a:t>2</a:t>
            </a:r>
            <a:r>
              <a:rPr lang="en-US" dirty="0"/>
              <a:t> into biologically available nitrogen is called nitrogen fixation. N</a:t>
            </a:r>
            <a:r>
              <a:rPr lang="en-US" baseline="-25000" dirty="0"/>
              <a:t>2</a:t>
            </a:r>
            <a:r>
              <a:rPr lang="en-US" dirty="0"/>
              <a:t> gas is a very stable compound due to the strength of the triple bond between the nitrogen atoms, and it requires a large amount of energy to break this bond. The whole process requires eight electrons and at least sixteen ATP molecules. As a result, only a select group of prokaryotes are able to carry out this energetically demanding process. Although most nitrogen fixation is carried out by prokaryotes, some nitrogen can be fixed abiotically by lightning or certain industrial processes, including the combustion of fossil fuels.</a:t>
            </a:r>
          </a:p>
        </p:txBody>
      </p:sp>
      <p:pic>
        <p:nvPicPr>
          <p:cNvPr id="4" name="Picture 3">
            <a:extLst>
              <a:ext uri="{FF2B5EF4-FFF2-40B4-BE49-F238E27FC236}">
                <a16:creationId xmlns:a16="http://schemas.microsoft.com/office/drawing/2014/main" id="{E15F7C1F-8208-4803-B9A4-48E4D9C9AF18}"/>
              </a:ext>
            </a:extLst>
          </p:cNvPr>
          <p:cNvPicPr>
            <a:picLocks noChangeAspect="1"/>
          </p:cNvPicPr>
          <p:nvPr/>
        </p:nvPicPr>
        <p:blipFill>
          <a:blip r:embed="rId2"/>
          <a:stretch>
            <a:fillRect/>
          </a:stretch>
        </p:blipFill>
        <p:spPr>
          <a:xfrm>
            <a:off x="4347685" y="4904386"/>
            <a:ext cx="3689540" cy="723937"/>
          </a:xfrm>
          <a:prstGeom prst="rect">
            <a:avLst/>
          </a:prstGeom>
        </p:spPr>
      </p:pic>
    </p:spTree>
    <p:extLst>
      <p:ext uri="{BB962C8B-B14F-4D97-AF65-F5344CB8AC3E}">
        <p14:creationId xmlns:p14="http://schemas.microsoft.com/office/powerpoint/2010/main" val="3706968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2BF2A-6FD7-487D-BCFD-55179D451B44}"/>
              </a:ext>
            </a:extLst>
          </p:cNvPr>
          <p:cNvSpPr>
            <a:spLocks noGrp="1"/>
          </p:cNvSpPr>
          <p:nvPr>
            <p:ph type="title"/>
          </p:nvPr>
        </p:nvSpPr>
        <p:spPr/>
        <p:txBody>
          <a:bodyPr/>
          <a:lstStyle/>
          <a:p>
            <a:r>
              <a:rPr lang="en-US" b="1" dirty="0"/>
              <a:t>Nitrogen Fixation</a:t>
            </a:r>
            <a:endParaRPr lang="en-US" dirty="0"/>
          </a:p>
        </p:txBody>
      </p:sp>
      <p:sp>
        <p:nvSpPr>
          <p:cNvPr id="3" name="Content Placeholder 2">
            <a:extLst>
              <a:ext uri="{FF2B5EF4-FFF2-40B4-BE49-F238E27FC236}">
                <a16:creationId xmlns:a16="http://schemas.microsoft.com/office/drawing/2014/main" id="{18A10EDA-CBDE-424D-BD9E-8EC6BC4E4084}"/>
              </a:ext>
            </a:extLst>
          </p:cNvPr>
          <p:cNvSpPr>
            <a:spLocks noGrp="1"/>
          </p:cNvSpPr>
          <p:nvPr>
            <p:ph idx="1"/>
          </p:nvPr>
        </p:nvSpPr>
        <p:spPr/>
        <p:txBody>
          <a:bodyPr/>
          <a:lstStyle/>
          <a:p>
            <a:r>
              <a:rPr lang="en-US" dirty="0"/>
              <a:t>Some nitrogen-fixing organisms are free-living while others are symbiotic nitrogen-fixers, which require a close association with a host to carry out the process. Most of the symbiotic associations are very specific and have complex mechanisms that help to maintain the symbiosis. For example, root exudates from legume plants (e.g., peas, clover, soybeans) serve as a signal to certain species of </a:t>
            </a:r>
            <a:r>
              <a:rPr lang="en-US" i="1" dirty="0"/>
              <a:t>Rhizobium</a:t>
            </a:r>
            <a:r>
              <a:rPr lang="en-US" dirty="0"/>
              <a:t>, which are nitrogen-fixing bacteria. This signal attracts the bacteria to the roots, and a very complex series of events then occurs to initiate uptake of the bacteria into the root and trigger the process of nitrogen fixation in nodules that form on the roots.</a:t>
            </a:r>
          </a:p>
        </p:txBody>
      </p:sp>
    </p:spTree>
    <p:extLst>
      <p:ext uri="{BB962C8B-B14F-4D97-AF65-F5344CB8AC3E}">
        <p14:creationId xmlns:p14="http://schemas.microsoft.com/office/powerpoint/2010/main" val="1266456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0E88-DE08-42CF-ACA2-A17C258D93D1}"/>
              </a:ext>
            </a:extLst>
          </p:cNvPr>
          <p:cNvSpPr>
            <a:spLocks noGrp="1"/>
          </p:cNvSpPr>
          <p:nvPr>
            <p:ph type="title"/>
          </p:nvPr>
        </p:nvSpPr>
        <p:spPr/>
        <p:txBody>
          <a:bodyPr/>
          <a:lstStyle/>
          <a:p>
            <a:r>
              <a:rPr lang="en-US" b="1" dirty="0"/>
              <a:t>Nitrogen Fixation</a:t>
            </a:r>
            <a:endParaRPr lang="en-US" dirty="0"/>
          </a:p>
        </p:txBody>
      </p:sp>
      <p:sp>
        <p:nvSpPr>
          <p:cNvPr id="3" name="Content Placeholder 2">
            <a:extLst>
              <a:ext uri="{FF2B5EF4-FFF2-40B4-BE49-F238E27FC236}">
                <a16:creationId xmlns:a16="http://schemas.microsoft.com/office/drawing/2014/main" id="{0DED4953-10EE-4854-BF10-B98F9B1FDDBB}"/>
              </a:ext>
            </a:extLst>
          </p:cNvPr>
          <p:cNvSpPr>
            <a:spLocks noGrp="1"/>
          </p:cNvSpPr>
          <p:nvPr>
            <p:ph idx="1"/>
          </p:nvPr>
        </p:nvSpPr>
        <p:spPr/>
        <p:txBody>
          <a:bodyPr>
            <a:normAutofit fontScale="77500" lnSpcReduction="20000"/>
          </a:bodyPr>
          <a:lstStyle/>
          <a:p>
            <a:r>
              <a:rPr lang="en-US" dirty="0"/>
              <a:t>Some of these bacteria are aerobic, others are anaerobic; some are phototrophic, others are chemotrophic (i.e., they use chemicals as their energy source instead of light). Although there is great physiological and phylogenetic diversity among the organisms that carry out nitrogen fixation, they all have a similar enzyme complex called nitrogenase that catalyzes the reduction of N</a:t>
            </a:r>
            <a:r>
              <a:rPr lang="en-US" baseline="-25000" dirty="0"/>
              <a:t>2</a:t>
            </a:r>
            <a:r>
              <a:rPr lang="en-US" dirty="0"/>
              <a:t> to NH</a:t>
            </a:r>
            <a:r>
              <a:rPr lang="en-US" baseline="-25000" dirty="0"/>
              <a:t>3</a:t>
            </a:r>
            <a:r>
              <a:rPr lang="en-US" dirty="0"/>
              <a:t> (ammonia), which can be used as a genetic marker to identify the potential for nitrogen fixation. One of the characteristics of nitrogenase is that the enzyme complex is very sensitive to oxygen and is deactivated in its presence. This presents an interesting dilemma for aerobic nitrogen-fixers and particularly for aerobic nitrogen-fixers that are also photosynthetic since they actually produce oxygen. Over time, nitrogen-fixers have evolved different ways to protect their nitrogenase from oxygen. For example, some cyanobacteria have structures called </a:t>
            </a:r>
            <a:r>
              <a:rPr lang="en-US" dirty="0" err="1"/>
              <a:t>heterocysts</a:t>
            </a:r>
            <a:r>
              <a:rPr lang="en-US" dirty="0"/>
              <a:t> that provide a low-oxygen environment for the enzyme and serves as the site where all the nitrogen fixation occurs in these organisms. Other photosynthetic nitrogen-fixers fix nitrogen only at night when their photosystems are dormant and are not producing oxygen.</a:t>
            </a:r>
          </a:p>
        </p:txBody>
      </p:sp>
    </p:spTree>
    <p:extLst>
      <p:ext uri="{BB962C8B-B14F-4D97-AF65-F5344CB8AC3E}">
        <p14:creationId xmlns:p14="http://schemas.microsoft.com/office/powerpoint/2010/main" val="13286205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5F1A-520B-45E9-90F7-1BC36DAA964D}"/>
              </a:ext>
            </a:extLst>
          </p:cNvPr>
          <p:cNvSpPr>
            <a:spLocks noGrp="1"/>
          </p:cNvSpPr>
          <p:nvPr>
            <p:ph type="title"/>
          </p:nvPr>
        </p:nvSpPr>
        <p:spPr/>
        <p:txBody>
          <a:bodyPr/>
          <a:lstStyle/>
          <a:p>
            <a:r>
              <a:rPr lang="en-US" b="1" dirty="0"/>
              <a:t>Nitrogen Fixation</a:t>
            </a:r>
            <a:endParaRPr lang="en-US" dirty="0"/>
          </a:p>
        </p:txBody>
      </p:sp>
      <p:sp>
        <p:nvSpPr>
          <p:cNvPr id="3" name="Content Placeholder 2">
            <a:extLst>
              <a:ext uri="{FF2B5EF4-FFF2-40B4-BE49-F238E27FC236}">
                <a16:creationId xmlns:a16="http://schemas.microsoft.com/office/drawing/2014/main" id="{615E8E77-9E68-4064-AB73-7C014B745F0C}"/>
              </a:ext>
            </a:extLst>
          </p:cNvPr>
          <p:cNvSpPr>
            <a:spLocks noGrp="1"/>
          </p:cNvSpPr>
          <p:nvPr>
            <p:ph idx="1"/>
          </p:nvPr>
        </p:nvSpPr>
        <p:spPr>
          <a:xfrm>
            <a:off x="1451580" y="2015733"/>
            <a:ext cx="5072684" cy="3131144"/>
          </a:xfrm>
        </p:spPr>
        <p:txBody>
          <a:bodyPr>
            <a:normAutofit fontScale="85000" lnSpcReduction="20000"/>
          </a:bodyPr>
          <a:lstStyle/>
          <a:p>
            <a:r>
              <a:rPr lang="en-US" dirty="0"/>
              <a:t>Genes for nitrogenase are globally distributed and have been found in many aerobic habitats (e.g., oceans, lakes, soils) and also in habitats that may be anaerobic or microaerophilic (e.g., termite guts, sediments, hypersaline lakes, microbial mats, planktonic crustaceans) (</a:t>
            </a:r>
            <a:r>
              <a:rPr lang="en-US" dirty="0" err="1"/>
              <a:t>Zehr</a:t>
            </a:r>
            <a:r>
              <a:rPr lang="en-US" dirty="0"/>
              <a:t> </a:t>
            </a:r>
            <a:r>
              <a:rPr lang="en-US" i="1" dirty="0"/>
              <a:t>et al</a:t>
            </a:r>
            <a:r>
              <a:rPr lang="en-US" dirty="0"/>
              <a:t>. 2003). The broad distribution of nitrogen-fixing genes suggests that nitrogen-fixing organisms display a very broad range of environmental conditions, as might be expected for a process that is critical to the survival of all life on Earth.</a:t>
            </a:r>
          </a:p>
        </p:txBody>
      </p:sp>
      <p:pic>
        <p:nvPicPr>
          <p:cNvPr id="4" name="Picture 3">
            <a:extLst>
              <a:ext uri="{FF2B5EF4-FFF2-40B4-BE49-F238E27FC236}">
                <a16:creationId xmlns:a16="http://schemas.microsoft.com/office/drawing/2014/main" id="{98C40F46-08B1-4A59-9F0C-E4F4B9AC62B5}"/>
              </a:ext>
            </a:extLst>
          </p:cNvPr>
          <p:cNvPicPr>
            <a:picLocks noChangeAspect="1"/>
          </p:cNvPicPr>
          <p:nvPr/>
        </p:nvPicPr>
        <p:blipFill>
          <a:blip r:embed="rId2"/>
          <a:stretch>
            <a:fillRect/>
          </a:stretch>
        </p:blipFill>
        <p:spPr>
          <a:xfrm>
            <a:off x="6524264" y="2422166"/>
            <a:ext cx="4722476" cy="1887474"/>
          </a:xfrm>
          <a:prstGeom prst="rect">
            <a:avLst/>
          </a:prstGeom>
        </p:spPr>
      </p:pic>
    </p:spTree>
    <p:extLst>
      <p:ext uri="{BB962C8B-B14F-4D97-AF65-F5344CB8AC3E}">
        <p14:creationId xmlns:p14="http://schemas.microsoft.com/office/powerpoint/2010/main" val="4050527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3454-413F-43F4-BACD-5376BA5008AD}"/>
              </a:ext>
            </a:extLst>
          </p:cNvPr>
          <p:cNvSpPr>
            <a:spLocks noGrp="1"/>
          </p:cNvSpPr>
          <p:nvPr>
            <p:ph type="title"/>
          </p:nvPr>
        </p:nvSpPr>
        <p:spPr/>
        <p:txBody>
          <a:bodyPr/>
          <a:lstStyle/>
          <a:p>
            <a:r>
              <a:rPr lang="en-US" b="1" dirty="0"/>
              <a:t>Nitrification</a:t>
            </a:r>
            <a:br>
              <a:rPr lang="en-US" b="1" dirty="0"/>
            </a:br>
            <a:endParaRPr lang="en-US" dirty="0"/>
          </a:p>
        </p:txBody>
      </p:sp>
      <p:sp>
        <p:nvSpPr>
          <p:cNvPr id="3" name="Content Placeholder 2">
            <a:extLst>
              <a:ext uri="{FF2B5EF4-FFF2-40B4-BE49-F238E27FC236}">
                <a16:creationId xmlns:a16="http://schemas.microsoft.com/office/drawing/2014/main" id="{B2CD2A0F-B8ED-4559-9383-8B6AA0A36B03}"/>
              </a:ext>
            </a:extLst>
          </p:cNvPr>
          <p:cNvSpPr>
            <a:spLocks noGrp="1"/>
          </p:cNvSpPr>
          <p:nvPr>
            <p:ph idx="1"/>
          </p:nvPr>
        </p:nvSpPr>
        <p:spPr>
          <a:xfrm>
            <a:off x="1451579" y="2015732"/>
            <a:ext cx="5358193" cy="3450613"/>
          </a:xfrm>
        </p:spPr>
        <p:txBody>
          <a:bodyPr>
            <a:normAutofit fontScale="62500" lnSpcReduction="20000"/>
          </a:bodyPr>
          <a:lstStyle/>
          <a:p>
            <a:r>
              <a:rPr lang="en-US" dirty="0"/>
              <a:t>Nitrification is the process that converts ammonia to nitrite and then to nitrate and is another important step in the global nitrogen cycle. Most nitrification occurs aerobically and is carried out exclusively by prokaryotes. There are two distinct steps of nitrification that are carried out by distinct types of microorganisms. The first step is the oxidation of ammonia to nitrite, which is carried out by microbes known as ammonia-oxidizers. Aerobic ammonia oxidizers convert ammonia to nitrite via the intermediate hydroxylamine, a process that requires two different enzymes, ammonia monooxygenase and hydroxylamine oxidoreductase (Figure 4). The process generates a very small amount of energy relative to many other types of metabolism; as a result, </a:t>
            </a:r>
            <a:r>
              <a:rPr lang="en-US" dirty="0" err="1"/>
              <a:t>nitrosofiers</a:t>
            </a:r>
            <a:r>
              <a:rPr lang="en-US" dirty="0"/>
              <a:t> are notoriously very slow growers. Additionally, aerobic ammonia oxidizers are also autotrophs, fixing carbon dioxide to produce organic carbon, much like photosynthetic organisms, but using ammonia as the energy source instead of light.</a:t>
            </a:r>
          </a:p>
        </p:txBody>
      </p:sp>
      <p:pic>
        <p:nvPicPr>
          <p:cNvPr id="4" name="Picture 3">
            <a:extLst>
              <a:ext uri="{FF2B5EF4-FFF2-40B4-BE49-F238E27FC236}">
                <a16:creationId xmlns:a16="http://schemas.microsoft.com/office/drawing/2014/main" id="{F7C78DFA-6A2D-4791-B41A-27C9BD057A99}"/>
              </a:ext>
            </a:extLst>
          </p:cNvPr>
          <p:cNvPicPr>
            <a:picLocks noChangeAspect="1"/>
          </p:cNvPicPr>
          <p:nvPr/>
        </p:nvPicPr>
        <p:blipFill>
          <a:blip r:embed="rId2"/>
          <a:stretch>
            <a:fillRect/>
          </a:stretch>
        </p:blipFill>
        <p:spPr>
          <a:xfrm>
            <a:off x="6762033" y="2360262"/>
            <a:ext cx="4292821" cy="1936850"/>
          </a:xfrm>
          <a:prstGeom prst="rect">
            <a:avLst/>
          </a:prstGeom>
        </p:spPr>
      </p:pic>
    </p:spTree>
    <p:extLst>
      <p:ext uri="{BB962C8B-B14F-4D97-AF65-F5344CB8AC3E}">
        <p14:creationId xmlns:p14="http://schemas.microsoft.com/office/powerpoint/2010/main" val="3021092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9C8B-47E6-4580-BEC3-5E11CFBDF09D}"/>
              </a:ext>
            </a:extLst>
          </p:cNvPr>
          <p:cNvSpPr>
            <a:spLocks noGrp="1"/>
          </p:cNvSpPr>
          <p:nvPr>
            <p:ph type="title"/>
          </p:nvPr>
        </p:nvSpPr>
        <p:spPr/>
        <p:txBody>
          <a:bodyPr/>
          <a:lstStyle/>
          <a:p>
            <a:r>
              <a:rPr lang="en-US" b="1" dirty="0"/>
              <a:t>Nitrification</a:t>
            </a:r>
            <a:endParaRPr lang="en-US" dirty="0"/>
          </a:p>
        </p:txBody>
      </p:sp>
      <p:sp>
        <p:nvSpPr>
          <p:cNvPr id="3" name="Content Placeholder 2">
            <a:extLst>
              <a:ext uri="{FF2B5EF4-FFF2-40B4-BE49-F238E27FC236}">
                <a16:creationId xmlns:a16="http://schemas.microsoft.com/office/drawing/2014/main" id="{80A083AE-211C-4CF2-AC12-858F428EB522}"/>
              </a:ext>
            </a:extLst>
          </p:cNvPr>
          <p:cNvSpPr>
            <a:spLocks noGrp="1"/>
          </p:cNvSpPr>
          <p:nvPr>
            <p:ph idx="1"/>
          </p:nvPr>
        </p:nvSpPr>
        <p:spPr/>
        <p:txBody>
          <a:bodyPr>
            <a:normAutofit fontScale="92500" lnSpcReduction="20000"/>
          </a:bodyPr>
          <a:lstStyle/>
          <a:p>
            <a:r>
              <a:rPr lang="en-US" dirty="0"/>
              <a:t>Unlike nitrogen fixation that is carried out by many different kinds of microbes, ammonia oxidation is less broadly distributed among prokaryotes. Until recently, it was thought that all ammonia oxidation was carried out by only a few types of bacteria in the genera </a:t>
            </a:r>
            <a:r>
              <a:rPr lang="en-US" i="1" dirty="0"/>
              <a:t>Nitrosomonas</a:t>
            </a:r>
            <a:r>
              <a:rPr lang="en-US" dirty="0"/>
              <a:t>, </a:t>
            </a:r>
            <a:r>
              <a:rPr lang="en-US" i="1" dirty="0" err="1"/>
              <a:t>Nitrosospira</a:t>
            </a:r>
            <a:r>
              <a:rPr lang="en-US" dirty="0"/>
              <a:t>, and </a:t>
            </a:r>
            <a:r>
              <a:rPr lang="en-US" i="1" dirty="0" err="1"/>
              <a:t>Nitrosococcus</a:t>
            </a:r>
            <a:r>
              <a:rPr lang="en-US" dirty="0"/>
              <a:t>. However, in 2005 an archaeon was discovered that could also oxidize ammonia (</a:t>
            </a:r>
            <a:r>
              <a:rPr lang="en-US" dirty="0" err="1"/>
              <a:t>Koenneke</a:t>
            </a:r>
            <a:r>
              <a:rPr lang="en-US" dirty="0"/>
              <a:t> </a:t>
            </a:r>
            <a:r>
              <a:rPr lang="en-US" i="1" dirty="0"/>
              <a:t>et al</a:t>
            </a:r>
            <a:r>
              <a:rPr lang="en-US" dirty="0"/>
              <a:t>. 2005). Since their discovery, ammonia-oxidizing Archaea have often been found to outnumber the ammonia-oxidizing Bacteria in many habitats. In the past several years, ammonia-oxidizing Archaea have been found to be abundant in oceans, soils, and salt marshes, suggesting an important role in the nitrogen cycle for these newly-discovered organisms. Currently, only one ammonia-oxidizing archaeon has been grown in pure culture, </a:t>
            </a:r>
            <a:r>
              <a:rPr lang="en-US" i="1" dirty="0" err="1"/>
              <a:t>Nitrosopumilus</a:t>
            </a:r>
            <a:r>
              <a:rPr lang="en-US" i="1" dirty="0"/>
              <a:t> </a:t>
            </a:r>
            <a:r>
              <a:rPr lang="en-US" i="1" dirty="0" err="1"/>
              <a:t>maritimus</a:t>
            </a:r>
            <a:r>
              <a:rPr lang="en-US" dirty="0"/>
              <a:t>, so our understanding of their physiological diversity is limited.</a:t>
            </a:r>
          </a:p>
        </p:txBody>
      </p:sp>
    </p:spTree>
    <p:extLst>
      <p:ext uri="{BB962C8B-B14F-4D97-AF65-F5344CB8AC3E}">
        <p14:creationId xmlns:p14="http://schemas.microsoft.com/office/powerpoint/2010/main" val="1155370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6805-8200-40A3-B4EB-3A8DF6AD542C}"/>
              </a:ext>
            </a:extLst>
          </p:cNvPr>
          <p:cNvSpPr>
            <a:spLocks noGrp="1"/>
          </p:cNvSpPr>
          <p:nvPr>
            <p:ph type="title"/>
          </p:nvPr>
        </p:nvSpPr>
        <p:spPr/>
        <p:txBody>
          <a:bodyPr/>
          <a:lstStyle/>
          <a:p>
            <a:r>
              <a:rPr lang="en-US" b="1" dirty="0"/>
              <a:t>Nitrification</a:t>
            </a:r>
            <a:endParaRPr lang="en-US" dirty="0"/>
          </a:p>
        </p:txBody>
      </p:sp>
      <p:sp>
        <p:nvSpPr>
          <p:cNvPr id="3" name="Content Placeholder 2">
            <a:extLst>
              <a:ext uri="{FF2B5EF4-FFF2-40B4-BE49-F238E27FC236}">
                <a16:creationId xmlns:a16="http://schemas.microsoft.com/office/drawing/2014/main" id="{5DE74448-BEC3-4124-B933-A9BD6A8C69AB}"/>
              </a:ext>
            </a:extLst>
          </p:cNvPr>
          <p:cNvSpPr>
            <a:spLocks noGrp="1"/>
          </p:cNvSpPr>
          <p:nvPr>
            <p:ph idx="1"/>
          </p:nvPr>
        </p:nvSpPr>
        <p:spPr>
          <a:xfrm>
            <a:off x="1451580" y="2015732"/>
            <a:ext cx="5211580" cy="3450613"/>
          </a:xfrm>
        </p:spPr>
        <p:txBody>
          <a:bodyPr>
            <a:normAutofit fontScale="77500" lnSpcReduction="20000"/>
          </a:bodyPr>
          <a:lstStyle/>
          <a:p>
            <a:r>
              <a:rPr lang="en-US" dirty="0"/>
              <a:t>The second step in nitrification is the oxidation of nitrite (NO</a:t>
            </a:r>
            <a:r>
              <a:rPr lang="en-US" baseline="-25000" dirty="0"/>
              <a:t>2</a:t>
            </a:r>
            <a:r>
              <a:rPr lang="en-US" baseline="30000" dirty="0"/>
              <a:t>-</a:t>
            </a:r>
            <a:r>
              <a:rPr lang="en-US" dirty="0"/>
              <a:t>) to nitrate (NO</a:t>
            </a:r>
            <a:r>
              <a:rPr lang="en-US" baseline="-25000" dirty="0"/>
              <a:t>3</a:t>
            </a:r>
            <a:r>
              <a:rPr lang="en-US" baseline="30000" dirty="0"/>
              <a:t>-</a:t>
            </a:r>
            <a:r>
              <a:rPr lang="en-US" dirty="0"/>
              <a:t>) (Figure 5). This step is carried out by a completely separate group of prokaryotes, known as nitrite-oxidizing Bacteria. Some of the genera involved in nitrite oxidation include </a:t>
            </a:r>
            <a:r>
              <a:rPr lang="en-US" i="1" dirty="0" err="1"/>
              <a:t>Nitrospira</a:t>
            </a:r>
            <a:r>
              <a:rPr lang="en-US" dirty="0"/>
              <a:t>, </a:t>
            </a:r>
            <a:r>
              <a:rPr lang="en-US" i="1" dirty="0"/>
              <a:t>Nitrobacter</a:t>
            </a:r>
            <a:r>
              <a:rPr lang="en-US" dirty="0"/>
              <a:t>, </a:t>
            </a:r>
            <a:r>
              <a:rPr lang="en-US" i="1" dirty="0" err="1"/>
              <a:t>Nitrococcus</a:t>
            </a:r>
            <a:r>
              <a:rPr lang="en-US" dirty="0"/>
              <a:t>, and </a:t>
            </a:r>
            <a:r>
              <a:rPr lang="en-US" i="1" dirty="0" err="1"/>
              <a:t>Nitrospina</a:t>
            </a:r>
            <a:r>
              <a:rPr lang="en-US" dirty="0"/>
              <a:t>. Similar to ammonia oxidizers, the energy generated from the oxidation of nitrite to nitrate is very small, and thus growth yields are very low. In fact, ammonia- and nitrite-oxidizers must oxidize many molecules of ammonia or nitrite in order to fix a single molecule of CO</a:t>
            </a:r>
            <a:r>
              <a:rPr lang="en-US" baseline="-25000" dirty="0"/>
              <a:t>2</a:t>
            </a:r>
            <a:r>
              <a:rPr lang="en-US" dirty="0"/>
              <a:t>. For complete nitrification, both ammonia oxidation and nitrite oxidation must occur.</a:t>
            </a:r>
          </a:p>
        </p:txBody>
      </p:sp>
      <p:pic>
        <p:nvPicPr>
          <p:cNvPr id="4" name="Picture 3">
            <a:extLst>
              <a:ext uri="{FF2B5EF4-FFF2-40B4-BE49-F238E27FC236}">
                <a16:creationId xmlns:a16="http://schemas.microsoft.com/office/drawing/2014/main" id="{DD38F66F-0D95-4128-A330-2212D569C013}"/>
              </a:ext>
            </a:extLst>
          </p:cNvPr>
          <p:cNvPicPr>
            <a:picLocks noChangeAspect="1"/>
          </p:cNvPicPr>
          <p:nvPr/>
        </p:nvPicPr>
        <p:blipFill>
          <a:blip r:embed="rId2"/>
          <a:stretch>
            <a:fillRect/>
          </a:stretch>
        </p:blipFill>
        <p:spPr>
          <a:xfrm>
            <a:off x="6837150" y="2806502"/>
            <a:ext cx="4343623" cy="1422473"/>
          </a:xfrm>
          <a:prstGeom prst="rect">
            <a:avLst/>
          </a:prstGeom>
        </p:spPr>
      </p:pic>
    </p:spTree>
    <p:extLst>
      <p:ext uri="{BB962C8B-B14F-4D97-AF65-F5344CB8AC3E}">
        <p14:creationId xmlns:p14="http://schemas.microsoft.com/office/powerpoint/2010/main" val="4479273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69FA-E1C3-499B-9E6A-AAF2081BD095}"/>
              </a:ext>
            </a:extLst>
          </p:cNvPr>
          <p:cNvSpPr>
            <a:spLocks noGrp="1"/>
          </p:cNvSpPr>
          <p:nvPr>
            <p:ph type="title"/>
          </p:nvPr>
        </p:nvSpPr>
        <p:spPr/>
        <p:txBody>
          <a:bodyPr/>
          <a:lstStyle/>
          <a:p>
            <a:r>
              <a:rPr lang="en-US" b="1" dirty="0"/>
              <a:t>Nitrification</a:t>
            </a:r>
            <a:endParaRPr lang="en-US" dirty="0"/>
          </a:p>
        </p:txBody>
      </p:sp>
      <p:sp>
        <p:nvSpPr>
          <p:cNvPr id="3" name="Content Placeholder 2">
            <a:extLst>
              <a:ext uri="{FF2B5EF4-FFF2-40B4-BE49-F238E27FC236}">
                <a16:creationId xmlns:a16="http://schemas.microsoft.com/office/drawing/2014/main" id="{349DD7EC-9A65-4F78-94C3-27436660A469}"/>
              </a:ext>
            </a:extLst>
          </p:cNvPr>
          <p:cNvSpPr>
            <a:spLocks noGrp="1"/>
          </p:cNvSpPr>
          <p:nvPr>
            <p:ph idx="1"/>
          </p:nvPr>
        </p:nvSpPr>
        <p:spPr/>
        <p:txBody>
          <a:bodyPr/>
          <a:lstStyle/>
          <a:p>
            <a:r>
              <a:rPr lang="en-US" dirty="0"/>
              <a:t>Ammonia-oxidizers and nitrite-oxidizers are ubiquitous in aerobic environments. They have been extensively studied in natural environments such as soils, estuaries, lakes, and open-ocean environments. However, ammonia- and nitrite-oxidizers also play a very important role in wastewater treatment facilities by removing potentially harmful levels of ammonium that could lead to the pollution of the receiving waters. Much research has focused on how to maintain stable populations of these important microbes in wastewater treatment plants. Additionally, ammonia- and nitrite-oxidizers help to maintain healthy aquaria by facilitating the removal of potentially toxic ammonium excreted in fish urine.</a:t>
            </a:r>
          </a:p>
        </p:txBody>
      </p:sp>
    </p:spTree>
    <p:extLst>
      <p:ext uri="{BB962C8B-B14F-4D97-AF65-F5344CB8AC3E}">
        <p14:creationId xmlns:p14="http://schemas.microsoft.com/office/powerpoint/2010/main" val="2073117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DC70-1B20-47B6-8C26-ED77ADBAFD7C}"/>
              </a:ext>
            </a:extLst>
          </p:cNvPr>
          <p:cNvSpPr>
            <a:spLocks noGrp="1"/>
          </p:cNvSpPr>
          <p:nvPr>
            <p:ph type="title"/>
          </p:nvPr>
        </p:nvSpPr>
        <p:spPr/>
        <p:txBody>
          <a:bodyPr/>
          <a:lstStyle/>
          <a:p>
            <a:r>
              <a:rPr lang="en-US" b="1" dirty="0"/>
              <a:t>Anammox</a:t>
            </a:r>
            <a:br>
              <a:rPr lang="en-US" b="1" dirty="0"/>
            </a:br>
            <a:endParaRPr lang="en-US" dirty="0"/>
          </a:p>
        </p:txBody>
      </p:sp>
      <p:sp>
        <p:nvSpPr>
          <p:cNvPr id="3" name="Content Placeholder 2">
            <a:extLst>
              <a:ext uri="{FF2B5EF4-FFF2-40B4-BE49-F238E27FC236}">
                <a16:creationId xmlns:a16="http://schemas.microsoft.com/office/drawing/2014/main" id="{36C0A197-D660-4AC2-A0FE-BAB0914778F2}"/>
              </a:ext>
            </a:extLst>
          </p:cNvPr>
          <p:cNvSpPr>
            <a:spLocks noGrp="1"/>
          </p:cNvSpPr>
          <p:nvPr>
            <p:ph idx="1"/>
          </p:nvPr>
        </p:nvSpPr>
        <p:spPr>
          <a:xfrm>
            <a:off x="1451580" y="2015732"/>
            <a:ext cx="5504806" cy="3450613"/>
          </a:xfrm>
        </p:spPr>
        <p:txBody>
          <a:bodyPr>
            <a:normAutofit fontScale="62500" lnSpcReduction="20000"/>
          </a:bodyPr>
          <a:lstStyle/>
          <a:p>
            <a:r>
              <a:rPr lang="en-US" dirty="0"/>
              <a:t>Traditionally, all nitrification was thought to be carried out under aerobic conditions, but recently a new type of ammonia oxidation occurring under anoxic conditions was discovered. Anammox (anaerobic ammonia oxidation) is carried out by prokaryotes belonging to the Planctomycetes phylum of Bacteria. The first described anammox bacterium was </a:t>
            </a:r>
            <a:r>
              <a:rPr lang="en-US" i="1" dirty="0" err="1"/>
              <a:t>Brocadia</a:t>
            </a:r>
            <a:r>
              <a:rPr lang="en-US" i="1" dirty="0"/>
              <a:t> </a:t>
            </a:r>
            <a:r>
              <a:rPr lang="en-US" i="1" dirty="0" err="1"/>
              <a:t>anammoxidans</a:t>
            </a:r>
            <a:r>
              <a:rPr lang="en-US" dirty="0"/>
              <a:t>. Anammox bacteria oxidize ammonia by using nitrite as the electron acceptor to produce gaseous nitrogen (Figure 6). Anammox bacteria were first discovered in anoxic bioreactors of </a:t>
            </a:r>
            <a:r>
              <a:rPr lang="en-US" dirty="0" err="1"/>
              <a:t>wasterwater</a:t>
            </a:r>
            <a:r>
              <a:rPr lang="en-US" dirty="0"/>
              <a:t> treatment plants but have since been found in a variety of aquatic systems, including low-oxygen zones of the ocean, coastal and estuarine sediments, mangroves, and freshwater lakes. In some areas of the ocean, the anammox process is considered to be responsible for a significant loss of nitrogen. However, Ward </a:t>
            </a:r>
            <a:r>
              <a:rPr lang="en-US" i="1" dirty="0"/>
              <a:t>et al</a:t>
            </a:r>
            <a:r>
              <a:rPr lang="en-US" dirty="0"/>
              <a:t>. (2009) argue that denitrification rather than anammox is responsible for most nitrogen loss in other areas. Whether anammox or denitrification is responsible for most nitrogen loss in the ocean, it is clear that anammox represents an important process in the global nitrogen cycle.</a:t>
            </a:r>
          </a:p>
        </p:txBody>
      </p:sp>
      <p:pic>
        <p:nvPicPr>
          <p:cNvPr id="4" name="Picture 3">
            <a:extLst>
              <a:ext uri="{FF2B5EF4-FFF2-40B4-BE49-F238E27FC236}">
                <a16:creationId xmlns:a16="http://schemas.microsoft.com/office/drawing/2014/main" id="{66D9692B-0528-4BCD-843B-382550CB1891}"/>
              </a:ext>
            </a:extLst>
          </p:cNvPr>
          <p:cNvPicPr>
            <a:picLocks noChangeAspect="1"/>
          </p:cNvPicPr>
          <p:nvPr/>
        </p:nvPicPr>
        <p:blipFill>
          <a:blip r:embed="rId2"/>
          <a:stretch>
            <a:fillRect/>
          </a:stretch>
        </p:blipFill>
        <p:spPr>
          <a:xfrm>
            <a:off x="6986660" y="2504195"/>
            <a:ext cx="4191215" cy="1409772"/>
          </a:xfrm>
          <a:prstGeom prst="rect">
            <a:avLst/>
          </a:prstGeom>
        </p:spPr>
      </p:pic>
      <p:sp>
        <p:nvSpPr>
          <p:cNvPr id="5" name="Rectangle 4">
            <a:extLst>
              <a:ext uri="{FF2B5EF4-FFF2-40B4-BE49-F238E27FC236}">
                <a16:creationId xmlns:a16="http://schemas.microsoft.com/office/drawing/2014/main" id="{94FBBE2B-A0D1-42E9-8FD3-7705B1AE6548}"/>
              </a:ext>
            </a:extLst>
          </p:cNvPr>
          <p:cNvSpPr/>
          <p:nvPr/>
        </p:nvSpPr>
        <p:spPr>
          <a:xfrm>
            <a:off x="7288781" y="4325035"/>
            <a:ext cx="3889094" cy="923330"/>
          </a:xfrm>
          <a:prstGeom prst="rect">
            <a:avLst/>
          </a:prstGeom>
        </p:spPr>
        <p:txBody>
          <a:bodyPr wrap="square">
            <a:spAutoFit/>
          </a:bodyPr>
          <a:lstStyle/>
          <a:p>
            <a:r>
              <a:rPr lang="en-US" dirty="0"/>
              <a:t>Ward, B. B. et al. Denitrification as the dominant nitrogen loss process in the Arabian Sea. Nature 460, 78–81 (2009).</a:t>
            </a:r>
          </a:p>
        </p:txBody>
      </p:sp>
    </p:spTree>
    <p:extLst>
      <p:ext uri="{BB962C8B-B14F-4D97-AF65-F5344CB8AC3E}">
        <p14:creationId xmlns:p14="http://schemas.microsoft.com/office/powerpoint/2010/main" val="464404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E29A-5D0C-48DE-B3E5-082B36A14B56}"/>
              </a:ext>
            </a:extLst>
          </p:cNvPr>
          <p:cNvSpPr>
            <a:spLocks noGrp="1"/>
          </p:cNvSpPr>
          <p:nvPr>
            <p:ph type="title"/>
          </p:nvPr>
        </p:nvSpPr>
        <p:spPr/>
        <p:txBody>
          <a:bodyPr/>
          <a:lstStyle/>
          <a:p>
            <a:r>
              <a:rPr lang="en-US" b="1" dirty="0"/>
              <a:t>Denitrification</a:t>
            </a:r>
            <a:br>
              <a:rPr lang="en-US" b="1" dirty="0"/>
            </a:br>
            <a:endParaRPr lang="en-US" dirty="0"/>
          </a:p>
        </p:txBody>
      </p:sp>
      <p:sp>
        <p:nvSpPr>
          <p:cNvPr id="3" name="Content Placeholder 2">
            <a:extLst>
              <a:ext uri="{FF2B5EF4-FFF2-40B4-BE49-F238E27FC236}">
                <a16:creationId xmlns:a16="http://schemas.microsoft.com/office/drawing/2014/main" id="{C96794C1-8C0A-43EB-B544-210FF4A1790E}"/>
              </a:ext>
            </a:extLst>
          </p:cNvPr>
          <p:cNvSpPr>
            <a:spLocks noGrp="1"/>
          </p:cNvSpPr>
          <p:nvPr>
            <p:ph idx="1"/>
          </p:nvPr>
        </p:nvSpPr>
        <p:spPr>
          <a:xfrm>
            <a:off x="1451580" y="2015732"/>
            <a:ext cx="4764026" cy="3450613"/>
          </a:xfrm>
        </p:spPr>
        <p:txBody>
          <a:bodyPr>
            <a:normAutofit fontScale="92500" lnSpcReduction="10000"/>
          </a:bodyPr>
          <a:lstStyle/>
          <a:p>
            <a:r>
              <a:rPr lang="en-US" dirty="0"/>
              <a:t>Denitrification is the process that converts nitrate to nitrogen gas, thus removing bioavailable nitrogen and returning it to the atmosphere. Dinitrogen gas (N</a:t>
            </a:r>
            <a:r>
              <a:rPr lang="en-US" baseline="-25000" dirty="0"/>
              <a:t>2</a:t>
            </a:r>
            <a:r>
              <a:rPr lang="en-US" dirty="0"/>
              <a:t>) is the ultimate end product of denitrification, but other intermediate gaseous forms of nitrogen exist (Figure 7). Some of these gases, such as nitrous oxide (N</a:t>
            </a:r>
            <a:r>
              <a:rPr lang="en-US" baseline="-25000" dirty="0"/>
              <a:t>2</a:t>
            </a:r>
            <a:r>
              <a:rPr lang="en-US" dirty="0"/>
              <a:t>O), are considered greenhouse gasses, reacting with ozone and contributing to air pollution.</a:t>
            </a:r>
          </a:p>
        </p:txBody>
      </p:sp>
      <p:pic>
        <p:nvPicPr>
          <p:cNvPr id="4" name="Picture 3">
            <a:extLst>
              <a:ext uri="{FF2B5EF4-FFF2-40B4-BE49-F238E27FC236}">
                <a16:creationId xmlns:a16="http://schemas.microsoft.com/office/drawing/2014/main" id="{C6E50DA9-BA45-4ACD-8261-ADC205436BAD}"/>
              </a:ext>
            </a:extLst>
          </p:cNvPr>
          <p:cNvPicPr>
            <a:picLocks noChangeAspect="1"/>
          </p:cNvPicPr>
          <p:nvPr/>
        </p:nvPicPr>
        <p:blipFill>
          <a:blip r:embed="rId2"/>
          <a:stretch>
            <a:fillRect/>
          </a:stretch>
        </p:blipFill>
        <p:spPr>
          <a:xfrm>
            <a:off x="6565227" y="2609808"/>
            <a:ext cx="4254719" cy="1638384"/>
          </a:xfrm>
          <a:prstGeom prst="rect">
            <a:avLst/>
          </a:prstGeom>
        </p:spPr>
      </p:pic>
    </p:spTree>
    <p:extLst>
      <p:ext uri="{BB962C8B-B14F-4D97-AF65-F5344CB8AC3E}">
        <p14:creationId xmlns:p14="http://schemas.microsoft.com/office/powerpoint/2010/main" val="379044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9941-C48D-4BC1-AABF-6CC6A6697A0F}"/>
              </a:ext>
            </a:extLst>
          </p:cNvPr>
          <p:cNvSpPr>
            <a:spLocks noGrp="1"/>
          </p:cNvSpPr>
          <p:nvPr>
            <p:ph type="title"/>
          </p:nvPr>
        </p:nvSpPr>
        <p:spPr/>
        <p:txBody>
          <a:bodyPr/>
          <a:lstStyle/>
          <a:p>
            <a:r>
              <a:rPr lang="en-US" b="1" dirty="0"/>
              <a:t>Sulfur metabolism</a:t>
            </a:r>
            <a:br>
              <a:rPr lang="en-US" b="1" dirty="0"/>
            </a:br>
            <a:endParaRPr lang="en-US" dirty="0"/>
          </a:p>
        </p:txBody>
      </p:sp>
      <p:sp>
        <p:nvSpPr>
          <p:cNvPr id="3" name="Content Placeholder 2">
            <a:extLst>
              <a:ext uri="{FF2B5EF4-FFF2-40B4-BE49-F238E27FC236}">
                <a16:creationId xmlns:a16="http://schemas.microsoft.com/office/drawing/2014/main" id="{86BAD996-2093-4BDA-9D4E-E4829A7632DE}"/>
              </a:ext>
            </a:extLst>
          </p:cNvPr>
          <p:cNvSpPr>
            <a:spLocks noGrp="1"/>
          </p:cNvSpPr>
          <p:nvPr>
            <p:ph idx="1"/>
          </p:nvPr>
        </p:nvSpPr>
        <p:spPr/>
        <p:txBody>
          <a:bodyPr>
            <a:normAutofit lnSpcReduction="10000"/>
          </a:bodyPr>
          <a:lstStyle/>
          <a:p>
            <a:r>
              <a:rPr lang="en-US" dirty="0"/>
              <a:t>Some fascinating examples of sulfur-metabolizing prokaryotes are found in deep-sea ecosystems. For instance, certain prokaryotic species can oxidize hydrogen sulfide from piping hot hydrothermal vents. They use energy released in this process to fix inorganic carbon from the water into sugars and other organic molecules in a process called chemosynthesis.</a:t>
            </a:r>
          </a:p>
          <a:p>
            <a:r>
              <a:rPr lang="en-US" dirty="0"/>
              <a:t>Sulfur-metabolizing prokaryotes form the basis of food chains in their deep-sea habitats (where not the tiniest ray of light can reach to support photosynthesis). The sulfur metabolizers support entire communities of organisms, including worms, crabs, and shrimp, thousands of meters below the ocean surface.</a:t>
            </a:r>
          </a:p>
        </p:txBody>
      </p:sp>
      <p:sp>
        <p:nvSpPr>
          <p:cNvPr id="4" name="AutoShape 2" descr="Sulfur-metabolizing prokaryotes are commonly found in deep-sea hydrothermal vent ecosystems. The hydrothermal vents release geothermally heated water that is rich in dissolved minerals. ">
            <a:extLst>
              <a:ext uri="{FF2B5EF4-FFF2-40B4-BE49-F238E27FC236}">
                <a16:creationId xmlns:a16="http://schemas.microsoft.com/office/drawing/2014/main" id="{D4F9F582-D12F-4F7A-AB44-DEC612A856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9031AB6-8EF7-435D-812D-3714D49CF8EF}"/>
              </a:ext>
            </a:extLst>
          </p:cNvPr>
          <p:cNvPicPr>
            <a:picLocks noChangeAspect="1"/>
          </p:cNvPicPr>
          <p:nvPr/>
        </p:nvPicPr>
        <p:blipFill>
          <a:blip r:embed="rId2"/>
          <a:stretch>
            <a:fillRect/>
          </a:stretch>
        </p:blipFill>
        <p:spPr>
          <a:xfrm>
            <a:off x="7657588" y="162046"/>
            <a:ext cx="2568980" cy="1909784"/>
          </a:xfrm>
          <a:prstGeom prst="rect">
            <a:avLst/>
          </a:prstGeom>
        </p:spPr>
      </p:pic>
    </p:spTree>
    <p:extLst>
      <p:ext uri="{BB962C8B-B14F-4D97-AF65-F5344CB8AC3E}">
        <p14:creationId xmlns:p14="http://schemas.microsoft.com/office/powerpoint/2010/main" val="20746800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3FAE-67F4-4F39-8C5C-0FB636C2AE61}"/>
              </a:ext>
            </a:extLst>
          </p:cNvPr>
          <p:cNvSpPr>
            <a:spLocks noGrp="1"/>
          </p:cNvSpPr>
          <p:nvPr>
            <p:ph type="title"/>
          </p:nvPr>
        </p:nvSpPr>
        <p:spPr/>
        <p:txBody>
          <a:bodyPr/>
          <a:lstStyle/>
          <a:p>
            <a:r>
              <a:rPr lang="en-US" b="1" dirty="0"/>
              <a:t>Denitrification</a:t>
            </a:r>
            <a:endParaRPr lang="en-US" dirty="0"/>
          </a:p>
        </p:txBody>
      </p:sp>
      <p:sp>
        <p:nvSpPr>
          <p:cNvPr id="3" name="Content Placeholder 2">
            <a:extLst>
              <a:ext uri="{FF2B5EF4-FFF2-40B4-BE49-F238E27FC236}">
                <a16:creationId xmlns:a16="http://schemas.microsoft.com/office/drawing/2014/main" id="{CD4FCE93-1211-44EF-BF4F-26A0A1E8CEC5}"/>
              </a:ext>
            </a:extLst>
          </p:cNvPr>
          <p:cNvSpPr>
            <a:spLocks noGrp="1"/>
          </p:cNvSpPr>
          <p:nvPr>
            <p:ph idx="1"/>
          </p:nvPr>
        </p:nvSpPr>
        <p:spPr/>
        <p:txBody>
          <a:bodyPr>
            <a:normAutofit fontScale="85000" lnSpcReduction="20000"/>
          </a:bodyPr>
          <a:lstStyle/>
          <a:p>
            <a:pPr fontAlgn="base"/>
            <a:r>
              <a:rPr lang="en-US" dirty="0"/>
              <a:t>Unlike nitrification, denitrification is an anaerobic process, occurring mostly in soils and sediments and anoxic zones in lakes and oceans. Similar to nitrogen fixation, denitrification is carried out by a diverse group of prokaryotes, and there is recent evidence that some eukaryotes are also capable of denitrification. Some denitrifying bacteria include species in the genera </a:t>
            </a:r>
            <a:r>
              <a:rPr lang="en-US" i="1" dirty="0"/>
              <a:t>Bacillus</a:t>
            </a:r>
            <a:r>
              <a:rPr lang="en-US" dirty="0"/>
              <a:t>, </a:t>
            </a:r>
            <a:r>
              <a:rPr lang="en-US" i="1" dirty="0" err="1"/>
              <a:t>Paracoccus</a:t>
            </a:r>
            <a:r>
              <a:rPr lang="en-US" dirty="0"/>
              <a:t>, and </a:t>
            </a:r>
            <a:r>
              <a:rPr lang="en-US" i="1" dirty="0"/>
              <a:t>Pseudomonas</a:t>
            </a:r>
            <a:r>
              <a:rPr lang="en-US" dirty="0"/>
              <a:t>. </a:t>
            </a:r>
            <a:r>
              <a:rPr lang="en-US" dirty="0" err="1"/>
              <a:t>Denitrifiers</a:t>
            </a:r>
            <a:r>
              <a:rPr lang="en-US" dirty="0"/>
              <a:t> are chemoorganotrophs and thus must also be supplied with some form of organic carbon.</a:t>
            </a:r>
          </a:p>
          <a:p>
            <a:pPr fontAlgn="base"/>
            <a:r>
              <a:rPr lang="en-US" dirty="0"/>
              <a:t>Denitrification is important in that it removes fixed nitrogen (i.e., nitrate) from the ecosystem and returns it to the atmosphere in a biologically inert form (N</a:t>
            </a:r>
            <a:r>
              <a:rPr lang="en-US" baseline="-25000" dirty="0"/>
              <a:t>2</a:t>
            </a:r>
            <a:r>
              <a:rPr lang="en-US" dirty="0"/>
              <a:t>). This is particularly important in agriculture where the loss of nitrates in fertilizer is detrimental and costly. However, denitrification in wastewater treatment plays a very beneficial role by removing unwanted nitrates from the wastewater effluent, thereby reducing the chances that the water discharged from the treatment plants will cause undesirable consequences (e.g., algal blooms).</a:t>
            </a:r>
          </a:p>
          <a:p>
            <a:endParaRPr lang="en-US" dirty="0"/>
          </a:p>
        </p:txBody>
      </p:sp>
    </p:spTree>
    <p:extLst>
      <p:ext uri="{BB962C8B-B14F-4D97-AF65-F5344CB8AC3E}">
        <p14:creationId xmlns:p14="http://schemas.microsoft.com/office/powerpoint/2010/main" val="34401081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CC2DF-23F4-46BB-9FD4-A239E3AFDBB9}"/>
              </a:ext>
            </a:extLst>
          </p:cNvPr>
          <p:cNvSpPr>
            <a:spLocks noGrp="1"/>
          </p:cNvSpPr>
          <p:nvPr>
            <p:ph type="title"/>
          </p:nvPr>
        </p:nvSpPr>
        <p:spPr/>
        <p:txBody>
          <a:bodyPr/>
          <a:lstStyle/>
          <a:p>
            <a:r>
              <a:rPr lang="en-US" b="1" dirty="0"/>
              <a:t>Ammonification</a:t>
            </a:r>
            <a:br>
              <a:rPr lang="en-US" b="1" dirty="0"/>
            </a:br>
            <a:endParaRPr lang="en-US" dirty="0"/>
          </a:p>
        </p:txBody>
      </p:sp>
      <p:sp>
        <p:nvSpPr>
          <p:cNvPr id="3" name="Content Placeholder 2">
            <a:extLst>
              <a:ext uri="{FF2B5EF4-FFF2-40B4-BE49-F238E27FC236}">
                <a16:creationId xmlns:a16="http://schemas.microsoft.com/office/drawing/2014/main" id="{47DA0893-FA89-4343-88CD-C79FCC145467}"/>
              </a:ext>
            </a:extLst>
          </p:cNvPr>
          <p:cNvSpPr>
            <a:spLocks noGrp="1"/>
          </p:cNvSpPr>
          <p:nvPr>
            <p:ph idx="1"/>
          </p:nvPr>
        </p:nvSpPr>
        <p:spPr/>
        <p:txBody>
          <a:bodyPr>
            <a:normAutofit fontScale="85000" lnSpcReduction="10000"/>
          </a:bodyPr>
          <a:lstStyle/>
          <a:p>
            <a:r>
              <a:rPr lang="en-US" dirty="0"/>
              <a:t>When an organism excretes waste or dies, the nitrogen in its tissues is in the form of organic nitrogen (e.g. amino acids, DNA). Various fungi and prokaryotes then decompose the tissue and release inorganic nitrogen back into the ecosystem as ammonia in the process known as ammonification. The ammonia then becomes available for uptake by plants and other microorganisms for growth.</a:t>
            </a:r>
          </a:p>
          <a:p>
            <a:r>
              <a:rPr lang="en-US" dirty="0"/>
              <a:t>Nitrogen is arguably the most important nutrient in regulating primary productivity and species diversity in both aquatic and terrestrial ecosystems. Microbially-driven processes such as nitrogen fixation, nitrification, and denitrification, constitute the bulk of nitrogen transformations, and play a critical role in the fate of nitrogen in the Earth's ecosystems. However, as human populations continue to increase, the consequences of human activities continue to threaten our resources and have already significantly altered the global nitrogen cycle.</a:t>
            </a:r>
          </a:p>
        </p:txBody>
      </p:sp>
    </p:spTree>
    <p:extLst>
      <p:ext uri="{BB962C8B-B14F-4D97-AF65-F5344CB8AC3E}">
        <p14:creationId xmlns:p14="http://schemas.microsoft.com/office/powerpoint/2010/main" val="2313716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7784-3D4D-4F22-AB5F-29E8DC45BD92}"/>
              </a:ext>
            </a:extLst>
          </p:cNvPr>
          <p:cNvSpPr>
            <a:spLocks noGrp="1"/>
          </p:cNvSpPr>
          <p:nvPr>
            <p:ph type="title"/>
          </p:nvPr>
        </p:nvSpPr>
        <p:spPr/>
        <p:txBody>
          <a:bodyPr/>
          <a:lstStyle/>
          <a:p>
            <a:r>
              <a:rPr lang="en-US" dirty="0"/>
              <a:t>Extremophile/Extreme Microbes</a:t>
            </a:r>
          </a:p>
        </p:txBody>
      </p:sp>
      <p:sp>
        <p:nvSpPr>
          <p:cNvPr id="3" name="Content Placeholder 2">
            <a:extLst>
              <a:ext uri="{FF2B5EF4-FFF2-40B4-BE49-F238E27FC236}">
                <a16:creationId xmlns:a16="http://schemas.microsoft.com/office/drawing/2014/main" id="{BF27BBD2-E373-4257-9CD2-7EFE9800320A}"/>
              </a:ext>
            </a:extLst>
          </p:cNvPr>
          <p:cNvSpPr>
            <a:spLocks noGrp="1"/>
          </p:cNvSpPr>
          <p:nvPr>
            <p:ph idx="1"/>
          </p:nvPr>
        </p:nvSpPr>
        <p:spPr/>
        <p:txBody>
          <a:bodyPr>
            <a:normAutofit/>
          </a:bodyPr>
          <a:lstStyle/>
          <a:p>
            <a:r>
              <a:rPr lang="en-US" dirty="0"/>
              <a:t>An extremophile (from Latin </a:t>
            </a:r>
            <a:r>
              <a:rPr lang="en-US" dirty="0" err="1"/>
              <a:t>extremus</a:t>
            </a:r>
            <a:r>
              <a:rPr lang="en-US" dirty="0"/>
              <a:t> meaning "extreme" and Greek </a:t>
            </a:r>
            <a:r>
              <a:rPr lang="en-US" dirty="0" err="1"/>
              <a:t>philiā</a:t>
            </a:r>
            <a:r>
              <a:rPr lang="en-US" dirty="0"/>
              <a:t> (</a:t>
            </a:r>
            <a:r>
              <a:rPr lang="en-US" dirty="0" err="1"/>
              <a:t>φιλί</a:t>
            </a:r>
            <a:r>
              <a:rPr lang="en-US" dirty="0"/>
              <a:t>α) meaning "love") is an organism with optimal growth in environmental conditions considered extreme in that it is challenging for a carbon-based life form with water as a solvent, such as all life on Earth, to survive. This is not the same as a more anthropocentric and non-scientific view which considers an extremophile to be an organism that lives in environments uncomfortable to humans. In contrast, organisms that live in more moderate environmental conditions, according to an anthropocentric view, may be termed </a:t>
            </a:r>
            <a:r>
              <a:rPr lang="en-US" dirty="0" err="1"/>
              <a:t>mesophiles</a:t>
            </a:r>
            <a:r>
              <a:rPr lang="en-US" dirty="0"/>
              <a:t> or </a:t>
            </a:r>
            <a:r>
              <a:rPr lang="en-US" dirty="0" err="1"/>
              <a:t>neutrophiles</a:t>
            </a:r>
            <a:r>
              <a:rPr lang="en-US" dirty="0"/>
              <a:t>.</a:t>
            </a:r>
          </a:p>
        </p:txBody>
      </p:sp>
    </p:spTree>
    <p:extLst>
      <p:ext uri="{BB962C8B-B14F-4D97-AF65-F5344CB8AC3E}">
        <p14:creationId xmlns:p14="http://schemas.microsoft.com/office/powerpoint/2010/main" val="3732896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096E-8C93-4D79-BFFD-5A385AE3B710}"/>
              </a:ext>
            </a:extLst>
          </p:cNvPr>
          <p:cNvSpPr>
            <a:spLocks noGrp="1"/>
          </p:cNvSpPr>
          <p:nvPr>
            <p:ph type="title"/>
          </p:nvPr>
        </p:nvSpPr>
        <p:spPr/>
        <p:txBody>
          <a:bodyPr/>
          <a:lstStyle/>
          <a:p>
            <a:r>
              <a:rPr lang="en-US" dirty="0"/>
              <a:t>Extreme Microbes</a:t>
            </a:r>
          </a:p>
        </p:txBody>
      </p:sp>
      <p:sp>
        <p:nvSpPr>
          <p:cNvPr id="3" name="Content Placeholder 2">
            <a:extLst>
              <a:ext uri="{FF2B5EF4-FFF2-40B4-BE49-F238E27FC236}">
                <a16:creationId xmlns:a16="http://schemas.microsoft.com/office/drawing/2014/main" id="{5428F089-FF45-4926-AF1F-2108A441038A}"/>
              </a:ext>
            </a:extLst>
          </p:cNvPr>
          <p:cNvSpPr>
            <a:spLocks noGrp="1"/>
          </p:cNvSpPr>
          <p:nvPr>
            <p:ph idx="1"/>
          </p:nvPr>
        </p:nvSpPr>
        <p:spPr/>
        <p:txBody>
          <a:bodyPr>
            <a:normAutofit fontScale="70000" lnSpcReduction="20000"/>
          </a:bodyPr>
          <a:lstStyle/>
          <a:p>
            <a:r>
              <a:rPr lang="en-US" dirty="0"/>
              <a:t>In the 1980s and 1990s, biologists found that microbial life has great flexibility for surviving in extreme environments—niches that are acidic or extraordinarily hot, for example—that would be completely inhospitable to complex organisms. Some scientists even concluded that life may have begun on Earth in hydrothermal vents far under the ocean's surface.</a:t>
            </a:r>
          </a:p>
          <a:p>
            <a:r>
              <a:rPr lang="en-US" dirty="0"/>
              <a:t>According to astrophysicist </a:t>
            </a:r>
            <a:r>
              <a:rPr lang="en-US" dirty="0" err="1"/>
              <a:t>Steinn</a:t>
            </a:r>
            <a:r>
              <a:rPr lang="en-US" dirty="0"/>
              <a:t> Sigurdsson, "There are viable bacterial spores that have been found that are 40 million years old on Earth—and we know they're very hardened to radiation." Some bacteria were found living in the cold and dark in a lake buried a half-mile deep under the ice in Antarctica, and in the Marianas Trench, the deepest place in Earth's oceans. Some microorganisms have been found thriving inside rocks up to 1,900 feet (580 m) below the sea floor under 8,500 feet (2,600 m) of ocean off the coast of the northwestern United States. According to one of the researchers, "You can find microbes everywhere—they're extremely adaptable to conditions, and survive wherever they are." A key to extremophile adaptation is their amino acid composition, affecting their protein folding ability under particular conditions. Studying extreme environments on Earth can help researchers understand the limits of habitability on other worlds.</a:t>
            </a:r>
          </a:p>
          <a:p>
            <a:r>
              <a:rPr lang="en-US" dirty="0"/>
              <a:t>Tom </a:t>
            </a:r>
            <a:r>
              <a:rPr lang="en-US" dirty="0" err="1"/>
              <a:t>Gheysens</a:t>
            </a:r>
            <a:r>
              <a:rPr lang="en-US" dirty="0"/>
              <a:t> from Ghent University in Belgium and some of his colleagues have presented research findings that show spores from a species of Bacillus bacteria survived and were still viable after being heated to temperatures of 420 °C (788 °F).</a:t>
            </a:r>
          </a:p>
        </p:txBody>
      </p:sp>
    </p:spTree>
    <p:extLst>
      <p:ext uri="{BB962C8B-B14F-4D97-AF65-F5344CB8AC3E}">
        <p14:creationId xmlns:p14="http://schemas.microsoft.com/office/powerpoint/2010/main" val="21733341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CE65-CC74-433F-957C-EDB8172CE450}"/>
              </a:ext>
            </a:extLst>
          </p:cNvPr>
          <p:cNvSpPr>
            <a:spLocks noGrp="1"/>
          </p:cNvSpPr>
          <p:nvPr>
            <p:ph type="title"/>
          </p:nvPr>
        </p:nvSpPr>
        <p:spPr/>
        <p:txBody>
          <a:bodyPr/>
          <a:lstStyle/>
          <a:p>
            <a:r>
              <a:rPr lang="en-US" dirty="0"/>
              <a:t>Extreme Microbes</a:t>
            </a:r>
          </a:p>
        </p:txBody>
      </p:sp>
      <p:sp>
        <p:nvSpPr>
          <p:cNvPr id="3" name="Content Placeholder 2">
            <a:extLst>
              <a:ext uri="{FF2B5EF4-FFF2-40B4-BE49-F238E27FC236}">
                <a16:creationId xmlns:a16="http://schemas.microsoft.com/office/drawing/2014/main" id="{84C8C244-6A31-4849-B6AF-68A757C0C282}"/>
              </a:ext>
            </a:extLst>
          </p:cNvPr>
          <p:cNvSpPr>
            <a:spLocks noGrp="1"/>
          </p:cNvSpPr>
          <p:nvPr>
            <p:ph idx="1"/>
          </p:nvPr>
        </p:nvSpPr>
        <p:spPr>
          <a:xfrm>
            <a:off x="1451579" y="4664598"/>
            <a:ext cx="9603275" cy="956840"/>
          </a:xfrm>
        </p:spPr>
        <p:txBody>
          <a:bodyPr>
            <a:normAutofit fontScale="55000" lnSpcReduction="20000"/>
          </a:bodyPr>
          <a:lstStyle/>
          <a:p>
            <a:r>
              <a:rPr lang="en-US" dirty="0"/>
              <a:t>There are many classes of extremophiles that range all around the globe; each corresponding to the way its environmental niche differs from mesophilic conditions. These classifications are not exclusive. Many extremophiles fall under multiple categories and are classified as polyextremophiles. For example, organisms living inside hot rocks deep under Earth's surface are thermophilic and </a:t>
            </a:r>
            <a:r>
              <a:rPr lang="en-US" dirty="0" err="1"/>
              <a:t>piezophilic</a:t>
            </a:r>
            <a:r>
              <a:rPr lang="en-US" dirty="0"/>
              <a:t> such as Thermococcus </a:t>
            </a:r>
            <a:r>
              <a:rPr lang="en-US" dirty="0" err="1"/>
              <a:t>barophilus</a:t>
            </a:r>
            <a:r>
              <a:rPr lang="en-US" dirty="0"/>
              <a:t>. A polyextremophile living at the summit of a mountain in the Atacama Desert might be a radioresistant </a:t>
            </a:r>
            <a:r>
              <a:rPr lang="en-US" dirty="0" err="1"/>
              <a:t>xerophile</a:t>
            </a:r>
            <a:r>
              <a:rPr lang="en-US" dirty="0"/>
              <a:t>, a psychrophile, and an oligotroph. Polyextremophiles are well known for their ability to tolerate both high and low pH levels.</a:t>
            </a:r>
          </a:p>
        </p:txBody>
      </p:sp>
      <p:pic>
        <p:nvPicPr>
          <p:cNvPr id="4" name="Picture 3">
            <a:extLst>
              <a:ext uri="{FF2B5EF4-FFF2-40B4-BE49-F238E27FC236}">
                <a16:creationId xmlns:a16="http://schemas.microsoft.com/office/drawing/2014/main" id="{76C24335-43D2-428B-A2E9-4226FF73A4A6}"/>
              </a:ext>
            </a:extLst>
          </p:cNvPr>
          <p:cNvPicPr>
            <a:picLocks noChangeAspect="1"/>
          </p:cNvPicPr>
          <p:nvPr/>
        </p:nvPicPr>
        <p:blipFill>
          <a:blip r:embed="rId2"/>
          <a:stretch>
            <a:fillRect/>
          </a:stretch>
        </p:blipFill>
        <p:spPr>
          <a:xfrm>
            <a:off x="1648196" y="1889960"/>
            <a:ext cx="9445959" cy="2738432"/>
          </a:xfrm>
          <a:prstGeom prst="rect">
            <a:avLst/>
          </a:prstGeom>
        </p:spPr>
      </p:pic>
    </p:spTree>
    <p:extLst>
      <p:ext uri="{BB962C8B-B14F-4D97-AF65-F5344CB8AC3E}">
        <p14:creationId xmlns:p14="http://schemas.microsoft.com/office/powerpoint/2010/main" val="39899504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08979B-2280-4B1D-B206-FB4D37E1DF1E}"/>
              </a:ext>
            </a:extLst>
          </p:cNvPr>
          <p:cNvSpPr>
            <a:spLocks noGrp="1"/>
          </p:cNvSpPr>
          <p:nvPr>
            <p:ph type="title"/>
          </p:nvPr>
        </p:nvSpPr>
        <p:spPr/>
        <p:txBody>
          <a:bodyPr/>
          <a:lstStyle/>
          <a:p>
            <a:r>
              <a:rPr lang="en-US" dirty="0"/>
              <a:t>Chapter 6. Bacterial Metabolism</a:t>
            </a:r>
          </a:p>
        </p:txBody>
      </p:sp>
      <p:sp>
        <p:nvSpPr>
          <p:cNvPr id="5" name="Text Placeholder 4">
            <a:extLst>
              <a:ext uri="{FF2B5EF4-FFF2-40B4-BE49-F238E27FC236}">
                <a16:creationId xmlns:a16="http://schemas.microsoft.com/office/drawing/2014/main" id="{75849032-C7C5-4915-BFA9-F32E028D32F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99087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6DDA10-1012-4495-80CF-9A902D4B3C9F}"/>
              </a:ext>
            </a:extLst>
          </p:cNvPr>
          <p:cNvSpPr>
            <a:spLocks noGrp="1"/>
          </p:cNvSpPr>
          <p:nvPr>
            <p:ph type="title"/>
          </p:nvPr>
        </p:nvSpPr>
        <p:spPr/>
        <p:txBody>
          <a:bodyPr/>
          <a:lstStyle/>
          <a:p>
            <a:r>
              <a:rPr lang="en-US" dirty="0"/>
              <a:t>Heterotrophic metabolism</a:t>
            </a:r>
          </a:p>
        </p:txBody>
      </p:sp>
      <p:sp>
        <p:nvSpPr>
          <p:cNvPr id="5" name="Content Placeholder 4">
            <a:extLst>
              <a:ext uri="{FF2B5EF4-FFF2-40B4-BE49-F238E27FC236}">
                <a16:creationId xmlns:a16="http://schemas.microsoft.com/office/drawing/2014/main" id="{EC8D8577-BB15-4A1B-881B-6365FEF20B3E}"/>
              </a:ext>
            </a:extLst>
          </p:cNvPr>
          <p:cNvSpPr>
            <a:spLocks noGrp="1"/>
          </p:cNvSpPr>
          <p:nvPr>
            <p:ph idx="1"/>
          </p:nvPr>
        </p:nvSpPr>
        <p:spPr/>
        <p:txBody>
          <a:bodyPr>
            <a:normAutofit fontScale="85000" lnSpcReduction="20000"/>
          </a:bodyPr>
          <a:lstStyle/>
          <a:p>
            <a:r>
              <a:rPr lang="en-US" dirty="0"/>
              <a:t>As stated above, heterotrophic (or organotrophic) bacteria require organic molecules to provide their carbon and energy. The energy-yielding catabolic reactions can be of many different types, although they all involve electron-transfer reactions in which the movement of an electron from one molecule to another is coupled with an energy-trapping reaction that yields ATP. Some heterotrophic bacteria can metabolize sugars or complex carbohydrates to produce energy. These bacteria must produce a number of specific proteins, including enzymes that degrade the polysaccharides into their constituent sugar units, a transport system to accumulate the sugar inside the cell, and enzymes to convert the sugar into one of the central intermediates of metabolism, such as glucose-6-phosphate. There are several central pathways for carbohydrate utilization, including the Embden-Meyerhof pathway of glycolysis and the pentose phosphate pathway, both of which are also present in eukaryotic cells. Some bacteria possess the </a:t>
            </a:r>
            <a:r>
              <a:rPr lang="en-US" dirty="0" err="1"/>
              <a:t>Entner-Doudoroff</a:t>
            </a:r>
            <a:r>
              <a:rPr lang="en-US" dirty="0"/>
              <a:t> pathway, which converts glucose primarily to pyruvate, as well as other pathways that accomplish the conversion of glucose into smaller compounds with fewer enzyme-catalyzed steps.</a:t>
            </a:r>
          </a:p>
        </p:txBody>
      </p:sp>
    </p:spTree>
    <p:extLst>
      <p:ext uri="{BB962C8B-B14F-4D97-AF65-F5344CB8AC3E}">
        <p14:creationId xmlns:p14="http://schemas.microsoft.com/office/powerpoint/2010/main" val="35295706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0941-54F8-45CE-AFDD-293D2A6B43EE}"/>
              </a:ext>
            </a:extLst>
          </p:cNvPr>
          <p:cNvSpPr>
            <a:spLocks noGrp="1"/>
          </p:cNvSpPr>
          <p:nvPr>
            <p:ph type="title"/>
          </p:nvPr>
        </p:nvSpPr>
        <p:spPr/>
        <p:txBody>
          <a:bodyPr/>
          <a:lstStyle/>
          <a:p>
            <a:r>
              <a:rPr lang="en-US" dirty="0"/>
              <a:t>Heterotrophic metabolism</a:t>
            </a:r>
          </a:p>
        </p:txBody>
      </p:sp>
      <p:sp>
        <p:nvSpPr>
          <p:cNvPr id="3" name="Content Placeholder 2">
            <a:extLst>
              <a:ext uri="{FF2B5EF4-FFF2-40B4-BE49-F238E27FC236}">
                <a16:creationId xmlns:a16="http://schemas.microsoft.com/office/drawing/2014/main" id="{FF9E2828-5379-46A0-86AC-9B9E0F762C60}"/>
              </a:ext>
            </a:extLst>
          </p:cNvPr>
          <p:cNvSpPr>
            <a:spLocks noGrp="1"/>
          </p:cNvSpPr>
          <p:nvPr>
            <p:ph idx="1"/>
          </p:nvPr>
        </p:nvSpPr>
        <p:spPr/>
        <p:txBody>
          <a:bodyPr>
            <a:normAutofit fontScale="70000" lnSpcReduction="20000"/>
          </a:bodyPr>
          <a:lstStyle/>
          <a:p>
            <a:r>
              <a:rPr lang="en-US" dirty="0"/>
              <a:t>Sugar metabolism produces energy for the cell via two different processes, fermentation and respiration. Fermentation is an anaerobic process that takes place in the absence of any external electron acceptor. The organic compound, such as a sugar or amino acid, is broken down into smaller organic molecules, which accept the electrons that had been released during the breakdown of the energy source. These catabolic reactions include a few steps that result in the direct formation of ATP. When glucose is broken down to lactic acid, as occurs in some Lactococcus and Lactobacillus species, as well as in muscle cells in higher eukaryotes, each molecule of glucose yields only two molecules of ATP, and considerable quantities of glucose must be degraded to provide sufficient energy for bacterial growth. Because organic molecules are only partially oxidized during fermentation, the growth of fermentative bacteria results in the production of large quantities of organic end products and a relatively small output of energy per glucose molecule consumed. Few bacteria produce only lactic acid, which is fairly toxic for bacteria and limits the growth of a colony. A variety of additional fermentation pathways are used by specific bacteria to break down glucose; the characteristic end products of these pathways assist in the identification of the bacteria. These end products are often less toxic than lactic acid or are formed with the harnessing of additional metabolic energy. For example, the products of mixed-acid fermentation in E. coli include lactic acid, succinic acid, acetic acid, formic acid, ethyl alcohol, carbon dioxide, and hydrogen gas. Enterobacter aerogenes produces most of the same set of fermentation products, as well as large amounts of 2,3-butylene glycol, which is nonacidic and permits more bacterial growth.</a:t>
            </a:r>
          </a:p>
        </p:txBody>
      </p:sp>
    </p:spTree>
    <p:extLst>
      <p:ext uri="{BB962C8B-B14F-4D97-AF65-F5344CB8AC3E}">
        <p14:creationId xmlns:p14="http://schemas.microsoft.com/office/powerpoint/2010/main" val="16785311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C2E7-DE8C-4CF6-8CC6-0747F3094C6C}"/>
              </a:ext>
            </a:extLst>
          </p:cNvPr>
          <p:cNvSpPr>
            <a:spLocks noGrp="1"/>
          </p:cNvSpPr>
          <p:nvPr>
            <p:ph type="title"/>
          </p:nvPr>
        </p:nvSpPr>
        <p:spPr/>
        <p:txBody>
          <a:bodyPr/>
          <a:lstStyle/>
          <a:p>
            <a:r>
              <a:rPr lang="en-US" dirty="0"/>
              <a:t>Heterotrophic metabolism</a:t>
            </a:r>
          </a:p>
        </p:txBody>
      </p:sp>
      <p:sp>
        <p:nvSpPr>
          <p:cNvPr id="3" name="Content Placeholder 2">
            <a:extLst>
              <a:ext uri="{FF2B5EF4-FFF2-40B4-BE49-F238E27FC236}">
                <a16:creationId xmlns:a16="http://schemas.microsoft.com/office/drawing/2014/main" id="{E9362286-1D33-4941-AA8A-3EE4259346C2}"/>
              </a:ext>
            </a:extLst>
          </p:cNvPr>
          <p:cNvSpPr>
            <a:spLocks noGrp="1"/>
          </p:cNvSpPr>
          <p:nvPr>
            <p:ph idx="1"/>
          </p:nvPr>
        </p:nvSpPr>
        <p:spPr/>
        <p:txBody>
          <a:bodyPr>
            <a:normAutofit fontScale="70000" lnSpcReduction="20000"/>
          </a:bodyPr>
          <a:lstStyle/>
          <a:p>
            <a:r>
              <a:rPr lang="en-US" dirty="0"/>
              <a:t>Considerably more energy is available to the cell from respiration, a process in which the electrons from molecules of sugar are transferred not to another organic molecule but to an inorganic molecule. The most familiar respiratory process (aerobic respiration) uses oxygen as the final electron acceptor. The sugar is completely broken down to carbon dioxide and water, yielding a maximum of 38 molecules of ATP per molecule of glucose. Electrons are transferred to oxygen using the electron transport chain, a system of enzymes and cofactors located in the cell membrane and arranged so that the passage of electrons down the chain is coupled with the movement of protons (hydrogen ions) across the membrane and out of the cell. Electron transport induces the movement of positively charged hydrogen ions to the outside of the cell and negatively charged ions to its interior. This ion gradient results in the acidification of the external medium and an energized plasma membrane with an electrical charge of 150 to 200 millivolts. The generation of ion gradients, including this protonmotive force (gradient of protons), is a common aspect of energy generation and storage in all living organisms. The gradient of protons is used directly by the cell for many processes, including the active transport of nutrients and the rotation of flagella. The protons also can move from the exterior of the cell into the cytoplasm by passing through a membrane enzyme called the F1F0-proton-translocating ATPase, which couples this proton movement to ATP synthesis in a process identical to that which occurs in the mitochondria of eukaryotic cells (see metabolism: The combustion of food materials).</a:t>
            </a:r>
          </a:p>
        </p:txBody>
      </p:sp>
    </p:spTree>
    <p:extLst>
      <p:ext uri="{BB962C8B-B14F-4D97-AF65-F5344CB8AC3E}">
        <p14:creationId xmlns:p14="http://schemas.microsoft.com/office/powerpoint/2010/main" val="28427419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3C82-6C6F-4CE9-9C04-AC9D9A583668}"/>
              </a:ext>
            </a:extLst>
          </p:cNvPr>
          <p:cNvSpPr>
            <a:spLocks noGrp="1"/>
          </p:cNvSpPr>
          <p:nvPr>
            <p:ph type="title"/>
          </p:nvPr>
        </p:nvSpPr>
        <p:spPr/>
        <p:txBody>
          <a:bodyPr/>
          <a:lstStyle/>
          <a:p>
            <a:r>
              <a:rPr lang="en-US" dirty="0"/>
              <a:t>Heterotrophic metabolism</a:t>
            </a:r>
          </a:p>
        </p:txBody>
      </p:sp>
      <p:sp>
        <p:nvSpPr>
          <p:cNvPr id="3" name="Content Placeholder 2">
            <a:extLst>
              <a:ext uri="{FF2B5EF4-FFF2-40B4-BE49-F238E27FC236}">
                <a16:creationId xmlns:a16="http://schemas.microsoft.com/office/drawing/2014/main" id="{9DEE4694-4D1D-4AEB-9EA4-76FD3C3EC7C0}"/>
              </a:ext>
            </a:extLst>
          </p:cNvPr>
          <p:cNvSpPr>
            <a:spLocks noGrp="1"/>
          </p:cNvSpPr>
          <p:nvPr>
            <p:ph idx="1"/>
          </p:nvPr>
        </p:nvSpPr>
        <p:spPr/>
        <p:txBody>
          <a:bodyPr>
            <a:normAutofit fontScale="92500" lnSpcReduction="10000"/>
          </a:bodyPr>
          <a:lstStyle/>
          <a:p>
            <a:r>
              <a:rPr lang="en-US" dirty="0"/>
              <a:t>Bacteria that are able to use respiration produce far more energy per sugar molecule than do fermentative cells, because the complete oxidation (breakdown) of the energy source allows complete extraction of all of the energy available as shown by the substantially greater yield of ATP for respiring organisms than for fermenting bacteria. Respiring organisms achieve a greater yield of cell material using a given amount of nutrient; they also generate fewer toxic end products. The solubility of oxygen in water is limited, however, and the growth and survival of populations of aerobic bacteria are directly proportional to the available supply of oxygen. Continuous supplies of oxygen are available only to bacteria that come into contact with air, as occurs when bacteria are able to float on a surface that exposes them to air or when the medium in which the bacteria live is stirred vigorously.</a:t>
            </a:r>
          </a:p>
        </p:txBody>
      </p:sp>
    </p:spTree>
    <p:extLst>
      <p:ext uri="{BB962C8B-B14F-4D97-AF65-F5344CB8AC3E}">
        <p14:creationId xmlns:p14="http://schemas.microsoft.com/office/powerpoint/2010/main" val="3979486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A315D-0649-4AB7-A2F0-BAD1E5C793BC}"/>
              </a:ext>
            </a:extLst>
          </p:cNvPr>
          <p:cNvSpPr>
            <a:spLocks noGrp="1"/>
          </p:cNvSpPr>
          <p:nvPr>
            <p:ph type="title"/>
          </p:nvPr>
        </p:nvSpPr>
        <p:spPr/>
        <p:txBody>
          <a:bodyPr/>
          <a:lstStyle/>
          <a:p>
            <a:r>
              <a:rPr lang="en-US" b="1" dirty="0"/>
              <a:t>Nitrogen metabolism</a:t>
            </a:r>
            <a:br>
              <a:rPr lang="en-US" b="1" dirty="0"/>
            </a:br>
            <a:endParaRPr lang="en-US" dirty="0"/>
          </a:p>
        </p:txBody>
      </p:sp>
      <p:sp>
        <p:nvSpPr>
          <p:cNvPr id="3" name="Content Placeholder 2">
            <a:extLst>
              <a:ext uri="{FF2B5EF4-FFF2-40B4-BE49-F238E27FC236}">
                <a16:creationId xmlns:a16="http://schemas.microsoft.com/office/drawing/2014/main" id="{470BDE00-AF12-443F-8855-684E67707015}"/>
              </a:ext>
            </a:extLst>
          </p:cNvPr>
          <p:cNvSpPr>
            <a:spLocks noGrp="1"/>
          </p:cNvSpPr>
          <p:nvPr>
            <p:ph idx="1"/>
          </p:nvPr>
        </p:nvSpPr>
        <p:spPr/>
        <p:txBody>
          <a:bodyPr>
            <a:normAutofit fontScale="85000" lnSpcReduction="10000"/>
          </a:bodyPr>
          <a:lstStyle/>
          <a:p>
            <a:r>
              <a:rPr lang="en-US" dirty="0"/>
              <a:t>Nitrogen-metabolizing prokaryotes include nitrogen fixers, </a:t>
            </a:r>
            <a:r>
              <a:rPr lang="en-US" dirty="0" err="1"/>
              <a:t>nitrifiers</a:t>
            </a:r>
            <a:r>
              <a:rPr lang="en-US" dirty="0"/>
              <a:t>, and </a:t>
            </a:r>
            <a:r>
              <a:rPr lang="en-US" dirty="0" err="1"/>
              <a:t>denitrifiers</a:t>
            </a:r>
            <a:r>
              <a:rPr lang="en-US" dirty="0"/>
              <a:t>. They play key roles in the nitrogen cycle by converting nitrogen compounds from one chemical form to another.</a:t>
            </a:r>
          </a:p>
          <a:p>
            <a:pPr fontAlgn="base"/>
            <a:r>
              <a:rPr lang="en-US" b="1" dirty="0"/>
              <a:t>Nitrogen-fixing prokaryotes</a:t>
            </a:r>
            <a:r>
              <a:rPr lang="en-US" dirty="0"/>
              <a:t> convert (“fix”) atmospheric nitrogen into ammonia, which plants and other organisms can incorporate into organic molecules. Some plant species in the legume family, such as peas, form mutually beneficial relationships (</a:t>
            </a:r>
            <a:r>
              <a:rPr lang="en-US" b="1" dirty="0"/>
              <a:t>mutualisms</a:t>
            </a:r>
            <a:r>
              <a:rPr lang="en-US" dirty="0"/>
              <a:t>) with nitrogen-fixing bacteria. The plants house and feed the bacteria in structures called root nodules, and the bacteria provide fixed nitrogen to the roots.</a:t>
            </a:r>
          </a:p>
          <a:p>
            <a:pPr fontAlgn="base"/>
            <a:r>
              <a:rPr lang="en-US" dirty="0"/>
              <a:t>Other prokaryotes in the soil, called </a:t>
            </a:r>
            <a:r>
              <a:rPr lang="en-US" b="1" dirty="0"/>
              <a:t>nitrifying bacteria</a:t>
            </a:r>
            <a:r>
              <a:rPr lang="en-US" dirty="0"/>
              <a:t>, convert the ammonia into other types of compounds (nitrates and nitrites), which may also be absorbed by plants. </a:t>
            </a:r>
            <a:r>
              <a:rPr lang="en-US" b="1" dirty="0"/>
              <a:t>Denitrifying prokaryotes</a:t>
            </a:r>
            <a:r>
              <a:rPr lang="en-US" dirty="0"/>
              <a:t> do more or less the reverse, turning nitrates into N</a:t>
            </a:r>
            <a:r>
              <a:rPr lang="en-US" sz="1300" dirty="0"/>
              <a:t>2</a:t>
            </a:r>
            <a:r>
              <a:rPr lang="en-US" dirty="0"/>
              <a:t> gas.</a:t>
            </a:r>
          </a:p>
          <a:p>
            <a:endParaRPr lang="en-US" dirty="0"/>
          </a:p>
          <a:p>
            <a:endParaRPr lang="en-US" dirty="0"/>
          </a:p>
        </p:txBody>
      </p:sp>
      <p:pic>
        <p:nvPicPr>
          <p:cNvPr id="4" name="Picture 3">
            <a:extLst>
              <a:ext uri="{FF2B5EF4-FFF2-40B4-BE49-F238E27FC236}">
                <a16:creationId xmlns:a16="http://schemas.microsoft.com/office/drawing/2014/main" id="{8C59A940-DA72-4B46-9D7C-6C622535CA81}"/>
              </a:ext>
            </a:extLst>
          </p:cNvPr>
          <p:cNvPicPr>
            <a:picLocks noChangeAspect="1"/>
          </p:cNvPicPr>
          <p:nvPr/>
        </p:nvPicPr>
        <p:blipFill>
          <a:blip r:embed="rId2"/>
          <a:stretch>
            <a:fillRect/>
          </a:stretch>
        </p:blipFill>
        <p:spPr>
          <a:xfrm>
            <a:off x="8461667" y="153695"/>
            <a:ext cx="2214049" cy="1862038"/>
          </a:xfrm>
          <a:prstGeom prst="rect">
            <a:avLst/>
          </a:prstGeom>
        </p:spPr>
      </p:pic>
    </p:spTree>
    <p:extLst>
      <p:ext uri="{BB962C8B-B14F-4D97-AF65-F5344CB8AC3E}">
        <p14:creationId xmlns:p14="http://schemas.microsoft.com/office/powerpoint/2010/main" val="9095757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BE86-E83A-4591-B83B-0198AC578D14}"/>
              </a:ext>
            </a:extLst>
          </p:cNvPr>
          <p:cNvSpPr>
            <a:spLocks noGrp="1"/>
          </p:cNvSpPr>
          <p:nvPr>
            <p:ph type="title"/>
          </p:nvPr>
        </p:nvSpPr>
        <p:spPr/>
        <p:txBody>
          <a:bodyPr/>
          <a:lstStyle/>
          <a:p>
            <a:r>
              <a:rPr lang="en-US" dirty="0"/>
              <a:t>Heterotrophic metabolism</a:t>
            </a:r>
          </a:p>
        </p:txBody>
      </p:sp>
      <p:sp>
        <p:nvSpPr>
          <p:cNvPr id="3" name="Content Placeholder 2">
            <a:extLst>
              <a:ext uri="{FF2B5EF4-FFF2-40B4-BE49-F238E27FC236}">
                <a16:creationId xmlns:a16="http://schemas.microsoft.com/office/drawing/2014/main" id="{7C8FF670-BC3B-492D-9687-44CB60BE3895}"/>
              </a:ext>
            </a:extLst>
          </p:cNvPr>
          <p:cNvSpPr>
            <a:spLocks noGrp="1"/>
          </p:cNvSpPr>
          <p:nvPr>
            <p:ph idx="1"/>
          </p:nvPr>
        </p:nvSpPr>
        <p:spPr/>
        <p:txBody>
          <a:bodyPr>
            <a:normAutofit fontScale="77500" lnSpcReduction="20000"/>
          </a:bodyPr>
          <a:lstStyle/>
          <a:p>
            <a:r>
              <a:rPr lang="en-US" dirty="0"/>
              <a:t>Respiration can also occur under anaerobic conditions by processes called anaerobic respiration, in which the final electron acceptor is an inorganic molecule, such as nitrate (NO3−), nitrite (NO2−), sulfate (SO42−), or carbon dioxide (CO2). The energy yields available to the cell using these acceptors are lower than in respiration with oxygen—much lower in the case of sulfate and carbon dioxide—but they are still substantially higher than the energy yields available from fermentation. The ability of some bacteria to use inorganic molecules in anaerobic respiration can have environmental significance. E. coli can use oxygen, nitrate, or nitrite as an electron acceptor, and Pseudomonas </a:t>
            </a:r>
            <a:r>
              <a:rPr lang="en-US" dirty="0" err="1"/>
              <a:t>stutzeri</a:t>
            </a:r>
            <a:r>
              <a:rPr lang="en-US" dirty="0"/>
              <a:t> is of major global importance for its activity in denitrification, the conversion of nitrate to nitrite and dinitrogen gas (N2). </a:t>
            </a:r>
            <a:r>
              <a:rPr lang="en-US" dirty="0" err="1"/>
              <a:t>Desulfovibrio</a:t>
            </a:r>
            <a:r>
              <a:rPr lang="en-US" dirty="0"/>
              <a:t> and </a:t>
            </a:r>
            <a:r>
              <a:rPr lang="en-US" dirty="0" err="1"/>
              <a:t>Desulfuromonas</a:t>
            </a:r>
            <a:r>
              <a:rPr lang="en-US" dirty="0"/>
              <a:t> reduce sulfate and elemental sulfur (S), respectively, yielding sulfide (S2−), and the bacterium </a:t>
            </a:r>
            <a:r>
              <a:rPr lang="en-US" dirty="0" err="1"/>
              <a:t>Acetobacterium</a:t>
            </a:r>
            <a:r>
              <a:rPr lang="en-US" dirty="0"/>
              <a:t> </a:t>
            </a:r>
            <a:r>
              <a:rPr lang="en-US" dirty="0" err="1"/>
              <a:t>woodii</a:t>
            </a:r>
            <a:r>
              <a:rPr lang="en-US" dirty="0"/>
              <a:t> and methanogenic archaea, such as </a:t>
            </a:r>
            <a:r>
              <a:rPr lang="en-US" dirty="0" err="1"/>
              <a:t>Methanothermobacter</a:t>
            </a:r>
            <a:r>
              <a:rPr lang="en-US" dirty="0"/>
              <a:t> </a:t>
            </a:r>
            <a:r>
              <a:rPr lang="en-US" dirty="0" err="1"/>
              <a:t>thermautotrophicus</a:t>
            </a:r>
            <a:r>
              <a:rPr lang="en-US" dirty="0"/>
              <a:t>, reduce carbon dioxide to acetate and methane, respectively. The Archaea typically use hydrogen as an electron donor with carbon dioxide as an electron acceptor to yield methane or with sulfate as an electron acceptor to yield sulfide.</a:t>
            </a:r>
          </a:p>
        </p:txBody>
      </p:sp>
    </p:spTree>
    <p:extLst>
      <p:ext uri="{BB962C8B-B14F-4D97-AF65-F5344CB8AC3E}">
        <p14:creationId xmlns:p14="http://schemas.microsoft.com/office/powerpoint/2010/main" val="18372052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9605-9673-46B4-98FD-7058EE81DD4B}"/>
              </a:ext>
            </a:extLst>
          </p:cNvPr>
          <p:cNvSpPr>
            <a:spLocks noGrp="1"/>
          </p:cNvSpPr>
          <p:nvPr>
            <p:ph type="title"/>
          </p:nvPr>
        </p:nvSpPr>
        <p:spPr/>
        <p:txBody>
          <a:bodyPr/>
          <a:lstStyle/>
          <a:p>
            <a:r>
              <a:rPr lang="en-US" dirty="0"/>
              <a:t>Autotrophic metabolism</a:t>
            </a:r>
          </a:p>
        </p:txBody>
      </p:sp>
      <p:sp>
        <p:nvSpPr>
          <p:cNvPr id="3" name="Content Placeholder 2">
            <a:extLst>
              <a:ext uri="{FF2B5EF4-FFF2-40B4-BE49-F238E27FC236}">
                <a16:creationId xmlns:a16="http://schemas.microsoft.com/office/drawing/2014/main" id="{B4B6AEA9-F929-4361-BC8B-3D8624E153B0}"/>
              </a:ext>
            </a:extLst>
          </p:cNvPr>
          <p:cNvSpPr>
            <a:spLocks noGrp="1"/>
          </p:cNvSpPr>
          <p:nvPr>
            <p:ph idx="1"/>
          </p:nvPr>
        </p:nvSpPr>
        <p:spPr/>
        <p:txBody>
          <a:bodyPr>
            <a:normAutofit fontScale="85000" lnSpcReduction="20000"/>
          </a:bodyPr>
          <a:lstStyle/>
          <a:p>
            <a:r>
              <a:rPr lang="en-US" dirty="0"/>
              <a:t>Autotrophic bacteria synthesize all their cell constituents using carbon dioxide as the carbon source. The most common pathways for synthesizing organic compounds from carbon dioxide are the reductive pentose phosphate (Calvin) cycle, the reductive tricarboxylic acid cycle, and the acetyl-CoA pathway. The Calvin cycle, elucidated by American biochemist Melvin Calvin, is the most widely distributed of these pathways, operating in plants, algae, photosynthetic bacteria, and most aerobic </a:t>
            </a:r>
            <a:r>
              <a:rPr lang="en-US" dirty="0" err="1"/>
              <a:t>lithoautotrophic</a:t>
            </a:r>
            <a:r>
              <a:rPr lang="en-US" dirty="0"/>
              <a:t> bacteria. The key step in the Calvin cycle is the reaction of ribulose 1,5-bisphosphate with carbon dioxide, yielding two molecules of 3-phosphoglycerate, a precursor to glucose. This cycle is extremely expensive for the cell in terms of energy, such that the synthesis of one molecule of glyceraldehyde-3-phosphate requires the consumption of nine molecules of ATP and the oxidation of six molecules of the electron donor, the reduced form of nicotinamide adenine dinucleotide phosphate (NADPH). Autotrophic </a:t>
            </a:r>
            <a:r>
              <a:rPr lang="en-US" dirty="0" err="1"/>
              <a:t>behaviour</a:t>
            </a:r>
            <a:r>
              <a:rPr lang="en-US" dirty="0"/>
              <a:t> depends on the ability of the cell to carry out photosynthetic or aerobic respiratory metabolism, which are the only processes able to deliver sufficient energy to maintain carbon fixation.</a:t>
            </a:r>
          </a:p>
        </p:txBody>
      </p:sp>
    </p:spTree>
    <p:extLst>
      <p:ext uri="{BB962C8B-B14F-4D97-AF65-F5344CB8AC3E}">
        <p14:creationId xmlns:p14="http://schemas.microsoft.com/office/powerpoint/2010/main" val="28213577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5D35-5480-44EE-AEA7-603F62E8C55C}"/>
              </a:ext>
            </a:extLst>
          </p:cNvPr>
          <p:cNvSpPr>
            <a:spLocks noGrp="1"/>
          </p:cNvSpPr>
          <p:nvPr>
            <p:ph type="title"/>
          </p:nvPr>
        </p:nvSpPr>
        <p:spPr/>
        <p:txBody>
          <a:bodyPr/>
          <a:lstStyle/>
          <a:p>
            <a:r>
              <a:rPr lang="en-US" dirty="0"/>
              <a:t>Autotrophic metabolism</a:t>
            </a:r>
          </a:p>
        </p:txBody>
      </p:sp>
      <p:pic>
        <p:nvPicPr>
          <p:cNvPr id="4" name="Content Placeholder 3">
            <a:extLst>
              <a:ext uri="{FF2B5EF4-FFF2-40B4-BE49-F238E27FC236}">
                <a16:creationId xmlns:a16="http://schemas.microsoft.com/office/drawing/2014/main" id="{5A63369F-5753-492A-AAD9-F4B573394C9E}"/>
              </a:ext>
            </a:extLst>
          </p:cNvPr>
          <p:cNvPicPr>
            <a:picLocks noGrp="1" noChangeAspect="1"/>
          </p:cNvPicPr>
          <p:nvPr>
            <p:ph idx="1"/>
          </p:nvPr>
        </p:nvPicPr>
        <p:blipFill>
          <a:blip r:embed="rId2"/>
          <a:stretch>
            <a:fillRect/>
          </a:stretch>
        </p:blipFill>
        <p:spPr>
          <a:xfrm>
            <a:off x="4044184" y="2016125"/>
            <a:ext cx="4417957" cy="3449638"/>
          </a:xfrm>
          <a:prstGeom prst="rect">
            <a:avLst/>
          </a:prstGeom>
        </p:spPr>
      </p:pic>
    </p:spTree>
    <p:extLst>
      <p:ext uri="{BB962C8B-B14F-4D97-AF65-F5344CB8AC3E}">
        <p14:creationId xmlns:p14="http://schemas.microsoft.com/office/powerpoint/2010/main" val="3177862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EECE-3A37-464F-8318-380C436D0439}"/>
              </a:ext>
            </a:extLst>
          </p:cNvPr>
          <p:cNvSpPr>
            <a:spLocks noGrp="1"/>
          </p:cNvSpPr>
          <p:nvPr>
            <p:ph type="title"/>
          </p:nvPr>
        </p:nvSpPr>
        <p:spPr/>
        <p:txBody>
          <a:bodyPr/>
          <a:lstStyle/>
          <a:p>
            <a:r>
              <a:rPr lang="en-US" dirty="0"/>
              <a:t>Autotrophic metabolism</a:t>
            </a:r>
          </a:p>
        </p:txBody>
      </p:sp>
      <p:sp>
        <p:nvSpPr>
          <p:cNvPr id="3" name="Content Placeholder 2">
            <a:extLst>
              <a:ext uri="{FF2B5EF4-FFF2-40B4-BE49-F238E27FC236}">
                <a16:creationId xmlns:a16="http://schemas.microsoft.com/office/drawing/2014/main" id="{1CB16194-DD5B-47B5-84AB-8AE34A32A95D}"/>
              </a:ext>
            </a:extLst>
          </p:cNvPr>
          <p:cNvSpPr>
            <a:spLocks noGrp="1"/>
          </p:cNvSpPr>
          <p:nvPr>
            <p:ph idx="1"/>
          </p:nvPr>
        </p:nvSpPr>
        <p:spPr/>
        <p:txBody>
          <a:bodyPr>
            <a:normAutofit fontScale="85000" lnSpcReduction="10000"/>
          </a:bodyPr>
          <a:lstStyle/>
          <a:p>
            <a:r>
              <a:rPr lang="en-US" dirty="0"/>
              <a:t>The aerobic </a:t>
            </a:r>
            <a:r>
              <a:rPr lang="en-US" dirty="0" err="1"/>
              <a:t>nonphotosynthetic</a:t>
            </a:r>
            <a:r>
              <a:rPr lang="en-US" dirty="0"/>
              <a:t> </a:t>
            </a:r>
            <a:r>
              <a:rPr lang="en-US" dirty="0" err="1"/>
              <a:t>lithoautotrophs</a:t>
            </a:r>
            <a:r>
              <a:rPr lang="en-US" dirty="0"/>
              <a:t> are those bacteria that not only use carbon dioxide as their sole carbon source but also generate energy from inorganic compounds (electron donors) with oxygen as an electron acceptor. These bacteria are taxonomically diverse and are usually defined by the electron donor that they use. For example, Nitrosomonas </a:t>
            </a:r>
            <a:r>
              <a:rPr lang="en-US" dirty="0" err="1"/>
              <a:t>europaea</a:t>
            </a:r>
            <a:r>
              <a:rPr lang="en-US" dirty="0"/>
              <a:t> oxidizes ammonia (NH4+) to nitrite, and Nitrobacter </a:t>
            </a:r>
            <a:r>
              <a:rPr lang="en-US" dirty="0" err="1"/>
              <a:t>winogradskyi</a:t>
            </a:r>
            <a:r>
              <a:rPr lang="en-US" dirty="0"/>
              <a:t> oxidizes nitrite to nitrate. </a:t>
            </a:r>
            <a:r>
              <a:rPr lang="en-US" dirty="0" err="1"/>
              <a:t>Thiobacillus</a:t>
            </a:r>
            <a:r>
              <a:rPr lang="en-US" dirty="0"/>
              <a:t> oxidizes thiosulfate and elemental sulfur to sulfate, and A. </a:t>
            </a:r>
            <a:r>
              <a:rPr lang="en-US" dirty="0" err="1"/>
              <a:t>ferrooxidans</a:t>
            </a:r>
            <a:r>
              <a:rPr lang="en-US" dirty="0"/>
              <a:t> oxidizes ferrous ions to the ferric form. This diverse oxidizing ability allows A. </a:t>
            </a:r>
            <a:r>
              <a:rPr lang="en-US" dirty="0" err="1"/>
              <a:t>ferrooxidans</a:t>
            </a:r>
            <a:r>
              <a:rPr lang="en-US" dirty="0"/>
              <a:t> to tolerate high concentrations of many different ions, including iron, copper, cobalt, nickel, and zinc. All of these types of bacteria appear to be obligate lithotrophs and are unable to use organic compounds to a significant degree. Carbon monoxide (CO) is oxidized to carbon dioxide by </a:t>
            </a:r>
            <a:r>
              <a:rPr lang="en-US" dirty="0" err="1"/>
              <a:t>Oligotropha</a:t>
            </a:r>
            <a:r>
              <a:rPr lang="en-US" dirty="0"/>
              <a:t> </a:t>
            </a:r>
            <a:r>
              <a:rPr lang="en-US" dirty="0" err="1"/>
              <a:t>carboxidovorans</a:t>
            </a:r>
            <a:r>
              <a:rPr lang="en-US" dirty="0"/>
              <a:t>, and hydrogen gas (H2) is oxidized by </a:t>
            </a:r>
            <a:r>
              <a:rPr lang="en-US" dirty="0" err="1"/>
              <a:t>Alcaligenes</a:t>
            </a:r>
            <a:r>
              <a:rPr lang="en-US" dirty="0"/>
              <a:t> </a:t>
            </a:r>
            <a:r>
              <a:rPr lang="en-US" dirty="0" err="1"/>
              <a:t>eutrophus</a:t>
            </a:r>
            <a:r>
              <a:rPr lang="en-US" dirty="0"/>
              <a:t> and, to a lesser degree, by many other bacteria.</a:t>
            </a:r>
          </a:p>
        </p:txBody>
      </p:sp>
    </p:spTree>
    <p:extLst>
      <p:ext uri="{BB962C8B-B14F-4D97-AF65-F5344CB8AC3E}">
        <p14:creationId xmlns:p14="http://schemas.microsoft.com/office/powerpoint/2010/main" val="35082652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BCB67-68D3-434F-8C26-C9EEB75DB66B}"/>
              </a:ext>
            </a:extLst>
          </p:cNvPr>
          <p:cNvSpPr>
            <a:spLocks noGrp="1"/>
          </p:cNvSpPr>
          <p:nvPr>
            <p:ph type="title"/>
          </p:nvPr>
        </p:nvSpPr>
        <p:spPr/>
        <p:txBody>
          <a:bodyPr/>
          <a:lstStyle/>
          <a:p>
            <a:r>
              <a:rPr lang="en-US" dirty="0"/>
              <a:t>Autotrophic metabolism</a:t>
            </a:r>
          </a:p>
        </p:txBody>
      </p:sp>
      <p:sp>
        <p:nvSpPr>
          <p:cNvPr id="3" name="Content Placeholder 2">
            <a:extLst>
              <a:ext uri="{FF2B5EF4-FFF2-40B4-BE49-F238E27FC236}">
                <a16:creationId xmlns:a16="http://schemas.microsoft.com/office/drawing/2014/main" id="{691FBC22-8C42-4F01-9D15-53347AD6F977}"/>
              </a:ext>
            </a:extLst>
          </p:cNvPr>
          <p:cNvSpPr>
            <a:spLocks noGrp="1"/>
          </p:cNvSpPr>
          <p:nvPr>
            <p:ph idx="1"/>
          </p:nvPr>
        </p:nvSpPr>
        <p:spPr/>
        <p:txBody>
          <a:bodyPr/>
          <a:lstStyle/>
          <a:p>
            <a:r>
              <a:rPr lang="en-US" dirty="0"/>
              <a:t>Metabolic energy is made available from the oxidation of these electron donors in basically the same way as that used by respiring heterotrophs, which transfer electrons from an organic molecule to oxygen. As electrons are passed along the electron transport chain to oxygen, a proton gradient is generated across the cell membrane. This gradient is used to generate molecules of ATP. Other reactions present in </a:t>
            </a:r>
            <a:r>
              <a:rPr lang="en-US" dirty="0" err="1"/>
              <a:t>lithoautotrophs</a:t>
            </a:r>
            <a:r>
              <a:rPr lang="en-US" dirty="0"/>
              <a:t> are those used for the removal of electrons from the inorganic donor and for carbon dioxide fixation.</a:t>
            </a:r>
          </a:p>
        </p:txBody>
      </p:sp>
    </p:spTree>
    <p:extLst>
      <p:ext uri="{BB962C8B-B14F-4D97-AF65-F5344CB8AC3E}">
        <p14:creationId xmlns:p14="http://schemas.microsoft.com/office/powerpoint/2010/main" val="3224631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9C4B-2E1F-4CAD-BA08-9F11EBF7E01C}"/>
              </a:ext>
            </a:extLst>
          </p:cNvPr>
          <p:cNvSpPr>
            <a:spLocks noGrp="1"/>
          </p:cNvSpPr>
          <p:nvPr>
            <p:ph type="title"/>
          </p:nvPr>
        </p:nvSpPr>
        <p:spPr/>
        <p:txBody>
          <a:bodyPr/>
          <a:lstStyle/>
          <a:p>
            <a:r>
              <a:rPr lang="en-US" dirty="0"/>
              <a:t>Phototrophic metabolism</a:t>
            </a:r>
          </a:p>
        </p:txBody>
      </p:sp>
      <p:sp>
        <p:nvSpPr>
          <p:cNvPr id="3" name="Content Placeholder 2">
            <a:extLst>
              <a:ext uri="{FF2B5EF4-FFF2-40B4-BE49-F238E27FC236}">
                <a16:creationId xmlns:a16="http://schemas.microsoft.com/office/drawing/2014/main" id="{91A708D4-ED0E-45D0-9A2B-C55D20D2C72D}"/>
              </a:ext>
            </a:extLst>
          </p:cNvPr>
          <p:cNvSpPr>
            <a:spLocks noGrp="1"/>
          </p:cNvSpPr>
          <p:nvPr>
            <p:ph idx="1"/>
          </p:nvPr>
        </p:nvSpPr>
        <p:spPr/>
        <p:txBody>
          <a:bodyPr>
            <a:normAutofit fontScale="92500" lnSpcReduction="20000"/>
          </a:bodyPr>
          <a:lstStyle/>
          <a:p>
            <a:r>
              <a:rPr lang="en-US" dirty="0"/>
              <a:t>Life on Earth is dependent on the conversion of solar energy to cellular energy by the process of photosynthesis. The general process of photosynthesis makes use of pigments called chlorophylls that absorb light energy from the Sun and release an electron with a higher energy level. This electron is passed through an electron transport chain, with the generation of energy by formation of a proton gradient and concomitant ATP synthesis. The electron ultimately returns to the chlorophyll. This cyclic reaction path can fulfill the energy needs of the cell. For the cell to grow, however, the Calvin cycle of carbon dioxide fixation must be activated, and electrons must be transferred to the cofactor NADP to form NADPH, which is needed in large amounts for the operation of the cycle. Thus, phototrophic cell growth requires that a source of electrons be available to replace the electrons that are consumed during biosynthetic reactions.</a:t>
            </a:r>
          </a:p>
        </p:txBody>
      </p:sp>
    </p:spTree>
    <p:extLst>
      <p:ext uri="{BB962C8B-B14F-4D97-AF65-F5344CB8AC3E}">
        <p14:creationId xmlns:p14="http://schemas.microsoft.com/office/powerpoint/2010/main" val="2149381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D071-F9AA-40AC-B980-954300352A66}"/>
              </a:ext>
            </a:extLst>
          </p:cNvPr>
          <p:cNvSpPr>
            <a:spLocks noGrp="1"/>
          </p:cNvSpPr>
          <p:nvPr>
            <p:ph type="title"/>
          </p:nvPr>
        </p:nvSpPr>
        <p:spPr/>
        <p:txBody>
          <a:bodyPr/>
          <a:lstStyle/>
          <a:p>
            <a:r>
              <a:rPr lang="en-US" dirty="0"/>
              <a:t>Phototrophic metabolism</a:t>
            </a:r>
          </a:p>
        </p:txBody>
      </p:sp>
      <p:sp>
        <p:nvSpPr>
          <p:cNvPr id="3" name="Content Placeholder 2">
            <a:extLst>
              <a:ext uri="{FF2B5EF4-FFF2-40B4-BE49-F238E27FC236}">
                <a16:creationId xmlns:a16="http://schemas.microsoft.com/office/drawing/2014/main" id="{020E03F5-51FE-4D31-876F-82FDE4FF0FBE}"/>
              </a:ext>
            </a:extLst>
          </p:cNvPr>
          <p:cNvSpPr>
            <a:spLocks noGrp="1"/>
          </p:cNvSpPr>
          <p:nvPr>
            <p:ph idx="1"/>
          </p:nvPr>
        </p:nvSpPr>
        <p:spPr/>
        <p:txBody>
          <a:bodyPr>
            <a:normAutofit fontScale="70000" lnSpcReduction="20000"/>
          </a:bodyPr>
          <a:lstStyle/>
          <a:p>
            <a:r>
              <a:rPr lang="en-US" dirty="0"/>
              <a:t>Photosynthetic organisms are divided into two broad groups according to the nature of the source of these electrons. One group includes the higher plants, eukaryotic algae, and the cyanobacteria (blue-green algae); these organisms contain the pigment chlorophyll a and use water as their electron source in reactions that generate oxygen. It is thought that by 1.8 billion years ago predecessors of the cyanobacteria had produced enough oxygen globally to begin to allow for the development of higher forms of life. Oxygen-evolving photosynthesis requires the action of two separate light-absorbing systems to raise the energy of the electrons from water to a level high enough for their transfer to NADP. Thus, two distinct photoreaction </a:t>
            </a:r>
            <a:r>
              <a:rPr lang="en-US" dirty="0" err="1"/>
              <a:t>centres</a:t>
            </a:r>
            <a:r>
              <a:rPr lang="en-US" dirty="0"/>
              <a:t> are present in these organisms, one for the oxygen-generating reaction and the other for the cyclic process for energy generation. In the cyanobacteria, both photoreaction </a:t>
            </a:r>
            <a:r>
              <a:rPr lang="en-US" dirty="0" err="1"/>
              <a:t>centres</a:t>
            </a:r>
            <a:r>
              <a:rPr lang="en-US" dirty="0"/>
              <a:t> contain chlorophyll a. Their photosynthetic apparatus also contains other light-absorbing pigments that serve as antennae to capture light energy and transfer it to the reaction </a:t>
            </a:r>
            <a:r>
              <a:rPr lang="en-US" dirty="0" err="1"/>
              <a:t>centres</a:t>
            </a:r>
            <a:r>
              <a:rPr lang="en-US" dirty="0"/>
              <a:t>. Cyanobacterial antennae include additional molecules of chlorophyll a, which transfer energy to the cyclic reaction </a:t>
            </a:r>
            <a:r>
              <a:rPr lang="en-US" dirty="0" err="1"/>
              <a:t>centre</a:t>
            </a:r>
            <a:r>
              <a:rPr lang="en-US" dirty="0"/>
              <a:t>, and </a:t>
            </a:r>
            <a:r>
              <a:rPr lang="en-US" dirty="0" err="1"/>
              <a:t>phycobilisomes</a:t>
            </a:r>
            <a:r>
              <a:rPr lang="en-US" dirty="0"/>
              <a:t>, which are protein pigments that absorb light of short, high-energy wavelengths and transmit this energy to the oxygen-evolving reaction </a:t>
            </a:r>
            <a:r>
              <a:rPr lang="en-US" dirty="0" err="1"/>
              <a:t>centre</a:t>
            </a:r>
            <a:r>
              <a:rPr lang="en-US" dirty="0"/>
              <a:t>. In almost all cyanobacteria, the photosynthetic apparatus is contained in an extensive intracellular system of flattened membranous sacs, called thylakoids, the outer surfaces of which are studded with regular arrays of </a:t>
            </a:r>
            <a:r>
              <a:rPr lang="en-US" dirty="0" err="1"/>
              <a:t>phycobilisome</a:t>
            </a:r>
            <a:r>
              <a:rPr lang="en-US" dirty="0"/>
              <a:t> granules. This arrangement, in which pigment aggregates exist on the thylakoid surfaces, is called a photosystem.</a:t>
            </a:r>
          </a:p>
        </p:txBody>
      </p:sp>
    </p:spTree>
    <p:extLst>
      <p:ext uri="{BB962C8B-B14F-4D97-AF65-F5344CB8AC3E}">
        <p14:creationId xmlns:p14="http://schemas.microsoft.com/office/powerpoint/2010/main" val="9793110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C3BA-BE70-4E68-8796-CC0E0011A0C2}"/>
              </a:ext>
            </a:extLst>
          </p:cNvPr>
          <p:cNvSpPr>
            <a:spLocks noGrp="1"/>
          </p:cNvSpPr>
          <p:nvPr>
            <p:ph type="title"/>
          </p:nvPr>
        </p:nvSpPr>
        <p:spPr/>
        <p:txBody>
          <a:bodyPr/>
          <a:lstStyle/>
          <a:p>
            <a:r>
              <a:rPr lang="en-US" dirty="0"/>
              <a:t>Phototrophic metabolism</a:t>
            </a:r>
          </a:p>
        </p:txBody>
      </p:sp>
      <p:sp>
        <p:nvSpPr>
          <p:cNvPr id="3" name="Content Placeholder 2">
            <a:extLst>
              <a:ext uri="{FF2B5EF4-FFF2-40B4-BE49-F238E27FC236}">
                <a16:creationId xmlns:a16="http://schemas.microsoft.com/office/drawing/2014/main" id="{3C5B708B-3E68-4374-952C-7A7497757D49}"/>
              </a:ext>
            </a:extLst>
          </p:cNvPr>
          <p:cNvSpPr>
            <a:spLocks noGrp="1"/>
          </p:cNvSpPr>
          <p:nvPr>
            <p:ph idx="1"/>
          </p:nvPr>
        </p:nvSpPr>
        <p:spPr/>
        <p:txBody>
          <a:bodyPr>
            <a:normAutofit fontScale="92500" lnSpcReduction="10000"/>
          </a:bodyPr>
          <a:lstStyle/>
          <a:p>
            <a:r>
              <a:rPr lang="en-US" dirty="0"/>
              <a:t>Other photosynthetic bacteria contain only a single type of reaction </a:t>
            </a:r>
            <a:r>
              <a:rPr lang="en-US" dirty="0" err="1"/>
              <a:t>centre</a:t>
            </a:r>
            <a:r>
              <a:rPr lang="en-US" dirty="0"/>
              <a:t> with a different pigment, called bacteriochlorophyll, which absorbs light of long, low-energy wavelengths. These organisms require an electron donor other than water and do not release oxygen. The green bacteria (</a:t>
            </a:r>
            <a:r>
              <a:rPr lang="en-US" dirty="0" err="1"/>
              <a:t>Chlorobiaceae</a:t>
            </a:r>
            <a:r>
              <a:rPr lang="en-US" dirty="0"/>
              <a:t>) and purple sulfur bacteria (</a:t>
            </a:r>
            <a:r>
              <a:rPr lang="en-US" dirty="0" err="1"/>
              <a:t>Chromatiaceae</a:t>
            </a:r>
            <a:r>
              <a:rPr lang="en-US" dirty="0"/>
              <a:t>) use elemental sulfur, sulfide, thiosulfate, or hydrogen gas as electron donor, whereas the purple </a:t>
            </a:r>
            <a:r>
              <a:rPr lang="en-US" dirty="0" err="1"/>
              <a:t>nonsulfur</a:t>
            </a:r>
            <a:r>
              <a:rPr lang="en-US" dirty="0"/>
              <a:t> bacteria use electrons from hydrogen or organic substrates. These bacteria require anaerobic conditions for photosynthetic activity. The photosystem in green bacteria is related to photosystem I of higher plants, whereas that in purple bacteria is related to photosystem II, which provides some indication of an evolutionary trail from bacteria to plants (see photosynthesis: The process of photosynthesis: the light reactions).</a:t>
            </a:r>
          </a:p>
        </p:txBody>
      </p:sp>
    </p:spTree>
    <p:extLst>
      <p:ext uri="{BB962C8B-B14F-4D97-AF65-F5344CB8AC3E}">
        <p14:creationId xmlns:p14="http://schemas.microsoft.com/office/powerpoint/2010/main" val="32450141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789C-1EC8-4DAE-9039-3F42B670982C}"/>
              </a:ext>
            </a:extLst>
          </p:cNvPr>
          <p:cNvSpPr>
            <a:spLocks noGrp="1"/>
          </p:cNvSpPr>
          <p:nvPr>
            <p:ph type="title"/>
          </p:nvPr>
        </p:nvSpPr>
        <p:spPr/>
        <p:txBody>
          <a:bodyPr/>
          <a:lstStyle/>
          <a:p>
            <a:r>
              <a:rPr lang="en-US" dirty="0"/>
              <a:t>Biosynthetic pathways of bacteria</a:t>
            </a:r>
          </a:p>
        </p:txBody>
      </p:sp>
      <p:sp>
        <p:nvSpPr>
          <p:cNvPr id="3" name="Content Placeholder 2">
            <a:extLst>
              <a:ext uri="{FF2B5EF4-FFF2-40B4-BE49-F238E27FC236}">
                <a16:creationId xmlns:a16="http://schemas.microsoft.com/office/drawing/2014/main" id="{E9F018C1-83EF-4E7B-8594-DE22E6273603}"/>
              </a:ext>
            </a:extLst>
          </p:cNvPr>
          <p:cNvSpPr>
            <a:spLocks noGrp="1"/>
          </p:cNvSpPr>
          <p:nvPr>
            <p:ph idx="1"/>
          </p:nvPr>
        </p:nvSpPr>
        <p:spPr/>
        <p:txBody>
          <a:bodyPr>
            <a:normAutofit fontScale="92500"/>
          </a:bodyPr>
          <a:lstStyle/>
          <a:p>
            <a:r>
              <a:rPr lang="en-US" dirty="0"/>
              <a:t>Many prokaryotes are able to convert any given carbon source into biosynthetic building blocks—e.g., amino acids, purines, pyrimidines, lipids, sugars, and enzyme cofactors. The amount and activity of each enzyme in these biosynthetic pathways are carefully regulated so that the cell produces only as much of any compound as is needed at any time.</a:t>
            </a:r>
          </a:p>
          <a:p>
            <a:endParaRPr lang="en-US" dirty="0"/>
          </a:p>
          <a:p>
            <a:r>
              <a:rPr lang="en-US" dirty="0"/>
              <a:t>During the process of evolution, some bacteria have lost genes that encode certain biosynthetic reactions and are hence likely to require nutritional supplements. For example, Mycoplasma, whose DNA content is about one-quarter the size of that of E. coli, has many nutritional requirements and has even lost the ability to make a cell wall.</a:t>
            </a:r>
          </a:p>
        </p:txBody>
      </p:sp>
    </p:spTree>
    <p:extLst>
      <p:ext uri="{BB962C8B-B14F-4D97-AF65-F5344CB8AC3E}">
        <p14:creationId xmlns:p14="http://schemas.microsoft.com/office/powerpoint/2010/main" val="3945517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E27705-0B7A-4D02-8A2F-2141F0D4FC64}"/>
              </a:ext>
            </a:extLst>
          </p:cNvPr>
          <p:cNvPicPr>
            <a:picLocks noChangeAspect="1"/>
          </p:cNvPicPr>
          <p:nvPr/>
        </p:nvPicPr>
        <p:blipFill>
          <a:blip r:embed="rId2"/>
          <a:stretch>
            <a:fillRect/>
          </a:stretch>
        </p:blipFill>
        <p:spPr>
          <a:xfrm>
            <a:off x="2434542" y="299034"/>
            <a:ext cx="6743173" cy="5297909"/>
          </a:xfrm>
          <a:prstGeom prst="rect">
            <a:avLst/>
          </a:prstGeom>
        </p:spPr>
      </p:pic>
    </p:spTree>
    <p:extLst>
      <p:ext uri="{BB962C8B-B14F-4D97-AF65-F5344CB8AC3E}">
        <p14:creationId xmlns:p14="http://schemas.microsoft.com/office/powerpoint/2010/main" val="339936896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885</TotalTime>
  <Words>17567</Words>
  <Application>Microsoft Office PowerPoint</Application>
  <PresentationFormat>Widescreen</PresentationFormat>
  <Paragraphs>393</Paragraphs>
  <Slides>148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148</vt:i4>
      </vt:variant>
    </vt:vector>
  </HeadingPairs>
  <TitlesOfParts>
    <vt:vector size="156" baseType="lpstr">
      <vt:lpstr>inherit</vt:lpstr>
      <vt:lpstr>Lato</vt:lpstr>
      <vt:lpstr>Spectral</vt:lpstr>
      <vt:lpstr>Arial</vt:lpstr>
      <vt:lpstr>Calibri</vt:lpstr>
      <vt:lpstr>Gill Sans MT</vt:lpstr>
      <vt:lpstr>Times New Roman</vt:lpstr>
      <vt:lpstr>Gallery</vt:lpstr>
      <vt:lpstr>MBI 561  Advanced Microbial Physiology</vt:lpstr>
      <vt:lpstr>Chapter 1. Prokaryote metabolism</vt:lpstr>
      <vt:lpstr>Key points:</vt:lpstr>
      <vt:lpstr>Introduction</vt:lpstr>
      <vt:lpstr>Nutritional modes </vt:lpstr>
      <vt:lpstr>Aerobic and anaerobic respiration </vt:lpstr>
      <vt:lpstr>Sulfur and nitrogen metabolism </vt:lpstr>
      <vt:lpstr>Sulfur metabolism </vt:lpstr>
      <vt:lpstr>Nitrogen metabolism </vt:lpstr>
      <vt:lpstr>Biogeochemical cycles </vt:lpstr>
      <vt:lpstr>Nitrogen cycle </vt:lpstr>
      <vt:lpstr>Carbon cycle </vt:lpstr>
      <vt:lpstr>Chapter 2. Energy and Metabolism</vt:lpstr>
      <vt:lpstr>cell’s metabolism</vt:lpstr>
      <vt:lpstr>Metabolic Pathways </vt:lpstr>
      <vt:lpstr>Metabolic Pathways</vt:lpstr>
      <vt:lpstr>Metabolic Pathways</vt:lpstr>
      <vt:lpstr>Metabolic Pathways</vt:lpstr>
      <vt:lpstr>Energy/Chemical Energy </vt:lpstr>
      <vt:lpstr>Energy/Chemical Energy</vt:lpstr>
      <vt:lpstr>activation energy</vt:lpstr>
      <vt:lpstr>Enzymes </vt:lpstr>
      <vt:lpstr>Enzymes</vt:lpstr>
      <vt:lpstr>Enzymes</vt:lpstr>
      <vt:lpstr>Enzymes</vt:lpstr>
      <vt:lpstr>Enzymes</vt:lpstr>
      <vt:lpstr>Enzymes</vt:lpstr>
      <vt:lpstr>Enzymes</vt:lpstr>
      <vt:lpstr>Enzymes</vt:lpstr>
      <vt:lpstr>Chapter 3. Catabolism and ANABOlISM</vt:lpstr>
      <vt:lpstr>Glycolysis </vt:lpstr>
      <vt:lpstr>Highlights of glycolysis </vt:lpstr>
      <vt:lpstr>Highlights of glycolysis  </vt:lpstr>
      <vt:lpstr>Highlights of glycolysis </vt:lpstr>
      <vt:lpstr>Detailed steps: Energy-requiring phase</vt:lpstr>
      <vt:lpstr>Detailed steps: Energy-requiring phase</vt:lpstr>
      <vt:lpstr>Detailed steps: Energy-releasing phase </vt:lpstr>
      <vt:lpstr>Detailed steps: Energy-releasing phase</vt:lpstr>
      <vt:lpstr>Detailed steps: Energy-releasing phase</vt:lpstr>
      <vt:lpstr>What happens to pyruvate and NADH? </vt:lpstr>
      <vt:lpstr>What happens to pyruvate and NADH? </vt:lpstr>
      <vt:lpstr>Krebs Cycle/The citric acid cycle</vt:lpstr>
      <vt:lpstr>PowerPoint Presentation</vt:lpstr>
      <vt:lpstr>Krebs Cycle</vt:lpstr>
      <vt:lpstr>Krebs Cycle</vt:lpstr>
      <vt:lpstr>Krebs Cycle</vt:lpstr>
      <vt:lpstr>Other aspect of Catabolism LIPIDS</vt:lpstr>
      <vt:lpstr>Other aspect of Catabolism Amino Acids</vt:lpstr>
      <vt:lpstr>Energy from Amino Acids</vt:lpstr>
      <vt:lpstr>Catabolic and Anabolic Pathways</vt:lpstr>
      <vt:lpstr>Anabolic Pathways </vt:lpstr>
      <vt:lpstr>The light-dependent reactions and the Calvin cycle </vt:lpstr>
      <vt:lpstr>The light-dependent reactions and the Calvin cycle</vt:lpstr>
      <vt:lpstr>The light-dependent reactions and the Calvin cycle</vt:lpstr>
      <vt:lpstr>Chapter 4. CELLULAR Respiration</vt:lpstr>
      <vt:lpstr>CELLULAR Respiration</vt:lpstr>
      <vt:lpstr>CELLULAR Respiration</vt:lpstr>
      <vt:lpstr>CELLULAR Respiration</vt:lpstr>
      <vt:lpstr>CELLULAR Respiration</vt:lpstr>
      <vt:lpstr>CELLULAR Respiration</vt:lpstr>
      <vt:lpstr>Fermentation and anaerobic respiration</vt:lpstr>
      <vt:lpstr>Fermentation </vt:lpstr>
      <vt:lpstr>Lactic acid fermentation </vt:lpstr>
      <vt:lpstr>Lactic acid fermentation</vt:lpstr>
      <vt:lpstr>Alcohol fermentation </vt:lpstr>
      <vt:lpstr>Alcohol fermentation</vt:lpstr>
      <vt:lpstr>Chapter 5. Nitrogen Metabolism and Extreme Microbes</vt:lpstr>
      <vt:lpstr>Nitrogen Metabolism</vt:lpstr>
      <vt:lpstr>Nitrogen Metabolism</vt:lpstr>
      <vt:lpstr>Nitrogen Fixation </vt:lpstr>
      <vt:lpstr>Nitrogen Fixation</vt:lpstr>
      <vt:lpstr>Nitrogen Fixation</vt:lpstr>
      <vt:lpstr>Nitrogen Fixation</vt:lpstr>
      <vt:lpstr>Nitrification </vt:lpstr>
      <vt:lpstr>Nitrification</vt:lpstr>
      <vt:lpstr>Nitrification</vt:lpstr>
      <vt:lpstr>Nitrification</vt:lpstr>
      <vt:lpstr>Anammox </vt:lpstr>
      <vt:lpstr>Denitrification </vt:lpstr>
      <vt:lpstr>Denitrification</vt:lpstr>
      <vt:lpstr>Ammonification </vt:lpstr>
      <vt:lpstr>Extremophile/Extreme Microbes</vt:lpstr>
      <vt:lpstr>Extreme Microbes</vt:lpstr>
      <vt:lpstr>Extreme Microbes</vt:lpstr>
      <vt:lpstr>Chapter 6. Bacterial Metabolism</vt:lpstr>
      <vt:lpstr>Heterotrophic metabolism</vt:lpstr>
      <vt:lpstr>Heterotrophic metabolism</vt:lpstr>
      <vt:lpstr>Heterotrophic metabolism</vt:lpstr>
      <vt:lpstr>Heterotrophic metabolism</vt:lpstr>
      <vt:lpstr>Heterotrophic metabolism</vt:lpstr>
      <vt:lpstr>Autotrophic metabolism</vt:lpstr>
      <vt:lpstr>Autotrophic metabolism</vt:lpstr>
      <vt:lpstr>Autotrophic metabolism</vt:lpstr>
      <vt:lpstr>Autotrophic metabolism</vt:lpstr>
      <vt:lpstr>Phototrophic metabolism</vt:lpstr>
      <vt:lpstr>Phototrophic metabolism</vt:lpstr>
      <vt:lpstr>Phototrophic metabolism</vt:lpstr>
      <vt:lpstr>Biosynthetic pathways of bacteria</vt:lpstr>
      <vt:lpstr>PowerPoint Presentation</vt:lpstr>
      <vt:lpstr>Chapter 7. Quorum Sensing and Signal Transduction</vt:lpstr>
      <vt:lpstr>Quorum Sensing</vt:lpstr>
      <vt:lpstr>Quorum Sensing</vt:lpstr>
      <vt:lpstr>Quorum Sensing</vt:lpstr>
      <vt:lpstr>Quorum Sensing Mechanism </vt:lpstr>
      <vt:lpstr>Signal Transduction </vt:lpstr>
      <vt:lpstr>Signal Transduction Pathways </vt:lpstr>
      <vt:lpstr>Physiology and Disease </vt:lpstr>
      <vt:lpstr>Chapter 8 Microbial Growth</vt:lpstr>
      <vt:lpstr>PowerPoint Presentation</vt:lpstr>
      <vt:lpstr>Microbial Growth</vt:lpstr>
      <vt:lpstr>Microbial Growth</vt:lpstr>
      <vt:lpstr>Microbial Growth</vt:lpstr>
      <vt:lpstr>Microbial Growth</vt:lpstr>
      <vt:lpstr>Environmental conditions</vt:lpstr>
      <vt:lpstr>Environmental conditions</vt:lpstr>
      <vt:lpstr>Environmental conditions</vt:lpstr>
      <vt:lpstr>Microorganisms can be grouped by the temperature ranges they require. </vt:lpstr>
      <vt:lpstr>Environmental conditions</vt:lpstr>
      <vt:lpstr>Environmental conditions</vt:lpstr>
      <vt:lpstr>Environmental conditions</vt:lpstr>
      <vt:lpstr>Direct Counting</vt:lpstr>
      <vt:lpstr>PowerPoint Presentation</vt:lpstr>
      <vt:lpstr>Indirect Counting</vt:lpstr>
      <vt:lpstr>Chapter 9. Cell Structure</vt:lpstr>
      <vt:lpstr>PowerPoint Presentation</vt:lpstr>
      <vt:lpstr>Bacterial Morphology</vt:lpstr>
      <vt:lpstr>Cytoplasmic Membrane</vt:lpstr>
      <vt:lpstr>PowerPoint Presentation</vt:lpstr>
      <vt:lpstr>Cell Wall</vt:lpstr>
      <vt:lpstr>Cell Wall</vt:lpstr>
      <vt:lpstr>Cell Wall</vt:lpstr>
      <vt:lpstr>PowerPoint Presentation</vt:lpstr>
      <vt:lpstr>PowerPoint Presentation</vt:lpstr>
      <vt:lpstr>Chapter 10. Chemiosmosis, Industrial and Environmental Microbiology</vt:lpstr>
      <vt:lpstr>Chemiosmosis</vt:lpstr>
      <vt:lpstr>Chemiosmosis</vt:lpstr>
      <vt:lpstr>Industrial microbiology </vt:lpstr>
      <vt:lpstr>Industrial microbiology</vt:lpstr>
      <vt:lpstr>Industrial microbiology</vt:lpstr>
      <vt:lpstr>Industrial microbiology</vt:lpstr>
      <vt:lpstr>Industrial microbiology</vt:lpstr>
      <vt:lpstr>Primary Metabolites </vt:lpstr>
      <vt:lpstr>Secondary Metabolites </vt:lpstr>
      <vt:lpstr>Recombinant Products </vt:lpstr>
      <vt:lpstr>Environmental Microbiology</vt:lpstr>
      <vt:lpstr>Environmental Microbiology</vt:lpstr>
      <vt:lpstr>Environmental Microbiology</vt:lpstr>
      <vt:lpstr>Environmental Microbiology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MBI 561 Advanced Microbial Physiology</dc:title>
  <dc:creator>Leonard Wijaya</dc:creator>
  <cp:lastModifiedBy>Leonard Wijaya</cp:lastModifiedBy>
  <cp:revision>33</cp:revision>
  <dcterms:created xsi:type="dcterms:W3CDTF">2020-06-10T10:38:48Z</dcterms:created>
  <dcterms:modified xsi:type="dcterms:W3CDTF">2020-06-22T23:05:11Z</dcterms:modified>
</cp:coreProperties>
</file>