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2"/>
  </p:notesMasterIdLst>
  <p:sldIdLst>
    <p:sldId id="257" r:id="rId2"/>
    <p:sldId id="331" r:id="rId3"/>
    <p:sldId id="346" r:id="rId4"/>
    <p:sldId id="345" r:id="rId5"/>
    <p:sldId id="338" r:id="rId6"/>
    <p:sldId id="337" r:id="rId7"/>
    <p:sldId id="340" r:id="rId8"/>
    <p:sldId id="339" r:id="rId9"/>
    <p:sldId id="298" r:id="rId10"/>
    <p:sldId id="323" r:id="rId11"/>
    <p:sldId id="312" r:id="rId12"/>
    <p:sldId id="288" r:id="rId13"/>
    <p:sldId id="290" r:id="rId14"/>
    <p:sldId id="347" r:id="rId15"/>
    <p:sldId id="342" r:id="rId16"/>
    <p:sldId id="291" r:id="rId17"/>
    <p:sldId id="293" r:id="rId18"/>
    <p:sldId id="325" r:id="rId19"/>
    <p:sldId id="343" r:id="rId20"/>
    <p:sldId id="34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8"/>
    <a:srgbClr val="12757D"/>
    <a:srgbClr val="EEE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305" autoAdjust="0"/>
  </p:normalViewPr>
  <p:slideViewPr>
    <p:cSldViewPr snapToGrid="0" snapToObjects="1">
      <p:cViewPr varScale="1">
        <p:scale>
          <a:sx n="85" d="100"/>
          <a:sy n="85" d="100"/>
        </p:scale>
        <p:origin x="147" y="30"/>
      </p:cViewPr>
      <p:guideLst/>
    </p:cSldViewPr>
  </p:slideViewPr>
  <p:outlineViewPr>
    <p:cViewPr>
      <p:scale>
        <a:sx n="33" d="100"/>
        <a:sy n="33" d="100"/>
      </p:scale>
      <p:origin x="-32"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5E358-83E6-4EFC-B3D4-AC714E22D71D}"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n-GB"/>
        </a:p>
      </dgm:t>
    </dgm:pt>
    <dgm:pt modelId="{45C890C3-5C01-4BD0-8B2C-20DB6D804D6B}">
      <dgm:prSet phldrT="[Text]" custT="1"/>
      <dgm:spPr/>
      <dgm:t>
        <a:bodyPr/>
        <a:lstStyle/>
        <a:p>
          <a:r>
            <a:rPr lang="en-GB" sz="2000" dirty="0">
              <a:solidFill>
                <a:srgbClr val="C00000"/>
              </a:solidFill>
              <a:latin typeface="+mn-lt"/>
              <a:cs typeface="Times New Roman" panose="02020603050405020304" pitchFamily="18" charset="0"/>
            </a:rPr>
            <a:t>Solubility test.</a:t>
          </a:r>
        </a:p>
      </dgm:t>
    </dgm:pt>
    <dgm:pt modelId="{0108DC67-1158-4945-94CE-565517C0AF83}" type="parTrans" cxnId="{56B2D193-13F5-477D-9A31-693A2117C9E2}">
      <dgm:prSet/>
      <dgm:spPr/>
      <dgm:t>
        <a:bodyPr/>
        <a:lstStyle/>
        <a:p>
          <a:endParaRPr lang="en-GB" sz="1200"/>
        </a:p>
      </dgm:t>
    </dgm:pt>
    <dgm:pt modelId="{40D12EC9-219B-45DC-BAC5-44DF6CACA6F4}" type="sibTrans" cxnId="{56B2D193-13F5-477D-9A31-693A2117C9E2}">
      <dgm:prSet/>
      <dgm:spPr/>
      <dgm:t>
        <a:bodyPr/>
        <a:lstStyle/>
        <a:p>
          <a:endParaRPr lang="en-GB" sz="1200"/>
        </a:p>
      </dgm:t>
    </dgm:pt>
    <dgm:pt modelId="{340F6FAD-378E-41A8-A270-C973317CF13B}">
      <dgm:prSet phldrT="[Text]" custT="1"/>
      <dgm:spPr/>
      <dgm:t>
        <a:bodyPr/>
        <a:lstStyle/>
        <a:p>
          <a:r>
            <a:rPr lang="en-GB" sz="1800" u="none" dirty="0">
              <a:solidFill>
                <a:srgbClr val="C00000"/>
              </a:solidFill>
              <a:latin typeface="+mn-lt"/>
              <a:cs typeface="Times New Roman" panose="02020603050405020304" pitchFamily="18" charset="0"/>
            </a:rPr>
            <a:t>Saponification test.</a:t>
          </a:r>
        </a:p>
      </dgm:t>
    </dgm:pt>
    <dgm:pt modelId="{410DDFBC-14DD-450D-9945-3A6DA3A18C52}" type="parTrans" cxnId="{D118DA2C-C0DF-403A-B89F-979FE2CF4B65}">
      <dgm:prSet/>
      <dgm:spPr/>
      <dgm:t>
        <a:bodyPr/>
        <a:lstStyle/>
        <a:p>
          <a:endParaRPr lang="en-GB" sz="1200"/>
        </a:p>
      </dgm:t>
    </dgm:pt>
    <dgm:pt modelId="{C1DB7B97-57C9-449E-B4C8-DC9398F6695F}" type="sibTrans" cxnId="{D118DA2C-C0DF-403A-B89F-979FE2CF4B65}">
      <dgm:prSet/>
      <dgm:spPr/>
      <dgm:t>
        <a:bodyPr/>
        <a:lstStyle/>
        <a:p>
          <a:endParaRPr lang="en-GB" sz="1200"/>
        </a:p>
      </dgm:t>
    </dgm:pt>
    <dgm:pt modelId="{75D42AD3-EE70-4E4D-BD1D-75FBA4FED78F}">
      <dgm:prSet phldrT="[Text]" custT="1"/>
      <dgm:spPr/>
      <dgm:t>
        <a:bodyPr/>
        <a:lstStyle/>
        <a:p>
          <a:r>
            <a:rPr lang="en-GB" sz="2000" u="none" dirty="0">
              <a:solidFill>
                <a:srgbClr val="C00000"/>
              </a:solidFill>
              <a:latin typeface="+mn-lt"/>
              <a:cs typeface="Times New Roman" panose="02020603050405020304" pitchFamily="18" charset="0"/>
            </a:rPr>
            <a:t>Separation of soap from the solution by salting out.</a:t>
          </a:r>
        </a:p>
      </dgm:t>
    </dgm:pt>
    <dgm:pt modelId="{76DDFEC1-CF04-4170-AE6E-419082DB1B44}" type="parTrans" cxnId="{B1143C7F-45E7-49DA-AF60-B8155BD5509B}">
      <dgm:prSet/>
      <dgm:spPr/>
      <dgm:t>
        <a:bodyPr/>
        <a:lstStyle/>
        <a:p>
          <a:endParaRPr lang="en-GB" sz="1200"/>
        </a:p>
      </dgm:t>
    </dgm:pt>
    <dgm:pt modelId="{B8FC5B49-7242-488A-83F0-3269CC6C0372}" type="sibTrans" cxnId="{B1143C7F-45E7-49DA-AF60-B8155BD5509B}">
      <dgm:prSet/>
      <dgm:spPr/>
      <dgm:t>
        <a:bodyPr/>
        <a:lstStyle/>
        <a:p>
          <a:endParaRPr lang="en-GB" sz="1200"/>
        </a:p>
      </dgm:t>
    </dgm:pt>
    <dgm:pt modelId="{69C04D78-9B89-4DF2-B1A6-DA65895FC17D}">
      <dgm:prSet custT="1"/>
      <dgm:spPr/>
      <dgm:t>
        <a:bodyPr/>
        <a:lstStyle/>
        <a:p>
          <a:r>
            <a:rPr lang="en-GB" sz="2000" b="0" dirty="0">
              <a:solidFill>
                <a:srgbClr val="C00000"/>
              </a:solidFill>
              <a:latin typeface="+mn-lt"/>
              <a:cs typeface="Times New Roman" panose="02020603050405020304" pitchFamily="18" charset="0"/>
            </a:rPr>
            <a:t>Formation of insoluble soap.</a:t>
          </a:r>
        </a:p>
      </dgm:t>
    </dgm:pt>
    <dgm:pt modelId="{4290CE87-8A27-4E10-A858-31BC0D190243}" type="parTrans" cxnId="{EB3B061E-9A93-4DD9-85D6-A73F10915DB0}">
      <dgm:prSet/>
      <dgm:spPr/>
      <dgm:t>
        <a:bodyPr/>
        <a:lstStyle/>
        <a:p>
          <a:endParaRPr lang="en-GB"/>
        </a:p>
      </dgm:t>
    </dgm:pt>
    <dgm:pt modelId="{40D03D65-37EC-4EA3-BF4E-4F98A2A8B708}" type="sibTrans" cxnId="{EB3B061E-9A93-4DD9-85D6-A73F10915DB0}">
      <dgm:prSet/>
      <dgm:spPr/>
      <dgm:t>
        <a:bodyPr/>
        <a:lstStyle/>
        <a:p>
          <a:endParaRPr lang="en-GB"/>
        </a:p>
      </dgm:t>
    </dgm:pt>
    <dgm:pt modelId="{D0BBD988-6EB4-4467-AD37-D6480BE5DD45}" type="pres">
      <dgm:prSet presAssocID="{B555E358-83E6-4EFC-B3D4-AC714E22D71D}" presName="Name0" presStyleCnt="0">
        <dgm:presLayoutVars>
          <dgm:chMax val="7"/>
          <dgm:chPref val="7"/>
          <dgm:dir/>
        </dgm:presLayoutVars>
      </dgm:prSet>
      <dgm:spPr/>
    </dgm:pt>
    <dgm:pt modelId="{A36BC27D-B6F1-4786-A625-4CD51464D3BA}" type="pres">
      <dgm:prSet presAssocID="{B555E358-83E6-4EFC-B3D4-AC714E22D71D}" presName="Name1" presStyleCnt="0"/>
      <dgm:spPr/>
    </dgm:pt>
    <dgm:pt modelId="{9B6A3ED7-7202-4729-84FF-8C6636E9E957}" type="pres">
      <dgm:prSet presAssocID="{B555E358-83E6-4EFC-B3D4-AC714E22D71D}" presName="cycle" presStyleCnt="0"/>
      <dgm:spPr/>
    </dgm:pt>
    <dgm:pt modelId="{DD9C69EF-219F-4F15-BDF3-964C1AB7B75B}" type="pres">
      <dgm:prSet presAssocID="{B555E358-83E6-4EFC-B3D4-AC714E22D71D}" presName="srcNode" presStyleLbl="node1" presStyleIdx="0" presStyleCnt="4"/>
      <dgm:spPr/>
    </dgm:pt>
    <dgm:pt modelId="{25414A76-CE34-4DA1-B15B-143D7FCEEFA3}" type="pres">
      <dgm:prSet presAssocID="{B555E358-83E6-4EFC-B3D4-AC714E22D71D}" presName="conn" presStyleLbl="parChTrans1D2" presStyleIdx="0" presStyleCnt="1"/>
      <dgm:spPr/>
    </dgm:pt>
    <dgm:pt modelId="{F3A61B88-B670-4146-9BA0-4F0A99407637}" type="pres">
      <dgm:prSet presAssocID="{B555E358-83E6-4EFC-B3D4-AC714E22D71D}" presName="extraNode" presStyleLbl="node1" presStyleIdx="0" presStyleCnt="4"/>
      <dgm:spPr/>
    </dgm:pt>
    <dgm:pt modelId="{5357C43E-43DE-454C-8148-CE0DB8235301}" type="pres">
      <dgm:prSet presAssocID="{B555E358-83E6-4EFC-B3D4-AC714E22D71D}" presName="dstNode" presStyleLbl="node1" presStyleIdx="0" presStyleCnt="4"/>
      <dgm:spPr/>
    </dgm:pt>
    <dgm:pt modelId="{7D546C31-A7FB-49AC-A74B-611E2E71288A}" type="pres">
      <dgm:prSet presAssocID="{45C890C3-5C01-4BD0-8B2C-20DB6D804D6B}" presName="text_1" presStyleLbl="node1" presStyleIdx="0" presStyleCnt="4">
        <dgm:presLayoutVars>
          <dgm:bulletEnabled val="1"/>
        </dgm:presLayoutVars>
      </dgm:prSet>
      <dgm:spPr/>
    </dgm:pt>
    <dgm:pt modelId="{0FE786F0-63A5-4295-BBBD-FAC626CEB388}" type="pres">
      <dgm:prSet presAssocID="{45C890C3-5C01-4BD0-8B2C-20DB6D804D6B}" presName="accent_1" presStyleCnt="0"/>
      <dgm:spPr/>
    </dgm:pt>
    <dgm:pt modelId="{4BAD94C0-D5EE-481F-904F-10516D209BB8}" type="pres">
      <dgm:prSet presAssocID="{45C890C3-5C01-4BD0-8B2C-20DB6D804D6B}" presName="accentRepeatNode" presStyleLbl="solidFgAcc1" presStyleIdx="0" presStyleCnt="4"/>
      <dgm:spPr/>
    </dgm:pt>
    <dgm:pt modelId="{78090CCF-68C8-4483-B480-42F98EE7A88E}" type="pres">
      <dgm:prSet presAssocID="{340F6FAD-378E-41A8-A270-C973317CF13B}" presName="text_2" presStyleLbl="node1" presStyleIdx="1" presStyleCnt="4">
        <dgm:presLayoutVars>
          <dgm:bulletEnabled val="1"/>
        </dgm:presLayoutVars>
      </dgm:prSet>
      <dgm:spPr/>
    </dgm:pt>
    <dgm:pt modelId="{530F709B-172C-4704-B8FA-EB07ECBAADB1}" type="pres">
      <dgm:prSet presAssocID="{340F6FAD-378E-41A8-A270-C973317CF13B}" presName="accent_2" presStyleCnt="0"/>
      <dgm:spPr/>
    </dgm:pt>
    <dgm:pt modelId="{0160DA0F-0A5A-4A4A-8487-4A5DB0C2B6D7}" type="pres">
      <dgm:prSet presAssocID="{340F6FAD-378E-41A8-A270-C973317CF13B}" presName="accentRepeatNode" presStyleLbl="solidFgAcc1" presStyleIdx="1" presStyleCnt="4"/>
      <dgm:spPr/>
    </dgm:pt>
    <dgm:pt modelId="{F1D7EADF-0A3E-4FEF-86A1-B54C7F3E14F5}" type="pres">
      <dgm:prSet presAssocID="{75D42AD3-EE70-4E4D-BD1D-75FBA4FED78F}" presName="text_3" presStyleLbl="node1" presStyleIdx="2" presStyleCnt="4">
        <dgm:presLayoutVars>
          <dgm:bulletEnabled val="1"/>
        </dgm:presLayoutVars>
      </dgm:prSet>
      <dgm:spPr/>
    </dgm:pt>
    <dgm:pt modelId="{40790C2A-1891-4A63-809C-870662C255BD}" type="pres">
      <dgm:prSet presAssocID="{75D42AD3-EE70-4E4D-BD1D-75FBA4FED78F}" presName="accent_3" presStyleCnt="0"/>
      <dgm:spPr/>
    </dgm:pt>
    <dgm:pt modelId="{C9E015C8-F502-47AC-8097-6B52A1ECF9C5}" type="pres">
      <dgm:prSet presAssocID="{75D42AD3-EE70-4E4D-BD1D-75FBA4FED78F}" presName="accentRepeatNode" presStyleLbl="solidFgAcc1" presStyleIdx="2" presStyleCnt="4"/>
      <dgm:spPr/>
    </dgm:pt>
    <dgm:pt modelId="{57808BF6-E406-43EC-9E81-3D88D3C35EA5}" type="pres">
      <dgm:prSet presAssocID="{69C04D78-9B89-4DF2-B1A6-DA65895FC17D}" presName="text_4" presStyleLbl="node1" presStyleIdx="3" presStyleCnt="4">
        <dgm:presLayoutVars>
          <dgm:bulletEnabled val="1"/>
        </dgm:presLayoutVars>
      </dgm:prSet>
      <dgm:spPr/>
    </dgm:pt>
    <dgm:pt modelId="{B3D33064-11B3-42EB-976C-53A217BF7015}" type="pres">
      <dgm:prSet presAssocID="{69C04D78-9B89-4DF2-B1A6-DA65895FC17D}" presName="accent_4" presStyleCnt="0"/>
      <dgm:spPr/>
    </dgm:pt>
    <dgm:pt modelId="{C2341886-73A6-49EE-8CF2-BBB3104D3D36}" type="pres">
      <dgm:prSet presAssocID="{69C04D78-9B89-4DF2-B1A6-DA65895FC17D}" presName="accentRepeatNode" presStyleLbl="solidFgAcc1" presStyleIdx="3" presStyleCnt="4"/>
      <dgm:spPr/>
    </dgm:pt>
  </dgm:ptLst>
  <dgm:cxnLst>
    <dgm:cxn modelId="{EB3B061E-9A93-4DD9-85D6-A73F10915DB0}" srcId="{B555E358-83E6-4EFC-B3D4-AC714E22D71D}" destId="{69C04D78-9B89-4DF2-B1A6-DA65895FC17D}" srcOrd="3" destOrd="0" parTransId="{4290CE87-8A27-4E10-A858-31BC0D190243}" sibTransId="{40D03D65-37EC-4EA3-BF4E-4F98A2A8B708}"/>
    <dgm:cxn modelId="{0BBDAB27-C551-47CB-B1AF-824737C7BF22}" type="presOf" srcId="{45C890C3-5C01-4BD0-8B2C-20DB6D804D6B}" destId="{7D546C31-A7FB-49AC-A74B-611E2E71288A}" srcOrd="0" destOrd="0" presId="urn:microsoft.com/office/officeart/2008/layout/VerticalCurvedList"/>
    <dgm:cxn modelId="{D118DA2C-C0DF-403A-B89F-979FE2CF4B65}" srcId="{B555E358-83E6-4EFC-B3D4-AC714E22D71D}" destId="{340F6FAD-378E-41A8-A270-C973317CF13B}" srcOrd="1" destOrd="0" parTransId="{410DDFBC-14DD-450D-9945-3A6DA3A18C52}" sibTransId="{C1DB7B97-57C9-449E-B4C8-DC9398F6695F}"/>
    <dgm:cxn modelId="{6099057A-C304-4144-AC15-B2F24EAC059D}" type="presOf" srcId="{75D42AD3-EE70-4E4D-BD1D-75FBA4FED78F}" destId="{F1D7EADF-0A3E-4FEF-86A1-B54C7F3E14F5}" srcOrd="0" destOrd="0" presId="urn:microsoft.com/office/officeart/2008/layout/VerticalCurvedList"/>
    <dgm:cxn modelId="{B1143C7F-45E7-49DA-AF60-B8155BD5509B}" srcId="{B555E358-83E6-4EFC-B3D4-AC714E22D71D}" destId="{75D42AD3-EE70-4E4D-BD1D-75FBA4FED78F}" srcOrd="2" destOrd="0" parTransId="{76DDFEC1-CF04-4170-AE6E-419082DB1B44}" sibTransId="{B8FC5B49-7242-488A-83F0-3269CC6C0372}"/>
    <dgm:cxn modelId="{56B2D193-13F5-477D-9A31-693A2117C9E2}" srcId="{B555E358-83E6-4EFC-B3D4-AC714E22D71D}" destId="{45C890C3-5C01-4BD0-8B2C-20DB6D804D6B}" srcOrd="0" destOrd="0" parTransId="{0108DC67-1158-4945-94CE-565517C0AF83}" sibTransId="{40D12EC9-219B-45DC-BAC5-44DF6CACA6F4}"/>
    <dgm:cxn modelId="{58BC709A-CCDB-40AA-89B3-6A96D9A30743}" type="presOf" srcId="{69C04D78-9B89-4DF2-B1A6-DA65895FC17D}" destId="{57808BF6-E406-43EC-9E81-3D88D3C35EA5}" srcOrd="0" destOrd="0" presId="urn:microsoft.com/office/officeart/2008/layout/VerticalCurvedList"/>
    <dgm:cxn modelId="{7AB3B7C1-1F4D-4014-B8A3-8DF67A396689}" type="presOf" srcId="{B555E358-83E6-4EFC-B3D4-AC714E22D71D}" destId="{D0BBD988-6EB4-4467-AD37-D6480BE5DD45}" srcOrd="0" destOrd="0" presId="urn:microsoft.com/office/officeart/2008/layout/VerticalCurvedList"/>
    <dgm:cxn modelId="{E1AB37C8-3D04-4B2E-B886-2764496FC49D}" type="presOf" srcId="{340F6FAD-378E-41A8-A270-C973317CF13B}" destId="{78090CCF-68C8-4483-B480-42F98EE7A88E}" srcOrd="0" destOrd="0" presId="urn:microsoft.com/office/officeart/2008/layout/VerticalCurvedList"/>
    <dgm:cxn modelId="{121604EE-143E-4E02-AC9A-91140CFACF7A}" type="presOf" srcId="{40D12EC9-219B-45DC-BAC5-44DF6CACA6F4}" destId="{25414A76-CE34-4DA1-B15B-143D7FCEEFA3}" srcOrd="0" destOrd="0" presId="urn:microsoft.com/office/officeart/2008/layout/VerticalCurvedList"/>
    <dgm:cxn modelId="{579241ED-17AA-422C-B59D-DF3BE5F85824}" type="presParOf" srcId="{D0BBD988-6EB4-4467-AD37-D6480BE5DD45}" destId="{A36BC27D-B6F1-4786-A625-4CD51464D3BA}" srcOrd="0" destOrd="0" presId="urn:microsoft.com/office/officeart/2008/layout/VerticalCurvedList"/>
    <dgm:cxn modelId="{16B27053-90B4-4DAB-AB8E-05E7AC37AC5C}" type="presParOf" srcId="{A36BC27D-B6F1-4786-A625-4CD51464D3BA}" destId="{9B6A3ED7-7202-4729-84FF-8C6636E9E957}" srcOrd="0" destOrd="0" presId="urn:microsoft.com/office/officeart/2008/layout/VerticalCurvedList"/>
    <dgm:cxn modelId="{72BFA054-6713-46EB-984D-47E0463E05C7}" type="presParOf" srcId="{9B6A3ED7-7202-4729-84FF-8C6636E9E957}" destId="{DD9C69EF-219F-4F15-BDF3-964C1AB7B75B}" srcOrd="0" destOrd="0" presId="urn:microsoft.com/office/officeart/2008/layout/VerticalCurvedList"/>
    <dgm:cxn modelId="{30FC2020-FBD5-47C6-884B-F14D66722C9B}" type="presParOf" srcId="{9B6A3ED7-7202-4729-84FF-8C6636E9E957}" destId="{25414A76-CE34-4DA1-B15B-143D7FCEEFA3}" srcOrd="1" destOrd="0" presId="urn:microsoft.com/office/officeart/2008/layout/VerticalCurvedList"/>
    <dgm:cxn modelId="{2422DA13-EBA2-4435-86CA-81880A414963}" type="presParOf" srcId="{9B6A3ED7-7202-4729-84FF-8C6636E9E957}" destId="{F3A61B88-B670-4146-9BA0-4F0A99407637}" srcOrd="2" destOrd="0" presId="urn:microsoft.com/office/officeart/2008/layout/VerticalCurvedList"/>
    <dgm:cxn modelId="{D4016ECA-66DE-43E5-BE85-F0A3CBEB1244}" type="presParOf" srcId="{9B6A3ED7-7202-4729-84FF-8C6636E9E957}" destId="{5357C43E-43DE-454C-8148-CE0DB8235301}" srcOrd="3" destOrd="0" presId="urn:microsoft.com/office/officeart/2008/layout/VerticalCurvedList"/>
    <dgm:cxn modelId="{FA425A7A-C982-453C-AC27-D4050B1F1F14}" type="presParOf" srcId="{A36BC27D-B6F1-4786-A625-4CD51464D3BA}" destId="{7D546C31-A7FB-49AC-A74B-611E2E71288A}" srcOrd="1" destOrd="0" presId="urn:microsoft.com/office/officeart/2008/layout/VerticalCurvedList"/>
    <dgm:cxn modelId="{1A4BB71C-BEF6-4019-8E4D-4C5ACD8C88AB}" type="presParOf" srcId="{A36BC27D-B6F1-4786-A625-4CD51464D3BA}" destId="{0FE786F0-63A5-4295-BBBD-FAC626CEB388}" srcOrd="2" destOrd="0" presId="urn:microsoft.com/office/officeart/2008/layout/VerticalCurvedList"/>
    <dgm:cxn modelId="{EF00B2C6-56EA-4539-A487-BE2B90104CFF}" type="presParOf" srcId="{0FE786F0-63A5-4295-BBBD-FAC626CEB388}" destId="{4BAD94C0-D5EE-481F-904F-10516D209BB8}" srcOrd="0" destOrd="0" presId="urn:microsoft.com/office/officeart/2008/layout/VerticalCurvedList"/>
    <dgm:cxn modelId="{71DB9798-E838-4B14-89E8-A85B586AB78D}" type="presParOf" srcId="{A36BC27D-B6F1-4786-A625-4CD51464D3BA}" destId="{78090CCF-68C8-4483-B480-42F98EE7A88E}" srcOrd="3" destOrd="0" presId="urn:microsoft.com/office/officeart/2008/layout/VerticalCurvedList"/>
    <dgm:cxn modelId="{DF4CF587-5C58-483B-8558-09A66301F37C}" type="presParOf" srcId="{A36BC27D-B6F1-4786-A625-4CD51464D3BA}" destId="{530F709B-172C-4704-B8FA-EB07ECBAADB1}" srcOrd="4" destOrd="0" presId="urn:microsoft.com/office/officeart/2008/layout/VerticalCurvedList"/>
    <dgm:cxn modelId="{CCE5FD85-02D9-40D6-B63D-0407DFC6A95F}" type="presParOf" srcId="{530F709B-172C-4704-B8FA-EB07ECBAADB1}" destId="{0160DA0F-0A5A-4A4A-8487-4A5DB0C2B6D7}" srcOrd="0" destOrd="0" presId="urn:microsoft.com/office/officeart/2008/layout/VerticalCurvedList"/>
    <dgm:cxn modelId="{BFA2D817-3D74-4455-9A8D-C7E367A141A5}" type="presParOf" srcId="{A36BC27D-B6F1-4786-A625-4CD51464D3BA}" destId="{F1D7EADF-0A3E-4FEF-86A1-B54C7F3E14F5}" srcOrd="5" destOrd="0" presId="urn:microsoft.com/office/officeart/2008/layout/VerticalCurvedList"/>
    <dgm:cxn modelId="{AA545462-4DB2-45A0-9E3F-959C030442EC}" type="presParOf" srcId="{A36BC27D-B6F1-4786-A625-4CD51464D3BA}" destId="{40790C2A-1891-4A63-809C-870662C255BD}" srcOrd="6" destOrd="0" presId="urn:microsoft.com/office/officeart/2008/layout/VerticalCurvedList"/>
    <dgm:cxn modelId="{A5ED7774-D8A5-4004-AAA9-2D9A5B6C9E2B}" type="presParOf" srcId="{40790C2A-1891-4A63-809C-870662C255BD}" destId="{C9E015C8-F502-47AC-8097-6B52A1ECF9C5}" srcOrd="0" destOrd="0" presId="urn:microsoft.com/office/officeart/2008/layout/VerticalCurvedList"/>
    <dgm:cxn modelId="{652E7E5F-0269-4568-B5C6-38BE43C4561C}" type="presParOf" srcId="{A36BC27D-B6F1-4786-A625-4CD51464D3BA}" destId="{57808BF6-E406-43EC-9E81-3D88D3C35EA5}" srcOrd="7" destOrd="0" presId="urn:microsoft.com/office/officeart/2008/layout/VerticalCurvedList"/>
    <dgm:cxn modelId="{B42FCAFD-6521-49CC-9F2B-61137CFD01C3}" type="presParOf" srcId="{A36BC27D-B6F1-4786-A625-4CD51464D3BA}" destId="{B3D33064-11B3-42EB-976C-53A217BF7015}" srcOrd="8" destOrd="0" presId="urn:microsoft.com/office/officeart/2008/layout/VerticalCurvedList"/>
    <dgm:cxn modelId="{3350CD72-8E1A-4F47-AF33-D3BD7D20BC89}" type="presParOf" srcId="{B3D33064-11B3-42EB-976C-53A217BF7015}" destId="{C2341886-73A6-49EE-8CF2-BBB3104D3D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A76-CE34-4DA1-B15B-143D7FCEEFA3}">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546C31-A7FB-49AC-A74B-611E2E71288A}">
      <dsp:nvSpPr>
        <dsp:cNvPr id="0" name=""/>
        <dsp:cNvSpPr/>
      </dsp:nvSpPr>
      <dsp:spPr>
        <a:xfrm>
          <a:off x="460128" y="312440"/>
          <a:ext cx="6466509"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C00000"/>
              </a:solidFill>
              <a:latin typeface="+mn-lt"/>
              <a:cs typeface="Times New Roman" panose="02020603050405020304" pitchFamily="18" charset="0"/>
            </a:rPr>
            <a:t>Solubility test.</a:t>
          </a:r>
        </a:p>
      </dsp:txBody>
      <dsp:txXfrm>
        <a:off x="460128" y="312440"/>
        <a:ext cx="6466509" cy="625205"/>
      </dsp:txXfrm>
    </dsp:sp>
    <dsp:sp modelId="{4BAD94C0-D5EE-481F-904F-10516D209BB8}">
      <dsp:nvSpPr>
        <dsp:cNvPr id="0" name=""/>
        <dsp:cNvSpPr/>
      </dsp:nvSpPr>
      <dsp:spPr>
        <a:xfrm>
          <a:off x="69375" y="234289"/>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090CCF-68C8-4483-B480-42F98EE7A88E}">
      <dsp:nvSpPr>
        <dsp:cNvPr id="0" name=""/>
        <dsp:cNvSpPr/>
      </dsp:nvSpPr>
      <dsp:spPr>
        <a:xfrm>
          <a:off x="818573" y="1250411"/>
          <a:ext cx="6108065"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GB" sz="1800" u="none" kern="1200" dirty="0">
              <a:solidFill>
                <a:srgbClr val="C00000"/>
              </a:solidFill>
              <a:latin typeface="+mn-lt"/>
              <a:cs typeface="Times New Roman" panose="02020603050405020304" pitchFamily="18" charset="0"/>
            </a:rPr>
            <a:t>Saponification test.</a:t>
          </a:r>
        </a:p>
      </dsp:txBody>
      <dsp:txXfrm>
        <a:off x="818573" y="1250411"/>
        <a:ext cx="6108065" cy="625205"/>
      </dsp:txXfrm>
    </dsp:sp>
    <dsp:sp modelId="{0160DA0F-0A5A-4A4A-8487-4A5DB0C2B6D7}">
      <dsp:nvSpPr>
        <dsp:cNvPr id="0" name=""/>
        <dsp:cNvSpPr/>
      </dsp:nvSpPr>
      <dsp:spPr>
        <a:xfrm>
          <a:off x="427819" y="1172260"/>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D7EADF-0A3E-4FEF-86A1-B54C7F3E14F5}">
      <dsp:nvSpPr>
        <dsp:cNvPr id="0" name=""/>
        <dsp:cNvSpPr/>
      </dsp:nvSpPr>
      <dsp:spPr>
        <a:xfrm>
          <a:off x="818573" y="2188382"/>
          <a:ext cx="6108065"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u="none" kern="1200" dirty="0">
              <a:solidFill>
                <a:srgbClr val="C00000"/>
              </a:solidFill>
              <a:latin typeface="+mn-lt"/>
              <a:cs typeface="Times New Roman" panose="02020603050405020304" pitchFamily="18" charset="0"/>
            </a:rPr>
            <a:t>Separation of soap from the solution by salting out.</a:t>
          </a:r>
        </a:p>
      </dsp:txBody>
      <dsp:txXfrm>
        <a:off x="818573" y="2188382"/>
        <a:ext cx="6108065" cy="625205"/>
      </dsp:txXfrm>
    </dsp:sp>
    <dsp:sp modelId="{C9E015C8-F502-47AC-8097-6B52A1ECF9C5}">
      <dsp:nvSpPr>
        <dsp:cNvPr id="0" name=""/>
        <dsp:cNvSpPr/>
      </dsp:nvSpPr>
      <dsp:spPr>
        <a:xfrm>
          <a:off x="427819" y="2110232"/>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7808BF6-E406-43EC-9E81-3D88D3C35EA5}">
      <dsp:nvSpPr>
        <dsp:cNvPr id="0" name=""/>
        <dsp:cNvSpPr/>
      </dsp:nvSpPr>
      <dsp:spPr>
        <a:xfrm>
          <a:off x="460128" y="3126353"/>
          <a:ext cx="6466509"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solidFill>
                <a:srgbClr val="C00000"/>
              </a:solidFill>
              <a:latin typeface="+mn-lt"/>
              <a:cs typeface="Times New Roman" panose="02020603050405020304" pitchFamily="18" charset="0"/>
            </a:rPr>
            <a:t>Formation of insoluble soap.</a:t>
          </a:r>
        </a:p>
      </dsp:txBody>
      <dsp:txXfrm>
        <a:off x="460128" y="3126353"/>
        <a:ext cx="6466509" cy="625205"/>
      </dsp:txXfrm>
    </dsp:sp>
    <dsp:sp modelId="{C2341886-73A6-49EE-8CF2-BBB3104D3D36}">
      <dsp:nvSpPr>
        <dsp:cNvPr id="0" name=""/>
        <dsp:cNvSpPr/>
      </dsp:nvSpPr>
      <dsp:spPr>
        <a:xfrm>
          <a:off x="69375" y="3048203"/>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6C70789-7FFC-4FC7-BB39-A2DB4E2E2B3C}" type="datetimeFigureOut">
              <a:rPr lang="ar-SA" smtClean="0"/>
              <a:t>21/03/46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9431B73-45C0-4668-82DB-C9441B14EB73}" type="slidenum">
              <a:rPr lang="ar-SA" smtClean="0"/>
              <a:t>‹#›</a:t>
            </a:fld>
            <a:endParaRPr lang="ar-SA"/>
          </a:p>
        </p:txBody>
      </p:sp>
    </p:spTree>
    <p:extLst>
      <p:ext uri="{BB962C8B-B14F-4D97-AF65-F5344CB8AC3E}">
        <p14:creationId xmlns:p14="http://schemas.microsoft.com/office/powerpoint/2010/main" val="75057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a:t>
            </a:fld>
            <a:endParaRPr lang="ar-SA"/>
          </a:p>
        </p:txBody>
      </p:sp>
    </p:spTree>
    <p:extLst>
      <p:ext uri="{BB962C8B-B14F-4D97-AF65-F5344CB8AC3E}">
        <p14:creationId xmlns:p14="http://schemas.microsoft.com/office/powerpoint/2010/main" val="344713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18</a:t>
            </a:fld>
            <a:endParaRPr lang="en-GB"/>
          </a:p>
        </p:txBody>
      </p:sp>
    </p:spTree>
    <p:extLst>
      <p:ext uri="{BB962C8B-B14F-4D97-AF65-F5344CB8AC3E}">
        <p14:creationId xmlns:p14="http://schemas.microsoft.com/office/powerpoint/2010/main" val="71755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19</a:t>
            </a:fld>
            <a:endParaRPr lang="en-GB"/>
          </a:p>
        </p:txBody>
      </p:sp>
    </p:spTree>
    <p:extLst>
      <p:ext uri="{BB962C8B-B14F-4D97-AF65-F5344CB8AC3E}">
        <p14:creationId xmlns:p14="http://schemas.microsoft.com/office/powerpoint/2010/main" val="283662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20</a:t>
            </a:fld>
            <a:endParaRPr lang="en-GB"/>
          </a:p>
        </p:txBody>
      </p:sp>
    </p:spTree>
    <p:extLst>
      <p:ext uri="{BB962C8B-B14F-4D97-AF65-F5344CB8AC3E}">
        <p14:creationId xmlns:p14="http://schemas.microsoft.com/office/powerpoint/2010/main" val="326229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9431B73-45C0-4668-82DB-C9441B14EB73}" type="slidenum">
              <a:rPr lang="ar-SA" smtClean="0"/>
              <a:t>2</a:t>
            </a:fld>
            <a:endParaRPr lang="ar-SA"/>
          </a:p>
        </p:txBody>
      </p:sp>
    </p:spTree>
    <p:extLst>
      <p:ext uri="{BB962C8B-B14F-4D97-AF65-F5344CB8AC3E}">
        <p14:creationId xmlns:p14="http://schemas.microsoft.com/office/powerpoint/2010/main" val="251956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9431B73-45C0-4668-82DB-C9441B14EB73}" type="slidenum">
              <a:rPr lang="ar-SA" smtClean="0"/>
              <a:t>5</a:t>
            </a:fld>
            <a:endParaRPr lang="ar-SA"/>
          </a:p>
        </p:txBody>
      </p:sp>
    </p:spTree>
    <p:extLst>
      <p:ext uri="{BB962C8B-B14F-4D97-AF65-F5344CB8AC3E}">
        <p14:creationId xmlns:p14="http://schemas.microsoft.com/office/powerpoint/2010/main" val="1989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10</a:t>
            </a:fld>
            <a:endParaRPr lang="ar-SA"/>
          </a:p>
        </p:txBody>
      </p:sp>
    </p:spTree>
    <p:extLst>
      <p:ext uri="{BB962C8B-B14F-4D97-AF65-F5344CB8AC3E}">
        <p14:creationId xmlns:p14="http://schemas.microsoft.com/office/powerpoint/2010/main" val="318769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01E399-15FC-4020-A85E-A12F3A05B501}" type="slidenum">
              <a:rPr lang="en-US" smtClean="0"/>
              <a:t>11</a:t>
            </a:fld>
            <a:endParaRPr lang="en-US"/>
          </a:p>
        </p:txBody>
      </p:sp>
    </p:spTree>
    <p:extLst>
      <p:ext uri="{BB962C8B-B14F-4D97-AF65-F5344CB8AC3E}">
        <p14:creationId xmlns:p14="http://schemas.microsoft.com/office/powerpoint/2010/main" val="396098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12</a:t>
            </a:fld>
            <a:endParaRPr lang="en-GB"/>
          </a:p>
        </p:txBody>
      </p:sp>
    </p:spTree>
    <p:extLst>
      <p:ext uri="{BB962C8B-B14F-4D97-AF65-F5344CB8AC3E}">
        <p14:creationId xmlns:p14="http://schemas.microsoft.com/office/powerpoint/2010/main" val="381518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13</a:t>
            </a:fld>
            <a:endParaRPr lang="en-GB"/>
          </a:p>
        </p:txBody>
      </p:sp>
    </p:spTree>
    <p:extLst>
      <p:ext uri="{BB962C8B-B14F-4D97-AF65-F5344CB8AC3E}">
        <p14:creationId xmlns:p14="http://schemas.microsoft.com/office/powerpoint/2010/main" val="305024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16</a:t>
            </a:fld>
            <a:endParaRPr lang="en-GB"/>
          </a:p>
        </p:txBody>
      </p:sp>
    </p:spTree>
    <p:extLst>
      <p:ext uri="{BB962C8B-B14F-4D97-AF65-F5344CB8AC3E}">
        <p14:creationId xmlns:p14="http://schemas.microsoft.com/office/powerpoint/2010/main" val="30433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17</a:t>
            </a:fld>
            <a:endParaRPr lang="en-GB"/>
          </a:p>
        </p:txBody>
      </p:sp>
    </p:spTree>
    <p:extLst>
      <p:ext uri="{BB962C8B-B14F-4D97-AF65-F5344CB8AC3E}">
        <p14:creationId xmlns:p14="http://schemas.microsoft.com/office/powerpoint/2010/main" val="203846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1049717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4208840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530924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0568220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B926693-0F19-4752-BCE2-8A7228CF9948}"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42329423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926693-0F19-4752-BCE2-8A7228CF9948}" type="datetime1">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479823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B926693-0F19-4752-BCE2-8A7228CF9948}" type="datetime1">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7116968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B926693-0F19-4752-BCE2-8A7228CF9948}" type="datetime1">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0143446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26693-0F19-4752-BCE2-8A7228CF9948}" type="datetime1">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1961214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B926693-0F19-4752-BCE2-8A7228CF9948}" type="datetime1">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8356006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B926693-0F19-4752-BCE2-8A7228CF9948}" type="datetime1">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4610365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26693-0F19-4752-BCE2-8A7228CF9948}" type="datetime1">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A7964-8835-494F-9D97-B54AA859F814}" type="slidenum">
              <a:rPr lang="en-US" smtClean="0"/>
              <a:t>‹#›</a:t>
            </a:fld>
            <a:endParaRPr lang="en-US"/>
          </a:p>
        </p:txBody>
      </p:sp>
    </p:spTree>
    <p:extLst>
      <p:ext uri="{BB962C8B-B14F-4D97-AF65-F5344CB8AC3E}">
        <p14:creationId xmlns:p14="http://schemas.microsoft.com/office/powerpoint/2010/main" val="2787984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B77DF0-213A-1C4F-A9C1-E0A72011E9D8}"/>
              </a:ext>
            </a:extLst>
          </p:cNvPr>
          <p:cNvSpPr txBox="1">
            <a:spLocks/>
          </p:cNvSpPr>
          <p:nvPr/>
        </p:nvSpPr>
        <p:spPr>
          <a:xfrm>
            <a:off x="1004473" y="1331570"/>
            <a:ext cx="10042558" cy="41851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rtl="1">
              <a:lnSpc>
                <a:spcPct val="160000"/>
              </a:lnSpc>
            </a:pPr>
            <a:endParaRPr lang="en-GB" sz="4000" b="1" cap="none" dirty="0">
              <a:solidFill>
                <a:schemeClr val="accent1">
                  <a:lumMod val="50000"/>
                </a:schemeClr>
              </a:solidFill>
              <a:latin typeface="Times New Roman" panose="02020603050405020304" pitchFamily="18" charset="0"/>
              <a:cs typeface="+mn-cs"/>
            </a:endParaRPr>
          </a:p>
          <a:p>
            <a:pPr algn="ctr" rtl="1">
              <a:lnSpc>
                <a:spcPct val="160000"/>
              </a:lnSpc>
            </a:pPr>
            <a:r>
              <a:rPr lang="en-GB" sz="4400" b="1" cap="none" dirty="0">
                <a:solidFill>
                  <a:schemeClr val="accent1"/>
                </a:solidFill>
                <a:latin typeface="Calibri" panose="020F0502020204030204" pitchFamily="34" charset="0"/>
                <a:cs typeface="Calibri" panose="020F0502020204030204" pitchFamily="34" charset="0"/>
              </a:rPr>
              <a:t>Lipids-I</a:t>
            </a:r>
          </a:p>
        </p:txBody>
      </p:sp>
      <p:sp>
        <p:nvSpPr>
          <p:cNvPr id="2" name="Subtitle 2">
            <a:extLst>
              <a:ext uri="{FF2B5EF4-FFF2-40B4-BE49-F238E27FC236}">
                <a16:creationId xmlns:a16="http://schemas.microsoft.com/office/drawing/2014/main" id="{724CDFB0-65A5-4358-A63A-9B329E482DA0}"/>
              </a:ext>
            </a:extLst>
          </p:cNvPr>
          <p:cNvSpPr txBox="1">
            <a:spLocks/>
          </p:cNvSpPr>
          <p:nvPr/>
        </p:nvSpPr>
        <p:spPr>
          <a:xfrm>
            <a:off x="1062025" y="6462745"/>
            <a:ext cx="8144135" cy="111768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77">
              <a:defRPr/>
            </a:pPr>
            <a:r>
              <a:rPr lang="en-GB" sz="1600" dirty="0">
                <a:solidFill>
                  <a:schemeClr val="accent2"/>
                </a:solidFill>
                <a:latin typeface="Times New Roman" panose="02020603050405020304" pitchFamily="18" charset="0"/>
                <a:cs typeface="Times New Roman" panose="02020603050405020304" pitchFamily="18" charset="0"/>
              </a:rPr>
              <a:t>BCH202 [Practical]</a:t>
            </a:r>
          </a:p>
        </p:txBody>
      </p:sp>
      <p:sp>
        <p:nvSpPr>
          <p:cNvPr id="6" name="Slide Number Placeholder 5">
            <a:extLst>
              <a:ext uri="{FF2B5EF4-FFF2-40B4-BE49-F238E27FC236}">
                <a16:creationId xmlns:a16="http://schemas.microsoft.com/office/drawing/2014/main" id="{89EC607E-43D5-44FC-8F1C-127F7024C9CD}"/>
              </a:ext>
            </a:extLst>
          </p:cNvPr>
          <p:cNvSpPr>
            <a:spLocks noGrp="1"/>
          </p:cNvSpPr>
          <p:nvPr>
            <p:ph type="sldNum" sz="quarter" idx="12"/>
          </p:nvPr>
        </p:nvSpPr>
        <p:spPr/>
        <p:txBody>
          <a:bodyPr/>
          <a:lstStyle/>
          <a:p>
            <a:fld id="{177A7964-8835-494F-9D97-B54AA859F814}" type="slidenum">
              <a:rPr lang="en-US" smtClean="0"/>
              <a:t>1</a:t>
            </a:fld>
            <a:endParaRPr lang="en-US"/>
          </a:p>
        </p:txBody>
      </p:sp>
      <p:pic>
        <p:nvPicPr>
          <p:cNvPr id="3" name="Picture 8" descr="Lipid structure">
            <a:extLst>
              <a:ext uri="{FF2B5EF4-FFF2-40B4-BE49-F238E27FC236}">
                <a16:creationId xmlns:a16="http://schemas.microsoft.com/office/drawing/2014/main" id="{0C9B6F44-3B83-23FC-990E-001270FCF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94"/>
          <a:stretch/>
        </p:blipFill>
        <p:spPr bwMode="auto">
          <a:xfrm>
            <a:off x="454463" y="1927359"/>
            <a:ext cx="3704576" cy="22887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4088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10</a:t>
            </a:fld>
            <a:endParaRPr lang="en-US" dirty="0"/>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Test of lipids: </a:t>
            </a:r>
          </a:p>
        </p:txBody>
      </p:sp>
      <p:grpSp>
        <p:nvGrpSpPr>
          <p:cNvPr id="10" name="Group 9">
            <a:extLst>
              <a:ext uri="{FF2B5EF4-FFF2-40B4-BE49-F238E27FC236}">
                <a16:creationId xmlns:a16="http://schemas.microsoft.com/office/drawing/2014/main" id="{C2093BA5-4176-43FC-BEAD-0F9A4E82A62C}"/>
              </a:ext>
            </a:extLst>
          </p:cNvPr>
          <p:cNvGrpSpPr/>
          <p:nvPr/>
        </p:nvGrpSpPr>
        <p:grpSpPr>
          <a:xfrm>
            <a:off x="2605087" y="1617942"/>
            <a:ext cx="6981825" cy="4064000"/>
            <a:chOff x="1238249" y="2039394"/>
            <a:chExt cx="6981825" cy="4064000"/>
          </a:xfrm>
        </p:grpSpPr>
        <p:graphicFrame>
          <p:nvGraphicFramePr>
            <p:cNvPr id="14" name="Diagram 13">
              <a:extLst>
                <a:ext uri="{FF2B5EF4-FFF2-40B4-BE49-F238E27FC236}">
                  <a16:creationId xmlns:a16="http://schemas.microsoft.com/office/drawing/2014/main" id="{07191A02-7612-4E96-9F30-6BEE200D31EC}"/>
                </a:ext>
              </a:extLst>
            </p:cNvPr>
            <p:cNvGraphicFramePr/>
            <p:nvPr>
              <p:extLst>
                <p:ext uri="{D42A27DB-BD31-4B8C-83A1-F6EECF244321}">
                  <p14:modId xmlns:p14="http://schemas.microsoft.com/office/powerpoint/2010/main" val="2177636445"/>
                </p:ext>
              </p:extLst>
            </p:nvPr>
          </p:nvGraphicFramePr>
          <p:xfrm>
            <a:off x="1238249" y="2039394"/>
            <a:ext cx="69818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721CEC43-672A-40B8-A7F9-5266B053CC83}"/>
                </a:ext>
              </a:extLst>
            </p:cNvPr>
            <p:cNvSpPr txBox="1"/>
            <p:nvPr/>
          </p:nvSpPr>
          <p:spPr>
            <a:xfrm>
              <a:off x="1534628" y="2354501"/>
              <a:ext cx="504825" cy="523220"/>
            </a:xfrm>
            <a:prstGeom prst="rect">
              <a:avLst/>
            </a:prstGeom>
            <a:noFill/>
          </p:spPr>
          <p:txBody>
            <a:bodyPr wrap="square" rtlCol="0">
              <a:spAutoFit/>
            </a:bodyPr>
            <a:lstStyle/>
            <a:p>
              <a:r>
                <a:rPr lang="en-GB" sz="2800" dirty="0">
                  <a:solidFill>
                    <a:srgbClr val="C00000"/>
                  </a:solidFill>
                </a:rPr>
                <a:t>1</a:t>
              </a:r>
            </a:p>
          </p:txBody>
        </p:sp>
        <p:sp>
          <p:nvSpPr>
            <p:cNvPr id="16" name="TextBox 15">
              <a:extLst>
                <a:ext uri="{FF2B5EF4-FFF2-40B4-BE49-F238E27FC236}">
                  <a16:creationId xmlns:a16="http://schemas.microsoft.com/office/drawing/2014/main" id="{76B87C3C-9C35-4A80-A9D2-F0F3F5CE3B52}"/>
                </a:ext>
              </a:extLst>
            </p:cNvPr>
            <p:cNvSpPr txBox="1"/>
            <p:nvPr/>
          </p:nvSpPr>
          <p:spPr>
            <a:xfrm>
              <a:off x="1859143" y="3316957"/>
              <a:ext cx="504825" cy="523220"/>
            </a:xfrm>
            <a:prstGeom prst="rect">
              <a:avLst/>
            </a:prstGeom>
            <a:noFill/>
          </p:spPr>
          <p:txBody>
            <a:bodyPr wrap="square" rtlCol="0">
              <a:spAutoFit/>
            </a:bodyPr>
            <a:lstStyle/>
            <a:p>
              <a:r>
                <a:rPr lang="en-GB" sz="2800" dirty="0">
                  <a:solidFill>
                    <a:srgbClr val="C00000"/>
                  </a:solidFill>
                </a:rPr>
                <a:t>2</a:t>
              </a:r>
            </a:p>
          </p:txBody>
        </p:sp>
        <p:sp>
          <p:nvSpPr>
            <p:cNvPr id="17" name="TextBox 16">
              <a:extLst>
                <a:ext uri="{FF2B5EF4-FFF2-40B4-BE49-F238E27FC236}">
                  <a16:creationId xmlns:a16="http://schemas.microsoft.com/office/drawing/2014/main" id="{F3B5EF20-5B1E-4FC1-B0D3-BD1710463BD0}"/>
                </a:ext>
              </a:extLst>
            </p:cNvPr>
            <p:cNvSpPr txBox="1"/>
            <p:nvPr/>
          </p:nvSpPr>
          <p:spPr>
            <a:xfrm>
              <a:off x="1869700" y="4279413"/>
              <a:ext cx="465617" cy="523220"/>
            </a:xfrm>
            <a:prstGeom prst="rect">
              <a:avLst/>
            </a:prstGeom>
            <a:noFill/>
          </p:spPr>
          <p:txBody>
            <a:bodyPr wrap="square" rtlCol="0">
              <a:spAutoFit/>
            </a:bodyPr>
            <a:lstStyle/>
            <a:p>
              <a:r>
                <a:rPr lang="en-GB" sz="2800" dirty="0">
                  <a:solidFill>
                    <a:srgbClr val="C00000"/>
                  </a:solidFill>
                </a:rPr>
                <a:t>3</a:t>
              </a:r>
            </a:p>
          </p:txBody>
        </p:sp>
      </p:grpSp>
      <p:sp>
        <p:nvSpPr>
          <p:cNvPr id="2" name="TextBox 1">
            <a:extLst>
              <a:ext uri="{FF2B5EF4-FFF2-40B4-BE49-F238E27FC236}">
                <a16:creationId xmlns:a16="http://schemas.microsoft.com/office/drawing/2014/main" id="{0860B43C-E0A4-467E-8C9F-04DBA68857B7}"/>
              </a:ext>
            </a:extLst>
          </p:cNvPr>
          <p:cNvSpPr txBox="1"/>
          <p:nvPr/>
        </p:nvSpPr>
        <p:spPr>
          <a:xfrm>
            <a:off x="2901466" y="4769951"/>
            <a:ext cx="465617" cy="523220"/>
          </a:xfrm>
          <a:prstGeom prst="rect">
            <a:avLst/>
          </a:prstGeom>
          <a:noFill/>
        </p:spPr>
        <p:txBody>
          <a:bodyPr wrap="square" rtlCol="0">
            <a:spAutoFit/>
          </a:bodyPr>
          <a:lstStyle/>
          <a:p>
            <a:r>
              <a:rPr lang="en-GB" sz="2800">
                <a:solidFill>
                  <a:srgbClr val="C00000"/>
                </a:solidFill>
              </a:rPr>
              <a:t>4</a:t>
            </a:r>
            <a:endParaRPr lang="en-GB" sz="2800" dirty="0">
              <a:solidFill>
                <a:srgbClr val="C00000"/>
              </a:solidFill>
            </a:endParaRPr>
          </a:p>
        </p:txBody>
      </p:sp>
    </p:spTree>
    <p:extLst>
      <p:ext uri="{BB962C8B-B14F-4D97-AF65-F5344CB8AC3E}">
        <p14:creationId xmlns:p14="http://schemas.microsoft.com/office/powerpoint/2010/main" val="337254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448" y="1362581"/>
            <a:ext cx="9851753" cy="4800600"/>
          </a:xfrm>
        </p:spPr>
        <p:txBody>
          <a:bodyPr>
            <a:noAutofit/>
          </a:bodyPr>
          <a:lstStyle/>
          <a:p>
            <a:pPr marL="0" indent="0" algn="l" rtl="0">
              <a:buClr>
                <a:schemeClr val="bg1">
                  <a:lumMod val="75000"/>
                </a:schemeClr>
              </a:buClr>
              <a:buNone/>
            </a:pPr>
            <a:endParaRPr lang="en-GB" sz="1800" dirty="0">
              <a:solidFill>
                <a:schemeClr val="tx1"/>
              </a:solidFill>
              <a:cs typeface="Times New Roman" panose="02020603050405020304" pitchFamily="18"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cs typeface="Times New Roman" panose="02020603050405020304" pitchFamily="18" charset="0"/>
              </a:rPr>
              <a:t>Objective:</a:t>
            </a:r>
          </a:p>
          <a:p>
            <a:pPr marL="0" indent="0" algn="l" rtl="0">
              <a:lnSpc>
                <a:spcPct val="150000"/>
              </a:lnSpc>
              <a:buClr>
                <a:schemeClr val="accent2">
                  <a:lumMod val="75000"/>
                </a:schemeClr>
              </a:buClr>
              <a:buNone/>
            </a:pPr>
            <a:r>
              <a:rPr lang="en-GB" sz="1800" dirty="0">
                <a:solidFill>
                  <a:schemeClr val="tx1"/>
                </a:solidFill>
                <a:cs typeface="Times New Roman" panose="02020603050405020304" pitchFamily="18" charset="0"/>
              </a:rPr>
              <a:t>To test the solubility of oils in different solvent.</a:t>
            </a:r>
          </a:p>
          <a:p>
            <a:pPr marL="257168" indent="-257168" algn="l" rtl="0">
              <a:lnSpc>
                <a:spcPct val="150000"/>
              </a:lnSpc>
              <a:buClr>
                <a:schemeClr val="accent2">
                  <a:lumMod val="75000"/>
                </a:schemeClr>
              </a:buClr>
              <a:buFont typeface="Arial" panose="020B0604020202020204" pitchFamily="34" charset="0"/>
              <a:buChar char="•"/>
            </a:pPr>
            <a:endParaRPr lang="en-GB" sz="1800" dirty="0">
              <a:cs typeface="Times New Roman" panose="02020603050405020304" pitchFamily="18"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cs typeface="Times New Roman" panose="02020603050405020304" pitchFamily="18" charset="0"/>
              </a:rPr>
              <a:t>Principle:</a:t>
            </a:r>
          </a:p>
          <a:p>
            <a:pPr marL="285750" indent="-285750" algn="l" rtl="0">
              <a:buClr>
                <a:schemeClr val="bg1">
                  <a:lumMod val="75000"/>
                </a:schemeClr>
              </a:buClr>
              <a:buFont typeface="Arial" panose="020B0604020202020204" pitchFamily="34" charset="0"/>
              <a:buChar char="•"/>
            </a:pPr>
            <a:r>
              <a:rPr lang="en-GB" sz="1800" dirty="0">
                <a:solidFill>
                  <a:schemeClr val="tx1"/>
                </a:solidFill>
                <a:cs typeface="Times New Roman" panose="02020603050405020304" pitchFamily="18" charset="0"/>
              </a:rPr>
              <a:t>Fats are </a:t>
            </a:r>
            <a:r>
              <a:rPr lang="en-GB" sz="1800" b="1" dirty="0">
                <a:solidFill>
                  <a:schemeClr val="accent1"/>
                </a:solidFill>
                <a:cs typeface="Times New Roman" panose="02020603050405020304" pitchFamily="18" charset="0"/>
              </a:rPr>
              <a:t>not dissolved in water </a:t>
            </a:r>
            <a:r>
              <a:rPr lang="en-GB" sz="1800" dirty="0">
                <a:solidFill>
                  <a:schemeClr val="tx1"/>
                </a:solidFill>
                <a:cs typeface="Times New Roman" panose="02020603050405020304" pitchFamily="18" charset="0"/>
              </a:rPr>
              <a:t>due to their nature, which is non-polar (hydrophobic), but it is </a:t>
            </a:r>
            <a:r>
              <a:rPr lang="en-GB" sz="1800" b="1" dirty="0">
                <a:solidFill>
                  <a:schemeClr val="accent1"/>
                </a:solidFill>
                <a:cs typeface="Times New Roman" panose="02020603050405020304" pitchFamily="18" charset="0"/>
              </a:rPr>
              <a:t>soluble in organic solvents </a:t>
            </a:r>
            <a:r>
              <a:rPr lang="en-GB" sz="1800" dirty="0">
                <a:solidFill>
                  <a:schemeClr val="tx1"/>
                </a:solidFill>
                <a:cs typeface="Times New Roman" panose="02020603050405020304" pitchFamily="18" charset="0"/>
              </a:rPr>
              <a:t>such as chloroform, benzene, and boiling alcohol.</a:t>
            </a:r>
          </a:p>
          <a:p>
            <a:pPr algn="l" rtl="0">
              <a:buClr>
                <a:schemeClr val="bg1">
                  <a:lumMod val="75000"/>
                </a:schemeClr>
              </a:buClr>
            </a:pPr>
            <a:endParaRPr lang="en-GB" sz="1800" u="sng" dirty="0">
              <a:solidFill>
                <a:schemeClr val="tx1"/>
              </a:solidFill>
              <a:cs typeface="Times New Roman" panose="02020603050405020304" pitchFamily="18" charset="0"/>
            </a:endParaRPr>
          </a:p>
          <a:p>
            <a:pPr marL="285750" indent="-285750" algn="l" rtl="0">
              <a:buClr>
                <a:schemeClr val="bg1">
                  <a:lumMod val="75000"/>
                </a:schemeClr>
              </a:buClr>
              <a:buFont typeface="Arial" panose="020B0604020202020204" pitchFamily="34" charset="0"/>
              <a:buChar char="•"/>
            </a:pPr>
            <a:r>
              <a:rPr lang="en-GB" sz="1800" dirty="0">
                <a:solidFill>
                  <a:schemeClr val="tx1"/>
                </a:solidFill>
                <a:cs typeface="Times New Roman" panose="02020603050405020304" pitchFamily="18" charset="0"/>
              </a:rPr>
              <a:t>Different lipids have ability to dissolve in different organic solvent </a:t>
            </a:r>
            <a:r>
              <a:rPr lang="en-GB" sz="1800" dirty="0">
                <a:solidFill>
                  <a:schemeClr val="tx1"/>
                </a:solidFill>
                <a:cs typeface="Times New Roman" panose="02020603050405020304" pitchFamily="18" charset="0"/>
                <a:sym typeface="Wingdings" panose="05000000000000000000" pitchFamily="2" charset="2"/>
              </a:rPr>
              <a:t></a:t>
            </a:r>
            <a:r>
              <a:rPr lang="en-GB" sz="1800" dirty="0">
                <a:solidFill>
                  <a:schemeClr val="tx1"/>
                </a:solidFill>
                <a:cs typeface="Times New Roman" panose="02020603050405020304" pitchFamily="18" charset="0"/>
              </a:rPr>
              <a:t>This property enable us to separate a mixture of fat.</a:t>
            </a:r>
            <a:endParaRPr lang="en-GB" sz="1800" b="1" dirty="0">
              <a:solidFill>
                <a:schemeClr val="accent2">
                  <a:lumMod val="75000"/>
                </a:schemeClr>
              </a:solidFill>
              <a:cs typeface="Times New Roman" panose="02020603050405020304" pitchFamily="18" charset="0"/>
            </a:endParaRPr>
          </a:p>
        </p:txBody>
      </p:sp>
      <p:sp>
        <p:nvSpPr>
          <p:cNvPr id="9" name="Slide Number Placeholder 8">
            <a:extLst>
              <a:ext uri="{FF2B5EF4-FFF2-40B4-BE49-F238E27FC236}">
                <a16:creationId xmlns:a16="http://schemas.microsoft.com/office/drawing/2014/main" id="{4F98A0D9-D782-47DD-8337-A61FC92D6653}"/>
              </a:ext>
            </a:extLst>
          </p:cNvPr>
          <p:cNvSpPr>
            <a:spLocks noGrp="1"/>
          </p:cNvSpPr>
          <p:nvPr>
            <p:ph type="sldNum" sz="quarter" idx="12"/>
          </p:nvPr>
        </p:nvSpPr>
        <p:spPr/>
        <p:txBody>
          <a:bodyPr/>
          <a:lstStyle/>
          <a:p>
            <a:fld id="{177A7964-8835-494F-9D97-B54AA859F814}" type="slidenum">
              <a:rPr lang="en-US" smtClean="0"/>
              <a:t>11</a:t>
            </a:fld>
            <a:endParaRPr lang="en-US"/>
          </a:p>
        </p:txBody>
      </p:sp>
      <p:sp>
        <p:nvSpPr>
          <p:cNvPr id="5" name="Title 1">
            <a:extLst>
              <a:ext uri="{FF2B5EF4-FFF2-40B4-BE49-F238E27FC236}">
                <a16:creationId xmlns:a16="http://schemas.microsoft.com/office/drawing/2014/main" id="{A6F7FF8E-347B-410A-ACE7-A2752438DB8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1: Solubility test</a:t>
            </a:r>
          </a:p>
        </p:txBody>
      </p:sp>
      <p:cxnSp>
        <p:nvCxnSpPr>
          <p:cNvPr id="6" name="Straight Connector 5">
            <a:extLst>
              <a:ext uri="{FF2B5EF4-FFF2-40B4-BE49-F238E27FC236}">
                <a16:creationId xmlns:a16="http://schemas.microsoft.com/office/drawing/2014/main" id="{E64EA14F-36EF-412E-8CCB-719108A6F702}"/>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428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12</a:t>
            </a:fld>
            <a:endParaRPr lang="en-GB"/>
          </a:p>
        </p:txBody>
      </p:sp>
      <p:sp>
        <p:nvSpPr>
          <p:cNvPr id="13" name="Title 1">
            <a:extLst>
              <a:ext uri="{FF2B5EF4-FFF2-40B4-BE49-F238E27FC236}">
                <a16:creationId xmlns:a16="http://schemas.microsoft.com/office/drawing/2014/main" id="{C194B2F0-68B3-4AE0-A812-1FD3AFA250B3}"/>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1: Solubility test</a:t>
            </a:r>
          </a:p>
        </p:txBody>
      </p:sp>
      <p:cxnSp>
        <p:nvCxnSpPr>
          <p:cNvPr id="14" name="Straight Connector 13">
            <a:extLst>
              <a:ext uri="{FF2B5EF4-FFF2-40B4-BE49-F238E27FC236}">
                <a16:creationId xmlns:a16="http://schemas.microsoft.com/office/drawing/2014/main" id="{4D46A3DD-5D5A-42D4-9980-507910CA762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2F67B1D3-DC22-45BC-BB27-13D3B4F2E798}"/>
              </a:ext>
            </a:extLst>
          </p:cNvPr>
          <p:cNvSpPr/>
          <p:nvPr/>
        </p:nvSpPr>
        <p:spPr>
          <a:xfrm>
            <a:off x="3515571" y="5296039"/>
            <a:ext cx="1665211" cy="400110"/>
          </a:xfrm>
          <a:prstGeom prst="rect">
            <a:avLst/>
          </a:prstGeom>
        </p:spPr>
        <p:txBody>
          <a:bodyPr wrap="square">
            <a:spAutoFit/>
          </a:bodyPr>
          <a:lstStyle/>
          <a:p>
            <a:pPr algn="ctr"/>
            <a:r>
              <a:rPr lang="en-GB" sz="2000" dirty="0">
                <a:solidFill>
                  <a:srgbClr val="C00000"/>
                </a:solidFill>
                <a:cs typeface="Times New Roman" panose="02020603050405020304" pitchFamily="18" charset="0"/>
              </a:rPr>
              <a:t>Not Dissolved</a:t>
            </a:r>
          </a:p>
        </p:txBody>
      </p:sp>
      <p:sp>
        <p:nvSpPr>
          <p:cNvPr id="11" name="Rectangle 10">
            <a:extLst>
              <a:ext uri="{FF2B5EF4-FFF2-40B4-BE49-F238E27FC236}">
                <a16:creationId xmlns:a16="http://schemas.microsoft.com/office/drawing/2014/main" id="{49B95F08-B151-4F08-9C27-65AB77DA98DF}"/>
              </a:ext>
            </a:extLst>
          </p:cNvPr>
          <p:cNvSpPr/>
          <p:nvPr/>
        </p:nvSpPr>
        <p:spPr>
          <a:xfrm>
            <a:off x="7011219" y="5296039"/>
            <a:ext cx="1246429" cy="400110"/>
          </a:xfrm>
          <a:prstGeom prst="rect">
            <a:avLst/>
          </a:prstGeom>
        </p:spPr>
        <p:txBody>
          <a:bodyPr wrap="square">
            <a:spAutoFit/>
          </a:bodyPr>
          <a:lstStyle/>
          <a:p>
            <a:pPr algn="ctr"/>
            <a:r>
              <a:rPr lang="en-GB" sz="2000" dirty="0">
                <a:solidFill>
                  <a:srgbClr val="C00000"/>
                </a:solidFill>
                <a:cs typeface="Times New Roman" panose="02020603050405020304" pitchFamily="18" charset="0"/>
              </a:rPr>
              <a:t>Dissolved </a:t>
            </a:r>
            <a:endParaRPr lang="en-GB" sz="2000" dirty="0"/>
          </a:p>
        </p:txBody>
      </p:sp>
      <p:pic>
        <p:nvPicPr>
          <p:cNvPr id="4" name="Content Placeholder 3" descr="IMG_4067.JPG">
            <a:extLst>
              <a:ext uri="{FF2B5EF4-FFF2-40B4-BE49-F238E27FC236}">
                <a16:creationId xmlns:a16="http://schemas.microsoft.com/office/drawing/2014/main" id="{62009B7F-27CB-9AF9-3C9A-CD5EC9783E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2455861" y="2843649"/>
            <a:ext cx="3532740" cy="887104"/>
          </a:xfrm>
          <a:prstGeom prst="roundRect">
            <a:avLst>
              <a:gd name="adj" fmla="val 8594"/>
            </a:avLst>
          </a:prstGeom>
          <a:solidFill>
            <a:srgbClr val="FFFFFF">
              <a:shade val="85000"/>
            </a:srgbClr>
          </a:solidFill>
          <a:ln>
            <a:noFill/>
          </a:ln>
          <a:effectLst/>
        </p:spPr>
      </p:pic>
      <p:pic>
        <p:nvPicPr>
          <p:cNvPr id="5" name="Content Placeholder 3" descr="IMG_4067.JPG">
            <a:extLst>
              <a:ext uri="{FF2B5EF4-FFF2-40B4-BE49-F238E27FC236}">
                <a16:creationId xmlns:a16="http://schemas.microsoft.com/office/drawing/2014/main" id="{C2079D1B-CD4B-ACEF-2E33-D65224DB0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719950" y="2932360"/>
            <a:ext cx="3532740" cy="70968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3233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13</a:t>
            </a:fld>
            <a:endParaRPr lang="en-GB"/>
          </a:p>
        </p:txBody>
      </p:sp>
      <p:sp>
        <p:nvSpPr>
          <p:cNvPr id="11" name="Rectangle 10"/>
          <p:cNvSpPr/>
          <p:nvPr/>
        </p:nvSpPr>
        <p:spPr>
          <a:xfrm>
            <a:off x="162685" y="1043426"/>
            <a:ext cx="11267315" cy="7112845"/>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cs typeface="Times New Roman" panose="02020603050405020304" pitchFamily="18" charset="0"/>
              </a:rPr>
              <a:t>Objective:</a:t>
            </a:r>
          </a:p>
          <a:p>
            <a:pPr>
              <a:lnSpc>
                <a:spcPct val="150000"/>
              </a:lnSpc>
              <a:buClr>
                <a:schemeClr val="accent2">
                  <a:lumMod val="75000"/>
                </a:schemeClr>
              </a:buClr>
            </a:pPr>
            <a:r>
              <a:rPr lang="en-GB" sz="1800" dirty="0">
                <a:cs typeface="Times New Roman" panose="02020603050405020304" pitchFamily="18" charset="0"/>
              </a:rPr>
              <a:t>To form the soap.</a:t>
            </a:r>
            <a:br>
              <a:rPr lang="en-GB" dirty="0">
                <a:cs typeface="Times New Roman" panose="02020603050405020304" pitchFamily="18" charset="0"/>
              </a:rPr>
            </a:br>
            <a:endParaRPr lang="en-GB" dirty="0">
              <a:cs typeface="Times New Roman" panose="02020603050405020304" pitchFamily="18" charset="0"/>
            </a:endParaRPr>
          </a:p>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cs typeface="Times New Roman" panose="02020603050405020304" pitchFamily="18" charset="0"/>
              </a:rPr>
              <a:t>Principle:</a:t>
            </a:r>
          </a:p>
          <a:p>
            <a:pPr marL="285750" indent="-285750">
              <a:lnSpc>
                <a:spcPct val="150000"/>
              </a:lnSpc>
              <a:buClr>
                <a:srgbClr val="C00000"/>
              </a:buClr>
              <a:buFont typeface="Arial" panose="020B0604020202020204" pitchFamily="34" charset="0"/>
              <a:buChar char="•"/>
            </a:pPr>
            <a:r>
              <a:rPr lang="en-GB" sz="1800" dirty="0">
                <a:cs typeface="Times New Roman" panose="02020603050405020304" pitchFamily="18" charset="0"/>
              </a:rPr>
              <a:t>Saponification is a process of </a:t>
            </a:r>
            <a:r>
              <a:rPr lang="en-GB" sz="1800" dirty="0">
                <a:solidFill>
                  <a:schemeClr val="accent1"/>
                </a:solidFill>
                <a:cs typeface="Times New Roman" panose="02020603050405020304" pitchFamily="18" charset="0"/>
              </a:rPr>
              <a:t>hydrolysis of </a:t>
            </a:r>
            <a:r>
              <a:rPr lang="en-GB" dirty="0">
                <a:solidFill>
                  <a:schemeClr val="accent1"/>
                </a:solidFill>
                <a:cs typeface="Times New Roman" panose="02020603050405020304" pitchFamily="18" charset="0"/>
              </a:rPr>
              <a:t>oils or fat with strong alkaline </a:t>
            </a:r>
            <a:r>
              <a:rPr lang="en-GB" dirty="0">
                <a:cs typeface="Times New Roman" panose="02020603050405020304" pitchFamily="18" charset="0"/>
              </a:rPr>
              <a:t>(such as NaOH or KOH) and result in glycerol and salts of fatty acids (</a:t>
            </a:r>
            <a:r>
              <a:rPr lang="en-GB" b="1" dirty="0">
                <a:cs typeface="Times New Roman" panose="02020603050405020304" pitchFamily="18" charset="0"/>
              </a:rPr>
              <a:t>soap</a:t>
            </a:r>
            <a:r>
              <a:rPr lang="en-GB" dirty="0">
                <a:cs typeface="Times New Roman" panose="02020603050405020304" pitchFamily="18" charset="0"/>
              </a:rPr>
              <a:t>).</a:t>
            </a:r>
          </a:p>
          <a:p>
            <a:pPr marL="285750" indent="-285750">
              <a:lnSpc>
                <a:spcPct val="150000"/>
              </a:lnSpc>
              <a:buClr>
                <a:srgbClr val="C00000"/>
              </a:buClr>
              <a:buFont typeface="Arial" panose="020B0604020202020204" pitchFamily="34" charset="0"/>
              <a:buChar char="•"/>
            </a:pPr>
            <a:r>
              <a:rPr lang="en-GB" sz="1800" dirty="0">
                <a:cs typeface="Times New Roman" panose="02020603050405020304" pitchFamily="18" charset="0"/>
              </a:rPr>
              <a:t>TAG can be </a:t>
            </a:r>
            <a:r>
              <a:rPr lang="en-GB" sz="1800" dirty="0" err="1">
                <a:cs typeface="Times New Roman" panose="02020603050405020304" pitchFamily="18" charset="0"/>
              </a:rPr>
              <a:t>hydrolyzed</a:t>
            </a:r>
            <a:r>
              <a:rPr lang="en-GB" sz="1800" dirty="0">
                <a:cs typeface="Times New Roman" panose="02020603050405020304" pitchFamily="18" charset="0"/>
              </a:rPr>
              <a:t> into their component fatty acids and alcohols. This reaction can also be carried out in the laboratory by a </a:t>
            </a:r>
            <a:r>
              <a:rPr lang="en-GB" sz="1800" dirty="0">
                <a:solidFill>
                  <a:srgbClr val="A20000"/>
                </a:solidFill>
                <a:effectLst>
                  <a:outerShdw blurRad="38100" dist="38100" dir="2700000" algn="tl">
                    <a:srgbClr val="000000">
                      <a:alpha val="43137"/>
                    </a:srgbClr>
                  </a:outerShdw>
                </a:effectLst>
                <a:cs typeface="Times New Roman" panose="02020603050405020304" pitchFamily="18" charset="0"/>
              </a:rPr>
              <a:t>saponification.</a:t>
            </a:r>
          </a:p>
          <a:p>
            <a:pPr marL="285750" indent="-285750">
              <a:lnSpc>
                <a:spcPct val="150000"/>
              </a:lnSpc>
              <a:buClr>
                <a:srgbClr val="C00000"/>
              </a:buClr>
              <a:buFont typeface="Arial" panose="020B0604020202020204" pitchFamily="34" charset="0"/>
              <a:buChar char="•"/>
            </a:pPr>
            <a:r>
              <a:rPr lang="en-GB" sz="1800" dirty="0">
                <a:cs typeface="Times New Roman" panose="02020603050405020304" pitchFamily="18" charset="0"/>
              </a:rPr>
              <a:t>Soap can be defined as </a:t>
            </a:r>
            <a:r>
              <a:rPr lang="en-GB" sz="1800" b="1" u="sng" dirty="0">
                <a:solidFill>
                  <a:srgbClr val="D20000"/>
                </a:solidFill>
                <a:cs typeface="Times New Roman" panose="02020603050405020304" pitchFamily="18" charset="0"/>
              </a:rPr>
              <a:t>mineral salts of fatty acids.</a:t>
            </a:r>
          </a:p>
          <a:p>
            <a:pPr marL="285750" indent="-285750">
              <a:lnSpc>
                <a:spcPct val="150000"/>
              </a:lnSpc>
              <a:buClr>
                <a:srgbClr val="C00000"/>
              </a:buClr>
              <a:buFont typeface="Arial" panose="020B0604020202020204" pitchFamily="34" charset="0"/>
              <a:buChar char="•"/>
            </a:pPr>
            <a:r>
              <a:rPr lang="en-GB" dirty="0">
                <a:cs typeface="Times New Roman" panose="02020603050405020304" pitchFamily="18" charset="0"/>
              </a:rPr>
              <a:t>The soap is </a:t>
            </a:r>
            <a:r>
              <a:rPr lang="en-GB" u="sng" dirty="0">
                <a:cs typeface="Times New Roman" panose="02020603050405020304" pitchFamily="18" charset="0"/>
              </a:rPr>
              <a:t>soluble in water </a:t>
            </a:r>
            <a:r>
              <a:rPr lang="en-GB" dirty="0">
                <a:cs typeface="Times New Roman" panose="02020603050405020304" pitchFamily="18" charset="0"/>
              </a:rPr>
              <a:t>but insoluble in ether. Soap works on </a:t>
            </a:r>
            <a:r>
              <a:rPr lang="en-GB" b="1" dirty="0">
                <a:cs typeface="Times New Roman" panose="02020603050405020304" pitchFamily="18" charset="0"/>
              </a:rPr>
              <a:t>emulsification</a:t>
            </a:r>
            <a:r>
              <a:rPr lang="en-GB" dirty="0">
                <a:cs typeface="Times New Roman" panose="02020603050405020304" pitchFamily="18" charset="0"/>
              </a:rPr>
              <a:t> of oils and fats in the water .</a:t>
            </a:r>
          </a:p>
          <a:p>
            <a:pPr marL="285750" indent="-285750">
              <a:buClr>
                <a:srgbClr val="C00000"/>
              </a:buClr>
              <a:buFont typeface="Arial" panose="020B0604020202020204" pitchFamily="34" charset="0"/>
              <a:buChar char="•"/>
            </a:pPr>
            <a:endParaRPr lang="en-GB" sz="1800" dirty="0">
              <a:cs typeface="Times New Roman" panose="02020603050405020304" pitchFamily="18" charset="0"/>
            </a:endParaRPr>
          </a:p>
          <a:p>
            <a:pPr>
              <a:lnSpc>
                <a:spcPct val="150000"/>
              </a:lnSpc>
              <a:buClr>
                <a:schemeClr val="accent2">
                  <a:lumMod val="75000"/>
                </a:schemeClr>
              </a:buClr>
            </a:pPr>
            <a:endParaRPr lang="en-GB" dirty="0">
              <a:cs typeface="Times New Roman" panose="02020603050405020304" pitchFamily="18" charset="0"/>
            </a:endParaRPr>
          </a:p>
          <a:p>
            <a:pPr>
              <a:lnSpc>
                <a:spcPct val="150000"/>
              </a:lnSpc>
              <a:buClr>
                <a:schemeClr val="accent2">
                  <a:lumMod val="75000"/>
                </a:schemeClr>
              </a:buClr>
            </a:pPr>
            <a:endParaRPr lang="en-GB" dirty="0">
              <a:cs typeface="Times New Roman" panose="02020603050405020304" pitchFamily="18" charset="0"/>
            </a:endParaRPr>
          </a:p>
          <a:p>
            <a:pPr>
              <a:lnSpc>
                <a:spcPct val="150000"/>
              </a:lnSpc>
              <a:buClr>
                <a:schemeClr val="accent2">
                  <a:lumMod val="75000"/>
                </a:schemeClr>
              </a:buClr>
            </a:pPr>
            <a:endParaRPr lang="en-GB" dirty="0">
              <a:cs typeface="Times New Roman" panose="02020603050405020304" pitchFamily="18" charset="0"/>
            </a:endParaRPr>
          </a:p>
          <a:p>
            <a:pPr>
              <a:buClr>
                <a:schemeClr val="accent2">
                  <a:lumMod val="75000"/>
                </a:schemeClr>
              </a:buClr>
            </a:pPr>
            <a:endParaRPr lang="en-GB" dirty="0">
              <a:solidFill>
                <a:srgbClr val="C00000"/>
              </a:solidFill>
              <a:cs typeface="Times New Roman" panose="02020603050405020304" pitchFamily="18" charset="0"/>
            </a:endParaRPr>
          </a:p>
          <a:p>
            <a:pPr>
              <a:buClr>
                <a:schemeClr val="accent2">
                  <a:lumMod val="75000"/>
                </a:schemeClr>
              </a:buClr>
            </a:pPr>
            <a:endParaRPr lang="en-GB" dirty="0">
              <a:cs typeface="Times New Roman" panose="02020603050405020304" pitchFamily="18" charset="0"/>
            </a:endParaRPr>
          </a:p>
          <a:p>
            <a:pPr>
              <a:lnSpc>
                <a:spcPct val="150000"/>
              </a:lnSpc>
              <a:buClr>
                <a:schemeClr val="accent2">
                  <a:lumMod val="75000"/>
                </a:schemeClr>
              </a:buClr>
            </a:pPr>
            <a:endParaRPr lang="en-GB" dirty="0">
              <a:cs typeface="Times New Roman" panose="02020603050405020304" pitchFamily="18" charset="0"/>
            </a:endParaRPr>
          </a:p>
          <a:p>
            <a:pPr>
              <a:lnSpc>
                <a:spcPct val="150000"/>
              </a:lnSpc>
              <a:buClr>
                <a:schemeClr val="accent2">
                  <a:lumMod val="75000"/>
                </a:schemeClr>
              </a:buClr>
            </a:pPr>
            <a:endParaRPr lang="en-GB" dirty="0">
              <a:cs typeface="Times New Roman" panose="02020603050405020304" pitchFamily="18" charset="0"/>
            </a:endParaRPr>
          </a:p>
        </p:txBody>
      </p:sp>
      <p:sp>
        <p:nvSpPr>
          <p:cNvPr id="13" name="Title 1">
            <a:extLst>
              <a:ext uri="{FF2B5EF4-FFF2-40B4-BE49-F238E27FC236}">
                <a16:creationId xmlns:a16="http://schemas.microsoft.com/office/drawing/2014/main" id="{0F89FB62-4BAC-402E-87EB-42BE3233897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32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2 : Saponification test</a:t>
            </a:r>
          </a:p>
        </p:txBody>
      </p:sp>
      <p:cxnSp>
        <p:nvCxnSpPr>
          <p:cNvPr id="14" name="Straight Connector 13">
            <a:extLst>
              <a:ext uri="{FF2B5EF4-FFF2-40B4-BE49-F238E27FC236}">
                <a16:creationId xmlns:a16="http://schemas.microsoft.com/office/drawing/2014/main" id="{FA2BC6B3-CF15-4803-9B09-6C84269FCD7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6005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1F36A34-E5C7-8BF5-8C55-0AA8CFF831FC}"/>
              </a:ext>
            </a:extLst>
          </p:cNvPr>
          <p:cNvSpPr>
            <a:spLocks noGrp="1"/>
          </p:cNvSpPr>
          <p:nvPr>
            <p:ph type="sldNum" sz="quarter" idx="12"/>
          </p:nvPr>
        </p:nvSpPr>
        <p:spPr/>
        <p:txBody>
          <a:bodyPr/>
          <a:lstStyle/>
          <a:p>
            <a:fld id="{177A7964-8835-494F-9D97-B54AA859F814}" type="slidenum">
              <a:rPr lang="en-US" smtClean="0"/>
              <a:t>14</a:t>
            </a:fld>
            <a:endParaRPr lang="en-US"/>
          </a:p>
        </p:txBody>
      </p:sp>
      <p:pic>
        <p:nvPicPr>
          <p:cNvPr id="6"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222" y="1121691"/>
            <a:ext cx="7162800" cy="4139896"/>
          </a:xfrm>
          <a:prstGeom prst="rect">
            <a:avLst/>
          </a:prstGeom>
          <a:noFill/>
          <a:ln w="9525">
            <a:noFill/>
            <a:miter lim="800000"/>
            <a:headEnd/>
            <a:tailEnd/>
          </a:ln>
        </p:spPr>
      </p:pic>
      <p:sp>
        <p:nvSpPr>
          <p:cNvPr id="10" name="مربع نص 9"/>
          <p:cNvSpPr txBox="1"/>
          <p:nvPr/>
        </p:nvSpPr>
        <p:spPr>
          <a:xfrm>
            <a:off x="4177241" y="3191639"/>
            <a:ext cx="682687" cy="369332"/>
          </a:xfrm>
          <a:prstGeom prst="rect">
            <a:avLst/>
          </a:prstGeom>
          <a:noFill/>
        </p:spPr>
        <p:txBody>
          <a:bodyPr wrap="none" rtlCol="1">
            <a:spAutoFit/>
          </a:bodyPr>
          <a:lstStyle/>
          <a:p>
            <a:r>
              <a:rPr lang="en-US" dirty="0">
                <a:solidFill>
                  <a:srgbClr val="FF0000"/>
                </a:solidFill>
              </a:rPr>
              <a:t>Heat</a:t>
            </a:r>
            <a:r>
              <a:rPr lang="en-US" dirty="0"/>
              <a:t> </a:t>
            </a:r>
            <a:endParaRPr lang="ar-SA" dirty="0"/>
          </a:p>
        </p:txBody>
      </p:sp>
      <p:sp>
        <p:nvSpPr>
          <p:cNvPr id="11" name="شكل بيضاوي 10">
            <a:extLst>
              <a:ext uri="{FF2B5EF4-FFF2-40B4-BE49-F238E27FC236}">
                <a16:creationId xmlns:a16="http://schemas.microsoft.com/office/drawing/2014/main" id="{26E11772-D335-5F82-79D8-58F2DFA70723}"/>
              </a:ext>
            </a:extLst>
          </p:cNvPr>
          <p:cNvSpPr/>
          <p:nvPr/>
        </p:nvSpPr>
        <p:spPr>
          <a:xfrm>
            <a:off x="6911293" y="1121691"/>
            <a:ext cx="2451490" cy="124004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E958258D-782F-4555-6C30-51B29AD2598D}"/>
              </a:ext>
            </a:extLst>
          </p:cNvPr>
          <p:cNvSpPr/>
          <p:nvPr/>
        </p:nvSpPr>
        <p:spPr>
          <a:xfrm>
            <a:off x="6985155" y="2530027"/>
            <a:ext cx="2451490" cy="9264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8E2E2A3A-23E0-6AD8-E7C1-8CFB05D7C4A7}"/>
              </a:ext>
            </a:extLst>
          </p:cNvPr>
          <p:cNvSpPr/>
          <p:nvPr/>
        </p:nvSpPr>
        <p:spPr>
          <a:xfrm>
            <a:off x="6921344" y="3463890"/>
            <a:ext cx="2451490" cy="124004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6120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15</a:t>
            </a:fld>
            <a:endParaRPr lang="en-GB"/>
          </a:p>
        </p:txBody>
      </p:sp>
      <p:sp>
        <p:nvSpPr>
          <p:cNvPr id="3" name="Rectangle 2"/>
          <p:cNvSpPr/>
          <p:nvPr/>
        </p:nvSpPr>
        <p:spPr>
          <a:xfrm>
            <a:off x="1642532" y="66808"/>
            <a:ext cx="8916386" cy="2554545"/>
          </a:xfrm>
          <a:prstGeom prst="rect">
            <a:avLst/>
          </a:prstGeom>
        </p:spPr>
        <p:txBody>
          <a:bodyPr wrap="square">
            <a:spAutoFit/>
          </a:bodyPr>
          <a:lstStyle/>
          <a:p>
            <a:pPr marL="285750" indent="-285750">
              <a:buFont typeface="Arial" panose="020B0604020202020204" pitchFamily="34" charset="0"/>
              <a:buChar char="•"/>
            </a:pPr>
            <a:r>
              <a:rPr lang="en-GB" sz="1600" dirty="0">
                <a:cs typeface="Times New Roman" panose="02020603050405020304" pitchFamily="18" charset="0"/>
              </a:rPr>
              <a:t>Soap works on </a:t>
            </a:r>
            <a:r>
              <a:rPr lang="en-GB" sz="1600" u="sng" dirty="0">
                <a:solidFill>
                  <a:srgbClr val="D20000"/>
                </a:solidFill>
                <a:cs typeface="Times New Roman" panose="02020603050405020304" pitchFamily="18" charset="0"/>
              </a:rPr>
              <a:t>emulsification of oils and fats in the water </a:t>
            </a:r>
            <a:r>
              <a:rPr lang="en-GB" sz="1600" dirty="0">
                <a:cs typeface="Times New Roman" panose="02020603050405020304" pitchFamily="18" charset="0"/>
              </a:rPr>
              <a:t>as it works to reduce the attraction surface of the solution.</a:t>
            </a:r>
          </a:p>
          <a:p>
            <a:pPr marL="285750" indent="-285750">
              <a:buFont typeface="Arial" panose="020B0604020202020204" pitchFamily="34" charset="0"/>
              <a:buChar char="•"/>
            </a:pPr>
            <a:endParaRPr lang="en-GB" sz="1600" dirty="0">
              <a:cs typeface="Times New Roman" panose="02020603050405020304" pitchFamily="18" charset="0"/>
            </a:endParaRPr>
          </a:p>
          <a:p>
            <a:pPr marL="285750" indent="-285750">
              <a:buFont typeface="Arial" panose="020B0604020202020204" pitchFamily="34" charset="0"/>
              <a:buChar char="•"/>
            </a:pPr>
            <a:endParaRPr lang="en-GB" sz="1600" dirty="0">
              <a:cs typeface="Times New Roman" panose="02020603050405020304" pitchFamily="18" charset="0"/>
            </a:endParaRPr>
          </a:p>
          <a:p>
            <a:endParaRPr lang="en-GB" sz="1600" dirty="0">
              <a:cs typeface="Times New Roman" panose="02020603050405020304" pitchFamily="18" charset="0"/>
            </a:endParaRPr>
          </a:p>
          <a:p>
            <a:endParaRPr lang="en-GB" sz="1600" dirty="0">
              <a:cs typeface="Times New Roman" panose="02020603050405020304" pitchFamily="18" charset="0"/>
            </a:endParaRPr>
          </a:p>
          <a:p>
            <a:pPr marL="285750" indent="-285750">
              <a:buFont typeface="Arial" panose="020B0604020202020204" pitchFamily="34" charset="0"/>
              <a:buChar char="•"/>
            </a:pPr>
            <a:endParaRPr lang="en-GB" sz="1600" dirty="0">
              <a:cs typeface="Times New Roman" panose="02020603050405020304" pitchFamily="18" charset="0"/>
            </a:endParaRPr>
          </a:p>
          <a:p>
            <a:pPr marL="285750" indent="-285750">
              <a:buFont typeface="Arial" panose="020B0604020202020204" pitchFamily="34" charset="0"/>
              <a:buChar char="•"/>
            </a:pPr>
            <a:r>
              <a:rPr lang="en-GB" sz="1600" dirty="0">
                <a:cs typeface="Times New Roman" panose="02020603050405020304" pitchFamily="18" charset="0"/>
              </a:rPr>
              <a:t>When soap molecules are dissolved in water, the water-repelling hydrophobic tails cluster together while hydrophilic heads surround them arranging themselves in a spherical form toward water molecules. </a:t>
            </a:r>
          </a:p>
        </p:txBody>
      </p:sp>
      <p:pic>
        <p:nvPicPr>
          <p:cNvPr id="12" name="Picture 2" descr="http://poisonivy.aesir.com/img/soap-oil-w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064" y="1055120"/>
            <a:ext cx="5742856" cy="4902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daviddarling.info/images/how_detergent_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867" y="2869668"/>
            <a:ext cx="2683417" cy="35060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66546" y="3653135"/>
            <a:ext cx="6019800" cy="1659467"/>
          </a:xfrm>
          <a:prstGeom prst="rect">
            <a:avLst/>
          </a:prstGeom>
        </p:spPr>
      </p:pic>
    </p:spTree>
    <p:extLst>
      <p:ext uri="{BB962C8B-B14F-4D97-AF65-F5344CB8AC3E}">
        <p14:creationId xmlns:p14="http://schemas.microsoft.com/office/powerpoint/2010/main" val="415967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16</a:t>
            </a:fld>
            <a:endParaRPr lang="en-GB"/>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itle 1">
            <a:extLst>
              <a:ext uri="{FF2B5EF4-FFF2-40B4-BE49-F238E27FC236}">
                <a16:creationId xmlns:a16="http://schemas.microsoft.com/office/drawing/2014/main" id="{4111568C-E26A-4B90-B2BB-10708D02B8FC}"/>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32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2 : Saponification test</a:t>
            </a:r>
          </a:p>
        </p:txBody>
      </p:sp>
      <p:pic>
        <p:nvPicPr>
          <p:cNvPr id="3" name="Picture 2" descr="C:\Users\Ghadah\Downloads\DSC_0336.JPG">
            <a:extLst>
              <a:ext uri="{FF2B5EF4-FFF2-40B4-BE49-F238E27FC236}">
                <a16:creationId xmlns:a16="http://schemas.microsoft.com/office/drawing/2014/main" id="{ED97ABB0-D472-4A24-A843-20DC94FFB22E}"/>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263460" y="2457099"/>
            <a:ext cx="3377982" cy="31108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81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17</a:t>
            </a:fld>
            <a:endParaRPr lang="en-GB"/>
          </a:p>
        </p:txBody>
      </p:sp>
      <p:sp>
        <p:nvSpPr>
          <p:cNvPr id="11" name="Rectangle 10"/>
          <p:cNvSpPr/>
          <p:nvPr/>
        </p:nvSpPr>
        <p:spPr>
          <a:xfrm>
            <a:off x="1621262" y="1298657"/>
            <a:ext cx="9655491" cy="4108817"/>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cs typeface="Times New Roman" panose="02020603050405020304" pitchFamily="18" charset="0"/>
              </a:rPr>
              <a:t>Objective:</a:t>
            </a:r>
          </a:p>
          <a:p>
            <a:pPr>
              <a:lnSpc>
                <a:spcPct val="150000"/>
              </a:lnSpc>
              <a:buClr>
                <a:schemeClr val="accent2">
                  <a:lumMod val="75000"/>
                </a:schemeClr>
              </a:buClr>
            </a:pPr>
            <a:r>
              <a:rPr lang="en-GB" sz="1800" dirty="0">
                <a:cs typeface="Times New Roman" panose="02020603050405020304" pitchFamily="18" charset="0"/>
              </a:rPr>
              <a:t>To investigate the effect of salt like (NaCl) on soap solubility.</a:t>
            </a:r>
          </a:p>
          <a:p>
            <a:pPr marL="257168" indent="-257168">
              <a:lnSpc>
                <a:spcPct val="150000"/>
              </a:lnSpc>
              <a:buClr>
                <a:schemeClr val="accent2">
                  <a:lumMod val="75000"/>
                </a:schemeClr>
              </a:buClr>
              <a:buFont typeface="Arial" panose="020B0604020202020204" pitchFamily="34" charset="0"/>
              <a:buChar char="•"/>
            </a:pPr>
            <a:endParaRPr lang="en-GB" dirty="0">
              <a:cs typeface="Times New Roman" panose="02020603050405020304" pitchFamily="18" charset="0"/>
            </a:endParaRPr>
          </a:p>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cs typeface="Times New Roman" panose="02020603050405020304" pitchFamily="18" charset="0"/>
              </a:rPr>
              <a:t>Principle:</a:t>
            </a:r>
          </a:p>
          <a:p>
            <a:pPr>
              <a:lnSpc>
                <a:spcPct val="150000"/>
              </a:lnSpc>
              <a:buClr>
                <a:schemeClr val="bg1">
                  <a:lumMod val="75000"/>
                </a:schemeClr>
              </a:buClr>
              <a:buFont typeface="Wingdings" panose="05000000000000000000" pitchFamily="2" charset="2"/>
              <a:buChar char="Ø"/>
            </a:pPr>
            <a:endParaRPr lang="en-GB" b="1" dirty="0">
              <a:solidFill>
                <a:schemeClr val="accent1">
                  <a:lumMod val="75000"/>
                </a:schemeClr>
              </a:solidFill>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GB" sz="1800" dirty="0">
                <a:cs typeface="Times New Roman" panose="02020603050405020304" pitchFamily="18" charset="0"/>
              </a:rPr>
              <a:t>To get the </a:t>
            </a:r>
            <a:r>
              <a:rPr lang="en-GB" sz="1800" b="1" dirty="0">
                <a:cs typeface="Times New Roman" panose="02020603050405020304" pitchFamily="18" charset="0"/>
              </a:rPr>
              <a:t>soap out </a:t>
            </a:r>
            <a:r>
              <a:rPr lang="en-GB" sz="1800" dirty="0">
                <a:cs typeface="Times New Roman" panose="02020603050405020304" pitchFamily="18" charset="0"/>
              </a:rPr>
              <a:t>of solution by salting out, when added solid sodium chloride to the solution until </a:t>
            </a:r>
            <a:r>
              <a:rPr lang="en-GB" sz="1800" u="sng" dirty="0">
                <a:cs typeface="Times New Roman" panose="02020603050405020304" pitchFamily="18" charset="0"/>
              </a:rPr>
              <a:t>saturation</a:t>
            </a:r>
            <a:r>
              <a:rPr lang="en-GB" sz="1800" dirty="0">
                <a:cs typeface="Times New Roman" panose="02020603050405020304" pitchFamily="18" charset="0"/>
              </a:rPr>
              <a:t>; separated soap in the form of </a:t>
            </a:r>
            <a:r>
              <a:rPr lang="en-GB" sz="1800" u="sng" dirty="0">
                <a:cs typeface="Times New Roman" panose="02020603050405020304" pitchFamily="18" charset="0"/>
              </a:rPr>
              <a:t>insoluble and floats above the surface.</a:t>
            </a:r>
          </a:p>
          <a:p>
            <a:pPr marL="285750" indent="-285750">
              <a:buClr>
                <a:schemeClr val="bg1">
                  <a:lumMod val="75000"/>
                </a:schemeClr>
              </a:buClr>
              <a:buFont typeface="Arial" panose="020B0604020202020204" pitchFamily="34" charset="0"/>
              <a:buChar char="•"/>
            </a:pPr>
            <a:endParaRPr lang="en-GB" sz="1800" dirty="0">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GB" sz="1800" dirty="0">
                <a:cs typeface="Times New Roman" panose="02020603050405020304" pitchFamily="18" charset="0"/>
              </a:rPr>
              <a:t>The NaCl solution provides Na+ and Cl- ions that bind to the polar water molecules, and help separate the water from the soap. </a:t>
            </a:r>
          </a:p>
          <a:p>
            <a:pPr marL="285750" indent="-285750">
              <a:buClr>
                <a:schemeClr val="bg1">
                  <a:lumMod val="75000"/>
                </a:schemeClr>
              </a:buClr>
              <a:buFont typeface="Arial" panose="020B0604020202020204" pitchFamily="34" charset="0"/>
              <a:buChar char="•"/>
            </a:pPr>
            <a:endParaRPr lang="en-GB" sz="1800" dirty="0">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GB" sz="1800" dirty="0">
                <a:cs typeface="Times New Roman" panose="02020603050405020304" pitchFamily="18" charset="0"/>
              </a:rPr>
              <a:t>This process is called </a:t>
            </a:r>
            <a:r>
              <a:rPr lang="en-GB" sz="1800" dirty="0">
                <a:solidFill>
                  <a:srgbClr val="D20000"/>
                </a:solidFill>
                <a:effectLst>
                  <a:glow rad="228600">
                    <a:schemeClr val="accent3">
                      <a:satMod val="175000"/>
                      <a:alpha val="40000"/>
                    </a:schemeClr>
                  </a:glow>
                </a:effectLst>
                <a:cs typeface="Times New Roman" panose="02020603050405020304" pitchFamily="18" charset="0"/>
              </a:rPr>
              <a:t>salting out the soap.</a:t>
            </a:r>
          </a:p>
        </p:txBody>
      </p:sp>
      <p:sp>
        <p:nvSpPr>
          <p:cNvPr id="8" name="Title 1">
            <a:extLst>
              <a:ext uri="{FF2B5EF4-FFF2-40B4-BE49-F238E27FC236}">
                <a16:creationId xmlns:a16="http://schemas.microsoft.com/office/drawing/2014/main" id="{C1D53899-E59E-4B8E-995E-2B9B6B262B7B}"/>
              </a:ext>
            </a:extLst>
          </p:cNvPr>
          <p:cNvSpPr txBox="1">
            <a:spLocks/>
          </p:cNvSpPr>
          <p:nvPr/>
        </p:nvSpPr>
        <p:spPr>
          <a:xfrm>
            <a:off x="1574799" y="-187742"/>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3: Testing the separation of soap from the solution by </a:t>
            </a:r>
            <a:r>
              <a:rPr lang="en-GB" sz="28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salting out</a:t>
            </a:r>
          </a:p>
        </p:txBody>
      </p:sp>
      <p:cxnSp>
        <p:nvCxnSpPr>
          <p:cNvPr id="10" name="Straight Connector 9">
            <a:extLst>
              <a:ext uri="{FF2B5EF4-FFF2-40B4-BE49-F238E27FC236}">
                <a16:creationId xmlns:a16="http://schemas.microsoft.com/office/drawing/2014/main" id="{D07BEAAD-AD44-4710-8F52-6EAB4873121B}"/>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567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18</a:t>
            </a:fld>
            <a:endParaRPr lang="en-GB"/>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itle 1">
            <a:extLst>
              <a:ext uri="{FF2B5EF4-FFF2-40B4-BE49-F238E27FC236}">
                <a16:creationId xmlns:a16="http://schemas.microsoft.com/office/drawing/2014/main" id="{67DF6E7A-4CE7-4423-8553-181493F495DC}"/>
              </a:ext>
            </a:extLst>
          </p:cNvPr>
          <p:cNvSpPr txBox="1">
            <a:spLocks/>
          </p:cNvSpPr>
          <p:nvPr/>
        </p:nvSpPr>
        <p:spPr>
          <a:xfrm>
            <a:off x="1340747" y="-187742"/>
            <a:ext cx="9889544"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3: Testing the separation of soap from the solution by </a:t>
            </a:r>
            <a:r>
              <a:rPr lang="en-GB" sz="28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salting out</a:t>
            </a:r>
          </a:p>
        </p:txBody>
      </p:sp>
      <p:pic>
        <p:nvPicPr>
          <p:cNvPr id="4" name="Picture 3" descr="C:\Users\Ghadah\Downloads\DSC_0337.JPG">
            <a:extLst>
              <a:ext uri="{FF2B5EF4-FFF2-40B4-BE49-F238E27FC236}">
                <a16:creationId xmlns:a16="http://schemas.microsoft.com/office/drawing/2014/main" id="{2209375F-2285-46C4-AFEC-7E6C25FF7A1E}"/>
              </a:ext>
            </a:extLst>
          </p:cNvPr>
          <p:cNvPicPr/>
          <p:nvPr/>
        </p:nvPicPr>
        <p:blipFill rotWithShape="1">
          <a:blip r:embed="rId3" cstate="print">
            <a:extLst>
              <a:ext uri="{28A0092B-C50C-407E-A947-70E740481C1C}">
                <a14:useLocalDpi xmlns:a14="http://schemas.microsoft.com/office/drawing/2010/main" val="0"/>
              </a:ext>
            </a:extLst>
          </a:blip>
          <a:srcRect t="-901"/>
          <a:stretch/>
        </p:blipFill>
        <p:spPr bwMode="auto">
          <a:xfrm>
            <a:off x="3629553" y="2317967"/>
            <a:ext cx="4433566" cy="31328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022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19</a:t>
            </a:fld>
            <a:endParaRPr lang="en-GB"/>
          </a:p>
        </p:txBody>
      </p:sp>
      <p:sp>
        <p:nvSpPr>
          <p:cNvPr id="11" name="Rectangle 10"/>
          <p:cNvSpPr/>
          <p:nvPr/>
        </p:nvSpPr>
        <p:spPr>
          <a:xfrm>
            <a:off x="173905" y="1109086"/>
            <a:ext cx="11256096" cy="6455870"/>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cs typeface="Times New Roman" panose="02020603050405020304" pitchFamily="18" charset="0"/>
              </a:rPr>
              <a:t>Objective:</a:t>
            </a:r>
          </a:p>
          <a:p>
            <a:pPr>
              <a:lnSpc>
                <a:spcPct val="150000"/>
              </a:lnSpc>
              <a:buClr>
                <a:schemeClr val="accent2">
                  <a:lumMod val="75000"/>
                </a:schemeClr>
              </a:buClr>
            </a:pPr>
            <a:r>
              <a:rPr lang="en-GB" sz="1600" dirty="0">
                <a:cs typeface="Times New Roman" panose="02020603050405020304" pitchFamily="18" charset="0"/>
              </a:rPr>
              <a:t>To investigate the effect of different cations on soap solubility.</a:t>
            </a:r>
            <a:br>
              <a:rPr lang="en-GB" sz="1600" dirty="0">
                <a:cs typeface="Times New Roman" panose="02020603050405020304" pitchFamily="18" charset="0"/>
              </a:rPr>
            </a:br>
            <a:endParaRPr lang="en-GB" sz="1600" dirty="0">
              <a:cs typeface="Times New Roman" panose="02020603050405020304" pitchFamily="18"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cs typeface="Times New Roman" panose="02020603050405020304" pitchFamily="18" charset="0"/>
              </a:rPr>
              <a:t>Principle:</a:t>
            </a:r>
          </a:p>
          <a:p>
            <a:pPr>
              <a:lnSpc>
                <a:spcPct val="150000"/>
              </a:lnSpc>
              <a:buClr>
                <a:schemeClr val="bg1">
                  <a:lumMod val="75000"/>
                </a:schemeClr>
              </a:buClr>
              <a:buFont typeface="Wingdings" panose="05000000000000000000" pitchFamily="2" charset="2"/>
              <a:buChar char="Ø"/>
            </a:pPr>
            <a:endParaRPr lang="en-GB" sz="1600" b="1" dirty="0">
              <a:solidFill>
                <a:schemeClr val="accent1">
                  <a:lumMod val="75000"/>
                </a:schemeClr>
              </a:solidFill>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US" sz="1600" dirty="0">
                <a:cs typeface="Times New Roman" panose="02020603050405020304" pitchFamily="18" charset="0"/>
              </a:rPr>
              <a:t>Calcium, magnesium, lead or iron ions, precipitate the soap and make it insoluble in water as these dissolved ions replace the sodium ions or potassium ions present in the soap. For this reason, the hard water can not produce foam.</a:t>
            </a:r>
            <a:endParaRPr lang="ar-SA" sz="1600" dirty="0">
              <a:cs typeface="Times New Roman" panose="02020603050405020304" pitchFamily="18" charset="0"/>
            </a:endParaRPr>
          </a:p>
          <a:p>
            <a:pPr marL="285750" indent="-285750">
              <a:buClr>
                <a:schemeClr val="bg1">
                  <a:lumMod val="75000"/>
                </a:schemeClr>
              </a:buClr>
              <a:buFont typeface="Arial" panose="020B0604020202020204" pitchFamily="34" charset="0"/>
              <a:buChar char="•"/>
            </a:pPr>
            <a:endParaRPr lang="ar-SA" sz="1600" dirty="0">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GB" sz="1600" dirty="0">
                <a:cs typeface="Times New Roman" panose="02020603050405020304" pitchFamily="18" charset="0"/>
              </a:rPr>
              <a:t>Due to the </a:t>
            </a:r>
            <a:r>
              <a:rPr lang="en-GB" sz="1600" dirty="0">
                <a:effectLst>
                  <a:glow rad="101600">
                    <a:schemeClr val="accent2">
                      <a:satMod val="175000"/>
                      <a:alpha val="40000"/>
                    </a:schemeClr>
                  </a:glow>
                </a:effectLst>
                <a:cs typeface="Times New Roman" panose="02020603050405020304" pitchFamily="18" charset="0"/>
              </a:rPr>
              <a:t>hard water </a:t>
            </a:r>
            <a:r>
              <a:rPr lang="en-GB" sz="1600" dirty="0">
                <a:cs typeface="Times New Roman" panose="02020603050405020304" pitchFamily="18" charset="0"/>
              </a:rPr>
              <a:t>to contain significant quantities of Ca2+ , Mg2+ and some Fe3+ that react with the charged ends of the soaps to form insoluble salts of fatty acid. </a:t>
            </a:r>
          </a:p>
          <a:p>
            <a:pPr marL="285750" indent="-285750">
              <a:buClr>
                <a:schemeClr val="bg1">
                  <a:lumMod val="75000"/>
                </a:schemeClr>
              </a:buClr>
              <a:buFont typeface="Arial" panose="020B0604020202020204" pitchFamily="34" charset="0"/>
              <a:buChar char="•"/>
            </a:pPr>
            <a:endParaRPr lang="en-GB" sz="1600" dirty="0">
              <a:cs typeface="Times New Roman" panose="02020603050405020304" pitchFamily="18" charset="0"/>
            </a:endParaRPr>
          </a:p>
          <a:p>
            <a:pPr marL="285750" indent="-285750">
              <a:buClr>
                <a:schemeClr val="bg1">
                  <a:lumMod val="75000"/>
                </a:schemeClr>
              </a:buClr>
              <a:buFont typeface="Arial" panose="020B0604020202020204" pitchFamily="34" charset="0"/>
              <a:buChar char="•"/>
            </a:pPr>
            <a:r>
              <a:rPr lang="en-GB" sz="1600" dirty="0">
                <a:cs typeface="Times New Roman" panose="02020603050405020304" pitchFamily="18" charset="0"/>
              </a:rPr>
              <a:t>The insoluble salts  of fatty acid that Ca2+ and Mg2+ form with soap anions cause </a:t>
            </a:r>
            <a:r>
              <a:rPr lang="en-GB" sz="1600" b="1" u="sng" dirty="0">
                <a:solidFill>
                  <a:schemeClr val="accent2">
                    <a:lumMod val="75000"/>
                  </a:schemeClr>
                </a:solidFill>
                <a:cs typeface="Times New Roman" panose="02020603050405020304" pitchFamily="18" charset="0"/>
              </a:rPr>
              <a:t>white precipitate to from. </a:t>
            </a:r>
          </a:p>
          <a:p>
            <a:pPr marL="285750" indent="-285750">
              <a:buClr>
                <a:srgbClr val="C00000"/>
              </a:buClr>
              <a:buFont typeface="Arial" panose="020B0604020202020204" pitchFamily="34" charset="0"/>
              <a:buChar char="•"/>
            </a:pPr>
            <a:endParaRPr lang="en-GB" sz="1600" dirty="0">
              <a:cs typeface="Times New Roman" panose="02020603050405020304" pitchFamily="18" charset="0"/>
            </a:endParaRPr>
          </a:p>
          <a:p>
            <a:pPr>
              <a:lnSpc>
                <a:spcPct val="150000"/>
              </a:lnSpc>
              <a:buClr>
                <a:schemeClr val="accent2">
                  <a:lumMod val="75000"/>
                </a:schemeClr>
              </a:buClr>
            </a:pPr>
            <a:endParaRPr lang="en-GB" sz="1600" dirty="0">
              <a:cs typeface="Times New Roman" panose="02020603050405020304" pitchFamily="18" charset="0"/>
            </a:endParaRPr>
          </a:p>
          <a:p>
            <a:pPr>
              <a:lnSpc>
                <a:spcPct val="150000"/>
              </a:lnSpc>
              <a:buClr>
                <a:schemeClr val="accent2">
                  <a:lumMod val="75000"/>
                </a:schemeClr>
              </a:buClr>
            </a:pPr>
            <a:endParaRPr lang="en-GB" sz="1600" dirty="0">
              <a:cs typeface="Times New Roman" panose="02020603050405020304" pitchFamily="18" charset="0"/>
            </a:endParaRPr>
          </a:p>
          <a:p>
            <a:pPr>
              <a:lnSpc>
                <a:spcPct val="150000"/>
              </a:lnSpc>
              <a:buClr>
                <a:schemeClr val="accent2">
                  <a:lumMod val="75000"/>
                </a:schemeClr>
              </a:buClr>
            </a:pPr>
            <a:endParaRPr lang="en-GB" sz="1600" dirty="0">
              <a:cs typeface="Times New Roman" panose="02020603050405020304" pitchFamily="18" charset="0"/>
            </a:endParaRPr>
          </a:p>
          <a:p>
            <a:pPr>
              <a:buClr>
                <a:schemeClr val="accent2">
                  <a:lumMod val="75000"/>
                </a:schemeClr>
              </a:buClr>
            </a:pPr>
            <a:endParaRPr lang="en-GB" sz="1600" dirty="0">
              <a:solidFill>
                <a:srgbClr val="C00000"/>
              </a:solidFill>
              <a:cs typeface="Times New Roman" panose="02020603050405020304" pitchFamily="18" charset="0"/>
            </a:endParaRPr>
          </a:p>
          <a:p>
            <a:pPr>
              <a:buClr>
                <a:schemeClr val="accent2">
                  <a:lumMod val="75000"/>
                </a:schemeClr>
              </a:buClr>
            </a:pPr>
            <a:endParaRPr lang="en-GB" sz="1600" dirty="0">
              <a:cs typeface="Times New Roman" panose="02020603050405020304" pitchFamily="18" charset="0"/>
            </a:endParaRPr>
          </a:p>
          <a:p>
            <a:pPr>
              <a:lnSpc>
                <a:spcPct val="150000"/>
              </a:lnSpc>
              <a:buClr>
                <a:schemeClr val="accent2">
                  <a:lumMod val="75000"/>
                </a:schemeClr>
              </a:buClr>
            </a:pPr>
            <a:endParaRPr lang="en-GB" sz="1600" dirty="0">
              <a:cs typeface="Times New Roman" panose="02020603050405020304" pitchFamily="18" charset="0"/>
            </a:endParaRPr>
          </a:p>
          <a:p>
            <a:pPr>
              <a:lnSpc>
                <a:spcPct val="150000"/>
              </a:lnSpc>
              <a:buClr>
                <a:schemeClr val="accent2">
                  <a:lumMod val="75000"/>
                </a:schemeClr>
              </a:buClr>
            </a:pPr>
            <a:endParaRPr lang="en-GB" sz="1600" dirty="0">
              <a:cs typeface="Times New Roman" panose="02020603050405020304" pitchFamily="18" charset="0"/>
            </a:endParaRPr>
          </a:p>
        </p:txBody>
      </p:sp>
      <p:sp>
        <p:nvSpPr>
          <p:cNvPr id="13" name="Title 1">
            <a:extLst>
              <a:ext uri="{FF2B5EF4-FFF2-40B4-BE49-F238E27FC236}">
                <a16:creationId xmlns:a16="http://schemas.microsoft.com/office/drawing/2014/main" id="{0F89FB62-4BAC-402E-87EB-42BE32338977}"/>
              </a:ext>
            </a:extLst>
          </p:cNvPr>
          <p:cNvSpPr txBox="1">
            <a:spLocks/>
          </p:cNvSpPr>
          <p:nvPr/>
        </p:nvSpPr>
        <p:spPr>
          <a:xfrm>
            <a:off x="235613" y="-235806"/>
            <a:ext cx="10994678"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4: Test formation insoluble fatty acids salt (insoluble soaps)</a:t>
            </a:r>
          </a:p>
        </p:txBody>
      </p:sp>
      <p:cxnSp>
        <p:nvCxnSpPr>
          <p:cNvPr id="14" name="Straight Connector 13">
            <a:extLst>
              <a:ext uri="{FF2B5EF4-FFF2-40B4-BE49-F238E27FC236}">
                <a16:creationId xmlns:a16="http://schemas.microsoft.com/office/drawing/2014/main" id="{FA2BC6B3-CF15-4803-9B09-6C84269FCD7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مستطيل 1">
            <a:extLst>
              <a:ext uri="{FF2B5EF4-FFF2-40B4-BE49-F238E27FC236}">
                <a16:creationId xmlns:a16="http://schemas.microsoft.com/office/drawing/2014/main" id="{E1F32ACE-669C-4E7D-BF59-77B939C71CD5}"/>
              </a:ext>
            </a:extLst>
          </p:cNvPr>
          <p:cNvSpPr/>
          <p:nvPr/>
        </p:nvSpPr>
        <p:spPr>
          <a:xfrm>
            <a:off x="695617" y="5200040"/>
            <a:ext cx="10460063" cy="1292662"/>
          </a:xfrm>
          <a:prstGeom prst="rect">
            <a:avLst/>
          </a:prstGeom>
          <a:ln>
            <a:solidFill>
              <a:schemeClr val="tx2"/>
            </a:solidFill>
            <a:prstDash val="dash"/>
          </a:ln>
        </p:spPr>
        <p:txBody>
          <a:bodyPr wrap="square">
            <a:spAutoFit/>
          </a:bodyPr>
          <a:lstStyle/>
          <a:p>
            <a:pPr algn="ctr" rtl="0">
              <a:buNone/>
            </a:pPr>
            <a:r>
              <a:rPr lang="en-US" sz="1600" b="1" dirty="0">
                <a:solidFill>
                  <a:schemeClr val="accent2">
                    <a:lumMod val="75000"/>
                  </a:schemeClr>
                </a:solidFill>
                <a:cs typeface="Times New Roman" panose="02020603050405020304" pitchFamily="18" charset="0"/>
              </a:rPr>
              <a:t>K</a:t>
            </a:r>
            <a:r>
              <a:rPr lang="en-US" sz="1600" b="1" baseline="30000" dirty="0">
                <a:solidFill>
                  <a:schemeClr val="accent2">
                    <a:lumMod val="75000"/>
                  </a:schemeClr>
                </a:solidFill>
                <a:cs typeface="Times New Roman" panose="02020603050405020304" pitchFamily="18" charset="0"/>
              </a:rPr>
              <a:t>+</a:t>
            </a:r>
            <a:r>
              <a:rPr lang="en-US" sz="1600" b="1" dirty="0">
                <a:solidFill>
                  <a:schemeClr val="accent2">
                    <a:lumMod val="75000"/>
                  </a:schemeClr>
                </a:solidFill>
                <a:cs typeface="Times New Roman" panose="02020603050405020304" pitchFamily="18" charset="0"/>
              </a:rPr>
              <a:t> soap + Ca</a:t>
            </a:r>
            <a:r>
              <a:rPr lang="en-US" sz="1600" b="1" baseline="30000" dirty="0">
                <a:solidFill>
                  <a:schemeClr val="accent2">
                    <a:lumMod val="75000"/>
                  </a:schemeClr>
                </a:solidFill>
                <a:cs typeface="Times New Roman" panose="02020603050405020304" pitchFamily="18" charset="0"/>
              </a:rPr>
              <a:t>+2</a:t>
            </a:r>
            <a:r>
              <a:rPr lang="en-US" sz="1600" b="1" dirty="0">
                <a:solidFill>
                  <a:schemeClr val="accent2">
                    <a:lumMod val="75000"/>
                  </a:schemeClr>
                </a:solidFill>
                <a:cs typeface="Times New Roman" panose="02020603050405020304" pitchFamily="18" charset="0"/>
              </a:rPr>
              <a:t>sulfate=&gt; Ca</a:t>
            </a:r>
            <a:r>
              <a:rPr lang="en-US" sz="1600" b="1" baseline="30000" dirty="0">
                <a:solidFill>
                  <a:schemeClr val="accent2">
                    <a:lumMod val="75000"/>
                  </a:schemeClr>
                </a:solidFill>
                <a:cs typeface="Times New Roman" panose="02020603050405020304" pitchFamily="18" charset="0"/>
              </a:rPr>
              <a:t>+2</a:t>
            </a:r>
            <a:r>
              <a:rPr lang="en-US" sz="1600" b="1" dirty="0">
                <a:solidFill>
                  <a:schemeClr val="accent2">
                    <a:lumMod val="75000"/>
                  </a:schemeClr>
                </a:solidFill>
                <a:cs typeface="Times New Roman" panose="02020603050405020304" pitchFamily="18" charset="0"/>
              </a:rPr>
              <a:t> soap + K</a:t>
            </a:r>
            <a:r>
              <a:rPr lang="en-US" sz="1600" b="1" baseline="30000" dirty="0">
                <a:solidFill>
                  <a:schemeClr val="accent2">
                    <a:lumMod val="75000"/>
                  </a:schemeClr>
                </a:solidFill>
                <a:cs typeface="Times New Roman" panose="02020603050405020304" pitchFamily="18" charset="0"/>
              </a:rPr>
              <a:t>+</a:t>
            </a:r>
            <a:r>
              <a:rPr lang="en-US" sz="1600" b="1" dirty="0">
                <a:solidFill>
                  <a:schemeClr val="accent2">
                    <a:lumMod val="75000"/>
                  </a:schemeClr>
                </a:solidFill>
                <a:cs typeface="Times New Roman" panose="02020603050405020304" pitchFamily="18" charset="0"/>
              </a:rPr>
              <a:t> sulfate.</a:t>
            </a:r>
          </a:p>
          <a:p>
            <a:pPr algn="ctr" rtl="0">
              <a:buNone/>
            </a:pPr>
            <a:endParaRPr lang="en-US" sz="1400" dirty="0">
              <a:cs typeface="+mj-cs"/>
            </a:endParaRPr>
          </a:p>
          <a:p>
            <a:pPr algn="ctr" rtl="0">
              <a:buNone/>
            </a:pPr>
            <a:r>
              <a:rPr lang="en-US" sz="2400" dirty="0">
                <a:cs typeface="+mj-cs"/>
              </a:rPr>
              <a:t>Potassium soap + calcium sulfate  </a:t>
            </a:r>
            <a:r>
              <a:rPr lang="en-US" sz="2400" dirty="0">
                <a:cs typeface="+mj-cs"/>
                <a:sym typeface="Wingdings" panose="05000000000000000000" pitchFamily="2" charset="2"/>
              </a:rPr>
              <a:t></a:t>
            </a:r>
            <a:r>
              <a:rPr lang="en-US" sz="2400" dirty="0">
                <a:cs typeface="+mj-cs"/>
              </a:rPr>
              <a:t> calcium soap + potassium sulfate. </a:t>
            </a:r>
          </a:p>
          <a:p>
            <a:pPr algn="ctr" rtl="0"/>
            <a:r>
              <a:rPr lang="en-US" sz="2400" dirty="0">
                <a:cs typeface="+mj-cs"/>
              </a:rPr>
              <a:t>(</a:t>
            </a:r>
            <a:r>
              <a:rPr lang="en-US" sz="2400" b="1" dirty="0">
                <a:cs typeface="+mj-cs"/>
              </a:rPr>
              <a:t>a white precipitate from calcium stearate or oleate is formed</a:t>
            </a:r>
            <a:r>
              <a:rPr lang="en-US" sz="2400" dirty="0">
                <a:cs typeface="+mj-cs"/>
              </a:rPr>
              <a:t>).</a:t>
            </a:r>
            <a:r>
              <a:rPr lang="en-US" sz="1400" dirty="0">
                <a:cs typeface="+mj-cs"/>
              </a:rPr>
              <a:t> </a:t>
            </a:r>
            <a:endParaRPr lang="ar-SA" sz="1400" dirty="0">
              <a:cs typeface="+mj-cs"/>
            </a:endParaRPr>
          </a:p>
        </p:txBody>
      </p:sp>
    </p:spTree>
    <p:extLst>
      <p:ext uri="{BB962C8B-B14F-4D97-AF65-F5344CB8AC3E}">
        <p14:creationId xmlns:p14="http://schemas.microsoft.com/office/powerpoint/2010/main" val="244475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10601" y="6436316"/>
            <a:ext cx="2819399" cy="345796"/>
          </a:xfrm>
        </p:spPr>
        <p:txBody>
          <a:bodyPr/>
          <a:lstStyle/>
          <a:p>
            <a:fld id="{177A7964-8835-494F-9D97-B54AA859F814}" type="slidenum">
              <a:rPr lang="en-US" smtClean="0"/>
              <a:t>2</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500188" y="279770"/>
            <a:ext cx="8417224" cy="707886"/>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Lipids:</a:t>
            </a:r>
          </a:p>
        </p:txBody>
      </p:sp>
      <p:pic>
        <p:nvPicPr>
          <p:cNvPr id="5" name="Picture 2" descr="[schematic&#10; membrane]">
            <a:extLst>
              <a:ext uri="{FF2B5EF4-FFF2-40B4-BE49-F238E27FC236}">
                <a16:creationId xmlns:a16="http://schemas.microsoft.com/office/drawing/2014/main" id="{876F023A-5523-4D0E-B757-9B6353B639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2963" y="4205729"/>
            <a:ext cx="3953652" cy="26522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AA2C29B-C876-4359-BC95-1B4BF5E7C0EC}"/>
              </a:ext>
            </a:extLst>
          </p:cNvPr>
          <p:cNvSpPr/>
          <p:nvPr/>
        </p:nvSpPr>
        <p:spPr>
          <a:xfrm>
            <a:off x="335385" y="1092486"/>
            <a:ext cx="11338271" cy="3170099"/>
          </a:xfrm>
          <a:prstGeom prst="rect">
            <a:avLst/>
          </a:prstGeom>
        </p:spPr>
        <p:txBody>
          <a:bodyPr wrap="square">
            <a:spAutoFit/>
          </a:bodyPr>
          <a:lstStyle/>
          <a:p>
            <a:pPr marL="342900" indent="-342900">
              <a:buClr>
                <a:schemeClr val="bg1">
                  <a:lumMod val="75000"/>
                </a:schemeClr>
              </a:buClr>
              <a:buFont typeface="Wingdings" panose="05000000000000000000" pitchFamily="2" charset="2"/>
              <a:buChar char="Ø"/>
            </a:pPr>
            <a:r>
              <a:rPr lang="en-US" sz="2000" b="1" dirty="0">
                <a:cs typeface="Times New Roman" panose="02020603050405020304" pitchFamily="18" charset="0"/>
              </a:rPr>
              <a:t>It can be defined as:  </a:t>
            </a:r>
            <a:r>
              <a:rPr lang="en-US" sz="2000" b="1" dirty="0">
                <a:solidFill>
                  <a:schemeClr val="accent2">
                    <a:lumMod val="75000"/>
                  </a:schemeClr>
                </a:solidFill>
                <a:cs typeface="Times New Roman" panose="02020603050405020304" pitchFamily="18" charset="0"/>
              </a:rPr>
              <a:t>nonpolar</a:t>
            </a:r>
            <a:r>
              <a:rPr lang="en-US" sz="2000" dirty="0">
                <a:cs typeface="Times New Roman" panose="02020603050405020304" pitchFamily="18" charset="0"/>
              </a:rPr>
              <a:t> organic compound insoluble in polar solvent , but </a:t>
            </a:r>
            <a:r>
              <a:rPr lang="en-US" sz="2000" b="1" dirty="0">
                <a:solidFill>
                  <a:schemeClr val="accent2">
                    <a:lumMod val="75000"/>
                  </a:schemeClr>
                </a:solidFill>
                <a:cs typeface="Times New Roman" panose="02020603050405020304" pitchFamily="18" charset="0"/>
              </a:rPr>
              <a:t>soluble in organic solvents</a:t>
            </a:r>
            <a:r>
              <a:rPr lang="en-US" sz="2000" dirty="0">
                <a:cs typeface="Times New Roman" panose="02020603050405020304" pitchFamily="18" charset="0"/>
              </a:rPr>
              <a:t> such as benzene ,ether, chloroform (</a:t>
            </a:r>
            <a:r>
              <a:rPr lang="en-US" sz="2000" b="1" dirty="0">
                <a:solidFill>
                  <a:schemeClr val="accent2">
                    <a:lumMod val="75000"/>
                  </a:schemeClr>
                </a:solidFill>
                <a:cs typeface="Times New Roman" panose="02020603050405020304" pitchFamily="18" charset="0"/>
              </a:rPr>
              <a:t>nonpolar solvents</a:t>
            </a:r>
            <a:r>
              <a:rPr lang="en-US" sz="2000" dirty="0">
                <a:cs typeface="Times New Roman" panose="02020603050405020304" pitchFamily="18" charset="0"/>
              </a:rPr>
              <a:t>).</a:t>
            </a:r>
          </a:p>
          <a:p>
            <a:pPr marL="342900" indent="-342900">
              <a:buClr>
                <a:schemeClr val="bg1">
                  <a:lumMod val="75000"/>
                </a:schemeClr>
              </a:buClr>
              <a:buFont typeface="Wingdings" panose="05000000000000000000" pitchFamily="2" charset="2"/>
              <a:buChar char="Ø"/>
            </a:pPr>
            <a:endParaRPr lang="en-US" sz="2000" dirty="0">
              <a:cs typeface="Times New Roman" panose="02020603050405020304" pitchFamily="18" charset="0"/>
            </a:endParaRPr>
          </a:p>
          <a:p>
            <a:pPr marL="342900" indent="-342900">
              <a:buClr>
                <a:schemeClr val="bg1">
                  <a:lumMod val="75000"/>
                </a:schemeClr>
              </a:buClr>
              <a:buFont typeface="Wingdings" panose="05000000000000000000" pitchFamily="2" charset="2"/>
              <a:buChar char="Ø"/>
            </a:pPr>
            <a:r>
              <a:rPr lang="en-GB" sz="2000" dirty="0">
                <a:cs typeface="Times New Roman" panose="02020603050405020304" pitchFamily="18" charset="0"/>
              </a:rPr>
              <a:t>Fatty acids (F.A) are lipids’ </a:t>
            </a:r>
            <a:r>
              <a:rPr lang="en-GB" sz="2000" u="sng" dirty="0">
                <a:cs typeface="Times New Roman" panose="02020603050405020304" pitchFamily="18" charset="0"/>
              </a:rPr>
              <a:t>building blocks. </a:t>
            </a:r>
          </a:p>
          <a:p>
            <a:pPr>
              <a:buClr>
                <a:srgbClr val="C00000"/>
              </a:buClr>
            </a:pPr>
            <a:endParaRPr lang="en-GB" sz="2000" dirty="0">
              <a:cs typeface="Times New Roman" panose="02020603050405020304" pitchFamily="18" charset="0"/>
            </a:endParaRPr>
          </a:p>
          <a:p>
            <a:pPr marL="342900" indent="-342900">
              <a:buClr>
                <a:srgbClr val="C00000"/>
              </a:buClr>
              <a:buFont typeface="+mj-lt"/>
              <a:buAutoNum type="arabicPeriod"/>
            </a:pPr>
            <a:endParaRPr lang="en-GB" sz="2000" dirty="0">
              <a:cs typeface="Times New Roman" panose="02020603050405020304" pitchFamily="18" charset="0"/>
            </a:endParaRPr>
          </a:p>
          <a:p>
            <a:pPr marL="285750" indent="-285750">
              <a:buClr>
                <a:srgbClr val="C00000"/>
              </a:buClr>
              <a:buFont typeface="Arial" panose="020B0604020202020204" pitchFamily="34" charset="0"/>
              <a:buChar char="•"/>
            </a:pPr>
            <a:r>
              <a:rPr lang="en-GB" sz="2000" b="1" dirty="0">
                <a:solidFill>
                  <a:srgbClr val="C00000"/>
                </a:solidFill>
                <a:cs typeface="Times New Roman" panose="02020603050405020304" pitchFamily="18" charset="0"/>
              </a:rPr>
              <a:t>Biological role of lipids:</a:t>
            </a:r>
            <a:br>
              <a:rPr lang="en-GB" sz="2000" b="1" dirty="0">
                <a:solidFill>
                  <a:srgbClr val="C00000"/>
                </a:solidFill>
                <a:cs typeface="Times New Roman" panose="02020603050405020304" pitchFamily="18" charset="0"/>
              </a:rPr>
            </a:br>
            <a:endParaRPr lang="en-GB" sz="2000" b="1" dirty="0">
              <a:solidFill>
                <a:srgbClr val="C00000"/>
              </a:solidFill>
              <a:cs typeface="Times New Roman" panose="02020603050405020304" pitchFamily="18" charset="0"/>
            </a:endParaRPr>
          </a:p>
          <a:p>
            <a:pPr marL="342900" indent="-342900">
              <a:buClr>
                <a:schemeClr val="bg1">
                  <a:lumMod val="75000"/>
                </a:schemeClr>
              </a:buClr>
              <a:buFont typeface="+mj-lt"/>
              <a:buAutoNum type="arabicPeriod"/>
            </a:pPr>
            <a:r>
              <a:rPr lang="en-GB" sz="2000" dirty="0">
                <a:cs typeface="Times New Roman" panose="02020603050405020304" pitchFamily="18" charset="0"/>
              </a:rPr>
              <a:t>It represents in cell structure and has a structural function in the cell : it presents in cell membranes. </a:t>
            </a:r>
          </a:p>
          <a:p>
            <a:pPr marL="342900" indent="-342900">
              <a:buClr>
                <a:schemeClr val="bg1">
                  <a:lumMod val="75000"/>
                </a:schemeClr>
              </a:buClr>
              <a:buFont typeface="+mj-lt"/>
              <a:buAutoNum type="arabicPeriod"/>
            </a:pPr>
            <a:r>
              <a:rPr lang="en-GB" sz="2000" dirty="0">
                <a:cs typeface="Times New Roman" panose="02020603050405020304" pitchFamily="18" charset="0"/>
              </a:rPr>
              <a:t>An essential source of </a:t>
            </a:r>
            <a:r>
              <a:rPr lang="en-GB" sz="2000" dirty="0">
                <a:solidFill>
                  <a:srgbClr val="C00000"/>
                </a:solidFill>
                <a:cs typeface="Times New Roman" panose="02020603050405020304" pitchFamily="18" charset="0"/>
              </a:rPr>
              <a:t>energy</a:t>
            </a:r>
            <a:r>
              <a:rPr lang="en-GB" sz="2000" dirty="0">
                <a:cs typeface="Times New Roman" panose="02020603050405020304" pitchFamily="18" charset="0"/>
              </a:rPr>
              <a:t> in the body. It give </a:t>
            </a:r>
            <a:r>
              <a:rPr lang="en-GB" sz="2000" b="1" dirty="0">
                <a:solidFill>
                  <a:srgbClr val="C00000"/>
                </a:solidFill>
                <a:cs typeface="Times New Roman" panose="02020603050405020304" pitchFamily="18" charset="0"/>
              </a:rPr>
              <a:t>more energy </a:t>
            </a:r>
            <a:r>
              <a:rPr lang="en-GB" sz="2000" dirty="0">
                <a:cs typeface="Times New Roman" panose="02020603050405020304" pitchFamily="18" charset="0"/>
              </a:rPr>
              <a:t>than carbohydrate and proteins. </a:t>
            </a:r>
          </a:p>
        </p:txBody>
      </p:sp>
    </p:spTree>
    <p:extLst>
      <p:ext uri="{BB962C8B-B14F-4D97-AF65-F5344CB8AC3E}">
        <p14:creationId xmlns:p14="http://schemas.microsoft.com/office/powerpoint/2010/main" val="387373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20</a:t>
            </a:fld>
            <a:endParaRPr lang="en-GB"/>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1">
            <a:extLst>
              <a:ext uri="{FF2B5EF4-FFF2-40B4-BE49-F238E27FC236}">
                <a16:creationId xmlns:a16="http://schemas.microsoft.com/office/drawing/2014/main" id="{F03A7266-1698-4CA5-B6EA-1FF89BF376A1}"/>
              </a:ext>
            </a:extLst>
          </p:cNvPr>
          <p:cNvSpPr txBox="1">
            <a:spLocks/>
          </p:cNvSpPr>
          <p:nvPr/>
        </p:nvSpPr>
        <p:spPr>
          <a:xfrm>
            <a:off x="224393" y="-235806"/>
            <a:ext cx="11005897"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Aparajita" pitchFamily="34" charset="0"/>
              </a:rPr>
              <a:t>Experiment 4: Test formation insoluble fatty acids salt (insoluble soaps)</a:t>
            </a:r>
          </a:p>
        </p:txBody>
      </p:sp>
      <p:pic>
        <p:nvPicPr>
          <p:cNvPr id="6" name="Picture 5" descr="C:\Users\Ghadah\Downloads\DSC_0342.JPG">
            <a:extLst>
              <a:ext uri="{FF2B5EF4-FFF2-40B4-BE49-F238E27FC236}">
                <a16:creationId xmlns:a16="http://schemas.microsoft.com/office/drawing/2014/main" id="{2413F56D-A47F-40A3-8F66-C5BAA01C0BB8}"/>
              </a:ext>
            </a:extLst>
          </p:cNvPr>
          <p:cNvPicPr/>
          <p:nvPr/>
        </p:nvPicPr>
        <p:blipFill rotWithShape="1">
          <a:blip r:embed="rId3" cstate="print">
            <a:extLst>
              <a:ext uri="{28A0092B-C50C-407E-A947-70E740481C1C}">
                <a14:useLocalDpi xmlns:a14="http://schemas.microsoft.com/office/drawing/2010/main" val="0"/>
              </a:ext>
            </a:extLst>
          </a:blip>
          <a:srcRect t="-1"/>
          <a:stretch/>
        </p:blipFill>
        <p:spPr bwMode="auto">
          <a:xfrm>
            <a:off x="3859554" y="2337016"/>
            <a:ext cx="3314060" cy="304671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مربع نص 3">
            <a:extLst>
              <a:ext uri="{FF2B5EF4-FFF2-40B4-BE49-F238E27FC236}">
                <a16:creationId xmlns:a16="http://schemas.microsoft.com/office/drawing/2014/main" id="{4FF693D3-F396-185C-7F48-BA417B77F82B}"/>
              </a:ext>
            </a:extLst>
          </p:cNvPr>
          <p:cNvSpPr txBox="1"/>
          <p:nvPr/>
        </p:nvSpPr>
        <p:spPr>
          <a:xfrm>
            <a:off x="2615576" y="5614825"/>
            <a:ext cx="8540104" cy="369332"/>
          </a:xfrm>
          <a:prstGeom prst="rect">
            <a:avLst/>
          </a:prstGeom>
          <a:noFill/>
        </p:spPr>
        <p:txBody>
          <a:bodyPr wrap="square">
            <a:spAutoFit/>
          </a:bodyPr>
          <a:lstStyle/>
          <a:p>
            <a:r>
              <a:rPr lang="ar-SA" dirty="0" err="1"/>
              <a:t>The</a:t>
            </a:r>
            <a:r>
              <a:rPr lang="ar-SA" dirty="0"/>
              <a:t> </a:t>
            </a:r>
            <a:r>
              <a:rPr lang="ar-SA" dirty="0" err="1"/>
              <a:t>result</a:t>
            </a:r>
            <a:r>
              <a:rPr lang="ar-SA" dirty="0"/>
              <a:t> </a:t>
            </a:r>
            <a:r>
              <a:rPr lang="ar-SA" dirty="0" err="1"/>
              <a:t>is</a:t>
            </a:r>
            <a:r>
              <a:rPr lang="ar-SA" dirty="0"/>
              <a:t> </a:t>
            </a:r>
            <a:r>
              <a:rPr lang="ar-SA" dirty="0" err="1"/>
              <a:t>the</a:t>
            </a:r>
            <a:r>
              <a:rPr lang="ar-SA" dirty="0"/>
              <a:t> </a:t>
            </a:r>
            <a:r>
              <a:rPr lang="ar-SA" dirty="0" err="1"/>
              <a:t>disappearance</a:t>
            </a:r>
            <a:r>
              <a:rPr lang="ar-SA" dirty="0"/>
              <a:t> </a:t>
            </a:r>
            <a:r>
              <a:rPr lang="ar-SA" dirty="0" err="1"/>
              <a:t>of</a:t>
            </a:r>
            <a:r>
              <a:rPr lang="ar-SA" dirty="0"/>
              <a:t> </a:t>
            </a:r>
            <a:r>
              <a:rPr lang="ar-SA" dirty="0" err="1"/>
              <a:t>foam</a:t>
            </a:r>
            <a:r>
              <a:rPr lang="ar-SA" dirty="0"/>
              <a:t> </a:t>
            </a:r>
            <a:r>
              <a:rPr lang="ar-SA" dirty="0" err="1"/>
              <a:t>and</a:t>
            </a:r>
            <a:r>
              <a:rPr lang="ar-SA" dirty="0"/>
              <a:t> </a:t>
            </a:r>
            <a:r>
              <a:rPr lang="ar-SA" dirty="0" err="1"/>
              <a:t>the</a:t>
            </a:r>
            <a:r>
              <a:rPr lang="ar-SA" dirty="0"/>
              <a:t> </a:t>
            </a:r>
            <a:r>
              <a:rPr lang="ar-SA" dirty="0" err="1"/>
              <a:t>formation</a:t>
            </a:r>
            <a:r>
              <a:rPr lang="ar-SA" dirty="0"/>
              <a:t> </a:t>
            </a:r>
            <a:r>
              <a:rPr lang="ar-SA" dirty="0" err="1"/>
              <a:t>of</a:t>
            </a:r>
            <a:r>
              <a:rPr lang="ar-SA" dirty="0"/>
              <a:t> a </a:t>
            </a:r>
            <a:r>
              <a:rPr lang="ar-SA" dirty="0" err="1"/>
              <a:t>white</a:t>
            </a:r>
            <a:r>
              <a:rPr lang="ar-SA" dirty="0"/>
              <a:t> </a:t>
            </a:r>
            <a:r>
              <a:rPr lang="ar-SA" dirty="0" err="1"/>
              <a:t>precipitate</a:t>
            </a:r>
            <a:r>
              <a:rPr lang="ar-SA" dirty="0"/>
              <a:t>.</a:t>
            </a:r>
          </a:p>
        </p:txBody>
      </p:sp>
    </p:spTree>
    <p:extLst>
      <p:ext uri="{BB962C8B-B14F-4D97-AF65-F5344CB8AC3E}">
        <p14:creationId xmlns:p14="http://schemas.microsoft.com/office/powerpoint/2010/main" val="303824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AFD9BE29-E877-D90F-63C2-B0BE1AADAF6E}"/>
              </a:ext>
            </a:extLst>
          </p:cNvPr>
          <p:cNvSpPr>
            <a:spLocks noGrp="1"/>
          </p:cNvSpPr>
          <p:nvPr>
            <p:ph type="sldNum" sz="quarter" idx="12"/>
          </p:nvPr>
        </p:nvSpPr>
        <p:spPr/>
        <p:txBody>
          <a:bodyPr/>
          <a:lstStyle/>
          <a:p>
            <a:fld id="{177A7964-8835-494F-9D97-B54AA859F814}" type="slidenum">
              <a:rPr lang="en-US" smtClean="0"/>
              <a:t>3</a:t>
            </a:fld>
            <a:endParaRPr lang="en-US"/>
          </a:p>
        </p:txBody>
      </p:sp>
      <p:pic>
        <p:nvPicPr>
          <p:cNvPr id="4" name="Picture 7" descr="saturated_unsaturat_c_la_784.jpg">
            <a:extLst>
              <a:ext uri="{FF2B5EF4-FFF2-40B4-BE49-F238E27FC236}">
                <a16:creationId xmlns:a16="http://schemas.microsoft.com/office/drawing/2014/main" id="{ACC2E3D8-8CA1-E4CD-5CDF-CC365EA77C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87878" y="1200320"/>
            <a:ext cx="4908122" cy="4457360"/>
          </a:xfrm>
          <a:prstGeom prst="rect">
            <a:avLst/>
          </a:prstGeom>
        </p:spPr>
      </p:pic>
      <p:sp>
        <p:nvSpPr>
          <p:cNvPr id="6" name="مربع نص 5">
            <a:extLst>
              <a:ext uri="{FF2B5EF4-FFF2-40B4-BE49-F238E27FC236}">
                <a16:creationId xmlns:a16="http://schemas.microsoft.com/office/drawing/2014/main" id="{D2F9CEE4-D64A-25DB-75A3-B2D551F5926B}"/>
              </a:ext>
            </a:extLst>
          </p:cNvPr>
          <p:cNvSpPr txBox="1"/>
          <p:nvPr/>
        </p:nvSpPr>
        <p:spPr>
          <a:xfrm>
            <a:off x="6587327" y="2651096"/>
            <a:ext cx="5393060" cy="1200329"/>
          </a:xfrm>
          <a:prstGeom prst="rect">
            <a:avLst/>
          </a:prstGeom>
          <a:noFill/>
        </p:spPr>
        <p:txBody>
          <a:bodyPr wrap="square">
            <a:spAutoFit/>
          </a:bodyPr>
          <a:lstStyle/>
          <a:p>
            <a:pPr defTabSz="914400">
              <a:defRPr/>
            </a:pPr>
            <a:r>
              <a:rPr lang="en-GB" sz="1800" dirty="0">
                <a:cs typeface="Times New Roman" panose="02020603050405020304" pitchFamily="18" charset="0"/>
              </a:rPr>
              <a:t>-Fatty acids (F.A) are lipids’ </a:t>
            </a:r>
            <a:r>
              <a:rPr lang="en-GB" sz="1800" u="sng" dirty="0">
                <a:cs typeface="Times New Roman" panose="02020603050405020304" pitchFamily="18" charset="0"/>
              </a:rPr>
              <a:t>building blocks.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Times New Roman" panose="02020603050405020304" pitchFamily="18" charset="0"/>
              </a:rPr>
              <a:t>-</a:t>
            </a:r>
            <a:r>
              <a:rPr lang="en-GB" sz="1800" dirty="0">
                <a:cs typeface="Times New Roman" panose="02020603050405020304" pitchFamily="18" charset="0"/>
              </a:rPr>
              <a:t>Lipids are esters of long chain </a:t>
            </a:r>
            <a:r>
              <a:rPr lang="en-GB" sz="1800" b="1" dirty="0">
                <a:solidFill>
                  <a:srgbClr val="C00000"/>
                </a:solidFill>
                <a:cs typeface="Times New Roman" panose="02020603050405020304" pitchFamily="18" charset="0"/>
              </a:rPr>
              <a:t>fatty acids </a:t>
            </a:r>
            <a:r>
              <a:rPr lang="en-GB" sz="1800" dirty="0">
                <a:cs typeface="Times New Roman" panose="02020603050405020304" pitchFamily="18" charset="0"/>
              </a:rPr>
              <a:t>and alcohols.</a:t>
            </a:r>
          </a:p>
        </p:txBody>
      </p:sp>
      <p:pic>
        <p:nvPicPr>
          <p:cNvPr id="7" name="Picture 2" descr="http://www.my.all.biz/img/my/catalog/39837.jpeg">
            <a:extLst>
              <a:ext uri="{FF2B5EF4-FFF2-40B4-BE49-F238E27FC236}">
                <a16:creationId xmlns:a16="http://schemas.microsoft.com/office/drawing/2014/main" id="{B7D63196-551A-6249-12F8-892AA2907E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829" y="4947361"/>
            <a:ext cx="1650293" cy="110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F56180B-2BE2-8067-60B8-ED5FC479B3CE}"/>
              </a:ext>
            </a:extLst>
          </p:cNvPr>
          <p:cNvSpPr>
            <a:spLocks noGrp="1"/>
          </p:cNvSpPr>
          <p:nvPr>
            <p:ph type="sldNum" sz="quarter" idx="12"/>
          </p:nvPr>
        </p:nvSpPr>
        <p:spPr/>
        <p:txBody>
          <a:bodyPr/>
          <a:lstStyle/>
          <a:p>
            <a:fld id="{177A7964-8835-494F-9D97-B54AA859F814}" type="slidenum">
              <a:rPr lang="en-US" smtClean="0"/>
              <a:t>4</a:t>
            </a:fld>
            <a:endParaRPr lang="en-US"/>
          </a:p>
        </p:txBody>
      </p:sp>
      <p:pic>
        <p:nvPicPr>
          <p:cNvPr id="5" name="صورة 4">
            <a:extLst>
              <a:ext uri="{FF2B5EF4-FFF2-40B4-BE49-F238E27FC236}">
                <a16:creationId xmlns:a16="http://schemas.microsoft.com/office/drawing/2014/main" id="{879C1705-72F3-C7A0-B6E4-28546E2C71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5416" y="2755020"/>
            <a:ext cx="7073484" cy="2354650"/>
          </a:xfrm>
          <a:prstGeom prst="rect">
            <a:avLst/>
          </a:prstGeom>
        </p:spPr>
      </p:pic>
      <p:sp>
        <p:nvSpPr>
          <p:cNvPr id="7" name="مربع نص 6">
            <a:extLst>
              <a:ext uri="{FF2B5EF4-FFF2-40B4-BE49-F238E27FC236}">
                <a16:creationId xmlns:a16="http://schemas.microsoft.com/office/drawing/2014/main" id="{5BD178A5-F448-EB06-4798-2CFE847612BB}"/>
              </a:ext>
            </a:extLst>
          </p:cNvPr>
          <p:cNvSpPr txBox="1"/>
          <p:nvPr/>
        </p:nvSpPr>
        <p:spPr>
          <a:xfrm>
            <a:off x="1800053" y="770800"/>
            <a:ext cx="6096912" cy="523220"/>
          </a:xfrm>
          <a:prstGeom prst="rect">
            <a:avLst/>
          </a:prstGeom>
          <a:noFill/>
        </p:spPr>
        <p:txBody>
          <a:bodyPr wrap="square">
            <a:spAutoFit/>
          </a:bodyPr>
          <a:lstStyle/>
          <a:p>
            <a:r>
              <a:rPr lang="en-US" sz="2800" b="1" dirty="0">
                <a:solidFill>
                  <a:schemeClr val="accent2"/>
                </a:solidFill>
              </a:rPr>
              <a:t>Fatty Acid:</a:t>
            </a:r>
            <a:r>
              <a:rPr lang="ar-SA" sz="2800" b="1" dirty="0">
                <a:solidFill>
                  <a:schemeClr val="accent2"/>
                </a:solidFill>
              </a:rPr>
              <a:t> </a:t>
            </a:r>
            <a:endParaRPr lang="ar-SA" sz="2800" dirty="0">
              <a:solidFill>
                <a:schemeClr val="accent2"/>
              </a:solidFill>
            </a:endParaRPr>
          </a:p>
        </p:txBody>
      </p:sp>
    </p:spTree>
    <p:extLst>
      <p:ext uri="{BB962C8B-B14F-4D97-AF65-F5344CB8AC3E}">
        <p14:creationId xmlns:p14="http://schemas.microsoft.com/office/powerpoint/2010/main" val="38469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10601" y="6436316"/>
            <a:ext cx="2819399" cy="345796"/>
          </a:xfrm>
        </p:spPr>
        <p:txBody>
          <a:bodyPr/>
          <a:lstStyle/>
          <a:p>
            <a:fld id="{177A7964-8835-494F-9D97-B54AA859F814}" type="slidenum">
              <a:rPr lang="en-US" smtClean="0"/>
              <a:t>5</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456267" y="339380"/>
            <a:ext cx="10888240" cy="707886"/>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Classification of Lipids:</a:t>
            </a:r>
          </a:p>
        </p:txBody>
      </p:sp>
      <p:sp>
        <p:nvSpPr>
          <p:cNvPr id="10" name="Rectangle 9">
            <a:extLst>
              <a:ext uri="{FF2B5EF4-FFF2-40B4-BE49-F238E27FC236}">
                <a16:creationId xmlns:a16="http://schemas.microsoft.com/office/drawing/2014/main" id="{2AA2C29B-C876-4359-BC95-1B4BF5E7C0EC}"/>
              </a:ext>
            </a:extLst>
          </p:cNvPr>
          <p:cNvSpPr/>
          <p:nvPr/>
        </p:nvSpPr>
        <p:spPr>
          <a:xfrm>
            <a:off x="1456267" y="1357738"/>
            <a:ext cx="7863840" cy="3477875"/>
          </a:xfrm>
          <a:prstGeom prst="rect">
            <a:avLst/>
          </a:prstGeom>
        </p:spPr>
        <p:txBody>
          <a:bodyPr wrap="square">
            <a:spAutoFit/>
          </a:bodyPr>
          <a:lstStyle/>
          <a:p>
            <a:pPr marL="342900" indent="-342900">
              <a:buClr>
                <a:schemeClr val="bg1">
                  <a:lumMod val="75000"/>
                </a:schemeClr>
              </a:buClr>
              <a:buFont typeface="Wingdings" panose="05000000000000000000" pitchFamily="2" charset="2"/>
              <a:buChar char="Ø"/>
            </a:pPr>
            <a:r>
              <a:rPr lang="en-GB" sz="2000" b="1" dirty="0">
                <a:cs typeface="Times New Roman" panose="02020603050405020304" pitchFamily="18" charset="0"/>
              </a:rPr>
              <a:t>Lipids can be divided according to their chemical composition to:</a:t>
            </a:r>
          </a:p>
          <a:p>
            <a:pPr marL="257175" indent="-257175">
              <a:buClr>
                <a:srgbClr val="C00000"/>
              </a:buClr>
              <a:buFont typeface="Arial" panose="020B0604020202020204" pitchFamily="34" charset="0"/>
              <a:buChar char="•"/>
            </a:pPr>
            <a:endParaRPr lang="en-GB" sz="2000" dirty="0">
              <a:cs typeface="Times New Roman" panose="02020603050405020304" pitchFamily="18" charset="0"/>
            </a:endParaRPr>
          </a:p>
          <a:p>
            <a:pPr marL="514350" indent="-514350">
              <a:buClr>
                <a:schemeClr val="bg1">
                  <a:lumMod val="75000"/>
                </a:schemeClr>
              </a:buClr>
              <a:buFont typeface="+mj-lt"/>
              <a:buAutoNum type="romanUcPeriod"/>
            </a:pPr>
            <a:r>
              <a:rPr lang="en-GB" sz="2000" b="1" dirty="0">
                <a:solidFill>
                  <a:schemeClr val="tx2"/>
                </a:solidFill>
                <a:cs typeface="Times New Roman" panose="02020603050405020304" pitchFamily="18" charset="0"/>
              </a:rPr>
              <a:t>Simple lipids.</a:t>
            </a:r>
          </a:p>
          <a:p>
            <a:pPr>
              <a:buClr>
                <a:schemeClr val="bg1">
                  <a:lumMod val="75000"/>
                </a:schemeClr>
              </a:buClr>
            </a:pPr>
            <a:endParaRPr lang="en-GB" sz="2000" b="1" dirty="0">
              <a:solidFill>
                <a:schemeClr val="tx2"/>
              </a:solidFill>
              <a:cs typeface="Times New Roman" panose="02020603050405020304" pitchFamily="18" charset="0"/>
            </a:endParaRPr>
          </a:p>
          <a:p>
            <a:pPr marL="514350" indent="-514350">
              <a:buClr>
                <a:schemeClr val="bg1">
                  <a:lumMod val="75000"/>
                </a:schemeClr>
              </a:buClr>
              <a:buFont typeface="+mj-lt"/>
              <a:buAutoNum type="romanUcPeriod" startAt="2"/>
            </a:pPr>
            <a:r>
              <a:rPr lang="en-GB" sz="2000" b="1" dirty="0">
                <a:solidFill>
                  <a:schemeClr val="tx2"/>
                </a:solidFill>
                <a:cs typeface="Times New Roman" panose="02020603050405020304" pitchFamily="18" charset="0"/>
              </a:rPr>
              <a:t>Compound (conjugated) lipids.</a:t>
            </a:r>
          </a:p>
          <a:p>
            <a:pPr marL="447675" indent="-176213" defTabSz="630238">
              <a:buClr>
                <a:schemeClr val="bg1">
                  <a:lumMod val="75000"/>
                </a:schemeClr>
              </a:buClr>
              <a:buFont typeface="Arial" panose="020B0604020202020204" pitchFamily="34" charset="0"/>
              <a:buChar char="•"/>
            </a:pPr>
            <a:endParaRPr lang="en-GB" sz="2000" dirty="0">
              <a:cs typeface="Times New Roman" panose="02020603050405020304" pitchFamily="18" charset="0"/>
            </a:endParaRPr>
          </a:p>
          <a:p>
            <a:pPr marL="514350" indent="-514350">
              <a:buClr>
                <a:schemeClr val="bg1">
                  <a:lumMod val="75000"/>
                </a:schemeClr>
              </a:buClr>
              <a:buFont typeface="+mj-lt"/>
              <a:buAutoNum type="romanUcPeriod" startAt="2"/>
            </a:pPr>
            <a:r>
              <a:rPr lang="en-GB" sz="2000" b="1" dirty="0">
                <a:solidFill>
                  <a:schemeClr val="tx2"/>
                </a:solidFill>
                <a:cs typeface="Times New Roman" panose="02020603050405020304" pitchFamily="18" charset="0"/>
              </a:rPr>
              <a:t>Derived lipids.</a:t>
            </a:r>
            <a:endParaRPr lang="en-GB" sz="2000" dirty="0">
              <a:solidFill>
                <a:schemeClr val="tx2"/>
              </a:solidFill>
              <a:cs typeface="Times New Roman" panose="02020603050405020304" pitchFamily="18" charset="0"/>
            </a:endParaRPr>
          </a:p>
          <a:p>
            <a:pPr marL="514350" indent="-514350">
              <a:buClr>
                <a:schemeClr val="bg1">
                  <a:lumMod val="75000"/>
                </a:schemeClr>
              </a:buClr>
              <a:buFont typeface="+mj-lt"/>
              <a:buAutoNum type="romanUcPeriod" startAt="2"/>
            </a:pPr>
            <a:endParaRPr lang="en-GB" sz="2000" b="1" dirty="0">
              <a:solidFill>
                <a:schemeClr val="tx2"/>
              </a:solidFill>
              <a:cs typeface="Times New Roman" panose="02020603050405020304" pitchFamily="18" charset="0"/>
            </a:endParaRPr>
          </a:p>
          <a:p>
            <a:pPr marL="514350" indent="-514350">
              <a:buClr>
                <a:schemeClr val="bg1">
                  <a:lumMod val="75000"/>
                </a:schemeClr>
              </a:buClr>
              <a:buFont typeface="+mj-lt"/>
              <a:buAutoNum type="romanUcPeriod" startAt="2"/>
            </a:pPr>
            <a:endParaRPr lang="en-GB" sz="2000" b="1" dirty="0">
              <a:solidFill>
                <a:schemeClr val="tx2"/>
              </a:solidFill>
              <a:cs typeface="Times New Roman" panose="02020603050405020304" pitchFamily="18" charset="0"/>
            </a:endParaRPr>
          </a:p>
          <a:p>
            <a:pPr>
              <a:buClr>
                <a:srgbClr val="C00000"/>
              </a:buClr>
            </a:pPr>
            <a:r>
              <a:rPr lang="en-GB" sz="2000" dirty="0">
                <a:cs typeface="Times New Roman" panose="02020603050405020304" pitchFamily="18" charset="0"/>
              </a:rPr>
              <a:t> </a:t>
            </a:r>
          </a:p>
          <a:p>
            <a:pPr marL="257175" indent="-257175">
              <a:buClr>
                <a:srgbClr val="C00000"/>
              </a:buClr>
              <a:buFont typeface="Arial" panose="020B0604020202020204" pitchFamily="34" charset="0"/>
              <a:buChar char="•"/>
            </a:pPr>
            <a:endParaRPr lang="en-US" sz="2000" dirty="0">
              <a:cs typeface="Times New Roman" panose="02020603050405020304" pitchFamily="18" charset="0"/>
            </a:endParaRPr>
          </a:p>
        </p:txBody>
      </p:sp>
    </p:spTree>
    <p:extLst>
      <p:ext uri="{BB962C8B-B14F-4D97-AF65-F5344CB8AC3E}">
        <p14:creationId xmlns:p14="http://schemas.microsoft.com/office/powerpoint/2010/main" val="303484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10601" y="6436316"/>
            <a:ext cx="2819399" cy="345796"/>
          </a:xfrm>
        </p:spPr>
        <p:txBody>
          <a:bodyPr/>
          <a:lstStyle/>
          <a:p>
            <a:fld id="{177A7964-8835-494F-9D97-B54AA859F814}" type="slidenum">
              <a:rPr lang="en-US" smtClean="0"/>
              <a:t>6</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456267" y="339380"/>
            <a:ext cx="10888240" cy="707886"/>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I. Simple lipids:</a:t>
            </a:r>
          </a:p>
        </p:txBody>
      </p:sp>
      <p:sp>
        <p:nvSpPr>
          <p:cNvPr id="10" name="Rectangle 9">
            <a:extLst>
              <a:ext uri="{FF2B5EF4-FFF2-40B4-BE49-F238E27FC236}">
                <a16:creationId xmlns:a16="http://schemas.microsoft.com/office/drawing/2014/main" id="{2AA2C29B-C876-4359-BC95-1B4BF5E7C0EC}"/>
              </a:ext>
            </a:extLst>
          </p:cNvPr>
          <p:cNvSpPr/>
          <p:nvPr/>
        </p:nvSpPr>
        <p:spPr>
          <a:xfrm>
            <a:off x="188449" y="1284810"/>
            <a:ext cx="11547286" cy="1938992"/>
          </a:xfrm>
          <a:prstGeom prst="rect">
            <a:avLst/>
          </a:prstGeom>
        </p:spPr>
        <p:txBody>
          <a:bodyPr wrap="square">
            <a:spAutoFit/>
          </a:bodyPr>
          <a:lstStyle/>
          <a:p>
            <a:pPr marL="614362" indent="-342900" defTabSz="630238">
              <a:buClr>
                <a:schemeClr val="bg1">
                  <a:lumMod val="75000"/>
                </a:schemeClr>
              </a:buClr>
              <a:buFont typeface="Wingdings" panose="05000000000000000000" pitchFamily="2" charset="2"/>
              <a:buChar char="Ø"/>
            </a:pPr>
            <a:r>
              <a:rPr lang="en-GB" sz="2000" dirty="0">
                <a:cs typeface="Times New Roman" panose="02020603050405020304" pitchFamily="18" charset="0"/>
              </a:rPr>
              <a:t>These compounds are </a:t>
            </a:r>
            <a:r>
              <a:rPr lang="en-GB" sz="2000" u="sng" dirty="0">
                <a:cs typeface="Times New Roman" panose="02020603050405020304" pitchFamily="18" charset="0"/>
              </a:rPr>
              <a:t>esters of fatty acids with alcohol</a:t>
            </a:r>
            <a:r>
              <a:rPr lang="en-GB" sz="2000" dirty="0">
                <a:cs typeface="Times New Roman" panose="02020603050405020304" pitchFamily="18" charset="0"/>
              </a:rPr>
              <a:t>.</a:t>
            </a:r>
          </a:p>
          <a:p>
            <a:pPr marL="614362" indent="-342900" defTabSz="630238">
              <a:buClr>
                <a:schemeClr val="bg1">
                  <a:lumMod val="75000"/>
                </a:schemeClr>
              </a:buClr>
              <a:buFont typeface="Wingdings" panose="05000000000000000000" pitchFamily="2" charset="2"/>
              <a:buChar char="Ø"/>
            </a:pPr>
            <a:endParaRPr lang="en-GB" sz="2000" dirty="0">
              <a:cs typeface="Times New Roman" panose="02020603050405020304" pitchFamily="18" charset="0"/>
            </a:endParaRPr>
          </a:p>
          <a:p>
            <a:pPr marL="614362" indent="-342900" defTabSz="630238">
              <a:buClr>
                <a:schemeClr val="bg1">
                  <a:lumMod val="75000"/>
                </a:schemeClr>
              </a:buClr>
              <a:buFont typeface="Wingdings" panose="05000000000000000000" pitchFamily="2" charset="2"/>
              <a:buChar char="Ø"/>
            </a:pPr>
            <a:r>
              <a:rPr lang="en-GB" sz="2000" dirty="0">
                <a:cs typeface="Times New Roman" panose="02020603050405020304" pitchFamily="18" charset="0"/>
              </a:rPr>
              <a:t>The triacylglycerol (</a:t>
            </a:r>
            <a:r>
              <a:rPr lang="en-GB" sz="2000" dirty="0">
                <a:solidFill>
                  <a:schemeClr val="accent1"/>
                </a:solidFill>
                <a:cs typeface="Times New Roman" panose="02020603050405020304" pitchFamily="18" charset="0"/>
              </a:rPr>
              <a:t>TAG</a:t>
            </a:r>
            <a:r>
              <a:rPr lang="en-GB" sz="2000" dirty="0">
                <a:cs typeface="Times New Roman" panose="02020603050405020304" pitchFamily="18" charset="0"/>
              </a:rPr>
              <a:t>)</a:t>
            </a:r>
            <a:r>
              <a:rPr lang="en-US" sz="2000" dirty="0">
                <a:cs typeface="Times New Roman" panose="02020603050405020304" pitchFamily="18" charset="0"/>
              </a:rPr>
              <a:t>,</a:t>
            </a:r>
            <a:r>
              <a:rPr lang="en-GB" sz="2000" dirty="0">
                <a:cs typeface="Times New Roman" panose="02020603050405020304" pitchFamily="18" charset="0"/>
              </a:rPr>
              <a:t> is the simplest and most common fat. </a:t>
            </a:r>
            <a:r>
              <a:rPr lang="en-GB" sz="2000" dirty="0">
                <a:solidFill>
                  <a:schemeClr val="accent1"/>
                </a:solidFill>
                <a:cs typeface="Times New Roman" panose="02020603050405020304" pitchFamily="18" charset="0"/>
              </a:rPr>
              <a:t>It is the form in which lipids are stored in the cell.</a:t>
            </a:r>
          </a:p>
          <a:p>
            <a:pPr>
              <a:buClr>
                <a:schemeClr val="bg1">
                  <a:lumMod val="75000"/>
                </a:schemeClr>
              </a:buClr>
            </a:pPr>
            <a:endParaRPr lang="en-GB" sz="2000" b="1" dirty="0">
              <a:solidFill>
                <a:schemeClr val="tx2"/>
              </a:solidFill>
              <a:cs typeface="Times New Roman" panose="02020603050405020304" pitchFamily="18" charset="0"/>
            </a:endParaRPr>
          </a:p>
          <a:p>
            <a:pPr marL="257175" indent="-257175">
              <a:buClr>
                <a:srgbClr val="C00000"/>
              </a:buClr>
              <a:buFont typeface="Arial" panose="020B0604020202020204" pitchFamily="34" charset="0"/>
              <a:buChar char="•"/>
            </a:pPr>
            <a:endParaRPr lang="en-US" sz="2000" dirty="0">
              <a:cs typeface="Times New Roman" panose="02020603050405020304" pitchFamily="18" charset="0"/>
            </a:endParaRPr>
          </a:p>
        </p:txBody>
      </p:sp>
      <p:pic>
        <p:nvPicPr>
          <p:cNvPr id="2050" name="Picture 2" descr="Simple Lipids- Fats, Oils And Waxes | A-Level Biology Revision Notes">
            <a:extLst>
              <a:ext uri="{FF2B5EF4-FFF2-40B4-BE49-F238E27FC236}">
                <a16:creationId xmlns:a16="http://schemas.microsoft.com/office/drawing/2014/main" id="{B0EDA227-E5CC-45B6-A393-FEB19EDEF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165" y="3031749"/>
            <a:ext cx="3874982" cy="3111057"/>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3" descr="C:\Users\Windows 7\Desktop\GlycerolTrigly.gif">
            <a:extLst>
              <a:ext uri="{FF2B5EF4-FFF2-40B4-BE49-F238E27FC236}">
                <a16:creationId xmlns:a16="http://schemas.microsoft.com/office/drawing/2014/main" id="{999DF678-96F9-E66B-F716-DD03DEF27BCB}"/>
              </a:ext>
            </a:extLst>
          </p:cNvPr>
          <p:cNvPicPr/>
          <p:nvPr/>
        </p:nvPicPr>
        <p:blipFill>
          <a:blip r:embed="rId3" cstate="print">
            <a:extLst>
              <a:ext uri="{28A0092B-C50C-407E-A947-70E740481C1C}">
                <a14:useLocalDpi xmlns:a14="http://schemas.microsoft.com/office/drawing/2010/main" val="0"/>
              </a:ext>
            </a:extLst>
          </a:blip>
          <a:srcRect t="9082" r="75510" b="20204"/>
          <a:stretch/>
        </p:blipFill>
        <p:spPr bwMode="auto">
          <a:xfrm>
            <a:off x="914400" y="3429000"/>
            <a:ext cx="1828800" cy="2667000"/>
          </a:xfrm>
          <a:prstGeom prst="rect">
            <a:avLst/>
          </a:prstGeom>
          <a:noFill/>
          <a:ln w="9525">
            <a:noFill/>
            <a:miter lim="800000"/>
            <a:headEnd/>
            <a:tailEnd/>
          </a:ln>
        </p:spPr>
      </p:pic>
    </p:spTree>
    <p:extLst>
      <p:ext uri="{BB962C8B-B14F-4D97-AF65-F5344CB8AC3E}">
        <p14:creationId xmlns:p14="http://schemas.microsoft.com/office/powerpoint/2010/main" val="319306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10601" y="6436316"/>
            <a:ext cx="2819399" cy="345796"/>
          </a:xfrm>
        </p:spPr>
        <p:txBody>
          <a:bodyPr/>
          <a:lstStyle/>
          <a:p>
            <a:fld id="{177A7964-8835-494F-9D97-B54AA859F814}" type="slidenum">
              <a:rPr lang="en-US" smtClean="0"/>
              <a:t>7</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456267" y="339380"/>
            <a:ext cx="10888240" cy="707886"/>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II. Compound (conjugated) lipids:</a:t>
            </a:r>
          </a:p>
        </p:txBody>
      </p:sp>
      <p:sp>
        <p:nvSpPr>
          <p:cNvPr id="10" name="Rectangle 9">
            <a:extLst>
              <a:ext uri="{FF2B5EF4-FFF2-40B4-BE49-F238E27FC236}">
                <a16:creationId xmlns:a16="http://schemas.microsoft.com/office/drawing/2014/main" id="{2AA2C29B-C876-4359-BC95-1B4BF5E7C0EC}"/>
              </a:ext>
            </a:extLst>
          </p:cNvPr>
          <p:cNvSpPr/>
          <p:nvPr/>
        </p:nvSpPr>
        <p:spPr>
          <a:xfrm>
            <a:off x="1456267" y="1357738"/>
            <a:ext cx="10139680" cy="3477875"/>
          </a:xfrm>
          <a:prstGeom prst="rect">
            <a:avLst/>
          </a:prstGeom>
        </p:spPr>
        <p:txBody>
          <a:bodyPr wrap="square">
            <a:spAutoFit/>
          </a:bodyPr>
          <a:lstStyle/>
          <a:p>
            <a:pPr marL="342900" indent="-342900">
              <a:buClr>
                <a:schemeClr val="bg1">
                  <a:lumMod val="75000"/>
                </a:schemeClr>
              </a:buClr>
              <a:buFont typeface="Wingdings" panose="05000000000000000000" pitchFamily="2" charset="2"/>
              <a:buChar char="Ø"/>
            </a:pPr>
            <a:r>
              <a:rPr lang="en-GB" sz="2000" b="1" dirty="0">
                <a:cs typeface="Times New Roman" panose="02020603050405020304" pitchFamily="18" charset="0"/>
              </a:rPr>
              <a:t>Lipids are linking with </a:t>
            </a:r>
            <a:r>
              <a:rPr lang="en-GB" sz="2000" b="1" u="sng" dirty="0">
                <a:cs typeface="Times New Roman" panose="02020603050405020304" pitchFamily="18" charset="0"/>
              </a:rPr>
              <a:t>other </a:t>
            </a:r>
            <a:r>
              <a:rPr lang="en-GB" sz="2000" b="1" dirty="0">
                <a:cs typeface="Times New Roman" panose="02020603050405020304" pitchFamily="18" charset="0"/>
              </a:rPr>
              <a:t>compounds:</a:t>
            </a:r>
          </a:p>
          <a:p>
            <a:pPr marL="257175" indent="-257175">
              <a:buClr>
                <a:srgbClr val="C00000"/>
              </a:buClr>
              <a:buFont typeface="Arial" panose="020B0604020202020204" pitchFamily="34" charset="0"/>
              <a:buChar char="•"/>
            </a:pPr>
            <a:endParaRPr lang="en-GB" sz="2000" dirty="0">
              <a:cs typeface="Times New Roman" panose="02020603050405020304" pitchFamily="18" charset="0"/>
            </a:endParaRPr>
          </a:p>
          <a:p>
            <a:pPr>
              <a:buClr>
                <a:srgbClr val="C00000"/>
              </a:buClr>
            </a:pPr>
            <a:r>
              <a:rPr lang="en-GB" sz="2000" dirty="0">
                <a:solidFill>
                  <a:srgbClr val="C00000"/>
                </a:solidFill>
                <a:cs typeface="Times New Roman" panose="02020603050405020304" pitchFamily="18" charset="0"/>
              </a:rPr>
              <a:t>a) Phospholipids:</a:t>
            </a:r>
          </a:p>
          <a:p>
            <a:pPr>
              <a:buClr>
                <a:srgbClr val="C00000"/>
              </a:buClr>
            </a:pPr>
            <a:r>
              <a:rPr lang="en-GB" sz="2000" dirty="0">
                <a:cs typeface="Times New Roman" panose="02020603050405020304" pitchFamily="18" charset="0"/>
              </a:rPr>
              <a:t>Most phospholipids contain diglyceride, and phosphate group.</a:t>
            </a:r>
          </a:p>
          <a:p>
            <a:pPr marL="257175" indent="-257175">
              <a:buClr>
                <a:srgbClr val="C00000"/>
              </a:buClr>
              <a:buFont typeface="Arial" panose="020B0604020202020204" pitchFamily="34" charset="0"/>
              <a:buChar char="•"/>
            </a:pPr>
            <a:endParaRPr lang="en-GB" sz="2000" dirty="0">
              <a:cs typeface="Times New Roman" panose="02020603050405020304" pitchFamily="18" charset="0"/>
            </a:endParaRPr>
          </a:p>
          <a:p>
            <a:pPr>
              <a:buClr>
                <a:srgbClr val="C00000"/>
              </a:buClr>
            </a:pPr>
            <a:r>
              <a:rPr lang="en-GB" sz="2000" dirty="0">
                <a:solidFill>
                  <a:srgbClr val="C00000"/>
                </a:solidFill>
                <a:cs typeface="Times New Roman" panose="02020603050405020304" pitchFamily="18" charset="0"/>
              </a:rPr>
              <a:t>b) Glycolipids:</a:t>
            </a:r>
          </a:p>
          <a:p>
            <a:pPr>
              <a:buClr>
                <a:srgbClr val="C00000"/>
              </a:buClr>
            </a:pPr>
            <a:r>
              <a:rPr lang="en-GB" sz="2000" dirty="0">
                <a:cs typeface="Times New Roman" panose="02020603050405020304" pitchFamily="18" charset="0"/>
              </a:rPr>
              <a:t>Lipids with a carbohydrate attached.</a:t>
            </a:r>
          </a:p>
          <a:p>
            <a:pPr marL="257175" indent="-257175">
              <a:buClr>
                <a:srgbClr val="C00000"/>
              </a:buClr>
              <a:buFont typeface="Arial" panose="020B0604020202020204" pitchFamily="34" charset="0"/>
              <a:buChar char="•"/>
            </a:pPr>
            <a:endParaRPr lang="en-GB" sz="2000" dirty="0">
              <a:cs typeface="Times New Roman" panose="02020603050405020304" pitchFamily="18" charset="0"/>
            </a:endParaRPr>
          </a:p>
          <a:p>
            <a:pPr>
              <a:buClr>
                <a:srgbClr val="C00000"/>
              </a:buClr>
            </a:pPr>
            <a:r>
              <a:rPr lang="en-GB" sz="2000" dirty="0">
                <a:solidFill>
                  <a:srgbClr val="C00000"/>
                </a:solidFill>
                <a:cs typeface="Times New Roman" panose="02020603050405020304" pitchFamily="18" charset="0"/>
              </a:rPr>
              <a:t>c) Proteolipids :</a:t>
            </a:r>
          </a:p>
          <a:p>
            <a:pPr>
              <a:buClr>
                <a:srgbClr val="C00000"/>
              </a:buClr>
            </a:pPr>
            <a:r>
              <a:rPr lang="en-GB" sz="2000" dirty="0">
                <a:cs typeface="Times New Roman" panose="02020603050405020304" pitchFamily="18" charset="0"/>
              </a:rPr>
              <a:t>Any of a group of proteins to which a lipid molecule is attached.</a:t>
            </a:r>
          </a:p>
          <a:p>
            <a:pPr marL="257175" indent="-257175">
              <a:buClr>
                <a:srgbClr val="C00000"/>
              </a:buClr>
              <a:buFont typeface="Arial" panose="020B0604020202020204" pitchFamily="34" charset="0"/>
              <a:buChar char="•"/>
            </a:pPr>
            <a:endParaRPr lang="en-US" sz="2000" dirty="0">
              <a:cs typeface="Times New Roman" panose="02020603050405020304" pitchFamily="18" charset="0"/>
            </a:endParaRPr>
          </a:p>
        </p:txBody>
      </p:sp>
      <p:pic>
        <p:nvPicPr>
          <p:cNvPr id="2" name="Picture 4" descr="https://wikispaces.psu.edu/download/attachments/42338556/image-1.jpg">
            <a:extLst>
              <a:ext uri="{FF2B5EF4-FFF2-40B4-BE49-F238E27FC236}">
                <a16:creationId xmlns:a16="http://schemas.microsoft.com/office/drawing/2014/main" id="{6B69EB6B-1133-4BB5-9660-6EA63C072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562429" y="3892075"/>
            <a:ext cx="3431311" cy="2642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http://hyperphysics.phy-astr.gsu.edu/hbase/Organic/imgorg/phoslip.gif">
            <a:extLst>
              <a:ext uri="{FF2B5EF4-FFF2-40B4-BE49-F238E27FC236}">
                <a16:creationId xmlns:a16="http://schemas.microsoft.com/office/drawing/2014/main" id="{960FF6EB-38FC-4ACF-A526-F4CAB2DA9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515" y="306924"/>
            <a:ext cx="1893432" cy="35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2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10601" y="6436316"/>
            <a:ext cx="2819399" cy="345796"/>
          </a:xfrm>
        </p:spPr>
        <p:txBody>
          <a:bodyPr/>
          <a:lstStyle/>
          <a:p>
            <a:fld id="{177A7964-8835-494F-9D97-B54AA859F814}" type="slidenum">
              <a:rPr lang="en-US" smtClean="0"/>
              <a:t>8</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456267" y="339380"/>
            <a:ext cx="10888240" cy="1323439"/>
          </a:xfrm>
          <a:prstGeom prst="rect">
            <a:avLst/>
          </a:prstGeom>
        </p:spPr>
        <p:txBody>
          <a:bodyPr wrap="square">
            <a:spAutoFit/>
          </a:bodyPr>
          <a:lstStyle/>
          <a:p>
            <a:r>
              <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III. Derived lipids:</a:t>
            </a:r>
          </a:p>
          <a:p>
            <a:endParaRPr lang="en-GB" sz="40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endParaRPr>
          </a:p>
        </p:txBody>
      </p:sp>
      <p:sp>
        <p:nvSpPr>
          <p:cNvPr id="10" name="Rectangle 9">
            <a:extLst>
              <a:ext uri="{FF2B5EF4-FFF2-40B4-BE49-F238E27FC236}">
                <a16:creationId xmlns:a16="http://schemas.microsoft.com/office/drawing/2014/main" id="{2AA2C29B-C876-4359-BC95-1B4BF5E7C0EC}"/>
              </a:ext>
            </a:extLst>
          </p:cNvPr>
          <p:cNvSpPr/>
          <p:nvPr/>
        </p:nvSpPr>
        <p:spPr>
          <a:xfrm>
            <a:off x="1456267" y="1357738"/>
            <a:ext cx="10139680" cy="2246769"/>
          </a:xfrm>
          <a:prstGeom prst="rect">
            <a:avLst/>
          </a:prstGeom>
        </p:spPr>
        <p:txBody>
          <a:bodyPr wrap="square">
            <a:spAutoFit/>
          </a:bodyPr>
          <a:lstStyle/>
          <a:p>
            <a:pPr marL="271462" defTabSz="630238">
              <a:buClr>
                <a:schemeClr val="bg1">
                  <a:lumMod val="75000"/>
                </a:schemeClr>
              </a:buClr>
            </a:pPr>
            <a:endParaRPr lang="en-GB" sz="2000" dirty="0">
              <a:latin typeface="Calibri" panose="020F0502020204030204" pitchFamily="34" charset="0"/>
              <a:cs typeface="Calibri" panose="020F0502020204030204" pitchFamily="34" charset="0"/>
            </a:endParaRPr>
          </a:p>
          <a:p>
            <a:pPr marL="612775" indent="-342900">
              <a:buClr>
                <a:schemeClr val="bg1">
                  <a:lumMod val="75000"/>
                </a:schemeClr>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They are substances that are soluble in lipid or derived from the lipids by hydrolysis; for examples, cholesterol and fat-soluble vitamins (</a:t>
            </a:r>
            <a:r>
              <a:rPr lang="en-GB" sz="2000" dirty="0">
                <a:solidFill>
                  <a:srgbClr val="C00000"/>
                </a:solidFill>
                <a:latin typeface="Calibri" panose="020F0502020204030204" pitchFamily="34" charset="0"/>
                <a:cs typeface="Calibri" panose="020F0502020204030204" pitchFamily="34" charset="0"/>
              </a:rPr>
              <a:t>A, K, E and D</a:t>
            </a:r>
            <a:r>
              <a:rPr lang="en-GB"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514350" indent="-514350">
              <a:buClr>
                <a:schemeClr val="bg1">
                  <a:lumMod val="75000"/>
                </a:schemeClr>
              </a:buClr>
              <a:buFont typeface="+mj-lt"/>
              <a:buAutoNum type="romanUcPeriod" startAt="2"/>
            </a:pPr>
            <a:endParaRPr lang="en-GB" sz="2000" b="1" dirty="0">
              <a:solidFill>
                <a:schemeClr val="tx2"/>
              </a:solidFill>
              <a:latin typeface="Calibri" panose="020F0502020204030204" pitchFamily="34" charset="0"/>
              <a:cs typeface="Calibri" panose="020F0502020204030204" pitchFamily="34" charset="0"/>
            </a:endParaRPr>
          </a:p>
          <a:p>
            <a:pPr marL="514350" indent="-514350">
              <a:buClr>
                <a:schemeClr val="bg1">
                  <a:lumMod val="75000"/>
                </a:schemeClr>
              </a:buClr>
              <a:buFont typeface="+mj-lt"/>
              <a:buAutoNum type="romanUcPeriod" startAt="2"/>
            </a:pPr>
            <a:endParaRPr lang="en-GB" sz="2000" b="1" dirty="0">
              <a:solidFill>
                <a:schemeClr val="tx2"/>
              </a:solidFill>
              <a:latin typeface="Calibri" panose="020F0502020204030204" pitchFamily="34" charset="0"/>
              <a:cs typeface="Calibri" panose="020F0502020204030204" pitchFamily="34" charset="0"/>
            </a:endParaRPr>
          </a:p>
          <a:p>
            <a:pPr>
              <a:buClr>
                <a:srgbClr val="C00000"/>
              </a:buClr>
            </a:pPr>
            <a:r>
              <a:rPr lang="en-GB" sz="2000" dirty="0">
                <a:latin typeface="Calibri" panose="020F0502020204030204" pitchFamily="34" charset="0"/>
                <a:cs typeface="Calibri" panose="020F0502020204030204" pitchFamily="34" charset="0"/>
              </a:rPr>
              <a:t> </a:t>
            </a:r>
          </a:p>
          <a:p>
            <a:pPr marL="257175" indent="-257175">
              <a:buClr>
                <a:srgbClr val="C00000"/>
              </a:buCl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5" name="Picture 2" descr="http://image.slidesharecdn.com/fatsolublevitamins-andreawilsonlipscomb-131105160228-phpapp01/95/nutr-101-fat-soluble-vitamins-ppt-version-wonky-4-638.jpg?cb=1383689516">
            <a:extLst>
              <a:ext uri="{FF2B5EF4-FFF2-40B4-BE49-F238E27FC236}">
                <a16:creationId xmlns:a16="http://schemas.microsoft.com/office/drawing/2014/main" id="{E239A939-FD13-4206-9EC5-BD62CD432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280" y="2773642"/>
            <a:ext cx="2992564" cy="2246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sers.rcn.com/jkimball.ma.ultranet/BiologyPages/C/Cholesterol.gif">
            <a:extLst>
              <a:ext uri="{FF2B5EF4-FFF2-40B4-BE49-F238E27FC236}">
                <a16:creationId xmlns:a16="http://schemas.microsoft.com/office/drawing/2014/main" id="{ABAC01BF-83EC-45A8-B638-356042F97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122" y="3853158"/>
            <a:ext cx="4095370" cy="224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0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8A3E0-E319-41D1-9EC5-D458C3BAC85F}"/>
              </a:ext>
            </a:extLst>
          </p:cNvPr>
          <p:cNvSpPr>
            <a:spLocks noGrp="1"/>
          </p:cNvSpPr>
          <p:nvPr>
            <p:ph type="sldNum" sz="quarter" idx="12"/>
          </p:nvPr>
        </p:nvSpPr>
        <p:spPr/>
        <p:txBody>
          <a:bodyPr/>
          <a:lstStyle/>
          <a:p>
            <a:fld id="{177A7964-8835-494F-9D97-B54AA859F814}" type="slidenum">
              <a:rPr lang="en-US" smtClean="0"/>
              <a:t>9</a:t>
            </a:fld>
            <a:endParaRPr lang="en-US"/>
          </a:p>
        </p:txBody>
      </p:sp>
      <p:sp>
        <p:nvSpPr>
          <p:cNvPr id="4" name="Rectangle 3">
            <a:extLst>
              <a:ext uri="{FF2B5EF4-FFF2-40B4-BE49-F238E27FC236}">
                <a16:creationId xmlns:a16="http://schemas.microsoft.com/office/drawing/2014/main" id="{352A4F0E-A040-4D82-B6EB-8F36780C890A}"/>
              </a:ext>
            </a:extLst>
          </p:cNvPr>
          <p:cNvSpPr/>
          <p:nvPr/>
        </p:nvSpPr>
        <p:spPr>
          <a:xfrm>
            <a:off x="4148412" y="2635043"/>
            <a:ext cx="9980762" cy="769441"/>
          </a:xfrm>
          <a:prstGeom prst="rect">
            <a:avLst/>
          </a:prstGeom>
        </p:spPr>
        <p:txBody>
          <a:bodyPr wrap="square">
            <a:spAutoFit/>
          </a:bodyPr>
          <a:lstStyle/>
          <a:p>
            <a:pPr lvl="0">
              <a:defRPr/>
            </a:pPr>
            <a:r>
              <a:rPr lang="en-GB" sz="4400" b="1" dirty="0">
                <a:ln w="6600">
                  <a:solidFill>
                    <a:schemeClr val="accent2"/>
                  </a:solidFill>
                  <a:prstDash val="solid"/>
                </a:ln>
                <a:solidFill>
                  <a:srgbClr val="FFFFFF"/>
                </a:solidFill>
                <a:effectLst>
                  <a:outerShdw dist="38100" dir="2700000" algn="tl" rotWithShape="0">
                    <a:schemeClr val="accent2"/>
                  </a:outerShdw>
                </a:effectLst>
                <a:cs typeface="Aparajita" pitchFamily="34" charset="0"/>
              </a:rPr>
              <a:t>Practical Part</a:t>
            </a:r>
          </a:p>
        </p:txBody>
      </p:sp>
    </p:spTree>
    <p:extLst>
      <p:ext uri="{BB962C8B-B14F-4D97-AF65-F5344CB8AC3E}">
        <p14:creationId xmlns:p14="http://schemas.microsoft.com/office/powerpoint/2010/main" val="2311110212"/>
      </p:ext>
    </p:extLst>
  </p:cSld>
  <p:clrMapOvr>
    <a:masterClrMapping/>
  </p:clrMapOvr>
</p:sld>
</file>

<file path=ppt/theme/theme1.xml><?xml version="1.0" encoding="utf-8"?>
<a:theme xmlns:a="http://schemas.openxmlformats.org/drawingml/2006/main" name="Office 2013 - نسق 2022">
  <a:themeElements>
    <a:clrScheme name="مخصص 7">
      <a:dk1>
        <a:sysClr val="windowText" lastClr="000000"/>
      </a:dk1>
      <a:lt1>
        <a:sysClr val="window" lastClr="FFFFFF"/>
      </a:lt1>
      <a:dk2>
        <a:srgbClr val="44546A"/>
      </a:dk2>
      <a:lt2>
        <a:srgbClr val="E7E6E6"/>
      </a:lt2>
      <a:accent1>
        <a:srgbClr val="4472C4"/>
      </a:accent1>
      <a:accent2>
        <a:srgbClr val="4472C4"/>
      </a:accent2>
      <a:accent3>
        <a:srgbClr val="A5A5A5"/>
      </a:accent3>
      <a:accent4>
        <a:srgbClr val="FFC000"/>
      </a:accent4>
      <a:accent5>
        <a:srgbClr val="5B9BD5"/>
      </a:accent5>
      <a:accent6>
        <a:srgbClr val="70AD47"/>
      </a:accent6>
      <a:hlink>
        <a:srgbClr val="0563C1"/>
      </a:hlink>
      <a:folHlink>
        <a:srgbClr val="954F72"/>
      </a:folHlink>
    </a:clrScheme>
    <a:fontScheme name="Office 2013 - نسق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نسق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2807</TotalTime>
  <Words>918</Words>
  <Application>Microsoft Office PowerPoint</Application>
  <PresentationFormat>شاشة عريضة</PresentationFormat>
  <Paragraphs>160</Paragraphs>
  <Slides>20</Slides>
  <Notes>12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Aparajita</vt:lpstr>
      <vt:lpstr>Arial</vt:lpstr>
      <vt:lpstr>Calibri</vt:lpstr>
      <vt:lpstr>Calibri Light</vt:lpstr>
      <vt:lpstr>Times New Roman</vt:lpstr>
      <vt:lpstr>Wingdings</vt:lpstr>
      <vt:lpstr>Office 2013 - نسق 2022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emtenanmk@gmail.com</dc:creator>
  <cp:lastModifiedBy>Leenah Saleeh Alsuhaibani</cp:lastModifiedBy>
  <cp:revision>31</cp:revision>
  <dcterms:created xsi:type="dcterms:W3CDTF">2020-01-09T15:48:14Z</dcterms:created>
  <dcterms:modified xsi:type="dcterms:W3CDTF">2024-09-24T21:05:00Z</dcterms:modified>
</cp:coreProperties>
</file>