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8" r:id="rId11"/>
    <p:sldId id="269" r:id="rId12"/>
    <p:sldId id="267"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70FC0-04B3-426A-947D-17A53C4FBAF5}" type="datetimeFigureOut">
              <a:rPr lang="en-US" smtClean="0"/>
              <a:pPr/>
              <a:t>10/13/2010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A9B74-A58C-4093-B27B-D9BFE0B018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FA9B74-A58C-4093-B27B-D9BFE0B0189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C710D-F15C-4F94-B721-713573025E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75B369-9FD4-44CC-88F3-70310CFDBC5E}"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4C710D-F15C-4F94-B721-713573025E8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75B369-9FD4-44CC-88F3-70310CFDBC5E}" type="datetimeFigureOut">
              <a:rPr lang="en-US" smtClean="0"/>
              <a:pPr/>
              <a:t>10/13/2010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4C710D-F15C-4F94-B721-713573025E8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منحنيات المعايرة للأحماض </a:t>
            </a:r>
            <a:r>
              <a:rPr lang="ar-SA"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الأمينية</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lanine titration curve.gif"/>
          <p:cNvPicPr>
            <a:picLocks noGrp="1" noChangeAspect="1"/>
          </p:cNvPicPr>
          <p:nvPr>
            <p:ph sz="half" idx="2"/>
          </p:nvPr>
        </p:nvPicPr>
        <p:blipFill>
          <a:blip r:embed="rId3" cstate="print"/>
          <a:stretch>
            <a:fillRect/>
          </a:stretch>
        </p:blipFill>
        <p:spPr>
          <a:xfrm>
            <a:off x="3810000" y="1828800"/>
            <a:ext cx="4776787" cy="4648201"/>
          </a:xfrm>
        </p:spPr>
      </p:pic>
      <p:grpSp>
        <p:nvGrpSpPr>
          <p:cNvPr id="2" name="Group 7"/>
          <p:cNvGrpSpPr/>
          <p:nvPr/>
        </p:nvGrpSpPr>
        <p:grpSpPr>
          <a:xfrm>
            <a:off x="4876800" y="2362200"/>
            <a:ext cx="3542763" cy="3385344"/>
            <a:chOff x="4839237" y="2514601"/>
            <a:chExt cx="3542763" cy="3385344"/>
          </a:xfrm>
        </p:grpSpPr>
        <p:sp>
          <p:nvSpPr>
            <p:cNvPr id="9" name="TextBox 8"/>
            <p:cNvSpPr txBox="1"/>
            <p:nvPr/>
          </p:nvSpPr>
          <p:spPr>
            <a:xfrm>
              <a:off x="7010400" y="2514601"/>
              <a:ext cx="13716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25000" dirty="0" smtClean="0">
                  <a:solidFill>
                    <a:schemeClr val="accent1">
                      <a:lumMod val="75000"/>
                    </a:schemeClr>
                  </a:solidFill>
                </a:rPr>
                <a:t>2</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0" name="TextBox 9"/>
            <p:cNvSpPr txBox="1"/>
            <p:nvPr/>
          </p:nvSpPr>
          <p:spPr>
            <a:xfrm>
              <a:off x="6642279" y="4340423"/>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1" name="TextBox 10"/>
            <p:cNvSpPr txBox="1"/>
            <p:nvPr/>
          </p:nvSpPr>
          <p:spPr>
            <a:xfrm>
              <a:off x="5181600" y="5057001"/>
              <a:ext cx="990600" cy="276999"/>
            </a:xfrm>
            <a:prstGeom prst="rect">
              <a:avLst/>
            </a:prstGeom>
            <a:noFill/>
          </p:spPr>
          <p:txBody>
            <a:bodyPr wrap="square" rtlCol="0">
              <a:spAutoFit/>
            </a:bodyPr>
            <a:lstStyle/>
            <a:p>
              <a:r>
                <a:rPr lang="en-US" sz="1200" dirty="0" smtClean="0"/>
                <a:t>pK1</a:t>
              </a:r>
              <a:r>
                <a:rPr lang="en-US" sz="1200" dirty="0" smtClean="0">
                  <a:latin typeface="Traditional Arabic"/>
                  <a:cs typeface="Traditional Arabic"/>
                </a:rPr>
                <a:t>`= 2.34</a:t>
              </a:r>
              <a:endParaRPr lang="en-US" sz="1200" dirty="0"/>
            </a:p>
          </p:txBody>
        </p:sp>
        <p:sp>
          <p:nvSpPr>
            <p:cNvPr id="12" name="TextBox 11"/>
            <p:cNvSpPr txBox="1"/>
            <p:nvPr/>
          </p:nvSpPr>
          <p:spPr>
            <a:xfrm>
              <a:off x="7086600" y="3581400"/>
              <a:ext cx="990600" cy="276999"/>
            </a:xfrm>
            <a:prstGeom prst="rect">
              <a:avLst/>
            </a:prstGeom>
            <a:noFill/>
          </p:spPr>
          <p:txBody>
            <a:bodyPr wrap="square" rtlCol="0">
              <a:spAutoFit/>
            </a:bodyPr>
            <a:lstStyle/>
            <a:p>
              <a:r>
                <a:rPr lang="en-US" sz="1200" dirty="0" smtClean="0"/>
                <a:t>pK2</a:t>
              </a:r>
              <a:r>
                <a:rPr lang="en-US" sz="1200" dirty="0" smtClean="0">
                  <a:latin typeface="Traditional Arabic"/>
                  <a:cs typeface="Traditional Arabic"/>
                </a:rPr>
                <a:t>`= 9.69</a:t>
              </a:r>
              <a:endParaRPr lang="en-US" sz="1200" dirty="0"/>
            </a:p>
          </p:txBody>
        </p:sp>
        <p:sp>
          <p:nvSpPr>
            <p:cNvPr id="13" name="TextBox 12"/>
            <p:cNvSpPr txBox="1"/>
            <p:nvPr/>
          </p:nvSpPr>
          <p:spPr>
            <a:xfrm>
              <a:off x="5715000" y="4191000"/>
              <a:ext cx="838200" cy="276999"/>
            </a:xfrm>
            <a:prstGeom prst="rect">
              <a:avLst/>
            </a:prstGeom>
            <a:noFill/>
          </p:spPr>
          <p:txBody>
            <a:bodyPr wrap="square" rtlCol="0">
              <a:spAutoFit/>
            </a:bodyPr>
            <a:lstStyle/>
            <a:p>
              <a:r>
                <a:rPr lang="en-US" sz="1200" dirty="0" smtClean="0"/>
                <a:t>pH1</a:t>
              </a:r>
              <a:r>
                <a:rPr lang="en-US" sz="1200" dirty="0" smtClean="0">
                  <a:latin typeface="Traditional Arabic"/>
                  <a:cs typeface="Traditional Arabic"/>
                </a:rPr>
                <a:t>= 6.02</a:t>
              </a:r>
              <a:endParaRPr lang="en-US" sz="1200" dirty="0"/>
            </a:p>
          </p:txBody>
        </p:sp>
        <p:sp>
          <p:nvSpPr>
            <p:cNvPr id="14" name="TextBox 13"/>
            <p:cNvSpPr txBox="1"/>
            <p:nvPr/>
          </p:nvSpPr>
          <p:spPr>
            <a:xfrm>
              <a:off x="5715000" y="3043535"/>
              <a:ext cx="12192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25000" dirty="0" smtClean="0">
                  <a:solidFill>
                    <a:schemeClr val="accent6">
                      <a:lumMod val="60000"/>
                      <a:lumOff val="40000"/>
                    </a:schemeClr>
                  </a:solidFill>
                </a:rPr>
                <a:t>2</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5" name="Straight Arrow Connector 14"/>
            <p:cNvCxnSpPr/>
            <p:nvPr/>
          </p:nvCxnSpPr>
          <p:spPr>
            <a:xfrm>
              <a:off x="6858000" y="3200400"/>
              <a:ext cx="5334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3000" y="4567535"/>
              <a:ext cx="12954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dirty="0">
                  <a:solidFill>
                    <a:schemeClr val="accent6">
                      <a:lumMod val="60000"/>
                      <a:lumOff val="40000"/>
                    </a:schemeClr>
                  </a:solidFill>
                </a:rPr>
                <a:t>H</a:t>
              </a:r>
              <a:endParaRPr lang="en-US" sz="1200" dirty="0" smtClean="0">
                <a:solidFill>
                  <a:schemeClr val="accent6">
                    <a:lumMod val="60000"/>
                    <a:lumOff val="40000"/>
                  </a:schemeClr>
                </a:solidFill>
              </a:endParaRP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7" name="Straight Arrow Connector 16"/>
            <p:cNvCxnSpPr/>
            <p:nvPr/>
          </p:nvCxnSpPr>
          <p:spPr>
            <a:xfrm rot="5400000">
              <a:off x="5943600" y="5029200"/>
              <a:ext cx="2286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39237" y="5592168"/>
              <a:ext cx="15240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CHRCOOH</a:t>
              </a:r>
              <a:endParaRPr lang="en-US" sz="1400" baseline="30000" dirty="0">
                <a:solidFill>
                  <a:schemeClr val="accent1">
                    <a:lumMod val="75000"/>
                  </a:schemeClr>
                </a:solidFill>
              </a:endParaRPr>
            </a:p>
          </p:txBody>
        </p:sp>
      </p:grpSp>
      <p:sp>
        <p:nvSpPr>
          <p:cNvPr id="19"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متعادلة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Content Placeholder 4"/>
          <p:cNvSpPr>
            <a:spLocks noGrp="1"/>
          </p:cNvSpPr>
          <p:nvPr>
            <p:ph sz="half" idx="1"/>
          </p:nvPr>
        </p:nvSpPr>
        <p:spPr>
          <a:xfrm>
            <a:off x="457200" y="1920085"/>
            <a:ext cx="3505200" cy="4434840"/>
          </a:xfrm>
        </p:spPr>
        <p:txBody>
          <a:bodyPr>
            <a:normAutofit/>
          </a:bodyPr>
          <a:lstStyle/>
          <a:p>
            <a:pPr algn="r" rtl="1">
              <a:buNone/>
            </a:pPr>
            <a:r>
              <a:rPr lang="ar-SA" sz="2800" dirty="0" smtClean="0">
                <a:cs typeface="+mj-cs"/>
              </a:rPr>
              <a:t>4- عند   6.02= </a:t>
            </a:r>
            <a:r>
              <a:rPr lang="en-US" sz="2800" dirty="0" smtClean="0">
                <a:cs typeface="+mj-cs"/>
              </a:rPr>
              <a:t>pH</a:t>
            </a:r>
            <a:r>
              <a:rPr lang="ar-SA" sz="2800" dirty="0" smtClean="0">
                <a:cs typeface="+mj-cs"/>
              </a:rPr>
              <a:t> هناك نقطة انعطاف بين طرفي المنحنى المنفصلين في منحنى المعايرة </a:t>
            </a:r>
            <a:r>
              <a:rPr lang="ar-SA" sz="2800" dirty="0" err="1" smtClean="0">
                <a:cs typeface="+mj-cs"/>
              </a:rPr>
              <a:t>للألنين</a:t>
            </a:r>
            <a:r>
              <a:rPr lang="ar-SA" sz="2800" dirty="0" smtClean="0">
                <a:cs typeface="+mj-cs"/>
              </a:rPr>
              <a:t> وتكون الشحنات السالبة والشحنات الموجبة متعادلة على الجزيئات بحيث لا تتحرك في المجال الكهربائي</a:t>
            </a:r>
          </a:p>
        </p:txBody>
      </p:sp>
      <p:sp>
        <p:nvSpPr>
          <p:cNvPr id="20" name="TextBox 19"/>
          <p:cNvSpPr txBox="1"/>
          <p:nvPr/>
        </p:nvSpPr>
        <p:spPr>
          <a:xfrm>
            <a:off x="1219200" y="5257800"/>
            <a:ext cx="2133600" cy="369332"/>
          </a:xfrm>
          <a:prstGeom prst="rect">
            <a:avLst/>
          </a:prstGeom>
          <a:noFill/>
        </p:spPr>
        <p:txBody>
          <a:bodyPr wrap="square" rtlCol="0">
            <a:spAutoFit/>
          </a:bodyPr>
          <a:lstStyle/>
          <a:p>
            <a:r>
              <a:rPr lang="en-US" dirty="0" smtClean="0"/>
              <a:t>pH = ½ (pK</a:t>
            </a:r>
            <a:r>
              <a:rPr lang="en-US" baseline="-25000" dirty="0" smtClean="0"/>
              <a:t>1</a:t>
            </a:r>
            <a:r>
              <a:rPr lang="en-US" dirty="0" smtClean="0">
                <a:latin typeface="Traditional Arabic"/>
                <a:cs typeface="Traditional Arabic"/>
              </a:rPr>
              <a:t>`+pK</a:t>
            </a:r>
            <a:r>
              <a:rPr lang="en-US" baseline="-25000" dirty="0" smtClean="0">
                <a:latin typeface="Traditional Arabic"/>
                <a:cs typeface="Traditional Arabic"/>
              </a:rPr>
              <a:t>2</a:t>
            </a:r>
            <a:r>
              <a:rPr lang="en-US" dirty="0" smtClean="0">
                <a:latin typeface="Traditional Arabic"/>
                <a:cs typeface="Traditional Arabic"/>
              </a:rPr>
              <a:t>`)</a:t>
            </a:r>
            <a:endParaRPr lang="en-US" dirty="0"/>
          </a:p>
        </p:txBody>
      </p:sp>
      <p:cxnSp>
        <p:nvCxnSpPr>
          <p:cNvPr id="21" name="Straight Arrow Connector 20"/>
          <p:cNvCxnSpPr/>
          <p:nvPr/>
        </p:nvCxnSpPr>
        <p:spPr>
          <a:xfrm>
            <a:off x="7315200" y="6261279"/>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lanine titration curve.gif"/>
          <p:cNvPicPr>
            <a:picLocks noGrp="1" noChangeAspect="1"/>
          </p:cNvPicPr>
          <p:nvPr>
            <p:ph sz="half" idx="2"/>
          </p:nvPr>
        </p:nvPicPr>
        <p:blipFill>
          <a:blip r:embed="rId3" cstate="print"/>
          <a:stretch>
            <a:fillRect/>
          </a:stretch>
        </p:blipFill>
        <p:spPr>
          <a:xfrm>
            <a:off x="3810000" y="1828800"/>
            <a:ext cx="4776787" cy="4648201"/>
          </a:xfrm>
        </p:spPr>
      </p:pic>
      <p:grpSp>
        <p:nvGrpSpPr>
          <p:cNvPr id="2" name="Group 7"/>
          <p:cNvGrpSpPr/>
          <p:nvPr/>
        </p:nvGrpSpPr>
        <p:grpSpPr>
          <a:xfrm>
            <a:off x="4876800" y="2362200"/>
            <a:ext cx="3542763" cy="3385344"/>
            <a:chOff x="4839237" y="2514601"/>
            <a:chExt cx="3542763" cy="3385344"/>
          </a:xfrm>
        </p:grpSpPr>
        <p:sp>
          <p:nvSpPr>
            <p:cNvPr id="9" name="TextBox 8"/>
            <p:cNvSpPr txBox="1"/>
            <p:nvPr/>
          </p:nvSpPr>
          <p:spPr>
            <a:xfrm>
              <a:off x="7010400" y="2514601"/>
              <a:ext cx="13716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25000" dirty="0" smtClean="0">
                  <a:solidFill>
                    <a:schemeClr val="accent1">
                      <a:lumMod val="75000"/>
                    </a:schemeClr>
                  </a:solidFill>
                </a:rPr>
                <a:t>2</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0" name="TextBox 9"/>
            <p:cNvSpPr txBox="1"/>
            <p:nvPr/>
          </p:nvSpPr>
          <p:spPr>
            <a:xfrm>
              <a:off x="6642279" y="4340423"/>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1" name="TextBox 10"/>
            <p:cNvSpPr txBox="1"/>
            <p:nvPr/>
          </p:nvSpPr>
          <p:spPr>
            <a:xfrm>
              <a:off x="5181600" y="5057001"/>
              <a:ext cx="990600" cy="276999"/>
            </a:xfrm>
            <a:prstGeom prst="rect">
              <a:avLst/>
            </a:prstGeom>
            <a:noFill/>
          </p:spPr>
          <p:txBody>
            <a:bodyPr wrap="square" rtlCol="0">
              <a:spAutoFit/>
            </a:bodyPr>
            <a:lstStyle/>
            <a:p>
              <a:r>
                <a:rPr lang="en-US" sz="1200" dirty="0" smtClean="0"/>
                <a:t>pK1</a:t>
              </a:r>
              <a:r>
                <a:rPr lang="en-US" sz="1200" dirty="0" smtClean="0">
                  <a:latin typeface="Traditional Arabic"/>
                  <a:cs typeface="Traditional Arabic"/>
                </a:rPr>
                <a:t>`= 2.34</a:t>
              </a:r>
              <a:endParaRPr lang="en-US" sz="1200" dirty="0"/>
            </a:p>
          </p:txBody>
        </p:sp>
        <p:sp>
          <p:nvSpPr>
            <p:cNvPr id="12" name="TextBox 11"/>
            <p:cNvSpPr txBox="1"/>
            <p:nvPr/>
          </p:nvSpPr>
          <p:spPr>
            <a:xfrm>
              <a:off x="7086600" y="3581400"/>
              <a:ext cx="990600" cy="276999"/>
            </a:xfrm>
            <a:prstGeom prst="rect">
              <a:avLst/>
            </a:prstGeom>
            <a:noFill/>
          </p:spPr>
          <p:txBody>
            <a:bodyPr wrap="square" rtlCol="0">
              <a:spAutoFit/>
            </a:bodyPr>
            <a:lstStyle/>
            <a:p>
              <a:r>
                <a:rPr lang="en-US" sz="1200" dirty="0" smtClean="0"/>
                <a:t>pK2</a:t>
              </a:r>
              <a:r>
                <a:rPr lang="en-US" sz="1200" dirty="0" smtClean="0">
                  <a:latin typeface="Traditional Arabic"/>
                  <a:cs typeface="Traditional Arabic"/>
                </a:rPr>
                <a:t>`= 9.69</a:t>
              </a:r>
              <a:endParaRPr lang="en-US" sz="1200" dirty="0"/>
            </a:p>
          </p:txBody>
        </p:sp>
        <p:sp>
          <p:nvSpPr>
            <p:cNvPr id="13" name="TextBox 12"/>
            <p:cNvSpPr txBox="1"/>
            <p:nvPr/>
          </p:nvSpPr>
          <p:spPr>
            <a:xfrm>
              <a:off x="5715000" y="4191000"/>
              <a:ext cx="838200" cy="276999"/>
            </a:xfrm>
            <a:prstGeom prst="rect">
              <a:avLst/>
            </a:prstGeom>
            <a:noFill/>
          </p:spPr>
          <p:txBody>
            <a:bodyPr wrap="square" rtlCol="0">
              <a:spAutoFit/>
            </a:bodyPr>
            <a:lstStyle/>
            <a:p>
              <a:r>
                <a:rPr lang="en-US" sz="1200" dirty="0" smtClean="0"/>
                <a:t>pH1</a:t>
              </a:r>
              <a:r>
                <a:rPr lang="en-US" sz="1200" dirty="0" smtClean="0">
                  <a:latin typeface="Traditional Arabic"/>
                  <a:cs typeface="Traditional Arabic"/>
                </a:rPr>
                <a:t>= 6.02</a:t>
              </a:r>
              <a:endParaRPr lang="en-US" sz="1200" dirty="0"/>
            </a:p>
          </p:txBody>
        </p:sp>
        <p:sp>
          <p:nvSpPr>
            <p:cNvPr id="14" name="TextBox 13"/>
            <p:cNvSpPr txBox="1"/>
            <p:nvPr/>
          </p:nvSpPr>
          <p:spPr>
            <a:xfrm>
              <a:off x="5715000" y="3043535"/>
              <a:ext cx="12192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25000" dirty="0" smtClean="0">
                  <a:solidFill>
                    <a:schemeClr val="accent6">
                      <a:lumMod val="60000"/>
                      <a:lumOff val="40000"/>
                    </a:schemeClr>
                  </a:solidFill>
                </a:rPr>
                <a:t>2</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5" name="Straight Arrow Connector 14"/>
            <p:cNvCxnSpPr/>
            <p:nvPr/>
          </p:nvCxnSpPr>
          <p:spPr>
            <a:xfrm>
              <a:off x="6858000" y="3200400"/>
              <a:ext cx="5334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3000" y="4567535"/>
              <a:ext cx="12954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dirty="0">
                  <a:solidFill>
                    <a:schemeClr val="accent6">
                      <a:lumMod val="60000"/>
                      <a:lumOff val="40000"/>
                    </a:schemeClr>
                  </a:solidFill>
                </a:rPr>
                <a:t>H</a:t>
              </a:r>
              <a:endParaRPr lang="en-US" sz="1200" dirty="0" smtClean="0">
                <a:solidFill>
                  <a:schemeClr val="accent6">
                    <a:lumMod val="60000"/>
                    <a:lumOff val="40000"/>
                  </a:schemeClr>
                </a:solidFill>
              </a:endParaRP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7" name="Straight Arrow Connector 16"/>
            <p:cNvCxnSpPr/>
            <p:nvPr/>
          </p:nvCxnSpPr>
          <p:spPr>
            <a:xfrm rot="5400000">
              <a:off x="5943600" y="5029200"/>
              <a:ext cx="2286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39237" y="5592168"/>
              <a:ext cx="15240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CHRCOOH</a:t>
              </a:r>
              <a:endParaRPr lang="en-US" sz="1400" baseline="30000" dirty="0">
                <a:solidFill>
                  <a:schemeClr val="accent1">
                    <a:lumMod val="75000"/>
                  </a:schemeClr>
                </a:solidFill>
              </a:endParaRPr>
            </a:p>
          </p:txBody>
        </p:sp>
      </p:grpSp>
      <p:sp>
        <p:nvSpPr>
          <p:cNvPr id="19"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متعادلة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Content Placeholder 4"/>
          <p:cNvSpPr>
            <a:spLocks noGrp="1"/>
          </p:cNvSpPr>
          <p:nvPr>
            <p:ph sz="half" idx="1"/>
          </p:nvPr>
        </p:nvSpPr>
        <p:spPr>
          <a:xfrm>
            <a:off x="457200" y="1920085"/>
            <a:ext cx="3505200" cy="4434840"/>
          </a:xfrm>
        </p:spPr>
        <p:txBody>
          <a:bodyPr>
            <a:normAutofit lnSpcReduction="10000"/>
          </a:bodyPr>
          <a:lstStyle/>
          <a:p>
            <a:pPr algn="r" rtl="1">
              <a:buNone/>
            </a:pPr>
            <a:r>
              <a:rPr lang="en-US" sz="2800" dirty="0" smtClean="0">
                <a:cs typeface="+mj-cs"/>
              </a:rPr>
              <a:t>5</a:t>
            </a:r>
            <a:r>
              <a:rPr lang="ar-SA" sz="2800" dirty="0" smtClean="0">
                <a:cs typeface="+mj-cs"/>
              </a:rPr>
              <a:t>- بإضافة المزيد من القاعدة تبدأ مجموعة الأمين في فقد </a:t>
            </a:r>
            <a:r>
              <a:rPr lang="ar-SA" sz="2800" dirty="0" err="1" smtClean="0">
                <a:cs typeface="+mj-cs"/>
              </a:rPr>
              <a:t>بروتونها</a:t>
            </a:r>
            <a:r>
              <a:rPr lang="ar-SA" sz="2800" dirty="0" smtClean="0">
                <a:cs typeface="+mj-cs"/>
              </a:rPr>
              <a:t> و تكون النقطة الوسطية لهذه المرحلة عند 9.69= </a:t>
            </a:r>
            <a:r>
              <a:rPr lang="en-US" sz="2800" dirty="0" smtClean="0">
                <a:cs typeface="+mj-cs"/>
              </a:rPr>
              <a:t>pH</a:t>
            </a:r>
            <a:endParaRPr lang="ar-SA" sz="2800" dirty="0" smtClean="0">
              <a:cs typeface="+mj-cs"/>
            </a:endParaRPr>
          </a:p>
          <a:p>
            <a:pPr algn="r" rtl="1"/>
            <a:r>
              <a:rPr lang="ar-SA" sz="2800" dirty="0" smtClean="0">
                <a:cs typeface="+mj-cs"/>
              </a:rPr>
              <a:t>عندما تكون قيمة الرقم الهيدروجيني أعلى من </a:t>
            </a:r>
            <a:r>
              <a:rPr lang="en-US" sz="2800" dirty="0" smtClean="0">
                <a:cs typeface="+mj-cs"/>
              </a:rPr>
              <a:t>pH</a:t>
            </a:r>
            <a:r>
              <a:rPr lang="en-US" sz="2800" baseline="-25000" dirty="0" smtClean="0">
                <a:cs typeface="+mj-cs"/>
              </a:rPr>
              <a:t>1</a:t>
            </a:r>
            <a:r>
              <a:rPr lang="ar-SA" sz="2800" baseline="-25000" dirty="0" smtClean="0">
                <a:cs typeface="+mj-cs"/>
              </a:rPr>
              <a:t> </a:t>
            </a:r>
            <a:r>
              <a:rPr lang="ar-SA" sz="2800" dirty="0" smtClean="0">
                <a:cs typeface="+mj-cs"/>
              </a:rPr>
              <a:t>فيحتوي الحمض </a:t>
            </a:r>
            <a:r>
              <a:rPr lang="ar-SA" sz="2800" dirty="0" err="1" smtClean="0">
                <a:cs typeface="+mj-cs"/>
              </a:rPr>
              <a:t>الأميني</a:t>
            </a:r>
            <a:r>
              <a:rPr lang="ar-SA" sz="2800" dirty="0" smtClean="0">
                <a:cs typeface="+mj-cs"/>
              </a:rPr>
              <a:t> على شحنات (-) وعندما تكون قيمة الرقم الهيدروجيني أقل من </a:t>
            </a:r>
            <a:r>
              <a:rPr lang="en-US" sz="2800" dirty="0" smtClean="0">
                <a:cs typeface="+mj-cs"/>
              </a:rPr>
              <a:t>pH</a:t>
            </a:r>
            <a:r>
              <a:rPr lang="en-US" sz="2800" baseline="-25000" dirty="0" smtClean="0">
                <a:cs typeface="+mj-cs"/>
              </a:rPr>
              <a:t>1</a:t>
            </a:r>
            <a:r>
              <a:rPr lang="ar-SA" sz="2800" baseline="-25000" dirty="0" smtClean="0">
                <a:cs typeface="+mj-cs"/>
              </a:rPr>
              <a:t> </a:t>
            </a:r>
            <a:r>
              <a:rPr lang="ar-SA" sz="2800" dirty="0" smtClean="0">
                <a:cs typeface="+mj-cs"/>
              </a:rPr>
              <a:t>فيحتوي الحمض </a:t>
            </a:r>
            <a:r>
              <a:rPr lang="ar-SA" sz="2800" dirty="0" err="1" smtClean="0">
                <a:cs typeface="+mj-cs"/>
              </a:rPr>
              <a:t>الأميني</a:t>
            </a:r>
            <a:r>
              <a:rPr lang="ar-SA" sz="2800" dirty="0" smtClean="0">
                <a:cs typeface="+mj-cs"/>
              </a:rPr>
              <a:t> على شحنات (+)</a:t>
            </a:r>
            <a:endParaRPr lang="ar-SA" sz="2800" baseline="-25000" dirty="0" smtClean="0">
              <a:cs typeface="+mj-cs"/>
            </a:endParaRPr>
          </a:p>
          <a:p>
            <a:pPr algn="r" rtl="1"/>
            <a:endParaRPr lang="ar-SA" sz="2800" baseline="-25000" dirty="0" smtClean="0">
              <a:cs typeface="+mj-cs"/>
            </a:endParaRPr>
          </a:p>
        </p:txBody>
      </p:sp>
      <p:cxnSp>
        <p:nvCxnSpPr>
          <p:cNvPr id="20" name="Straight Arrow Connector 19"/>
          <p:cNvCxnSpPr/>
          <p:nvPr/>
        </p:nvCxnSpPr>
        <p:spPr>
          <a:xfrm>
            <a:off x="7315200" y="6260205"/>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المتغيرة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Content Placeholder 5"/>
          <p:cNvSpPr>
            <a:spLocks noGrp="1"/>
          </p:cNvSpPr>
          <p:nvPr>
            <p:ph idx="1"/>
          </p:nvPr>
        </p:nvSpPr>
        <p:spPr/>
        <p:txBody>
          <a:bodyPr>
            <a:normAutofit/>
          </a:bodyPr>
          <a:lstStyle/>
          <a:p>
            <a:pPr algn="r" rtl="1"/>
            <a:r>
              <a:rPr lang="ar-SA" sz="2800" dirty="0" smtClean="0">
                <a:cs typeface="+mj-cs"/>
              </a:rPr>
              <a:t>للأحماض </a:t>
            </a:r>
            <a:r>
              <a:rPr lang="ar-SA" sz="2800" dirty="0" err="1" smtClean="0">
                <a:cs typeface="+mj-cs"/>
              </a:rPr>
              <a:t>الأمينية</a:t>
            </a:r>
            <a:r>
              <a:rPr lang="ar-SA" sz="2800" dirty="0" smtClean="0">
                <a:cs typeface="+mj-cs"/>
              </a:rPr>
              <a:t> التي لها مجاميع </a:t>
            </a:r>
            <a:r>
              <a:rPr lang="en-US" sz="2800" dirty="0" smtClean="0">
                <a:cs typeface="+mj-cs"/>
              </a:rPr>
              <a:t>R</a:t>
            </a:r>
            <a:r>
              <a:rPr lang="ar-SA" sz="2800" dirty="0" smtClean="0">
                <a:cs typeface="+mj-cs"/>
              </a:rPr>
              <a:t> </a:t>
            </a:r>
            <a:r>
              <a:rPr lang="ar-SA" sz="2800" dirty="0" err="1" smtClean="0">
                <a:cs typeface="+mj-cs"/>
              </a:rPr>
              <a:t>المتأينة</a:t>
            </a:r>
            <a:r>
              <a:rPr lang="ar-SA" sz="2800" dirty="0" smtClean="0">
                <a:cs typeface="+mj-cs"/>
              </a:rPr>
              <a:t> لها منحنيات معايرة معقدة.</a:t>
            </a:r>
          </a:p>
          <a:p>
            <a:pPr algn="r" rtl="1"/>
            <a:r>
              <a:rPr lang="ar-SA" sz="2800" dirty="0" smtClean="0">
                <a:cs typeface="+mj-cs"/>
              </a:rPr>
              <a:t>يضاف لتفكك مجموعة </a:t>
            </a:r>
            <a:r>
              <a:rPr lang="ar-SA" sz="2800" dirty="0" err="1" smtClean="0">
                <a:cs typeface="+mj-cs"/>
              </a:rPr>
              <a:t>الكربوكسيل</a:t>
            </a:r>
            <a:r>
              <a:rPr lang="ar-SA" sz="2800" dirty="0" smtClean="0">
                <a:cs typeface="+mj-cs"/>
              </a:rPr>
              <a:t> و مجموعة الأمين تفكك مجموعة </a:t>
            </a:r>
            <a:r>
              <a:rPr lang="ar-SA" sz="2800" dirty="0" err="1" smtClean="0">
                <a:cs typeface="+mj-cs"/>
              </a:rPr>
              <a:t>ال</a:t>
            </a:r>
            <a:r>
              <a:rPr lang="ar-SA" sz="2800" dirty="0" smtClean="0">
                <a:cs typeface="+mj-cs"/>
              </a:rPr>
              <a:t> </a:t>
            </a:r>
            <a:r>
              <a:rPr lang="en-US" sz="2800" dirty="0" smtClean="0">
                <a:cs typeface="+mj-cs"/>
              </a:rPr>
              <a:t>R</a:t>
            </a:r>
            <a:r>
              <a:rPr lang="ar-SA" sz="2800" dirty="0" smtClean="0">
                <a:cs typeface="+mj-cs"/>
              </a:rPr>
              <a:t> والتي غالبا ما تتداخل مع الخطوات الأخرى.</a:t>
            </a:r>
          </a:p>
          <a:p>
            <a:pPr algn="r" rtl="1"/>
            <a:r>
              <a:rPr lang="ar-SA" sz="2800" dirty="0" smtClean="0">
                <a:cs typeface="+mj-cs"/>
              </a:rPr>
              <a:t>مثال:</a:t>
            </a:r>
          </a:p>
          <a:p>
            <a:pPr lvl="1" algn="r" rtl="1"/>
            <a:r>
              <a:rPr lang="ar-SA" sz="2800" dirty="0" smtClean="0">
                <a:cs typeface="+mj-cs"/>
              </a:rPr>
              <a:t>حامض </a:t>
            </a:r>
            <a:r>
              <a:rPr lang="ar-SA" sz="2800" dirty="0" err="1" smtClean="0">
                <a:cs typeface="+mj-cs"/>
              </a:rPr>
              <a:t>الأسبارتك</a:t>
            </a:r>
            <a:r>
              <a:rPr lang="ar-SA" sz="2800" dirty="0" smtClean="0">
                <a:cs typeface="+mj-cs"/>
              </a:rPr>
              <a:t> </a:t>
            </a:r>
            <a:r>
              <a:rPr lang="ar-SA" sz="2800" dirty="0" err="1" smtClean="0">
                <a:cs typeface="+mj-cs"/>
              </a:rPr>
              <a:t>والجلوتامك</a:t>
            </a:r>
            <a:r>
              <a:rPr lang="ar-SA" sz="2800" dirty="0" smtClean="0">
                <a:cs typeface="+mj-cs"/>
              </a:rPr>
              <a:t> </a:t>
            </a:r>
            <a:r>
              <a:rPr lang="ar-SA" sz="2800" dirty="0" err="1" smtClean="0">
                <a:cs typeface="+mj-cs"/>
              </a:rPr>
              <a:t>ال</a:t>
            </a:r>
            <a:r>
              <a:rPr lang="ar-SA" sz="2800" dirty="0" smtClean="0">
                <a:cs typeface="+mj-cs"/>
              </a:rPr>
              <a:t> </a:t>
            </a:r>
            <a:r>
              <a:rPr lang="en-US" sz="2800" dirty="0" smtClean="0">
                <a:cs typeface="+mj-cs"/>
              </a:rPr>
              <a:t>R-group</a:t>
            </a:r>
            <a:r>
              <a:rPr lang="ar-SA" sz="2800" dirty="0" smtClean="0">
                <a:cs typeface="+mj-cs"/>
              </a:rPr>
              <a:t> لهما </a:t>
            </a:r>
            <a:r>
              <a:rPr lang="ar-SA" sz="2800" dirty="0" err="1" smtClean="0">
                <a:cs typeface="+mj-cs"/>
              </a:rPr>
              <a:t>حامضية</a:t>
            </a:r>
            <a:r>
              <a:rPr lang="ar-SA" sz="2800" dirty="0" smtClean="0">
                <a:cs typeface="+mj-cs"/>
              </a:rPr>
              <a:t> ولذلك لديهما مرحلتان للتفكك </a:t>
            </a:r>
            <a:r>
              <a:rPr lang="ar-SA" sz="2800" dirty="0" err="1" smtClean="0">
                <a:cs typeface="+mj-cs"/>
              </a:rPr>
              <a:t>البروتوني</a:t>
            </a:r>
            <a:r>
              <a:rPr lang="ar-SA" sz="2800" dirty="0" smtClean="0">
                <a:cs typeface="+mj-cs"/>
              </a:rPr>
              <a:t> تحت الرقم الهيدروجيني 7 </a:t>
            </a:r>
            <a:r>
              <a:rPr lang="ar-SA" sz="2800" dirty="0" err="1" smtClean="0">
                <a:cs typeface="+mj-cs"/>
              </a:rPr>
              <a:t>و</a:t>
            </a:r>
            <a:r>
              <a:rPr lang="ar-SA" sz="2800" dirty="0" smtClean="0">
                <a:cs typeface="+mj-cs"/>
              </a:rPr>
              <a:t> تكون </a:t>
            </a:r>
            <a:r>
              <a:rPr lang="en-US" sz="2800" dirty="0" smtClean="0">
                <a:cs typeface="+mj-cs"/>
              </a:rPr>
              <a:t>pH</a:t>
            </a:r>
            <a:r>
              <a:rPr lang="en-US" sz="2800" baseline="-25000" dirty="0" smtClean="0">
                <a:cs typeface="+mj-cs"/>
              </a:rPr>
              <a:t>1</a:t>
            </a:r>
            <a:r>
              <a:rPr lang="ar-SA" sz="2800" dirty="0" smtClean="0">
                <a:cs typeface="+mj-cs"/>
              </a:rPr>
              <a:t> منخفضة وتساوي 4.</a:t>
            </a:r>
          </a:p>
          <a:p>
            <a:pPr lvl="1" algn="r" rtl="1"/>
            <a:r>
              <a:rPr lang="ar-SA" sz="2800" dirty="0" smtClean="0">
                <a:cs typeface="+mj-cs"/>
              </a:rPr>
              <a:t>حامض </a:t>
            </a:r>
            <a:r>
              <a:rPr lang="ar-SA" sz="2800" dirty="0" err="1" smtClean="0">
                <a:cs typeface="+mj-cs"/>
              </a:rPr>
              <a:t>اللايسين</a:t>
            </a:r>
            <a:r>
              <a:rPr lang="ar-SA" sz="2800" dirty="0" smtClean="0">
                <a:cs typeface="+mj-cs"/>
              </a:rPr>
              <a:t> </a:t>
            </a:r>
            <a:r>
              <a:rPr lang="ar-SA" sz="2800" dirty="0" err="1" smtClean="0">
                <a:cs typeface="+mj-cs"/>
              </a:rPr>
              <a:t>ال</a:t>
            </a:r>
            <a:r>
              <a:rPr lang="ar-SA" sz="2800" dirty="0" smtClean="0">
                <a:cs typeface="+mj-cs"/>
              </a:rPr>
              <a:t> </a:t>
            </a:r>
            <a:r>
              <a:rPr lang="en-US" sz="2800" dirty="0" smtClean="0">
                <a:cs typeface="+mj-cs"/>
              </a:rPr>
              <a:t>R-group</a:t>
            </a:r>
            <a:r>
              <a:rPr lang="ar-SA" sz="2800" dirty="0" smtClean="0">
                <a:cs typeface="+mj-cs"/>
              </a:rPr>
              <a:t> له قاعدية ولذلك لديه مرحلتان للتفكك </a:t>
            </a:r>
            <a:r>
              <a:rPr lang="ar-SA" sz="2800" dirty="0" err="1" smtClean="0">
                <a:cs typeface="+mj-cs"/>
              </a:rPr>
              <a:t>البروتوني</a:t>
            </a:r>
            <a:r>
              <a:rPr lang="ar-SA" sz="2800" dirty="0" smtClean="0">
                <a:cs typeface="+mj-cs"/>
              </a:rPr>
              <a:t> فوق الرقم الهيدروجيني 7 </a:t>
            </a:r>
            <a:r>
              <a:rPr lang="ar-SA" sz="2800" dirty="0" err="1" smtClean="0">
                <a:cs typeface="+mj-cs"/>
              </a:rPr>
              <a:t>و</a:t>
            </a:r>
            <a:r>
              <a:rPr lang="ar-SA" sz="2800" dirty="0" smtClean="0">
                <a:cs typeface="+mj-cs"/>
              </a:rPr>
              <a:t> تكون </a:t>
            </a:r>
            <a:r>
              <a:rPr lang="en-US" sz="2800" dirty="0" smtClean="0">
                <a:cs typeface="+mj-cs"/>
              </a:rPr>
              <a:t>pH</a:t>
            </a:r>
            <a:r>
              <a:rPr lang="en-US" sz="2800" baseline="-25000" dirty="0" smtClean="0">
                <a:cs typeface="+mj-cs"/>
              </a:rPr>
              <a:t>1</a:t>
            </a:r>
            <a:r>
              <a:rPr lang="ar-SA" sz="2800" dirty="0" smtClean="0">
                <a:cs typeface="+mj-cs"/>
              </a:rPr>
              <a:t> عالية وتساوي 10.5. </a:t>
            </a:r>
            <a:endParaRPr lang="en-US" sz="2800" dirty="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bwMode="auto">
          <a:xfrm>
            <a:off x="457200" y="1935163"/>
            <a:ext cx="8305799" cy="4389437"/>
          </a:xfrm>
          <a:prstGeom prst="rect">
            <a:avLst/>
          </a:prstGeom>
          <a:noFill/>
        </p:spPr>
      </p:pic>
      <p:sp>
        <p:nvSpPr>
          <p:cNvPr id="5" name="Title 1"/>
          <p:cNvSpPr>
            <a:spLocks noGrp="1"/>
          </p:cNvSpPr>
          <p:nvPr>
            <p:ph type="title"/>
          </p:nvPr>
        </p:nvSpPr>
        <p:spPr/>
        <p:txBody>
          <a:bodyPr>
            <a:normAutofit/>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منحنى المعايره للجلوماتيك</a:t>
            </a:r>
            <a:endPar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الخصائص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الحامضية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القاعدية للأحماض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الأمينية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half" idx="1"/>
          </p:nvPr>
        </p:nvSpPr>
        <p:spPr/>
        <p:txBody>
          <a:bodyPr/>
          <a:lstStyle/>
          <a:p>
            <a:pPr algn="r" rtl="1"/>
            <a:r>
              <a:rPr lang="ar-SA" dirty="0" smtClean="0">
                <a:cs typeface="+mj-cs"/>
              </a:rPr>
              <a:t>تكون الأحماض </a:t>
            </a:r>
            <a:r>
              <a:rPr lang="ar-SA" dirty="0" err="1" smtClean="0">
                <a:cs typeface="+mj-cs"/>
              </a:rPr>
              <a:t>الأمينية</a:t>
            </a:r>
            <a:r>
              <a:rPr lang="ar-SA" dirty="0" smtClean="0">
                <a:cs typeface="+mj-cs"/>
              </a:rPr>
              <a:t> بحالة أيونية كاملة كأيونات ثنائية القطب أو أيون </a:t>
            </a:r>
            <a:r>
              <a:rPr lang="ar-SA" dirty="0" err="1" smtClean="0">
                <a:cs typeface="+mj-cs"/>
              </a:rPr>
              <a:t>أمفوتيري</a:t>
            </a:r>
            <a:r>
              <a:rPr lang="ar-SA" dirty="0" smtClean="0">
                <a:cs typeface="+mj-cs"/>
              </a:rPr>
              <a:t> </a:t>
            </a:r>
            <a:r>
              <a:rPr lang="en-US" dirty="0" err="1" smtClean="0">
                <a:cs typeface="+mj-cs"/>
              </a:rPr>
              <a:t>zwitter</a:t>
            </a:r>
            <a:r>
              <a:rPr lang="en-US" dirty="0" smtClean="0">
                <a:cs typeface="+mj-cs"/>
              </a:rPr>
              <a:t> ions</a:t>
            </a:r>
            <a:r>
              <a:rPr lang="ar-SA" dirty="0" smtClean="0">
                <a:cs typeface="+mj-cs"/>
              </a:rPr>
              <a:t> في المحاليل المائية.</a:t>
            </a:r>
          </a:p>
          <a:p>
            <a:pPr algn="r" rtl="1"/>
            <a:r>
              <a:rPr lang="ar-SA" dirty="0" smtClean="0">
                <a:cs typeface="+mj-cs"/>
              </a:rPr>
              <a:t>تحمل الأحماض </a:t>
            </a:r>
            <a:r>
              <a:rPr lang="ar-SA" dirty="0" err="1" smtClean="0">
                <a:cs typeface="+mj-cs"/>
              </a:rPr>
              <a:t>الأمينية</a:t>
            </a:r>
            <a:r>
              <a:rPr lang="ar-SA" dirty="0" smtClean="0">
                <a:cs typeface="+mj-cs"/>
              </a:rPr>
              <a:t> شحنة موجبة (+) وشحنة سالبة (-) في نفس الوقت.</a:t>
            </a:r>
            <a:endParaRPr lang="en-US" dirty="0" smtClean="0">
              <a:cs typeface="+mj-cs"/>
            </a:endParaRPr>
          </a:p>
          <a:p>
            <a:pPr algn="r" rtl="1"/>
            <a:r>
              <a:rPr lang="ar-SA" dirty="0" smtClean="0">
                <a:cs typeface="+mj-cs"/>
              </a:rPr>
              <a:t>تسمى الأحماض </a:t>
            </a:r>
            <a:r>
              <a:rPr lang="ar-SA" dirty="0" err="1" smtClean="0">
                <a:cs typeface="+mj-cs"/>
              </a:rPr>
              <a:t>الأمينية</a:t>
            </a:r>
            <a:r>
              <a:rPr lang="ar-SA" dirty="0" smtClean="0">
                <a:cs typeface="+mj-cs"/>
              </a:rPr>
              <a:t> التي لديها هذه الخاصية </a:t>
            </a:r>
            <a:r>
              <a:rPr lang="ar-SA" dirty="0" err="1" smtClean="0">
                <a:cs typeface="+mj-cs"/>
              </a:rPr>
              <a:t>أمفولايت</a:t>
            </a:r>
            <a:r>
              <a:rPr lang="ar-SA" dirty="0" smtClean="0">
                <a:cs typeface="+mj-cs"/>
              </a:rPr>
              <a:t>.</a:t>
            </a:r>
          </a:p>
          <a:p>
            <a:pPr algn="r" rtl="1"/>
            <a:r>
              <a:rPr lang="ar-SA" dirty="0" smtClean="0">
                <a:cs typeface="+mj-cs"/>
              </a:rPr>
              <a:t>تعمل مثل الحمض الضعيف أو القاعدة الضعيفة.</a:t>
            </a:r>
            <a:endParaRPr lang="en-US" dirty="0" smtClean="0">
              <a:cs typeface="+mj-cs"/>
            </a:endParaRPr>
          </a:p>
        </p:txBody>
      </p:sp>
      <p:sp>
        <p:nvSpPr>
          <p:cNvPr id="5" name="Rectangle 4"/>
          <p:cNvSpPr>
            <a:spLocks noGrp="1" noChangeArrowheads="1"/>
          </p:cNvSpPr>
          <p:nvPr>
            <p:ph sz="half" idx="2"/>
          </p:nvPr>
        </p:nvSpPr>
        <p:spPr/>
        <p:txBody>
          <a:bodyPr/>
          <a:lstStyle/>
          <a:p>
            <a:pPr algn="l" rtl="0">
              <a:buFont typeface="Wingdings" pitchFamily="2" charset="2"/>
              <a:buNone/>
            </a:pPr>
            <a:r>
              <a:rPr lang="en-US" sz="2000" dirty="0"/>
              <a:t>	</a:t>
            </a:r>
            <a:r>
              <a:rPr lang="ar-SA" sz="2000" dirty="0" smtClean="0"/>
              <a:t> </a:t>
            </a:r>
            <a:r>
              <a:rPr lang="en-US" sz="2000" dirty="0" smtClean="0"/>
              <a:t>       </a:t>
            </a:r>
            <a:r>
              <a:rPr lang="en-US" sz="1800" dirty="0"/>
              <a:t>H</a:t>
            </a:r>
          </a:p>
          <a:p>
            <a:pPr algn="l" rtl="0">
              <a:buFont typeface="Wingdings" pitchFamily="2" charset="2"/>
              <a:buNone/>
            </a:pPr>
            <a:endParaRPr lang="en-US" sz="900" dirty="0"/>
          </a:p>
          <a:p>
            <a:pPr algn="l" rtl="0">
              <a:buFont typeface="Wingdings" pitchFamily="2" charset="2"/>
              <a:buNone/>
            </a:pPr>
            <a:r>
              <a:rPr lang="en-US" sz="1800" baseline="30000" dirty="0"/>
              <a:t>   +</a:t>
            </a:r>
            <a:r>
              <a:rPr lang="en-US" sz="1800" dirty="0"/>
              <a:t>H</a:t>
            </a:r>
            <a:r>
              <a:rPr lang="en-US" sz="1800" baseline="-25000" dirty="0"/>
              <a:t>3</a:t>
            </a:r>
            <a:r>
              <a:rPr lang="en-US" sz="1800" dirty="0"/>
              <a:t>N–</a:t>
            </a:r>
            <a:r>
              <a:rPr lang="el-GR" sz="1800" baseline="30000" dirty="0">
                <a:latin typeface="Times New Roman" pitchFamily="18" charset="0"/>
                <a:cs typeface="Times New Roman" pitchFamily="18" charset="0"/>
              </a:rPr>
              <a:t>α</a:t>
            </a:r>
            <a:r>
              <a:rPr lang="en-US" sz="1800" dirty="0"/>
              <a:t>C–COO</a:t>
            </a:r>
            <a:r>
              <a:rPr lang="en-US" sz="1800" baseline="30000" dirty="0"/>
              <a:t>-  </a:t>
            </a:r>
            <a:r>
              <a:rPr lang="en-US" sz="1800" b="1" baseline="30000" dirty="0"/>
              <a:t> </a:t>
            </a:r>
            <a:r>
              <a:rPr lang="en-US" sz="1800" b="1" i="1" dirty="0"/>
              <a:t>L-amino acid</a:t>
            </a:r>
            <a:endParaRPr lang="en-US" sz="1800" b="1" i="1" baseline="30000" dirty="0"/>
          </a:p>
          <a:p>
            <a:pPr algn="l" rtl="0">
              <a:buFont typeface="Wingdings" pitchFamily="2" charset="2"/>
              <a:buNone/>
            </a:pPr>
            <a:endParaRPr lang="en-US" sz="900" b="1" i="1" dirty="0"/>
          </a:p>
          <a:p>
            <a:pPr algn="l" rtl="0">
              <a:buFont typeface="Wingdings" pitchFamily="2" charset="2"/>
              <a:buNone/>
            </a:pPr>
            <a:r>
              <a:rPr lang="en-US" sz="1800" dirty="0"/>
              <a:t>	       </a:t>
            </a:r>
            <a:r>
              <a:rPr lang="ar-SA" sz="1800" dirty="0" smtClean="0"/>
              <a:t> </a:t>
            </a:r>
            <a:r>
              <a:rPr lang="en-US" sz="1800" dirty="0" smtClean="0"/>
              <a:t> </a:t>
            </a:r>
            <a:r>
              <a:rPr lang="en-US" sz="1800" dirty="0"/>
              <a:t>R</a:t>
            </a:r>
          </a:p>
          <a:p>
            <a:pPr algn="l" rtl="0">
              <a:buFont typeface="Wingdings" pitchFamily="2" charset="2"/>
              <a:buNone/>
            </a:pPr>
            <a:r>
              <a:rPr lang="en-US" sz="1800" dirty="0"/>
              <a:t>	 	   </a:t>
            </a:r>
          </a:p>
          <a:p>
            <a:pPr algn="l" rtl="0">
              <a:buFont typeface="Wingdings" pitchFamily="2" charset="2"/>
              <a:buNone/>
            </a:pPr>
            <a:endParaRPr lang="en-US" sz="1800" dirty="0"/>
          </a:p>
          <a:p>
            <a:pPr algn="l" rtl="0">
              <a:buFont typeface="Wingdings" pitchFamily="2" charset="2"/>
              <a:buNone/>
            </a:pPr>
            <a:r>
              <a:rPr lang="en-US" sz="1800" dirty="0"/>
              <a:t> 	</a:t>
            </a:r>
            <a:r>
              <a:rPr lang="ar-SA" sz="1800" dirty="0" smtClean="0"/>
              <a:t>	</a:t>
            </a:r>
            <a:r>
              <a:rPr lang="en-US" sz="1800" dirty="0" smtClean="0"/>
              <a:t> H</a:t>
            </a:r>
            <a:endParaRPr lang="en-US" sz="1800" dirty="0"/>
          </a:p>
          <a:p>
            <a:pPr algn="l" rtl="0">
              <a:buFont typeface="Wingdings" pitchFamily="2" charset="2"/>
              <a:buNone/>
            </a:pPr>
            <a:endParaRPr lang="en-US" sz="900" dirty="0"/>
          </a:p>
          <a:p>
            <a:pPr algn="l" rtl="0">
              <a:buFont typeface="Wingdings" pitchFamily="2" charset="2"/>
              <a:buNone/>
            </a:pPr>
            <a:r>
              <a:rPr lang="en-US" sz="1800" baseline="30000" dirty="0"/>
              <a:t>     </a:t>
            </a:r>
            <a:r>
              <a:rPr lang="en-US" sz="1800" dirty="0"/>
              <a:t>COO</a:t>
            </a:r>
            <a:r>
              <a:rPr lang="en-US" sz="1800" baseline="30000" dirty="0"/>
              <a:t>-</a:t>
            </a:r>
            <a:r>
              <a:rPr lang="en-US" sz="1800" dirty="0"/>
              <a:t>–</a:t>
            </a:r>
            <a:r>
              <a:rPr lang="el-GR" sz="1800" baseline="30000" dirty="0">
                <a:latin typeface="Times New Roman" pitchFamily="18" charset="0"/>
                <a:cs typeface="Times New Roman" pitchFamily="18" charset="0"/>
              </a:rPr>
              <a:t>α</a:t>
            </a:r>
            <a:r>
              <a:rPr lang="en-US" sz="1800" dirty="0"/>
              <a:t>C–NH</a:t>
            </a:r>
            <a:r>
              <a:rPr lang="en-US" sz="1800" baseline="-25000" dirty="0"/>
              <a:t>3</a:t>
            </a:r>
            <a:r>
              <a:rPr lang="en-US" sz="1800" baseline="30000" dirty="0"/>
              <a:t>+ </a:t>
            </a:r>
            <a:r>
              <a:rPr lang="en-US" sz="1800" b="1" i="1" dirty="0"/>
              <a:t>D-amino acid</a:t>
            </a:r>
            <a:endParaRPr lang="en-US" sz="1800" b="1" i="1" baseline="30000" dirty="0"/>
          </a:p>
          <a:p>
            <a:pPr algn="l" rtl="0">
              <a:buFont typeface="Wingdings" pitchFamily="2" charset="2"/>
              <a:buNone/>
            </a:pPr>
            <a:endParaRPr lang="en-US" sz="900" dirty="0"/>
          </a:p>
          <a:p>
            <a:pPr algn="l" rtl="0">
              <a:buFont typeface="Wingdings" pitchFamily="2" charset="2"/>
              <a:buNone/>
            </a:pPr>
            <a:r>
              <a:rPr lang="en-US" sz="1800" dirty="0"/>
              <a:t>    		</a:t>
            </a:r>
            <a:r>
              <a:rPr lang="en-US" sz="1800" dirty="0" smtClean="0"/>
              <a:t> </a:t>
            </a:r>
            <a:r>
              <a:rPr lang="en-US" sz="1800" dirty="0"/>
              <a:t>R</a:t>
            </a:r>
          </a:p>
          <a:p>
            <a:pPr algn="l" rtl="0">
              <a:buFont typeface="Wingdings" pitchFamily="2" charset="2"/>
              <a:buNone/>
            </a:pPr>
            <a:endParaRPr lang="ar-SA" sz="1800" dirty="0"/>
          </a:p>
          <a:p>
            <a:pPr algn="ctr" rtl="0">
              <a:buFont typeface="Wingdings" pitchFamily="2" charset="2"/>
              <a:buNone/>
            </a:pPr>
            <a:r>
              <a:rPr lang="en-US" sz="1800" dirty="0"/>
              <a:t>Structure of </a:t>
            </a:r>
            <a:r>
              <a:rPr lang="en-US" sz="1800" dirty="0" err="1"/>
              <a:t>zwitter</a:t>
            </a:r>
            <a:r>
              <a:rPr lang="en-US" sz="1800" dirty="0"/>
              <a:t> ion</a:t>
            </a:r>
          </a:p>
          <a:p>
            <a:pPr algn="ctr" rtl="0">
              <a:buFont typeface="Wingdings" pitchFamily="2" charset="2"/>
              <a:buNone/>
            </a:pPr>
            <a:r>
              <a:rPr lang="en-US" sz="1800" dirty="0"/>
              <a:t>(hybrid ion)</a:t>
            </a:r>
          </a:p>
        </p:txBody>
      </p:sp>
      <p:cxnSp>
        <p:nvCxnSpPr>
          <p:cNvPr id="10" name="Straight Connector 9"/>
          <p:cNvCxnSpPr/>
          <p:nvPr/>
        </p:nvCxnSpPr>
        <p:spPr>
          <a:xfrm rot="5400000">
            <a:off x="5513489" y="2387421"/>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499536" y="2856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665889" y="4380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665889" y="48379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981200"/>
            <a:ext cx="8229600" cy="1600200"/>
          </a:xfrm>
        </p:spPr>
        <p:txBody>
          <a:bodyPr>
            <a:noAutofit/>
          </a:bodyPr>
          <a:lstStyle/>
          <a:p>
            <a:pPr algn="r" rtl="1"/>
            <a:r>
              <a:rPr lang="ar-SA" dirty="0" smtClean="0">
                <a:cs typeface="+mj-cs"/>
              </a:rPr>
              <a:t>إذا مر تيار كهربائي في المحلول الحمضي فإن الحمض </a:t>
            </a:r>
            <a:r>
              <a:rPr lang="ar-SA" dirty="0" err="1" smtClean="0">
                <a:cs typeface="+mj-cs"/>
              </a:rPr>
              <a:t>الأميني</a:t>
            </a:r>
            <a:r>
              <a:rPr lang="ar-SA" dirty="0" smtClean="0">
                <a:cs typeface="+mj-cs"/>
              </a:rPr>
              <a:t> يتجه نحو </a:t>
            </a:r>
            <a:r>
              <a:rPr lang="ar-SA" dirty="0" err="1" smtClean="0">
                <a:cs typeface="+mj-cs"/>
              </a:rPr>
              <a:t>الكاثود</a:t>
            </a:r>
            <a:r>
              <a:rPr lang="ar-SA" dirty="0" smtClean="0">
                <a:cs typeface="+mj-cs"/>
              </a:rPr>
              <a:t> (-) أي يتفاعل كقاعدة.</a:t>
            </a:r>
            <a:endParaRPr lang="en-US" dirty="0" smtClean="0">
              <a:cs typeface="+mj-cs"/>
            </a:endParaRPr>
          </a:p>
          <a:p>
            <a:pPr algn="r" rtl="1"/>
            <a:r>
              <a:rPr lang="ar-SA" dirty="0" smtClean="0">
                <a:cs typeface="+mj-cs"/>
              </a:rPr>
              <a:t>إذا مر تيار كهربائي في المحلول القاعدي فإن الحمض يتجه نحو </a:t>
            </a:r>
            <a:r>
              <a:rPr lang="ar-SA" dirty="0" err="1" smtClean="0">
                <a:cs typeface="+mj-cs"/>
              </a:rPr>
              <a:t>الأنود</a:t>
            </a:r>
            <a:r>
              <a:rPr lang="ar-SA" dirty="0" smtClean="0">
                <a:cs typeface="+mj-cs"/>
              </a:rPr>
              <a:t> (+) أي يتفاعل كحمض.</a:t>
            </a:r>
            <a:endParaRPr lang="en-US" dirty="0" smtClean="0">
              <a:cs typeface="+mj-cs"/>
            </a:endParaRPr>
          </a:p>
          <a:p>
            <a:pPr algn="r" rtl="1"/>
            <a:endParaRPr lang="en-US" dirty="0">
              <a:cs typeface="+mj-cs"/>
            </a:endParaRPr>
          </a:p>
        </p:txBody>
      </p:sp>
      <p:sp>
        <p:nvSpPr>
          <p:cNvPr id="6" name="Content Placeholder 5"/>
          <p:cNvSpPr>
            <a:spLocks noGrp="1"/>
          </p:cNvSpPr>
          <p:nvPr>
            <p:ph sz="half" idx="2"/>
          </p:nvPr>
        </p:nvSpPr>
        <p:spPr>
          <a:xfrm>
            <a:off x="457200" y="3352800"/>
            <a:ext cx="8229600" cy="3002124"/>
          </a:xfrm>
        </p:spPr>
        <p:txBody>
          <a:bodyPr>
            <a:noAutofit/>
          </a:bodyPr>
          <a:lstStyle/>
          <a:p>
            <a:pPr>
              <a:buNone/>
            </a:pPr>
            <a:r>
              <a:rPr lang="en-US" sz="1400" b="1" i="1" dirty="0" smtClean="0"/>
              <a:t>As weak base:</a:t>
            </a:r>
          </a:p>
          <a:p>
            <a:pPr>
              <a:buNone/>
            </a:pPr>
            <a:r>
              <a:rPr lang="en-US" sz="1400" dirty="0" smtClean="0"/>
              <a:t>	      H	                              </a:t>
            </a:r>
            <a:r>
              <a:rPr lang="ar-SA" sz="1400" dirty="0" smtClean="0"/>
              <a:t>       </a:t>
            </a:r>
            <a:r>
              <a:rPr lang="en-US" sz="1400" dirty="0" smtClean="0"/>
              <a:t>     H</a:t>
            </a:r>
          </a:p>
          <a:p>
            <a:pPr>
              <a:buNone/>
            </a:pPr>
            <a:endParaRPr lang="en-US" sz="1400" dirty="0" smtClean="0"/>
          </a:p>
          <a:p>
            <a:pPr>
              <a:buNone/>
            </a:pPr>
            <a:r>
              <a:rPr lang="en-US" sz="1400" baseline="30000" dirty="0" smtClean="0"/>
              <a:t> +</a:t>
            </a:r>
            <a:r>
              <a:rPr lang="en-US" sz="1400" dirty="0" smtClean="0"/>
              <a:t>H</a:t>
            </a:r>
            <a:r>
              <a:rPr lang="en-US" sz="1400" baseline="-25000" dirty="0" smtClean="0"/>
              <a:t>3</a:t>
            </a:r>
            <a:r>
              <a:rPr lang="en-US" sz="1400" dirty="0" smtClean="0"/>
              <a:t>N– C–COO</a:t>
            </a:r>
            <a:r>
              <a:rPr lang="en-US" sz="1400" baseline="30000" dirty="0" smtClean="0"/>
              <a:t>- </a:t>
            </a:r>
            <a:r>
              <a:rPr lang="en-US" sz="1400" dirty="0" smtClean="0"/>
              <a:t>+ H</a:t>
            </a:r>
            <a:r>
              <a:rPr lang="en-US" sz="1400" baseline="30000" dirty="0" smtClean="0"/>
              <a:t>+ 	   </a:t>
            </a:r>
            <a:r>
              <a:rPr lang="ar-SA" sz="1400" baseline="30000" dirty="0" smtClean="0"/>
              <a:t>         </a:t>
            </a:r>
            <a:r>
              <a:rPr lang="en-US" sz="1400" baseline="30000" dirty="0" smtClean="0"/>
              <a:t> +</a:t>
            </a:r>
            <a:r>
              <a:rPr lang="en-US" sz="1400" dirty="0" smtClean="0"/>
              <a:t>H</a:t>
            </a:r>
            <a:r>
              <a:rPr lang="en-US" sz="1400" baseline="-25000" dirty="0" smtClean="0"/>
              <a:t>3</a:t>
            </a:r>
            <a:r>
              <a:rPr lang="en-US" sz="1400" dirty="0" smtClean="0"/>
              <a:t>N– C–COOH</a:t>
            </a:r>
            <a:endParaRPr lang="en-US" sz="1400" baseline="30000" dirty="0" smtClean="0"/>
          </a:p>
          <a:p>
            <a:pPr>
              <a:buNone/>
            </a:pPr>
            <a:endParaRPr lang="en-US" sz="1400" baseline="30000" dirty="0" smtClean="0"/>
          </a:p>
          <a:p>
            <a:pPr>
              <a:buNone/>
            </a:pPr>
            <a:r>
              <a:rPr lang="en-US" sz="1400" dirty="0" smtClean="0"/>
              <a:t>	      R    		       </a:t>
            </a:r>
            <a:r>
              <a:rPr lang="ar-SA" sz="1400" dirty="0" smtClean="0"/>
              <a:t>       </a:t>
            </a:r>
            <a:r>
              <a:rPr lang="en-US" sz="1400" dirty="0" smtClean="0"/>
              <a:t>       R</a:t>
            </a:r>
            <a:endParaRPr lang="ar-SA" sz="1400" dirty="0" smtClean="0"/>
          </a:p>
          <a:p>
            <a:pPr>
              <a:buNone/>
            </a:pPr>
            <a:r>
              <a:rPr lang="en-US" sz="1400" b="1" i="1" dirty="0" smtClean="0"/>
              <a:t>As  weak acid:</a:t>
            </a:r>
          </a:p>
          <a:p>
            <a:pPr>
              <a:buNone/>
            </a:pPr>
            <a:r>
              <a:rPr lang="en-US" sz="1400" dirty="0" smtClean="0"/>
              <a:t>	</a:t>
            </a:r>
            <a:r>
              <a:rPr lang="ar-SA" sz="1400" dirty="0" smtClean="0"/>
              <a:t>       </a:t>
            </a:r>
            <a:r>
              <a:rPr lang="en-US" sz="1400" dirty="0" smtClean="0"/>
              <a:t> H		      </a:t>
            </a:r>
            <a:r>
              <a:rPr lang="ar-SA" sz="1400" dirty="0" smtClean="0"/>
              <a:t>        </a:t>
            </a:r>
            <a:r>
              <a:rPr lang="en-US" sz="1400" dirty="0" smtClean="0"/>
              <a:t>         H</a:t>
            </a:r>
          </a:p>
          <a:p>
            <a:pPr>
              <a:buNone/>
            </a:pPr>
            <a:endParaRPr lang="en-US" sz="1400" dirty="0" smtClean="0"/>
          </a:p>
          <a:p>
            <a:pPr>
              <a:buNone/>
            </a:pPr>
            <a:r>
              <a:rPr lang="en-US" sz="1400" baseline="30000" dirty="0" smtClean="0"/>
              <a:t>      +</a:t>
            </a:r>
            <a:r>
              <a:rPr lang="en-US" sz="1400" dirty="0" smtClean="0"/>
              <a:t>H</a:t>
            </a:r>
            <a:r>
              <a:rPr lang="en-US" sz="1400" baseline="-25000" dirty="0" smtClean="0"/>
              <a:t>3</a:t>
            </a:r>
            <a:r>
              <a:rPr lang="en-US" sz="1400" dirty="0" smtClean="0"/>
              <a:t>N– C–COO</a:t>
            </a:r>
            <a:r>
              <a:rPr lang="en-US" sz="1400" baseline="30000" dirty="0" smtClean="0"/>
              <a:t>-</a:t>
            </a:r>
            <a:r>
              <a:rPr lang="ar-SA" sz="1400" baseline="30000" dirty="0" smtClean="0"/>
              <a:t> </a:t>
            </a:r>
            <a:r>
              <a:rPr lang="en-US" sz="1400" baseline="30000" dirty="0" smtClean="0"/>
              <a:t> </a:t>
            </a:r>
            <a:r>
              <a:rPr lang="ar-SA" sz="1400" dirty="0" smtClean="0"/>
              <a:t>+</a:t>
            </a:r>
            <a:r>
              <a:rPr lang="en-US" sz="1400" dirty="0" smtClean="0"/>
              <a:t>OH</a:t>
            </a:r>
            <a:r>
              <a:rPr lang="en-US" sz="1400" baseline="30000" dirty="0" smtClean="0"/>
              <a:t>-</a:t>
            </a:r>
            <a:r>
              <a:rPr lang="en-US" sz="1400" dirty="0" smtClean="0"/>
              <a:t> </a:t>
            </a:r>
            <a:r>
              <a:rPr lang="ar-SA" sz="1400" dirty="0" smtClean="0"/>
              <a:t>  </a:t>
            </a:r>
            <a:r>
              <a:rPr lang="en-US" sz="1400" dirty="0" smtClean="0"/>
              <a:t>   </a:t>
            </a:r>
            <a:r>
              <a:rPr lang="ar-SA" sz="1400" dirty="0" smtClean="0"/>
              <a:t>     </a:t>
            </a:r>
            <a:r>
              <a:rPr lang="en-US" sz="1400" dirty="0" smtClean="0"/>
              <a:t> H</a:t>
            </a:r>
            <a:r>
              <a:rPr lang="en-US" sz="1400" baseline="-25000" dirty="0" smtClean="0"/>
              <a:t>2</a:t>
            </a:r>
            <a:r>
              <a:rPr lang="en-US" sz="1400" dirty="0" smtClean="0"/>
              <a:t>N– C–COO</a:t>
            </a:r>
            <a:r>
              <a:rPr lang="en-US" sz="1400" baseline="30000" dirty="0" smtClean="0"/>
              <a:t>-  </a:t>
            </a:r>
            <a:r>
              <a:rPr lang="en-US" sz="1400" dirty="0" smtClean="0"/>
              <a:t>+ H</a:t>
            </a:r>
            <a:r>
              <a:rPr lang="en-US" sz="1400" baseline="-25000" dirty="0" smtClean="0"/>
              <a:t>2</a:t>
            </a:r>
            <a:r>
              <a:rPr lang="en-US" sz="1400" dirty="0" smtClean="0"/>
              <a:t>O</a:t>
            </a:r>
          </a:p>
          <a:p>
            <a:pPr>
              <a:buNone/>
            </a:pPr>
            <a:endParaRPr lang="en-US" sz="1400" dirty="0" smtClean="0"/>
          </a:p>
          <a:p>
            <a:pPr>
              <a:buNone/>
            </a:pPr>
            <a:r>
              <a:rPr lang="ar-SA" sz="1400" dirty="0" smtClean="0"/>
              <a:t>    </a:t>
            </a:r>
            <a:r>
              <a:rPr lang="en-US" sz="1400" dirty="0" smtClean="0"/>
              <a:t>	</a:t>
            </a:r>
            <a:r>
              <a:rPr lang="ar-SA" sz="1400" dirty="0" smtClean="0"/>
              <a:t>        </a:t>
            </a:r>
            <a:r>
              <a:rPr lang="en-US" sz="1400" dirty="0" smtClean="0"/>
              <a:t> R		           </a:t>
            </a:r>
            <a:r>
              <a:rPr lang="ar-SA" sz="1400" dirty="0" smtClean="0"/>
              <a:t>        </a:t>
            </a:r>
            <a:r>
              <a:rPr lang="en-US" sz="1400" dirty="0" smtClean="0"/>
              <a:t>    R</a:t>
            </a:r>
          </a:p>
          <a:p>
            <a:pPr>
              <a:buNone/>
            </a:pPr>
            <a:endParaRPr lang="en-US" sz="1400" dirty="0" smtClean="0"/>
          </a:p>
          <a:p>
            <a:pPr>
              <a:buNone/>
            </a:pPr>
            <a:endParaRPr lang="en-US" sz="1400" dirty="0"/>
          </a:p>
        </p:txBody>
      </p:sp>
      <p:sp>
        <p:nvSpPr>
          <p:cNvPr id="7" name="Title 1"/>
          <p:cNvSpPr>
            <a:spLocks noGrp="1"/>
          </p:cNvSpPr>
          <p:nvPr>
            <p:ph type="title"/>
          </p:nvPr>
        </p:nvSpPr>
        <p:spPr/>
        <p:txBody>
          <a:bodyPr>
            <a:normAutofit fontScale="90000"/>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الخصائص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الحامضية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القاعدية للأحماض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الأمينية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10" name="Straight Connector 9"/>
          <p:cNvCxnSpPr/>
          <p:nvPr/>
        </p:nvCxnSpPr>
        <p:spPr>
          <a:xfrm rot="5400000">
            <a:off x="3314700" y="4000500"/>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90016" y="4470579"/>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390900" y="5448300"/>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390900" y="5981700"/>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028700" y="4000500"/>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028700" y="4456906"/>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181100" y="5474058"/>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180306" y="5980906"/>
            <a:ext cx="229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Left-Right Arrow 18"/>
          <p:cNvSpPr/>
          <p:nvPr/>
        </p:nvSpPr>
        <p:spPr>
          <a:xfrm>
            <a:off x="2209800" y="4191000"/>
            <a:ext cx="4572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Right Arrow 19"/>
          <p:cNvSpPr/>
          <p:nvPr/>
        </p:nvSpPr>
        <p:spPr>
          <a:xfrm>
            <a:off x="2438400" y="5638800"/>
            <a:ext cx="4572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نقطة التساوي الكهربائية </a:t>
            </a:r>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Isoelectric</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point</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pPr algn="r" rtl="1">
              <a:lnSpc>
                <a:spcPct val="150000"/>
              </a:lnSpc>
            </a:pPr>
            <a:r>
              <a:rPr lang="ar-SA" dirty="0" smtClean="0">
                <a:cs typeface="+mj-cs"/>
              </a:rPr>
              <a:t>تميل الأحماض الأمينية أحادية الكربوكسيل </a:t>
            </a:r>
            <a:r>
              <a:rPr lang="ar-SA" dirty="0" smtClean="0">
                <a:cs typeface="+mj-cs"/>
              </a:rPr>
              <a:t>و</a:t>
            </a:r>
            <a:r>
              <a:rPr lang="ar-SA" dirty="0" smtClean="0">
                <a:cs typeface="+mj-cs"/>
              </a:rPr>
              <a:t>أحادية </a:t>
            </a:r>
            <a:r>
              <a:rPr lang="ar-SA" dirty="0" smtClean="0">
                <a:cs typeface="+mj-cs"/>
              </a:rPr>
              <a:t>الأمين في محاليلها المائية إلى فقد البروتون من مجموعة الكربوكسيل بدرجة أكبر من قابلية مجموعة الأمين إلى اجتذاب هذا البروتون لتكوين الأيون ثنائي القطب ولذلك نجد أن المحاليل المائية لمثل هذه الأحماض الأمينية يحتوي عادة على تركيز معين من أيونات الهيدروجين يمكن إثباتها عن طريق تقدير </a:t>
            </a:r>
            <a:r>
              <a:rPr lang="en-US" dirty="0" smtClean="0">
                <a:cs typeface="+mj-cs"/>
              </a:rPr>
              <a:t>pH</a:t>
            </a:r>
            <a:r>
              <a:rPr lang="ar-SA" dirty="0" smtClean="0">
                <a:cs typeface="+mj-cs"/>
              </a:rPr>
              <a:t> للمحلول.</a:t>
            </a:r>
          </a:p>
          <a:p>
            <a:pPr algn="r" rtl="1">
              <a:lnSpc>
                <a:spcPct val="150000"/>
              </a:lnSpc>
            </a:pPr>
            <a:r>
              <a:rPr lang="ar-SA" dirty="0" smtClean="0">
                <a:cs typeface="+mj-cs"/>
              </a:rPr>
              <a:t>نقطة التساوي الكهربائية </a:t>
            </a:r>
            <a:r>
              <a:rPr lang="en-US" dirty="0" err="1" smtClean="0">
                <a:cs typeface="+mj-cs"/>
              </a:rPr>
              <a:t>isoelectric</a:t>
            </a:r>
            <a:r>
              <a:rPr lang="en-US" dirty="0" smtClean="0">
                <a:cs typeface="+mj-cs"/>
              </a:rPr>
              <a:t> point</a:t>
            </a:r>
            <a:r>
              <a:rPr lang="ar-SA" dirty="0" smtClean="0">
                <a:cs typeface="+mj-cs"/>
              </a:rPr>
              <a:t> هي النقطة أو درجة </a:t>
            </a:r>
            <a:r>
              <a:rPr lang="ar-SA" dirty="0" err="1" smtClean="0">
                <a:cs typeface="+mj-cs"/>
              </a:rPr>
              <a:t>ال</a:t>
            </a:r>
            <a:r>
              <a:rPr lang="ar-SA" dirty="0" smtClean="0">
                <a:cs typeface="+mj-cs"/>
              </a:rPr>
              <a:t> </a:t>
            </a:r>
            <a:r>
              <a:rPr lang="en-US" dirty="0" smtClean="0">
                <a:cs typeface="+mj-cs"/>
              </a:rPr>
              <a:t>pH</a:t>
            </a:r>
            <a:r>
              <a:rPr lang="ar-SA" dirty="0" smtClean="0">
                <a:cs typeface="+mj-cs"/>
              </a:rPr>
              <a:t> التي يحدث عندها اتزان بين الشحنات الكهربائية الموجبة والسالبة على أيونات الحمض </a:t>
            </a:r>
            <a:r>
              <a:rPr lang="ar-SA" dirty="0" err="1" smtClean="0">
                <a:cs typeface="+mj-cs"/>
              </a:rPr>
              <a:t>الأميني</a:t>
            </a:r>
            <a:r>
              <a:rPr lang="ar-SA" dirty="0" smtClean="0">
                <a:cs typeface="+mj-cs"/>
              </a:rPr>
              <a:t> فلا يتحرك إطلاقا إذا في مجال كهربائي.</a:t>
            </a:r>
            <a:endParaRPr lang="en-US" dirty="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منحنيات المعايرة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algn="r" rtl="1"/>
            <a:r>
              <a:rPr lang="ar-SA" sz="2800" dirty="0" smtClean="0">
                <a:cs typeface="+mj-cs"/>
              </a:rPr>
              <a:t>هي المنحنيات الناتجة من رسم درجات </a:t>
            </a:r>
            <a:r>
              <a:rPr lang="ar-SA" sz="2800" dirty="0" err="1" smtClean="0">
                <a:cs typeface="+mj-cs"/>
              </a:rPr>
              <a:t>الحامضية</a:t>
            </a:r>
            <a:r>
              <a:rPr lang="ar-SA" sz="2800" dirty="0" smtClean="0">
                <a:cs typeface="+mj-cs"/>
              </a:rPr>
              <a:t> مقابل </a:t>
            </a:r>
            <a:r>
              <a:rPr lang="ar-SA" sz="2800" dirty="0" err="1" smtClean="0">
                <a:cs typeface="+mj-cs"/>
              </a:rPr>
              <a:t>تراكيز</a:t>
            </a:r>
            <a:r>
              <a:rPr lang="ar-SA" sz="2800" dirty="0" smtClean="0">
                <a:cs typeface="+mj-cs"/>
              </a:rPr>
              <a:t> مختلفة من القاعدة المضافة لمحلول الحامض </a:t>
            </a:r>
            <a:r>
              <a:rPr lang="ar-SA" sz="2800" dirty="0" err="1" smtClean="0">
                <a:cs typeface="+mj-cs"/>
              </a:rPr>
              <a:t>الأميني</a:t>
            </a:r>
            <a:r>
              <a:rPr lang="ar-SA" sz="2800" dirty="0" smtClean="0">
                <a:cs typeface="+mj-cs"/>
              </a:rPr>
              <a:t>.</a:t>
            </a:r>
          </a:p>
          <a:p>
            <a:pPr algn="r" rtl="1"/>
            <a:r>
              <a:rPr lang="ar-SA" sz="2800" dirty="0" smtClean="0">
                <a:cs typeface="+mj-cs"/>
              </a:rPr>
              <a:t>أمثلة:</a:t>
            </a:r>
          </a:p>
          <a:p>
            <a:pPr lvl="1" algn="r" rtl="1"/>
            <a:r>
              <a:rPr lang="ar-SA" sz="2800" dirty="0" smtClean="0">
                <a:cs typeface="+mj-cs"/>
              </a:rPr>
              <a:t>منحنيات معايرة لأحماض </a:t>
            </a:r>
            <a:r>
              <a:rPr lang="ar-SA" sz="2800" dirty="0" err="1" smtClean="0">
                <a:cs typeface="+mj-cs"/>
              </a:rPr>
              <a:t>أمينية</a:t>
            </a:r>
            <a:r>
              <a:rPr lang="ar-SA" sz="2800" dirty="0" smtClean="0">
                <a:cs typeface="+mj-cs"/>
              </a:rPr>
              <a:t> متعادلة: مثل </a:t>
            </a:r>
            <a:r>
              <a:rPr lang="ar-SA" sz="2800" dirty="0" err="1" smtClean="0">
                <a:cs typeface="+mj-cs"/>
              </a:rPr>
              <a:t>الألنين</a:t>
            </a:r>
            <a:r>
              <a:rPr lang="ar-SA" sz="2800" dirty="0" smtClean="0">
                <a:cs typeface="+mj-cs"/>
              </a:rPr>
              <a:t>.</a:t>
            </a:r>
          </a:p>
          <a:p>
            <a:pPr lvl="1" algn="r" rtl="1"/>
            <a:r>
              <a:rPr lang="ar-SA" sz="2800" dirty="0" smtClean="0">
                <a:cs typeface="+mj-cs"/>
              </a:rPr>
              <a:t>منحنيات معايرة لأحماض </a:t>
            </a:r>
            <a:r>
              <a:rPr lang="ar-SA" sz="2800" dirty="0" err="1" smtClean="0">
                <a:cs typeface="+mj-cs"/>
              </a:rPr>
              <a:t>أمينية</a:t>
            </a:r>
            <a:r>
              <a:rPr lang="ar-SA" sz="2800" dirty="0" smtClean="0">
                <a:cs typeface="+mj-cs"/>
              </a:rPr>
              <a:t> لديها مجاميع </a:t>
            </a:r>
            <a:r>
              <a:rPr lang="en-US" sz="2800" dirty="0" smtClean="0">
                <a:cs typeface="+mj-cs"/>
              </a:rPr>
              <a:t>R</a:t>
            </a:r>
            <a:r>
              <a:rPr lang="ar-SA" sz="2800" dirty="0" smtClean="0">
                <a:cs typeface="+mj-cs"/>
              </a:rPr>
              <a:t> متأينة: مثل </a:t>
            </a:r>
            <a:r>
              <a:rPr lang="ar-SA" sz="2800" dirty="0" smtClean="0">
                <a:cs typeface="+mj-cs"/>
              </a:rPr>
              <a:t>اللايسين </a:t>
            </a:r>
            <a:r>
              <a:rPr lang="ar-SA" sz="2800" dirty="0" smtClean="0">
                <a:cs typeface="+mj-cs"/>
              </a:rPr>
              <a:t>و الجلوتامك.</a:t>
            </a:r>
          </a:p>
          <a:p>
            <a:pPr algn="r" rtl="1"/>
            <a:endParaRPr lang="en-US" sz="2800" dirty="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متعادلة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half" idx="1"/>
          </p:nvPr>
        </p:nvSpPr>
        <p:spPr>
          <a:xfrm>
            <a:off x="457200" y="1920085"/>
            <a:ext cx="8382000" cy="2194715"/>
          </a:xfrm>
        </p:spPr>
        <p:txBody>
          <a:bodyPr>
            <a:normAutofit fontScale="70000" lnSpcReduction="20000"/>
          </a:bodyPr>
          <a:lstStyle/>
          <a:p>
            <a:pPr algn="r" rtl="1">
              <a:buNone/>
            </a:pPr>
            <a:r>
              <a:rPr lang="ar-SA" sz="4000" b="1" dirty="0" smtClean="0">
                <a:cs typeface="+mj-cs"/>
              </a:rPr>
              <a:t>مثال </a:t>
            </a:r>
            <a:r>
              <a:rPr lang="ar-SA" sz="4000" b="1" dirty="0" err="1" smtClean="0">
                <a:cs typeface="+mj-cs"/>
              </a:rPr>
              <a:t>الألنين</a:t>
            </a:r>
            <a:r>
              <a:rPr lang="ar-SA" sz="4000" b="1" dirty="0" smtClean="0">
                <a:cs typeface="+mj-cs"/>
              </a:rPr>
              <a:t>:</a:t>
            </a:r>
          </a:p>
          <a:p>
            <a:pPr algn="r" rtl="1"/>
            <a:r>
              <a:rPr lang="ar-SA" sz="4000" dirty="0" smtClean="0">
                <a:cs typeface="+mj-cs"/>
              </a:rPr>
              <a:t>حمض أميني أحادي الأمين وأحادي </a:t>
            </a:r>
            <a:r>
              <a:rPr lang="ar-SA" sz="4000" dirty="0" err="1" smtClean="0">
                <a:cs typeface="+mj-cs"/>
              </a:rPr>
              <a:t>الكربوكسيل</a:t>
            </a:r>
            <a:r>
              <a:rPr lang="ar-SA" sz="4000" dirty="0" smtClean="0">
                <a:cs typeface="+mj-cs"/>
              </a:rPr>
              <a:t>.</a:t>
            </a:r>
          </a:p>
          <a:p>
            <a:pPr algn="r" rtl="1"/>
            <a:r>
              <a:rPr lang="ar-SA" sz="4000" dirty="0" smtClean="0">
                <a:cs typeface="+mj-cs"/>
              </a:rPr>
              <a:t>حامض ثنائي البروتون عندما يكون مشبعا بالبروتونات ، أي أن مجموعة الكربوكسيل ومجموعة الأمين قد تقبلت البروتونات وفي هذه الحالة يستطيع وهب بروبونين خلال المعايرة التامة مع القاعدة.</a:t>
            </a:r>
            <a:endParaRPr lang="en-US" sz="4000" dirty="0">
              <a:cs typeface="+mj-cs"/>
            </a:endParaRPr>
          </a:p>
        </p:txBody>
      </p:sp>
      <p:sp>
        <p:nvSpPr>
          <p:cNvPr id="5" name="Rectangle 6"/>
          <p:cNvSpPr>
            <a:spLocks noGrp="1" noChangeArrowheads="1"/>
          </p:cNvSpPr>
          <p:nvPr>
            <p:ph sz="half" idx="2"/>
          </p:nvPr>
        </p:nvSpPr>
        <p:spPr bwMode="auto">
          <a:xfrm>
            <a:off x="685800" y="4267200"/>
            <a:ext cx="8001000" cy="2087563"/>
          </a:xfrm>
          <a:prstGeom prst="rect">
            <a:avLst/>
          </a:prstGeom>
          <a:noFill/>
          <a:ln w="9525">
            <a:noFill/>
            <a:miter lim="800000"/>
            <a:headEnd/>
            <a:tailEnd/>
          </a:ln>
          <a:effectLst/>
        </p:spPr>
        <p:txBody>
          <a:bodyPr>
            <a:normAutofit fontScale="70000" lnSpcReduction="20000"/>
          </a:bodyPr>
          <a:lstStyle/>
          <a:p>
            <a:pPr marL="342900" indent="-342900" algn="l" rtl="0">
              <a:spcBef>
                <a:spcPct val="20000"/>
              </a:spcBef>
              <a:buClr>
                <a:schemeClr val="folHlink"/>
              </a:buClr>
              <a:buSzPct val="90000"/>
              <a:buFont typeface="Wingdings" pitchFamily="2" charset="2"/>
              <a:buNone/>
            </a:pPr>
            <a:r>
              <a:rPr lang="en-US" dirty="0"/>
              <a:t>		</a:t>
            </a:r>
            <a:r>
              <a:rPr lang="en-US" dirty="0" smtClean="0"/>
              <a:t>H</a:t>
            </a:r>
            <a:r>
              <a:rPr lang="en-US" dirty="0"/>
              <a:t>		          </a:t>
            </a:r>
            <a:r>
              <a:rPr lang="ar-SA" dirty="0" smtClean="0"/>
              <a:t> </a:t>
            </a:r>
            <a:r>
              <a:rPr lang="en-US" dirty="0" smtClean="0"/>
              <a:t> </a:t>
            </a:r>
            <a:r>
              <a:rPr lang="ar-SA" dirty="0" smtClean="0"/>
              <a:t> </a:t>
            </a:r>
            <a:r>
              <a:rPr lang="en-US" dirty="0" smtClean="0"/>
              <a:t> </a:t>
            </a:r>
            <a:r>
              <a:rPr lang="en-US" dirty="0"/>
              <a:t>H	</a:t>
            </a:r>
            <a:r>
              <a:rPr lang="en-US" dirty="0" smtClean="0"/>
              <a:t>   </a:t>
            </a:r>
            <a:r>
              <a:rPr lang="ar-SA" dirty="0" smtClean="0"/>
              <a:t>	  </a:t>
            </a:r>
            <a:r>
              <a:rPr lang="en-US" dirty="0" smtClean="0"/>
              <a:t>   </a:t>
            </a:r>
            <a:r>
              <a:rPr lang="en-US" dirty="0"/>
              <a:t>H	</a:t>
            </a:r>
          </a:p>
          <a:p>
            <a:pPr marL="342900" indent="-342900" algn="l" rtl="0">
              <a:spcBef>
                <a:spcPct val="20000"/>
              </a:spcBef>
              <a:buClr>
                <a:schemeClr val="folHlink"/>
              </a:buClr>
              <a:buSzPct val="90000"/>
              <a:buFont typeface="Wingdings" pitchFamily="2" charset="2"/>
              <a:buNone/>
            </a:pPr>
            <a:r>
              <a:rPr lang="en-US" sz="1200" dirty="0"/>
              <a:t>                                          </a:t>
            </a:r>
            <a:r>
              <a:rPr lang="ar-SA" sz="1200" dirty="0" smtClean="0"/>
              <a:t>	</a:t>
            </a:r>
            <a:r>
              <a:rPr lang="en-US" sz="1200" dirty="0" smtClean="0"/>
              <a:t>               </a:t>
            </a:r>
            <a:r>
              <a:rPr lang="en-US" dirty="0"/>
              <a:t>H</a:t>
            </a:r>
            <a:r>
              <a:rPr lang="en-US" baseline="30000" dirty="0"/>
              <a:t>+                                                  </a:t>
            </a:r>
            <a:r>
              <a:rPr lang="ar-SA" baseline="30000" dirty="0" smtClean="0"/>
              <a:t>     </a:t>
            </a:r>
            <a:r>
              <a:rPr lang="en-US" baseline="30000" dirty="0" smtClean="0"/>
              <a:t> </a:t>
            </a:r>
            <a:r>
              <a:rPr lang="en-US" dirty="0"/>
              <a:t>H</a:t>
            </a:r>
            <a:r>
              <a:rPr lang="en-US" baseline="30000" dirty="0"/>
              <a:t>+</a:t>
            </a:r>
            <a:r>
              <a:rPr lang="en-US" sz="1200" dirty="0"/>
              <a:t> </a:t>
            </a:r>
          </a:p>
          <a:p>
            <a:pPr marL="342900" indent="-342900" algn="l" rtl="0">
              <a:spcBef>
                <a:spcPct val="20000"/>
              </a:spcBef>
              <a:buClr>
                <a:schemeClr val="folHlink"/>
              </a:buClr>
              <a:buSzPct val="90000"/>
              <a:buFont typeface="Wingdings" pitchFamily="2" charset="2"/>
              <a:buNone/>
            </a:pPr>
            <a:r>
              <a:rPr lang="en-US" baseline="30000" dirty="0"/>
              <a:t>      +</a:t>
            </a:r>
            <a:r>
              <a:rPr lang="en-US" dirty="0"/>
              <a:t>H</a:t>
            </a:r>
            <a:r>
              <a:rPr lang="en-US" baseline="-25000" dirty="0"/>
              <a:t>3</a:t>
            </a:r>
            <a:r>
              <a:rPr lang="en-US" dirty="0"/>
              <a:t>N– C–COOH</a:t>
            </a:r>
            <a:r>
              <a:rPr lang="en-US" baseline="30000" dirty="0"/>
              <a:t> 	</a:t>
            </a:r>
            <a:r>
              <a:rPr lang="en-US" dirty="0"/>
              <a:t>  </a:t>
            </a:r>
            <a:r>
              <a:rPr lang="en-US" baseline="30000" dirty="0"/>
              <a:t>+</a:t>
            </a:r>
            <a:r>
              <a:rPr lang="en-US" dirty="0"/>
              <a:t>H</a:t>
            </a:r>
            <a:r>
              <a:rPr lang="en-US" baseline="-25000" dirty="0"/>
              <a:t>3</a:t>
            </a:r>
            <a:r>
              <a:rPr lang="en-US" dirty="0"/>
              <a:t>N– C–COO</a:t>
            </a:r>
            <a:r>
              <a:rPr lang="en-US" baseline="30000" dirty="0"/>
              <a:t>-	</a:t>
            </a:r>
            <a:r>
              <a:rPr lang="en-US" dirty="0"/>
              <a:t>          </a:t>
            </a:r>
            <a:r>
              <a:rPr lang="en-US" dirty="0" smtClean="0"/>
              <a:t> H</a:t>
            </a:r>
            <a:r>
              <a:rPr lang="en-US" baseline="-25000" dirty="0" smtClean="0"/>
              <a:t>2</a:t>
            </a:r>
            <a:r>
              <a:rPr lang="en-US" dirty="0" smtClean="0"/>
              <a:t>N</a:t>
            </a:r>
            <a:r>
              <a:rPr lang="en-US" dirty="0"/>
              <a:t>– C–COO</a:t>
            </a:r>
            <a:r>
              <a:rPr lang="en-US" baseline="30000" dirty="0"/>
              <a:t>-</a:t>
            </a:r>
          </a:p>
          <a:p>
            <a:pPr marL="342900" indent="-342900" algn="l" rtl="0">
              <a:spcBef>
                <a:spcPct val="20000"/>
              </a:spcBef>
              <a:buClr>
                <a:schemeClr val="folHlink"/>
              </a:buClr>
              <a:buSzPct val="90000"/>
              <a:buFont typeface="Wingdings" pitchFamily="2" charset="2"/>
              <a:buNone/>
            </a:pPr>
            <a:endParaRPr lang="en-US" sz="1200" dirty="0"/>
          </a:p>
          <a:p>
            <a:pPr marL="342900" indent="-342900" algn="l" rtl="0">
              <a:spcBef>
                <a:spcPct val="20000"/>
              </a:spcBef>
              <a:buClr>
                <a:schemeClr val="folHlink"/>
              </a:buClr>
              <a:buSzPct val="90000"/>
              <a:buFont typeface="Wingdings" pitchFamily="2" charset="2"/>
              <a:buNone/>
            </a:pPr>
            <a:r>
              <a:rPr lang="en-US" dirty="0"/>
              <a:t>		</a:t>
            </a:r>
            <a:r>
              <a:rPr lang="en-US" dirty="0" smtClean="0"/>
              <a:t> </a:t>
            </a:r>
            <a:r>
              <a:rPr lang="en-US" dirty="0"/>
              <a:t>R		            </a:t>
            </a:r>
            <a:r>
              <a:rPr lang="ar-SA" dirty="0" smtClean="0"/>
              <a:t>  </a:t>
            </a:r>
            <a:r>
              <a:rPr lang="en-US" dirty="0" smtClean="0"/>
              <a:t>R</a:t>
            </a:r>
            <a:r>
              <a:rPr lang="en-US" dirty="0"/>
              <a:t>	           </a:t>
            </a:r>
            <a:r>
              <a:rPr lang="en-US" dirty="0" smtClean="0"/>
              <a:t>    </a:t>
            </a:r>
            <a:r>
              <a:rPr lang="ar-SA" dirty="0" smtClean="0"/>
              <a:t>	  </a:t>
            </a:r>
            <a:r>
              <a:rPr lang="en-US" dirty="0" smtClean="0"/>
              <a:t>   R</a:t>
            </a:r>
            <a:endParaRPr lang="en-US" dirty="0"/>
          </a:p>
          <a:p>
            <a:pPr marL="342900" indent="-342900" algn="l" rtl="0">
              <a:spcBef>
                <a:spcPct val="20000"/>
              </a:spcBef>
              <a:buClr>
                <a:schemeClr val="folHlink"/>
              </a:buClr>
              <a:buSzPct val="90000"/>
              <a:buFont typeface="Wingdings" pitchFamily="2" charset="2"/>
              <a:buNone/>
            </a:pPr>
            <a:r>
              <a:rPr lang="en-US" dirty="0"/>
              <a:t>    At very low pH   	      </a:t>
            </a:r>
            <a:r>
              <a:rPr lang="en-US" dirty="0" err="1"/>
              <a:t>Zwitterion</a:t>
            </a:r>
            <a:r>
              <a:rPr lang="en-US" dirty="0"/>
              <a:t>		</a:t>
            </a:r>
            <a:r>
              <a:rPr lang="en-US" dirty="0" err="1"/>
              <a:t>Deprotonate</a:t>
            </a:r>
            <a:endParaRPr lang="en-US" dirty="0"/>
          </a:p>
          <a:p>
            <a:pPr marL="342900" indent="-342900" algn="l" rtl="0">
              <a:spcBef>
                <a:spcPct val="20000"/>
              </a:spcBef>
              <a:buClr>
                <a:schemeClr val="folHlink"/>
              </a:buClr>
              <a:buSzPct val="90000"/>
              <a:buFont typeface="Wingdings" pitchFamily="2" charset="2"/>
              <a:buNone/>
            </a:pPr>
            <a:r>
              <a:rPr lang="en-US" dirty="0"/>
              <a:t>    (</a:t>
            </a:r>
            <a:r>
              <a:rPr lang="en-US" dirty="0" err="1"/>
              <a:t>Protonated</a:t>
            </a:r>
            <a:r>
              <a:rPr lang="en-US" dirty="0"/>
              <a:t>)</a:t>
            </a:r>
          </a:p>
          <a:p>
            <a:pPr marL="342900" indent="-342900" algn="l" rtl="0">
              <a:spcBef>
                <a:spcPct val="20000"/>
              </a:spcBef>
              <a:buClr>
                <a:schemeClr val="folHlink"/>
              </a:buClr>
              <a:buSzPct val="90000"/>
              <a:buFont typeface="Wingdings" pitchFamily="2" charset="2"/>
              <a:buNone/>
            </a:pPr>
            <a:r>
              <a:rPr lang="en-US" dirty="0"/>
              <a:t>    </a:t>
            </a:r>
            <a:r>
              <a:rPr lang="ar-SA" dirty="0" smtClean="0"/>
              <a:t>  </a:t>
            </a:r>
            <a:r>
              <a:rPr lang="en-US" dirty="0" smtClean="0"/>
              <a:t> </a:t>
            </a:r>
            <a:r>
              <a:rPr lang="en-US" dirty="0"/>
              <a:t>+1 </a:t>
            </a:r>
            <a:r>
              <a:rPr lang="en-US" dirty="0" smtClean="0"/>
              <a:t>charge                            </a:t>
            </a:r>
            <a:r>
              <a:rPr lang="ar-SA" dirty="0" smtClean="0"/>
              <a:t>   </a:t>
            </a:r>
            <a:r>
              <a:rPr lang="en-US" dirty="0" smtClean="0"/>
              <a:t> </a:t>
            </a:r>
            <a:r>
              <a:rPr lang="en-US" dirty="0"/>
              <a:t>0 charge                          -1 charge</a:t>
            </a:r>
          </a:p>
        </p:txBody>
      </p:sp>
      <p:sp>
        <p:nvSpPr>
          <p:cNvPr id="8" name="Bent-Up Arrow 7"/>
          <p:cNvSpPr/>
          <p:nvPr/>
        </p:nvSpPr>
        <p:spPr>
          <a:xfrm>
            <a:off x="2895600" y="4800600"/>
            <a:ext cx="228600" cy="228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ent-Up Arrow 8"/>
          <p:cNvSpPr/>
          <p:nvPr/>
        </p:nvSpPr>
        <p:spPr>
          <a:xfrm>
            <a:off x="5334000" y="4800600"/>
            <a:ext cx="228600" cy="228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Right Arrow 5"/>
          <p:cNvSpPr/>
          <p:nvPr/>
        </p:nvSpPr>
        <p:spPr>
          <a:xfrm>
            <a:off x="2743200" y="4876800"/>
            <a:ext cx="6858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Right Arrow 6"/>
          <p:cNvSpPr/>
          <p:nvPr/>
        </p:nvSpPr>
        <p:spPr>
          <a:xfrm>
            <a:off x="5181600" y="4876800"/>
            <a:ext cx="6858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5400000">
            <a:off x="1638300" y="46855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639094" y="5142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278748" y="5142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306094" y="46855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514306" y="4672627"/>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514306" y="5142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95400" y="3810000"/>
            <a:ext cx="1066800" cy="381000"/>
          </a:xfrm>
          <a:prstGeom prst="rect">
            <a:avLst/>
          </a:prstGeom>
          <a:noFill/>
        </p:spPr>
        <p:txBody>
          <a:bodyPr wrap="square" rtlCol="0">
            <a:spAutoFit/>
          </a:bodyPr>
          <a:lstStyle/>
          <a:p>
            <a:r>
              <a:rPr lang="en-US" dirty="0" smtClean="0">
                <a:solidFill>
                  <a:schemeClr val="accent1">
                    <a:lumMod val="75000"/>
                  </a:schemeClr>
                </a:solidFill>
              </a:rPr>
              <a:t>Low pH</a:t>
            </a:r>
            <a:endParaRPr lang="en-US" dirty="0">
              <a:solidFill>
                <a:schemeClr val="accent1">
                  <a:lumMod val="75000"/>
                </a:schemeClr>
              </a:solidFill>
            </a:endParaRPr>
          </a:p>
        </p:txBody>
      </p:sp>
      <p:sp>
        <p:nvSpPr>
          <p:cNvPr id="19" name="TextBox 18"/>
          <p:cNvSpPr txBox="1"/>
          <p:nvPr/>
        </p:nvSpPr>
        <p:spPr>
          <a:xfrm>
            <a:off x="3733800" y="3886200"/>
            <a:ext cx="1371600" cy="369332"/>
          </a:xfrm>
          <a:prstGeom prst="rect">
            <a:avLst/>
          </a:prstGeom>
          <a:noFill/>
        </p:spPr>
        <p:txBody>
          <a:bodyPr wrap="square" rtlCol="0">
            <a:spAutoFit/>
          </a:bodyPr>
          <a:lstStyle/>
          <a:p>
            <a:r>
              <a:rPr lang="en-US" dirty="0" smtClean="0">
                <a:solidFill>
                  <a:schemeClr val="accent1">
                    <a:lumMod val="75000"/>
                  </a:schemeClr>
                </a:solidFill>
              </a:rPr>
              <a:t>Neutral pH</a:t>
            </a:r>
            <a:endParaRPr lang="en-US" dirty="0">
              <a:solidFill>
                <a:schemeClr val="accent1">
                  <a:lumMod val="75000"/>
                </a:schemeClr>
              </a:solidFill>
            </a:endParaRPr>
          </a:p>
        </p:txBody>
      </p:sp>
      <p:sp>
        <p:nvSpPr>
          <p:cNvPr id="20" name="TextBox 19"/>
          <p:cNvSpPr txBox="1"/>
          <p:nvPr/>
        </p:nvSpPr>
        <p:spPr>
          <a:xfrm>
            <a:off x="6019800" y="3886200"/>
            <a:ext cx="1066800" cy="381000"/>
          </a:xfrm>
          <a:prstGeom prst="rect">
            <a:avLst/>
          </a:prstGeom>
          <a:noFill/>
        </p:spPr>
        <p:txBody>
          <a:bodyPr wrap="square" rtlCol="0">
            <a:spAutoFit/>
          </a:bodyPr>
          <a:lstStyle/>
          <a:p>
            <a:r>
              <a:rPr lang="en-US" dirty="0" smtClean="0">
                <a:solidFill>
                  <a:schemeClr val="accent1">
                    <a:lumMod val="75000"/>
                  </a:schemeClr>
                </a:solidFill>
              </a:rPr>
              <a:t>High pH</a:t>
            </a:r>
            <a:endParaRPr lang="en-US"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متعادلة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half" idx="1"/>
          </p:nvPr>
        </p:nvSpPr>
        <p:spPr>
          <a:xfrm>
            <a:off x="457200" y="1920085"/>
            <a:ext cx="3581400" cy="4434840"/>
          </a:xfrm>
        </p:spPr>
        <p:txBody>
          <a:bodyPr>
            <a:normAutofit/>
          </a:bodyPr>
          <a:lstStyle/>
          <a:p>
            <a:pPr algn="r" rtl="1"/>
            <a:r>
              <a:rPr lang="ar-SA" dirty="0" smtClean="0">
                <a:cs typeface="+mj-cs"/>
              </a:rPr>
              <a:t>منحنى معايرة </a:t>
            </a:r>
            <a:r>
              <a:rPr lang="ar-SA" dirty="0" err="1" smtClean="0">
                <a:cs typeface="+mj-cs"/>
              </a:rPr>
              <a:t>اللألنين</a:t>
            </a:r>
            <a:r>
              <a:rPr lang="ar-SA" dirty="0" smtClean="0">
                <a:cs typeface="+mj-cs"/>
              </a:rPr>
              <a:t> له مرحلتان متميزتان مطابقتان لمعايرة البروتونين من الأنواع المشبعة بالبروتونات.</a:t>
            </a:r>
          </a:p>
          <a:p>
            <a:pPr algn="r" rtl="1"/>
            <a:r>
              <a:rPr lang="ar-SA" dirty="0" smtClean="0">
                <a:cs typeface="+mj-cs"/>
              </a:rPr>
              <a:t>كل خطوة من المنحنى المعايرة تشابه منحنى المعايرة المثالي لحامض أحادي البروتون وذلك يؤدي لوجود نقطة وسطية يكون عندها </a:t>
            </a:r>
            <a:r>
              <a:rPr lang="ar-SA" dirty="0" err="1" smtClean="0">
                <a:cs typeface="+mj-cs"/>
              </a:rPr>
              <a:t>ال</a:t>
            </a:r>
            <a:r>
              <a:rPr lang="ar-SA" dirty="0" smtClean="0">
                <a:cs typeface="+mj-cs"/>
              </a:rPr>
              <a:t> </a:t>
            </a:r>
            <a:r>
              <a:rPr lang="en-US" dirty="0" smtClean="0">
                <a:cs typeface="+mj-cs"/>
              </a:rPr>
              <a:t>pH</a:t>
            </a:r>
            <a:r>
              <a:rPr lang="ar-SA" dirty="0" smtClean="0">
                <a:cs typeface="+mj-cs"/>
              </a:rPr>
              <a:t> مساويا </a:t>
            </a:r>
            <a:r>
              <a:rPr lang="ar-SA" dirty="0" err="1" smtClean="0">
                <a:cs typeface="+mj-cs"/>
              </a:rPr>
              <a:t>لل</a:t>
            </a:r>
            <a:r>
              <a:rPr lang="ar-SA" dirty="0" smtClean="0">
                <a:cs typeface="+mj-cs"/>
              </a:rPr>
              <a:t> </a:t>
            </a:r>
            <a:r>
              <a:rPr lang="en-US" dirty="0" smtClean="0">
                <a:cs typeface="+mj-cs"/>
              </a:rPr>
              <a:t>pk</a:t>
            </a:r>
            <a:r>
              <a:rPr lang="en-US" baseline="-25000" dirty="0" smtClean="0">
                <a:cs typeface="+mj-cs"/>
              </a:rPr>
              <a:t>1</a:t>
            </a:r>
            <a:r>
              <a:rPr lang="en-US" dirty="0" smtClean="0">
                <a:latin typeface="Traditional Arabic"/>
                <a:cs typeface="+mj-cs"/>
              </a:rPr>
              <a:t>`</a:t>
            </a:r>
            <a:r>
              <a:rPr lang="ar-SA" dirty="0" smtClean="0">
                <a:latin typeface="Traditional Arabic"/>
                <a:cs typeface="+mj-cs"/>
              </a:rPr>
              <a:t> للجذر </a:t>
            </a:r>
            <a:r>
              <a:rPr lang="ar-SA" dirty="0" err="1" smtClean="0">
                <a:latin typeface="Traditional Arabic"/>
                <a:cs typeface="+mj-cs"/>
              </a:rPr>
              <a:t>البروتوني</a:t>
            </a:r>
            <a:r>
              <a:rPr lang="ar-SA" dirty="0" smtClean="0">
                <a:latin typeface="Traditional Arabic"/>
                <a:cs typeface="+mj-cs"/>
              </a:rPr>
              <a:t> </a:t>
            </a:r>
            <a:r>
              <a:rPr lang="ar-SA" dirty="0" err="1" smtClean="0">
                <a:latin typeface="Traditional Arabic"/>
                <a:cs typeface="+mj-cs"/>
              </a:rPr>
              <a:t>المعاير</a:t>
            </a:r>
            <a:r>
              <a:rPr lang="ar-SA" dirty="0" smtClean="0">
                <a:latin typeface="Traditional Arabic"/>
                <a:cs typeface="+mj-cs"/>
              </a:rPr>
              <a:t>.</a:t>
            </a:r>
            <a:endParaRPr lang="en-US" dirty="0">
              <a:cs typeface="+mj-cs"/>
            </a:endParaRPr>
          </a:p>
        </p:txBody>
      </p:sp>
      <p:pic>
        <p:nvPicPr>
          <p:cNvPr id="6" name="Content Placeholder 5" descr="alanine titration curve.gif"/>
          <p:cNvPicPr>
            <a:picLocks noGrp="1" noChangeAspect="1"/>
          </p:cNvPicPr>
          <p:nvPr>
            <p:ph sz="half" idx="2"/>
          </p:nvPr>
        </p:nvPicPr>
        <p:blipFill>
          <a:blip r:embed="rId3" cstate="print"/>
          <a:stretch>
            <a:fillRect/>
          </a:stretch>
        </p:blipFill>
        <p:spPr>
          <a:xfrm>
            <a:off x="3733800" y="1981200"/>
            <a:ext cx="4852987" cy="4648200"/>
          </a:xfrm>
        </p:spPr>
      </p:pic>
      <p:grpSp>
        <p:nvGrpSpPr>
          <p:cNvPr id="26" name="Group 25"/>
          <p:cNvGrpSpPr/>
          <p:nvPr/>
        </p:nvGrpSpPr>
        <p:grpSpPr>
          <a:xfrm>
            <a:off x="4839237" y="2514601"/>
            <a:ext cx="3542763" cy="3385344"/>
            <a:chOff x="4839237" y="2514601"/>
            <a:chExt cx="3542763" cy="3385344"/>
          </a:xfrm>
        </p:grpSpPr>
        <p:sp>
          <p:nvSpPr>
            <p:cNvPr id="7" name="TextBox 6"/>
            <p:cNvSpPr txBox="1"/>
            <p:nvPr/>
          </p:nvSpPr>
          <p:spPr>
            <a:xfrm>
              <a:off x="7010400" y="2514601"/>
              <a:ext cx="13716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25000" dirty="0" smtClean="0">
                  <a:solidFill>
                    <a:schemeClr val="accent1">
                      <a:lumMod val="75000"/>
                    </a:schemeClr>
                  </a:solidFill>
                </a:rPr>
                <a:t>2</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9" name="TextBox 8"/>
            <p:cNvSpPr txBox="1"/>
            <p:nvPr/>
          </p:nvSpPr>
          <p:spPr>
            <a:xfrm>
              <a:off x="6642279" y="4340423"/>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0" name="TextBox 9"/>
            <p:cNvSpPr txBox="1"/>
            <p:nvPr/>
          </p:nvSpPr>
          <p:spPr>
            <a:xfrm>
              <a:off x="5181600" y="5057001"/>
              <a:ext cx="990600" cy="276999"/>
            </a:xfrm>
            <a:prstGeom prst="rect">
              <a:avLst/>
            </a:prstGeom>
            <a:noFill/>
          </p:spPr>
          <p:txBody>
            <a:bodyPr wrap="square" rtlCol="0">
              <a:spAutoFit/>
            </a:bodyPr>
            <a:lstStyle/>
            <a:p>
              <a:r>
                <a:rPr lang="en-US" sz="1200" dirty="0" smtClean="0"/>
                <a:t>pK1</a:t>
              </a:r>
              <a:r>
                <a:rPr lang="en-US" sz="1200" dirty="0" smtClean="0">
                  <a:latin typeface="Traditional Arabic"/>
                  <a:cs typeface="Traditional Arabic"/>
                </a:rPr>
                <a:t>`= 2.34</a:t>
              </a:r>
              <a:endParaRPr lang="en-US" sz="1200" dirty="0"/>
            </a:p>
          </p:txBody>
        </p:sp>
        <p:sp>
          <p:nvSpPr>
            <p:cNvPr id="12" name="TextBox 11"/>
            <p:cNvSpPr txBox="1"/>
            <p:nvPr/>
          </p:nvSpPr>
          <p:spPr>
            <a:xfrm>
              <a:off x="7086600" y="3581400"/>
              <a:ext cx="990600" cy="276999"/>
            </a:xfrm>
            <a:prstGeom prst="rect">
              <a:avLst/>
            </a:prstGeom>
            <a:noFill/>
          </p:spPr>
          <p:txBody>
            <a:bodyPr wrap="square" rtlCol="0">
              <a:spAutoFit/>
            </a:bodyPr>
            <a:lstStyle/>
            <a:p>
              <a:r>
                <a:rPr lang="en-US" sz="1200" dirty="0" smtClean="0"/>
                <a:t>pK2</a:t>
              </a:r>
              <a:r>
                <a:rPr lang="en-US" sz="1200" dirty="0" smtClean="0">
                  <a:latin typeface="Traditional Arabic"/>
                  <a:cs typeface="Traditional Arabic"/>
                </a:rPr>
                <a:t>`= 9.69</a:t>
              </a:r>
              <a:endParaRPr lang="en-US" sz="1200" dirty="0"/>
            </a:p>
          </p:txBody>
        </p:sp>
        <p:sp>
          <p:nvSpPr>
            <p:cNvPr id="13" name="TextBox 12"/>
            <p:cNvSpPr txBox="1"/>
            <p:nvPr/>
          </p:nvSpPr>
          <p:spPr>
            <a:xfrm>
              <a:off x="5715000" y="4191000"/>
              <a:ext cx="838200" cy="276999"/>
            </a:xfrm>
            <a:prstGeom prst="rect">
              <a:avLst/>
            </a:prstGeom>
            <a:noFill/>
          </p:spPr>
          <p:txBody>
            <a:bodyPr wrap="square" rtlCol="0">
              <a:spAutoFit/>
            </a:bodyPr>
            <a:lstStyle/>
            <a:p>
              <a:r>
                <a:rPr lang="en-US" sz="1200" dirty="0" smtClean="0"/>
                <a:t>pH1</a:t>
              </a:r>
              <a:r>
                <a:rPr lang="en-US" sz="1200" dirty="0" smtClean="0">
                  <a:latin typeface="Traditional Arabic"/>
                  <a:cs typeface="Traditional Arabic"/>
                </a:rPr>
                <a:t>= 6.02</a:t>
              </a:r>
              <a:endParaRPr lang="en-US" sz="1200" dirty="0"/>
            </a:p>
          </p:txBody>
        </p:sp>
        <p:sp>
          <p:nvSpPr>
            <p:cNvPr id="14" name="TextBox 13"/>
            <p:cNvSpPr txBox="1"/>
            <p:nvPr/>
          </p:nvSpPr>
          <p:spPr>
            <a:xfrm>
              <a:off x="5715000" y="3043535"/>
              <a:ext cx="12192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25000" dirty="0" smtClean="0">
                  <a:solidFill>
                    <a:schemeClr val="accent6">
                      <a:lumMod val="60000"/>
                      <a:lumOff val="40000"/>
                    </a:schemeClr>
                  </a:solidFill>
                </a:rPr>
                <a:t>2</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6" name="Straight Arrow Connector 15"/>
            <p:cNvCxnSpPr/>
            <p:nvPr/>
          </p:nvCxnSpPr>
          <p:spPr>
            <a:xfrm>
              <a:off x="6858000" y="3200400"/>
              <a:ext cx="5334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953000" y="4567535"/>
              <a:ext cx="12954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dirty="0">
                  <a:solidFill>
                    <a:schemeClr val="accent6">
                      <a:lumMod val="60000"/>
                      <a:lumOff val="40000"/>
                    </a:schemeClr>
                  </a:solidFill>
                </a:rPr>
                <a:t>H</a:t>
              </a:r>
              <a:endParaRPr lang="en-US" sz="1200" dirty="0" smtClean="0">
                <a:solidFill>
                  <a:schemeClr val="accent6">
                    <a:lumMod val="60000"/>
                    <a:lumOff val="40000"/>
                  </a:schemeClr>
                </a:solidFill>
              </a:endParaRP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9" name="Straight Arrow Connector 18"/>
            <p:cNvCxnSpPr/>
            <p:nvPr/>
          </p:nvCxnSpPr>
          <p:spPr>
            <a:xfrm rot="5400000">
              <a:off x="5943600" y="5029200"/>
              <a:ext cx="2286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39237" y="5592168"/>
              <a:ext cx="15240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CHRCOOH</a:t>
              </a:r>
              <a:endParaRPr lang="en-US" sz="1400" baseline="30000" dirty="0">
                <a:solidFill>
                  <a:schemeClr val="accent1">
                    <a:lumMod val="75000"/>
                  </a:schemeClr>
                </a:solidFill>
              </a:endParaRPr>
            </a:p>
          </p:txBody>
        </p:sp>
      </p:grpSp>
      <p:cxnSp>
        <p:nvCxnSpPr>
          <p:cNvPr id="24" name="Straight Arrow Connector 23"/>
          <p:cNvCxnSpPr/>
          <p:nvPr/>
        </p:nvCxnSpPr>
        <p:spPr>
          <a:xfrm>
            <a:off x="7315200" y="64008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920085"/>
            <a:ext cx="3505200" cy="4434840"/>
          </a:xfrm>
        </p:spPr>
        <p:txBody>
          <a:bodyPr/>
          <a:lstStyle/>
          <a:p>
            <a:pPr algn="r" rtl="1"/>
            <a:r>
              <a:rPr lang="ar-SA" dirty="0" smtClean="0">
                <a:cs typeface="+mj-cs"/>
              </a:rPr>
              <a:t>1- عند درجة </a:t>
            </a:r>
            <a:r>
              <a:rPr lang="ar-SA" dirty="0" err="1" smtClean="0">
                <a:cs typeface="+mj-cs"/>
              </a:rPr>
              <a:t>الحامضية</a:t>
            </a:r>
            <a:r>
              <a:rPr lang="ar-SA" dirty="0" smtClean="0">
                <a:cs typeface="+mj-cs"/>
              </a:rPr>
              <a:t> المنخفضة (</a:t>
            </a:r>
            <a:r>
              <a:rPr lang="en-US" dirty="0" smtClean="0">
                <a:cs typeface="+mj-cs"/>
              </a:rPr>
              <a:t>pH = 1</a:t>
            </a:r>
            <a:r>
              <a:rPr lang="ar-SA" dirty="0" smtClean="0">
                <a:cs typeface="+mj-cs"/>
              </a:rPr>
              <a:t>) يكون الحمض مشبع وثنائي البروتون وعليه شحنة موجبة (+1).</a:t>
            </a:r>
          </a:p>
          <a:p>
            <a:pPr algn="r" rtl="1"/>
            <a:r>
              <a:rPr lang="ar-SA" dirty="0" smtClean="0">
                <a:cs typeface="+mj-cs"/>
              </a:rPr>
              <a:t>2- بإضافة القاعدة تبدأ مجموعة </a:t>
            </a:r>
            <a:r>
              <a:rPr lang="ar-SA" dirty="0" err="1" smtClean="0">
                <a:cs typeface="+mj-cs"/>
              </a:rPr>
              <a:t>الكربوكسيل</a:t>
            </a:r>
            <a:r>
              <a:rPr lang="ar-SA" dirty="0" smtClean="0">
                <a:cs typeface="+mj-cs"/>
              </a:rPr>
              <a:t> (الأكثر </a:t>
            </a:r>
            <a:r>
              <a:rPr lang="ar-SA" dirty="0" err="1" smtClean="0">
                <a:cs typeface="+mj-cs"/>
              </a:rPr>
              <a:t>حامضية</a:t>
            </a:r>
            <a:r>
              <a:rPr lang="ar-SA" dirty="0" smtClean="0">
                <a:cs typeface="+mj-cs"/>
              </a:rPr>
              <a:t>) بفقد </a:t>
            </a:r>
            <a:r>
              <a:rPr lang="ar-SA" dirty="0" err="1" smtClean="0">
                <a:cs typeface="+mj-cs"/>
              </a:rPr>
              <a:t>بروتونها</a:t>
            </a:r>
            <a:endParaRPr lang="en-US" dirty="0">
              <a:cs typeface="+mj-cs"/>
            </a:endParaRPr>
          </a:p>
        </p:txBody>
      </p:sp>
      <p:pic>
        <p:nvPicPr>
          <p:cNvPr id="7" name="Content Placeholder 5" descr="alanine titration curve.gif"/>
          <p:cNvPicPr>
            <a:picLocks noGrp="1" noChangeAspect="1"/>
          </p:cNvPicPr>
          <p:nvPr>
            <p:ph sz="half" idx="2"/>
          </p:nvPr>
        </p:nvPicPr>
        <p:blipFill>
          <a:blip r:embed="rId3" cstate="print"/>
          <a:stretch>
            <a:fillRect/>
          </a:stretch>
        </p:blipFill>
        <p:spPr>
          <a:xfrm>
            <a:off x="3810000" y="1828800"/>
            <a:ext cx="4776787" cy="4648201"/>
          </a:xfrm>
        </p:spPr>
      </p:pic>
      <p:grpSp>
        <p:nvGrpSpPr>
          <p:cNvPr id="8" name="Group 7"/>
          <p:cNvGrpSpPr/>
          <p:nvPr/>
        </p:nvGrpSpPr>
        <p:grpSpPr>
          <a:xfrm>
            <a:off x="4876800" y="2362200"/>
            <a:ext cx="3542763" cy="3385344"/>
            <a:chOff x="4839237" y="2514601"/>
            <a:chExt cx="3542763" cy="3385344"/>
          </a:xfrm>
        </p:grpSpPr>
        <p:sp>
          <p:nvSpPr>
            <p:cNvPr id="9" name="TextBox 8"/>
            <p:cNvSpPr txBox="1"/>
            <p:nvPr/>
          </p:nvSpPr>
          <p:spPr>
            <a:xfrm>
              <a:off x="7010400" y="2514601"/>
              <a:ext cx="13716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25000" dirty="0" smtClean="0">
                  <a:solidFill>
                    <a:schemeClr val="accent1">
                      <a:lumMod val="75000"/>
                    </a:schemeClr>
                  </a:solidFill>
                </a:rPr>
                <a:t>2</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0" name="TextBox 9"/>
            <p:cNvSpPr txBox="1"/>
            <p:nvPr/>
          </p:nvSpPr>
          <p:spPr>
            <a:xfrm>
              <a:off x="6642279" y="4340423"/>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1" name="TextBox 10"/>
            <p:cNvSpPr txBox="1"/>
            <p:nvPr/>
          </p:nvSpPr>
          <p:spPr>
            <a:xfrm>
              <a:off x="5181600" y="5057001"/>
              <a:ext cx="990600" cy="276999"/>
            </a:xfrm>
            <a:prstGeom prst="rect">
              <a:avLst/>
            </a:prstGeom>
            <a:noFill/>
          </p:spPr>
          <p:txBody>
            <a:bodyPr wrap="square" rtlCol="0">
              <a:spAutoFit/>
            </a:bodyPr>
            <a:lstStyle/>
            <a:p>
              <a:r>
                <a:rPr lang="en-US" sz="1200" dirty="0" smtClean="0"/>
                <a:t>pK1</a:t>
              </a:r>
              <a:r>
                <a:rPr lang="en-US" sz="1200" dirty="0" smtClean="0">
                  <a:latin typeface="Traditional Arabic"/>
                  <a:cs typeface="Traditional Arabic"/>
                </a:rPr>
                <a:t>`= 2.34</a:t>
              </a:r>
              <a:endParaRPr lang="en-US" sz="1200" dirty="0"/>
            </a:p>
          </p:txBody>
        </p:sp>
        <p:sp>
          <p:nvSpPr>
            <p:cNvPr id="12" name="TextBox 11"/>
            <p:cNvSpPr txBox="1"/>
            <p:nvPr/>
          </p:nvSpPr>
          <p:spPr>
            <a:xfrm>
              <a:off x="7086600" y="3581400"/>
              <a:ext cx="990600" cy="276999"/>
            </a:xfrm>
            <a:prstGeom prst="rect">
              <a:avLst/>
            </a:prstGeom>
            <a:noFill/>
          </p:spPr>
          <p:txBody>
            <a:bodyPr wrap="square" rtlCol="0">
              <a:spAutoFit/>
            </a:bodyPr>
            <a:lstStyle/>
            <a:p>
              <a:r>
                <a:rPr lang="en-US" sz="1200" dirty="0" smtClean="0"/>
                <a:t>pK2</a:t>
              </a:r>
              <a:r>
                <a:rPr lang="en-US" sz="1200" dirty="0" smtClean="0">
                  <a:latin typeface="Traditional Arabic"/>
                  <a:cs typeface="Traditional Arabic"/>
                </a:rPr>
                <a:t>`= 9.69</a:t>
              </a:r>
              <a:endParaRPr lang="en-US" sz="1200" dirty="0"/>
            </a:p>
          </p:txBody>
        </p:sp>
        <p:sp>
          <p:nvSpPr>
            <p:cNvPr id="13" name="TextBox 12"/>
            <p:cNvSpPr txBox="1"/>
            <p:nvPr/>
          </p:nvSpPr>
          <p:spPr>
            <a:xfrm>
              <a:off x="5715000" y="4191000"/>
              <a:ext cx="838200" cy="276999"/>
            </a:xfrm>
            <a:prstGeom prst="rect">
              <a:avLst/>
            </a:prstGeom>
            <a:noFill/>
          </p:spPr>
          <p:txBody>
            <a:bodyPr wrap="square" rtlCol="0">
              <a:spAutoFit/>
            </a:bodyPr>
            <a:lstStyle/>
            <a:p>
              <a:r>
                <a:rPr lang="en-US" sz="1200" dirty="0" smtClean="0"/>
                <a:t>pH1</a:t>
              </a:r>
              <a:r>
                <a:rPr lang="en-US" sz="1200" dirty="0" smtClean="0">
                  <a:latin typeface="Traditional Arabic"/>
                  <a:cs typeface="Traditional Arabic"/>
                </a:rPr>
                <a:t>= 6.02</a:t>
              </a:r>
              <a:endParaRPr lang="en-US" sz="1200" dirty="0"/>
            </a:p>
          </p:txBody>
        </p:sp>
        <p:sp>
          <p:nvSpPr>
            <p:cNvPr id="14" name="TextBox 13"/>
            <p:cNvSpPr txBox="1"/>
            <p:nvPr/>
          </p:nvSpPr>
          <p:spPr>
            <a:xfrm>
              <a:off x="5715000" y="3043535"/>
              <a:ext cx="12192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25000" dirty="0" smtClean="0">
                  <a:solidFill>
                    <a:schemeClr val="accent6">
                      <a:lumMod val="60000"/>
                      <a:lumOff val="40000"/>
                    </a:schemeClr>
                  </a:solidFill>
                </a:rPr>
                <a:t>2</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5" name="Straight Arrow Connector 14"/>
            <p:cNvCxnSpPr/>
            <p:nvPr/>
          </p:nvCxnSpPr>
          <p:spPr>
            <a:xfrm>
              <a:off x="6858000" y="3200400"/>
              <a:ext cx="5334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3000" y="4567535"/>
              <a:ext cx="12954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dirty="0">
                  <a:solidFill>
                    <a:schemeClr val="accent6">
                      <a:lumMod val="60000"/>
                      <a:lumOff val="40000"/>
                    </a:schemeClr>
                  </a:solidFill>
                </a:rPr>
                <a:t>H</a:t>
              </a:r>
              <a:endParaRPr lang="en-US" sz="1200" dirty="0" smtClean="0">
                <a:solidFill>
                  <a:schemeClr val="accent6">
                    <a:lumMod val="60000"/>
                    <a:lumOff val="40000"/>
                  </a:schemeClr>
                </a:solidFill>
              </a:endParaRP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7" name="Straight Arrow Connector 16"/>
            <p:cNvCxnSpPr/>
            <p:nvPr/>
          </p:nvCxnSpPr>
          <p:spPr>
            <a:xfrm rot="5400000">
              <a:off x="5943600" y="5029200"/>
              <a:ext cx="2286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39237" y="5592168"/>
              <a:ext cx="15240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CHRCOOH</a:t>
              </a:r>
              <a:endParaRPr lang="en-US" sz="1400" baseline="30000" dirty="0">
                <a:solidFill>
                  <a:schemeClr val="accent1">
                    <a:lumMod val="75000"/>
                  </a:schemeClr>
                </a:solidFill>
              </a:endParaRPr>
            </a:p>
          </p:txBody>
        </p:sp>
      </p:grpSp>
      <p:sp>
        <p:nvSpPr>
          <p:cNvPr id="19"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متعادلة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0" name="TextBox 19"/>
          <p:cNvSpPr txBox="1"/>
          <p:nvPr/>
        </p:nvSpPr>
        <p:spPr>
          <a:xfrm>
            <a:off x="381000" y="5486400"/>
            <a:ext cx="1752600" cy="307777"/>
          </a:xfrm>
          <a:prstGeom prst="rect">
            <a:avLst/>
          </a:prstGeom>
          <a:solidFill>
            <a:schemeClr val="bg1">
              <a:lumMod val="85000"/>
            </a:schemeClr>
          </a:solidFill>
        </p:spPr>
        <p:txBody>
          <a:bodyPr wrap="square" rtlCol="0">
            <a:spAutoFit/>
          </a:bodyPr>
          <a:lstStyle/>
          <a:p>
            <a:r>
              <a:rPr lang="en-US" sz="1400" dirty="0" smtClean="0">
                <a:solidFill>
                  <a:schemeClr val="accent6">
                    <a:lumMod val="60000"/>
                    <a:lumOff val="40000"/>
                  </a:schemeClr>
                </a:solidFill>
              </a:rPr>
              <a:t>NH</a:t>
            </a:r>
            <a:r>
              <a:rPr lang="en-US" sz="1400" baseline="30000" dirty="0" smtClean="0">
                <a:solidFill>
                  <a:schemeClr val="accent6">
                    <a:lumMod val="60000"/>
                    <a:lumOff val="40000"/>
                  </a:schemeClr>
                </a:solidFill>
              </a:rPr>
              <a:t>+</a:t>
            </a:r>
            <a:r>
              <a:rPr lang="en-US" sz="1400" baseline="-25000" dirty="0" smtClean="0">
                <a:solidFill>
                  <a:schemeClr val="accent6">
                    <a:lumMod val="60000"/>
                    <a:lumOff val="40000"/>
                  </a:schemeClr>
                </a:solidFill>
              </a:rPr>
              <a:t>3</a:t>
            </a:r>
            <a:r>
              <a:rPr lang="en-US" sz="1400" dirty="0" smtClean="0">
                <a:solidFill>
                  <a:schemeClr val="accent6">
                    <a:lumMod val="60000"/>
                    <a:lumOff val="40000"/>
                  </a:schemeClr>
                </a:solidFill>
              </a:rPr>
              <a:t>CHRCOOH</a:t>
            </a:r>
            <a:endParaRPr lang="en-US" sz="1400" baseline="30000" dirty="0">
              <a:solidFill>
                <a:schemeClr val="accent6">
                  <a:lumMod val="60000"/>
                  <a:lumOff val="40000"/>
                </a:schemeClr>
              </a:solidFill>
            </a:endParaRPr>
          </a:p>
        </p:txBody>
      </p:sp>
      <p:sp>
        <p:nvSpPr>
          <p:cNvPr id="21" name="TextBox 20"/>
          <p:cNvSpPr txBox="1"/>
          <p:nvPr/>
        </p:nvSpPr>
        <p:spPr>
          <a:xfrm>
            <a:off x="2362200" y="5486400"/>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6">
                    <a:lumMod val="60000"/>
                    <a:lumOff val="40000"/>
                  </a:schemeClr>
                </a:solidFill>
              </a:rPr>
              <a:t>NH</a:t>
            </a:r>
            <a:r>
              <a:rPr lang="en-US" sz="1400" baseline="30000" dirty="0" smtClean="0">
                <a:solidFill>
                  <a:schemeClr val="accent6">
                    <a:lumMod val="60000"/>
                    <a:lumOff val="40000"/>
                  </a:schemeClr>
                </a:solidFill>
              </a:rPr>
              <a:t>+</a:t>
            </a:r>
            <a:r>
              <a:rPr lang="en-US" sz="1400" baseline="-25000" dirty="0" smtClean="0">
                <a:solidFill>
                  <a:schemeClr val="accent6">
                    <a:lumMod val="60000"/>
                    <a:lumOff val="40000"/>
                  </a:schemeClr>
                </a:solidFill>
              </a:rPr>
              <a:t>3</a:t>
            </a:r>
            <a:r>
              <a:rPr lang="en-US" sz="1400" dirty="0" smtClean="0">
                <a:solidFill>
                  <a:schemeClr val="accent6">
                    <a:lumMod val="60000"/>
                    <a:lumOff val="40000"/>
                  </a:schemeClr>
                </a:solidFill>
              </a:rPr>
              <a:t>CHRCOO</a:t>
            </a:r>
            <a:r>
              <a:rPr lang="en-US" sz="1400" baseline="30000" dirty="0" smtClean="0">
                <a:solidFill>
                  <a:schemeClr val="accent6">
                    <a:lumMod val="60000"/>
                    <a:lumOff val="40000"/>
                  </a:schemeClr>
                </a:solidFill>
              </a:rPr>
              <a:t>-</a:t>
            </a:r>
            <a:endParaRPr lang="en-US" sz="1400" baseline="30000" dirty="0">
              <a:solidFill>
                <a:schemeClr val="accent6">
                  <a:lumMod val="60000"/>
                  <a:lumOff val="40000"/>
                </a:schemeClr>
              </a:solidFill>
            </a:endParaRPr>
          </a:p>
        </p:txBody>
      </p:sp>
      <p:sp>
        <p:nvSpPr>
          <p:cNvPr id="23" name="TextBox 22"/>
          <p:cNvSpPr txBox="1"/>
          <p:nvPr/>
        </p:nvSpPr>
        <p:spPr>
          <a:xfrm>
            <a:off x="3657600" y="5483423"/>
            <a:ext cx="609600" cy="307777"/>
          </a:xfrm>
          <a:prstGeom prst="rect">
            <a:avLst/>
          </a:prstGeom>
          <a:solidFill>
            <a:schemeClr val="bg1">
              <a:lumMod val="85000"/>
            </a:schemeClr>
          </a:solidFill>
        </p:spPr>
        <p:txBody>
          <a:bodyPr wrap="square" rtlCol="0">
            <a:spAutoFit/>
          </a:bodyPr>
          <a:lstStyle/>
          <a:p>
            <a:r>
              <a:rPr lang="en-US" sz="1400" dirty="0" smtClean="0">
                <a:solidFill>
                  <a:schemeClr val="accent6">
                    <a:lumMod val="60000"/>
                    <a:lumOff val="40000"/>
                  </a:schemeClr>
                </a:solidFill>
              </a:rPr>
              <a:t>+  H</a:t>
            </a:r>
            <a:r>
              <a:rPr lang="en-US" sz="1400" baseline="30000" dirty="0" smtClean="0">
                <a:solidFill>
                  <a:schemeClr val="accent6">
                    <a:lumMod val="60000"/>
                    <a:lumOff val="40000"/>
                  </a:schemeClr>
                </a:solidFill>
              </a:rPr>
              <a:t>+</a:t>
            </a:r>
            <a:endParaRPr lang="en-US" sz="1400" baseline="30000" dirty="0">
              <a:solidFill>
                <a:schemeClr val="accent6">
                  <a:lumMod val="60000"/>
                  <a:lumOff val="40000"/>
                </a:schemeClr>
              </a:solidFill>
            </a:endParaRPr>
          </a:p>
        </p:txBody>
      </p:sp>
      <p:sp>
        <p:nvSpPr>
          <p:cNvPr id="22" name="Left-Right Arrow 21"/>
          <p:cNvSpPr/>
          <p:nvPr/>
        </p:nvSpPr>
        <p:spPr>
          <a:xfrm>
            <a:off x="1879242" y="5562600"/>
            <a:ext cx="5334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a:off x="7352763" y="6261279"/>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685800" y="4800600"/>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6">
                    <a:lumMod val="60000"/>
                    <a:lumOff val="40000"/>
                  </a:schemeClr>
                </a:solidFill>
              </a:rPr>
              <a:t>NH</a:t>
            </a:r>
            <a:r>
              <a:rPr lang="en-US" sz="1400" baseline="30000" dirty="0" smtClean="0">
                <a:solidFill>
                  <a:schemeClr val="accent6">
                    <a:lumMod val="60000"/>
                    <a:lumOff val="40000"/>
                  </a:schemeClr>
                </a:solidFill>
              </a:rPr>
              <a:t>+</a:t>
            </a:r>
            <a:r>
              <a:rPr lang="en-US" sz="1400" baseline="-25000" dirty="0" smtClean="0">
                <a:solidFill>
                  <a:schemeClr val="accent6">
                    <a:lumMod val="60000"/>
                    <a:lumOff val="40000"/>
                  </a:schemeClr>
                </a:solidFill>
              </a:rPr>
              <a:t>3</a:t>
            </a:r>
            <a:r>
              <a:rPr lang="en-US" sz="1400" dirty="0" smtClean="0">
                <a:solidFill>
                  <a:schemeClr val="accent6">
                    <a:lumMod val="60000"/>
                    <a:lumOff val="40000"/>
                  </a:schemeClr>
                </a:solidFill>
              </a:rPr>
              <a:t>CHRCOO</a:t>
            </a:r>
            <a:r>
              <a:rPr lang="en-US" sz="1400" baseline="30000" dirty="0" smtClean="0">
                <a:solidFill>
                  <a:schemeClr val="accent6">
                    <a:lumMod val="60000"/>
                    <a:lumOff val="40000"/>
                  </a:schemeClr>
                </a:solidFill>
              </a:rPr>
              <a:t>-</a:t>
            </a:r>
            <a:endParaRPr lang="en-US" sz="1400" baseline="30000" dirty="0">
              <a:solidFill>
                <a:schemeClr val="accent6">
                  <a:lumMod val="60000"/>
                  <a:lumOff val="40000"/>
                </a:schemeClr>
              </a:solidFill>
            </a:endParaRPr>
          </a:p>
        </p:txBody>
      </p:sp>
      <p:sp>
        <p:nvSpPr>
          <p:cNvPr id="24" name="TextBox 23"/>
          <p:cNvSpPr txBox="1"/>
          <p:nvPr/>
        </p:nvSpPr>
        <p:spPr>
          <a:xfrm>
            <a:off x="762000" y="4416623"/>
            <a:ext cx="1752600" cy="307777"/>
          </a:xfrm>
          <a:prstGeom prst="rect">
            <a:avLst/>
          </a:prstGeom>
          <a:solidFill>
            <a:schemeClr val="bg1">
              <a:lumMod val="85000"/>
            </a:schemeClr>
          </a:solidFill>
        </p:spPr>
        <p:txBody>
          <a:bodyPr wrap="square" rtlCol="0">
            <a:spAutoFit/>
          </a:bodyPr>
          <a:lstStyle/>
          <a:p>
            <a:r>
              <a:rPr lang="en-US" sz="1400" dirty="0" smtClean="0">
                <a:solidFill>
                  <a:schemeClr val="accent6">
                    <a:lumMod val="60000"/>
                    <a:lumOff val="40000"/>
                  </a:schemeClr>
                </a:solidFill>
              </a:rPr>
              <a:t>NH</a:t>
            </a:r>
            <a:r>
              <a:rPr lang="en-US" sz="1400" baseline="30000" dirty="0" smtClean="0">
                <a:solidFill>
                  <a:schemeClr val="accent6">
                    <a:lumMod val="60000"/>
                    <a:lumOff val="40000"/>
                  </a:schemeClr>
                </a:solidFill>
              </a:rPr>
              <a:t>+</a:t>
            </a:r>
            <a:r>
              <a:rPr lang="en-US" sz="1400" baseline="-25000" dirty="0" smtClean="0">
                <a:solidFill>
                  <a:schemeClr val="accent6">
                    <a:lumMod val="60000"/>
                    <a:lumOff val="40000"/>
                  </a:schemeClr>
                </a:solidFill>
              </a:rPr>
              <a:t>3</a:t>
            </a:r>
            <a:r>
              <a:rPr lang="en-US" sz="1400" dirty="0" smtClean="0">
                <a:solidFill>
                  <a:schemeClr val="accent6">
                    <a:lumMod val="60000"/>
                    <a:lumOff val="40000"/>
                  </a:schemeClr>
                </a:solidFill>
              </a:rPr>
              <a:t>CHRCOOH</a:t>
            </a:r>
            <a:endParaRPr lang="en-US" sz="1400" baseline="30000" dirty="0">
              <a:solidFill>
                <a:schemeClr val="accent6">
                  <a:lumMod val="60000"/>
                  <a:lumOff val="40000"/>
                </a:schemeClr>
              </a:solidFill>
            </a:endParaRPr>
          </a:p>
        </p:txBody>
      </p:sp>
      <p:sp>
        <p:nvSpPr>
          <p:cNvPr id="5" name="Content Placeholder 4"/>
          <p:cNvSpPr>
            <a:spLocks noGrp="1"/>
          </p:cNvSpPr>
          <p:nvPr>
            <p:ph sz="half" idx="1"/>
          </p:nvPr>
        </p:nvSpPr>
        <p:spPr>
          <a:xfrm>
            <a:off x="457200" y="1920085"/>
            <a:ext cx="3505200" cy="4434840"/>
          </a:xfrm>
        </p:spPr>
        <p:txBody>
          <a:bodyPr/>
          <a:lstStyle/>
          <a:p>
            <a:pPr algn="r" rtl="1"/>
            <a:r>
              <a:rPr lang="en-US" dirty="0" smtClean="0">
                <a:cs typeface="+mj-cs"/>
              </a:rPr>
              <a:t>3</a:t>
            </a:r>
            <a:r>
              <a:rPr lang="ar-SA" dirty="0" smtClean="0">
                <a:cs typeface="+mj-cs"/>
              </a:rPr>
              <a:t>- بإضافة المزيد من القاعدة نصل إلى النقطة الوسطية للمرحلة الأولى من المنحنى حيث يكون </a:t>
            </a:r>
            <a:r>
              <a:rPr lang="ar-SA" dirty="0" err="1" smtClean="0">
                <a:cs typeface="+mj-cs"/>
              </a:rPr>
              <a:t>ال</a:t>
            </a:r>
            <a:r>
              <a:rPr lang="ar-SA" dirty="0" smtClean="0">
                <a:cs typeface="+mj-cs"/>
              </a:rPr>
              <a:t> </a:t>
            </a:r>
            <a:r>
              <a:rPr lang="en-US" dirty="0" smtClean="0">
                <a:cs typeface="+mj-cs"/>
              </a:rPr>
              <a:t>pH</a:t>
            </a:r>
            <a:r>
              <a:rPr lang="ar-SA" dirty="0" smtClean="0">
                <a:cs typeface="+mj-cs"/>
              </a:rPr>
              <a:t> مساويا </a:t>
            </a:r>
            <a:r>
              <a:rPr lang="ar-SA" dirty="0" err="1" smtClean="0">
                <a:cs typeface="+mj-cs"/>
              </a:rPr>
              <a:t>لل</a:t>
            </a:r>
            <a:r>
              <a:rPr lang="ar-SA" dirty="0" smtClean="0">
                <a:cs typeface="+mj-cs"/>
              </a:rPr>
              <a:t> </a:t>
            </a:r>
            <a:r>
              <a:rPr lang="en-US" dirty="0" smtClean="0">
                <a:cs typeface="+mj-cs"/>
              </a:rPr>
              <a:t>pk</a:t>
            </a:r>
            <a:r>
              <a:rPr lang="en-US" baseline="-25000" dirty="0" smtClean="0">
                <a:cs typeface="+mj-cs"/>
              </a:rPr>
              <a:t>1</a:t>
            </a:r>
            <a:r>
              <a:rPr lang="en-US" dirty="0" smtClean="0">
                <a:latin typeface="Traditional Arabic"/>
                <a:cs typeface="+mj-cs"/>
              </a:rPr>
              <a:t>`</a:t>
            </a:r>
            <a:r>
              <a:rPr lang="ar-SA" dirty="0" smtClean="0">
                <a:latin typeface="Traditional Arabic"/>
                <a:cs typeface="+mj-cs"/>
              </a:rPr>
              <a:t> = 2.34 </a:t>
            </a:r>
            <a:r>
              <a:rPr lang="ar-SA" dirty="0" smtClean="0">
                <a:cs typeface="+mj-cs"/>
              </a:rPr>
              <a:t>(يعمل كمحلول منظم) وتكون هناك كميات متساوية من واهب البروتون		      ومستقبل البروتون</a:t>
            </a:r>
          </a:p>
        </p:txBody>
      </p:sp>
      <p:pic>
        <p:nvPicPr>
          <p:cNvPr id="7" name="Content Placeholder 5" descr="alanine titration curve.gif"/>
          <p:cNvPicPr>
            <a:picLocks noGrp="1" noChangeAspect="1"/>
          </p:cNvPicPr>
          <p:nvPr>
            <p:ph sz="half" idx="2"/>
          </p:nvPr>
        </p:nvPicPr>
        <p:blipFill>
          <a:blip r:embed="rId3" cstate="print"/>
          <a:stretch>
            <a:fillRect/>
          </a:stretch>
        </p:blipFill>
        <p:spPr>
          <a:xfrm>
            <a:off x="3810000" y="1828800"/>
            <a:ext cx="4776787" cy="4648201"/>
          </a:xfrm>
        </p:spPr>
      </p:pic>
      <p:grpSp>
        <p:nvGrpSpPr>
          <p:cNvPr id="2" name="Group 7"/>
          <p:cNvGrpSpPr/>
          <p:nvPr/>
        </p:nvGrpSpPr>
        <p:grpSpPr>
          <a:xfrm>
            <a:off x="4876800" y="2362200"/>
            <a:ext cx="3542763" cy="3385344"/>
            <a:chOff x="4839237" y="2514601"/>
            <a:chExt cx="3542763" cy="3385344"/>
          </a:xfrm>
        </p:grpSpPr>
        <p:sp>
          <p:nvSpPr>
            <p:cNvPr id="9" name="TextBox 8"/>
            <p:cNvSpPr txBox="1"/>
            <p:nvPr/>
          </p:nvSpPr>
          <p:spPr>
            <a:xfrm>
              <a:off x="7010400" y="2514601"/>
              <a:ext cx="13716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25000" dirty="0" smtClean="0">
                  <a:solidFill>
                    <a:schemeClr val="accent1">
                      <a:lumMod val="75000"/>
                    </a:schemeClr>
                  </a:solidFill>
                </a:rPr>
                <a:t>2</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0" name="TextBox 9"/>
            <p:cNvSpPr txBox="1"/>
            <p:nvPr/>
          </p:nvSpPr>
          <p:spPr>
            <a:xfrm>
              <a:off x="6642279" y="4340423"/>
              <a:ext cx="16002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a:t>
              </a:r>
              <a:r>
                <a:rPr lang="en-US" sz="1400" baseline="30000" dirty="0" smtClean="0">
                  <a:solidFill>
                    <a:schemeClr val="accent1">
                      <a:lumMod val="75000"/>
                    </a:schemeClr>
                  </a:solidFill>
                </a:rPr>
                <a:t>-</a:t>
              </a:r>
              <a:endParaRPr lang="en-US" sz="1400" baseline="30000" dirty="0">
                <a:solidFill>
                  <a:schemeClr val="accent1">
                    <a:lumMod val="75000"/>
                  </a:schemeClr>
                </a:solidFill>
              </a:endParaRPr>
            </a:p>
          </p:txBody>
        </p:sp>
        <p:sp>
          <p:nvSpPr>
            <p:cNvPr id="11" name="TextBox 10"/>
            <p:cNvSpPr txBox="1"/>
            <p:nvPr/>
          </p:nvSpPr>
          <p:spPr>
            <a:xfrm>
              <a:off x="5181600" y="5057001"/>
              <a:ext cx="990600" cy="276999"/>
            </a:xfrm>
            <a:prstGeom prst="rect">
              <a:avLst/>
            </a:prstGeom>
            <a:noFill/>
          </p:spPr>
          <p:txBody>
            <a:bodyPr wrap="square" rtlCol="0">
              <a:spAutoFit/>
            </a:bodyPr>
            <a:lstStyle/>
            <a:p>
              <a:r>
                <a:rPr lang="en-US" sz="1200" dirty="0" smtClean="0"/>
                <a:t>pK1</a:t>
              </a:r>
              <a:r>
                <a:rPr lang="en-US" sz="1200" dirty="0" smtClean="0">
                  <a:latin typeface="Traditional Arabic"/>
                  <a:cs typeface="Traditional Arabic"/>
                </a:rPr>
                <a:t>`= 2.34</a:t>
              </a:r>
              <a:endParaRPr lang="en-US" sz="1200" dirty="0"/>
            </a:p>
          </p:txBody>
        </p:sp>
        <p:sp>
          <p:nvSpPr>
            <p:cNvPr id="12" name="TextBox 11"/>
            <p:cNvSpPr txBox="1"/>
            <p:nvPr/>
          </p:nvSpPr>
          <p:spPr>
            <a:xfrm>
              <a:off x="7086600" y="3581400"/>
              <a:ext cx="990600" cy="276999"/>
            </a:xfrm>
            <a:prstGeom prst="rect">
              <a:avLst/>
            </a:prstGeom>
            <a:noFill/>
          </p:spPr>
          <p:txBody>
            <a:bodyPr wrap="square" rtlCol="0">
              <a:spAutoFit/>
            </a:bodyPr>
            <a:lstStyle/>
            <a:p>
              <a:r>
                <a:rPr lang="en-US" sz="1200" dirty="0" smtClean="0"/>
                <a:t>pK2</a:t>
              </a:r>
              <a:r>
                <a:rPr lang="en-US" sz="1200" dirty="0" smtClean="0">
                  <a:latin typeface="Traditional Arabic"/>
                  <a:cs typeface="Traditional Arabic"/>
                </a:rPr>
                <a:t>`= 9.69</a:t>
              </a:r>
              <a:endParaRPr lang="en-US" sz="1200" dirty="0"/>
            </a:p>
          </p:txBody>
        </p:sp>
        <p:sp>
          <p:nvSpPr>
            <p:cNvPr id="13" name="TextBox 12"/>
            <p:cNvSpPr txBox="1"/>
            <p:nvPr/>
          </p:nvSpPr>
          <p:spPr>
            <a:xfrm>
              <a:off x="5715000" y="4191000"/>
              <a:ext cx="838200" cy="276999"/>
            </a:xfrm>
            <a:prstGeom prst="rect">
              <a:avLst/>
            </a:prstGeom>
            <a:noFill/>
          </p:spPr>
          <p:txBody>
            <a:bodyPr wrap="square" rtlCol="0">
              <a:spAutoFit/>
            </a:bodyPr>
            <a:lstStyle/>
            <a:p>
              <a:r>
                <a:rPr lang="en-US" sz="1200" dirty="0" smtClean="0"/>
                <a:t>pH1</a:t>
              </a:r>
              <a:r>
                <a:rPr lang="en-US" sz="1200" dirty="0" smtClean="0">
                  <a:latin typeface="Traditional Arabic"/>
                  <a:cs typeface="Traditional Arabic"/>
                </a:rPr>
                <a:t>= 6.02</a:t>
              </a:r>
              <a:endParaRPr lang="en-US" sz="1200" dirty="0"/>
            </a:p>
          </p:txBody>
        </p:sp>
        <p:sp>
          <p:nvSpPr>
            <p:cNvPr id="14" name="TextBox 13"/>
            <p:cNvSpPr txBox="1"/>
            <p:nvPr/>
          </p:nvSpPr>
          <p:spPr>
            <a:xfrm>
              <a:off x="5715000" y="3043535"/>
              <a:ext cx="12192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25000" dirty="0" smtClean="0">
                  <a:solidFill>
                    <a:schemeClr val="accent6">
                      <a:lumMod val="60000"/>
                      <a:lumOff val="40000"/>
                    </a:schemeClr>
                  </a:solidFill>
                </a:rPr>
                <a:t>2</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5" name="Straight Arrow Connector 14"/>
            <p:cNvCxnSpPr/>
            <p:nvPr/>
          </p:nvCxnSpPr>
          <p:spPr>
            <a:xfrm>
              <a:off x="6858000" y="3200400"/>
              <a:ext cx="5334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3000" y="4567535"/>
              <a:ext cx="1295400" cy="461665"/>
            </a:xfrm>
            <a:prstGeom prst="rect">
              <a:avLst/>
            </a:prstGeom>
            <a:solidFill>
              <a:schemeClr val="bg1">
                <a:lumMod val="85000"/>
              </a:schemeClr>
            </a:solidFill>
          </p:spPr>
          <p:txBody>
            <a:bodyPr wrap="square" rtlCol="0">
              <a:spAutoFit/>
            </a:bodyPr>
            <a:lstStyle/>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dirty="0">
                  <a:solidFill>
                    <a:schemeClr val="accent6">
                      <a:lumMod val="60000"/>
                      <a:lumOff val="40000"/>
                    </a:schemeClr>
                  </a:solidFill>
                </a:rPr>
                <a:t>H</a:t>
              </a:r>
              <a:endParaRPr lang="en-US" sz="1200" dirty="0" smtClean="0">
                <a:solidFill>
                  <a:schemeClr val="accent6">
                    <a:lumMod val="60000"/>
                    <a:lumOff val="40000"/>
                  </a:schemeClr>
                </a:solidFill>
              </a:endParaRPr>
            </a:p>
            <a:p>
              <a:r>
                <a:rPr lang="en-US" sz="1200" dirty="0" smtClean="0">
                  <a:solidFill>
                    <a:schemeClr val="accent6">
                      <a:lumMod val="60000"/>
                      <a:lumOff val="40000"/>
                    </a:schemeClr>
                  </a:solidFill>
                </a:rPr>
                <a:t>NH</a:t>
              </a:r>
              <a:r>
                <a:rPr lang="en-US" sz="1200" baseline="30000" dirty="0" smtClean="0">
                  <a:solidFill>
                    <a:schemeClr val="accent6">
                      <a:lumMod val="60000"/>
                      <a:lumOff val="40000"/>
                    </a:schemeClr>
                  </a:solidFill>
                </a:rPr>
                <a:t>+</a:t>
              </a:r>
              <a:r>
                <a:rPr lang="en-US" sz="1200" baseline="-25000" dirty="0" smtClean="0">
                  <a:solidFill>
                    <a:schemeClr val="accent6">
                      <a:lumMod val="60000"/>
                      <a:lumOff val="40000"/>
                    </a:schemeClr>
                  </a:solidFill>
                </a:rPr>
                <a:t>3</a:t>
              </a:r>
              <a:r>
                <a:rPr lang="en-US" sz="1200" dirty="0" smtClean="0">
                  <a:solidFill>
                    <a:schemeClr val="accent6">
                      <a:lumMod val="60000"/>
                      <a:lumOff val="40000"/>
                    </a:schemeClr>
                  </a:solidFill>
                </a:rPr>
                <a:t>CHRCOO</a:t>
              </a:r>
              <a:r>
                <a:rPr lang="en-US" sz="1200" baseline="30000" dirty="0" smtClean="0">
                  <a:solidFill>
                    <a:schemeClr val="accent6">
                      <a:lumMod val="60000"/>
                      <a:lumOff val="40000"/>
                    </a:schemeClr>
                  </a:solidFill>
                </a:rPr>
                <a:t>-</a:t>
              </a:r>
            </a:p>
          </p:txBody>
        </p:sp>
        <p:cxnSp>
          <p:nvCxnSpPr>
            <p:cNvPr id="17" name="Straight Arrow Connector 16"/>
            <p:cNvCxnSpPr/>
            <p:nvPr/>
          </p:nvCxnSpPr>
          <p:spPr>
            <a:xfrm rot="5400000">
              <a:off x="5943600" y="5029200"/>
              <a:ext cx="228600" cy="22860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39237" y="5592168"/>
              <a:ext cx="1524000" cy="307777"/>
            </a:xfrm>
            <a:prstGeom prst="rect">
              <a:avLst/>
            </a:prstGeom>
            <a:solidFill>
              <a:schemeClr val="bg1">
                <a:lumMod val="85000"/>
              </a:schemeClr>
            </a:solidFill>
          </p:spPr>
          <p:txBody>
            <a:bodyPr wrap="square" rtlCol="0">
              <a:spAutoFit/>
            </a:bodyPr>
            <a:lstStyle/>
            <a:p>
              <a:r>
                <a:rPr lang="en-US" sz="1400" dirty="0" smtClean="0">
                  <a:solidFill>
                    <a:schemeClr val="accent1">
                      <a:lumMod val="75000"/>
                    </a:schemeClr>
                  </a:solidFill>
                </a:rPr>
                <a:t>NH</a:t>
              </a:r>
              <a:r>
                <a:rPr lang="en-US" sz="1400" baseline="30000" dirty="0" smtClean="0">
                  <a:solidFill>
                    <a:schemeClr val="accent1">
                      <a:lumMod val="75000"/>
                    </a:schemeClr>
                  </a:solidFill>
                </a:rPr>
                <a:t>+</a:t>
              </a:r>
              <a:r>
                <a:rPr lang="en-US" sz="1400" baseline="-25000" dirty="0" smtClean="0">
                  <a:solidFill>
                    <a:schemeClr val="accent1">
                      <a:lumMod val="75000"/>
                    </a:schemeClr>
                  </a:solidFill>
                </a:rPr>
                <a:t>3</a:t>
              </a:r>
              <a:r>
                <a:rPr lang="en-US" sz="1400" dirty="0" smtClean="0">
                  <a:solidFill>
                    <a:schemeClr val="accent1">
                      <a:lumMod val="75000"/>
                    </a:schemeClr>
                  </a:solidFill>
                </a:rPr>
                <a:t>CHRCOOH</a:t>
              </a:r>
              <a:endParaRPr lang="en-US" sz="1400" baseline="30000" dirty="0">
                <a:solidFill>
                  <a:schemeClr val="accent1">
                    <a:lumMod val="75000"/>
                  </a:schemeClr>
                </a:solidFill>
              </a:endParaRPr>
            </a:p>
          </p:txBody>
        </p:sp>
      </p:grpSp>
      <p:sp>
        <p:nvSpPr>
          <p:cNvPr id="19" name="Title 1"/>
          <p:cNvSpPr>
            <a:spLocks noGrp="1"/>
          </p:cNvSpPr>
          <p:nvPr>
            <p:ph type="title"/>
          </p:nvPr>
        </p:nvSpPr>
        <p:spPr/>
        <p:txBody>
          <a:bodyPr/>
          <a:lstStyle/>
          <a:p>
            <a:pPr algn="r" rtl="1"/>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تابع منحنيات معايرة لأحماض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أمينية</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متعادلة</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20" name="Straight Arrow Connector 19"/>
          <p:cNvCxnSpPr/>
          <p:nvPr/>
        </p:nvCxnSpPr>
        <p:spPr>
          <a:xfrm>
            <a:off x="7328079" y="6261279"/>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TotalTime>
  <Words>707</Words>
  <Application>Microsoft Office PowerPoint</Application>
  <PresentationFormat>On-screen Show (4:3)</PresentationFormat>
  <Paragraphs>147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منحنيات المعايرة للأحماض الأمينية</vt:lpstr>
      <vt:lpstr>الخصائص الحامضية – القاعدية للأحماض الأمينية</vt:lpstr>
      <vt:lpstr>تابع الخصائص الحامضية – القاعدية للأحماض الأمينية</vt:lpstr>
      <vt:lpstr>نقطة التساوي الكهربائية Isoelectric point</vt:lpstr>
      <vt:lpstr>منحنيات المعايرة</vt:lpstr>
      <vt:lpstr>منحنيات معايرة لأحماض أمينية متعادلة</vt:lpstr>
      <vt:lpstr>تابع منحنيات معايرة لأحماض أمينية متعادلة</vt:lpstr>
      <vt:lpstr>تابع منحنيات معايرة لأحماض أمينية متعادلة</vt:lpstr>
      <vt:lpstr>تابع منحنيات معايرة لأحماض أمينية متعادلة</vt:lpstr>
      <vt:lpstr>تابع منحنيات معايرة لأحماض أمينية متعادلة</vt:lpstr>
      <vt:lpstr>تابع منحنيات معايرة لأحماض أمينية متعادلة</vt:lpstr>
      <vt:lpstr>تابع منحنيات معايرة لأحماض أمينية R المتغيرة</vt:lpstr>
      <vt:lpstr>منحنى المعايره للجلوماتيك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Mohammed</dc:creator>
  <cp:lastModifiedBy>nojood</cp:lastModifiedBy>
  <cp:revision>35</cp:revision>
  <dcterms:created xsi:type="dcterms:W3CDTF">2008-10-26T18:08:52Z</dcterms:created>
  <dcterms:modified xsi:type="dcterms:W3CDTF">2010-10-13T05:55:08Z</dcterms:modified>
</cp:coreProperties>
</file>