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93" r:id="rId16"/>
    <p:sldId id="280" r:id="rId17"/>
    <p:sldId id="282" r:id="rId18"/>
    <p:sldId id="283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4" r:id="rId27"/>
    <p:sldId id="297" r:id="rId28"/>
    <p:sldId id="298" r:id="rId29"/>
    <p:sldId id="300" r:id="rId30"/>
    <p:sldId id="258" r:id="rId31"/>
    <p:sldId id="259" r:id="rId32"/>
    <p:sldId id="260" r:id="rId33"/>
    <p:sldId id="261" r:id="rId34"/>
    <p:sldId id="265" r:id="rId35"/>
    <p:sldId id="262" r:id="rId3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F8CBA9-D229-4E87-A6EA-404E28A12F42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27B2B0B-D70B-4899-8DB7-5E6F6E9FE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F89A52-03B3-49E2-AB21-26075E4C68B7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D7AF46-F7DE-402C-843D-4ACF681F20DB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F5D2AE-3AE1-4818-AF79-2AF55279B61E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BH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F50B7-87E2-42AB-BEE1-B1BA7D8F00D9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B0FFC-A3EB-47D2-8DF6-DF0D73F9CBC0}" type="slidenum">
              <a:rPr lang="ar-SA" smtClean="0"/>
              <a:pPr>
                <a:defRPr/>
              </a:pPr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B0FFC-A3EB-47D2-8DF6-DF0D73F9CBC0}" type="slidenum">
              <a:rPr lang="ar-SA" smtClean="0"/>
              <a:pPr>
                <a:defRPr/>
              </a:pPr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A4294-DC85-44A3-9CB7-1723E1F920BB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BH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BA22FE-158B-4955-AFDC-E03E0396AE11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B0FFC-A3EB-47D2-8DF6-DF0D73F9CBC0}" type="slidenum">
              <a:rPr lang="ar-SA" smtClean="0"/>
              <a:pPr>
                <a:defRPr/>
              </a:pPr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033DD-95CB-4C22-9058-B9920749BE7D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BH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BEE796-C925-4738-A1BE-293AC0CA138A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BH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18E0A-4FA3-47D1-91C2-BB80776D5299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BH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49BAC-6BC1-4BB9-9F17-04981993C539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BH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E5073-FB38-4532-A4A3-55ADE37C7FFC}" type="slidenum">
              <a:rPr lang="ar-SA" smtClean="0">
                <a:latin typeface="Arial" charset="0"/>
                <a:cs typeface="Arial" charset="0"/>
              </a:rPr>
              <a:pPr/>
              <a:t>23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BH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D21CA-0BFE-4D64-B620-E216895AC56F}" type="slidenum">
              <a:rPr lang="ar-SA" smtClean="0">
                <a:latin typeface="Arial" charset="0"/>
                <a:cs typeface="Arial" charset="0"/>
              </a:rPr>
              <a:pPr/>
              <a:t>24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BH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3BFC5-C7E9-406F-A15C-2175E468DF2E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8B8A3F-DB34-4645-BAF0-DABE968B8FB1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EC8EBE-211F-45B1-A9F2-1C5648DE4C56}" type="slidenum">
              <a:rPr lang="ar-SA" smtClean="0">
                <a:latin typeface="Arial" charset="0"/>
                <a:cs typeface="Arial" charset="0"/>
              </a:rPr>
              <a:pPr/>
              <a:t>27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2E3DB-B9E7-4CA9-AE9C-562DA7DAC277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530F17-E9C8-4DC5-A4FD-A395A80D15FD}" type="slidenum">
              <a:rPr lang="ar-SA" smtClean="0">
                <a:latin typeface="Arial" charset="0"/>
                <a:cs typeface="Arial" charset="0"/>
              </a:rPr>
              <a:pPr/>
              <a:t>29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B06629-9384-4EC9-B45D-FED2DD9EC3E7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2B0B-D70B-4899-8DB7-5E6F6E9FE50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B0FFC-A3EB-47D2-8DF6-DF0D73F9CBC0}" type="slidenum">
              <a:rPr lang="ar-SA" smtClean="0"/>
              <a:pPr>
                <a:defRPr/>
              </a:pPr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5C5839-3F98-4942-BB2D-D935ABDF05DE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B0FFC-A3EB-47D2-8DF6-DF0D73F9CBC0}" type="slidenum">
              <a:rPr lang="ar-SA" smtClean="0"/>
              <a:pPr>
                <a:defRPr/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7E033-8F28-4DF0-ABD7-D0AE56A63344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BH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1236C-9552-4C4F-98DB-A44928D7886F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BH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0A2C04-944F-4BD5-B789-89B03DEE9CC0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A26B-DA9D-4112-9D6E-F47BEC4BE2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85481-6AA5-447B-96DB-0FF2147AFBB8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6871F6-784F-4980-A8F0-F6FCF50923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كيمياء حيوية عامة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 smtClean="0">
                <a:cs typeface="+mj-cs"/>
              </a:rPr>
              <a:t>101 </a:t>
            </a:r>
            <a:r>
              <a:rPr lang="ar-SA" dirty="0" err="1" smtClean="0">
                <a:cs typeface="+mj-cs"/>
              </a:rPr>
              <a:t>كيح</a:t>
            </a:r>
            <a:endParaRPr lang="ar-SA" dirty="0" smtClean="0">
              <a:cs typeface="+mj-cs"/>
            </a:endParaRPr>
          </a:p>
          <a:p>
            <a:pPr algn="ctr"/>
            <a:r>
              <a:rPr lang="ar-SA" dirty="0" smtClean="0">
                <a:cs typeface="+mj-cs"/>
              </a:rPr>
              <a:t>إعداد الأستا</a:t>
            </a:r>
            <a:r>
              <a:rPr lang="ar-SA" dirty="0" smtClean="0">
                <a:latin typeface="Traditional Arabic"/>
                <a:cs typeface="Traditional Arabic"/>
              </a:rPr>
              <a:t>ذ</a:t>
            </a:r>
            <a:r>
              <a:rPr lang="ar-SA" dirty="0" smtClean="0">
                <a:cs typeface="+mj-cs"/>
              </a:rPr>
              <a:t>ة: نجود </a:t>
            </a:r>
            <a:r>
              <a:rPr lang="ar-SA" dirty="0" err="1" smtClean="0">
                <a:cs typeface="+mj-cs"/>
              </a:rPr>
              <a:t>التويجري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285875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وجه التشابه </a:t>
            </a:r>
            <a:r>
              <a:rPr lang="ar-S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الإختلاف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بين الخلايا بدائية النواة والخلايا </a:t>
            </a:r>
            <a:r>
              <a:rPr lang="ar-S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حقيقية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النواة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198" name="Group 30"/>
          <p:cNvGraphicFramePr>
            <a:graphicFrameLocks noGrp="1"/>
          </p:cNvGraphicFramePr>
          <p:nvPr>
            <p:ph idx="1"/>
          </p:nvPr>
        </p:nvGraphicFramePr>
        <p:xfrm>
          <a:off x="357188" y="2003425"/>
          <a:ext cx="8229600" cy="4568847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5523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cs typeface="+mj-cs"/>
                        </a:rPr>
                        <a:t>مميزات الخلايا بدائية النواة</a:t>
                      </a:r>
                      <a:endParaRPr kumimoji="0" lang="en-US" sz="28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cs typeface="+mj-cs"/>
                        </a:rPr>
                        <a:t>مميزات الخلايا حقيقية النواة </a:t>
                      </a:r>
                      <a:endParaRPr kumimoji="0" lang="en-US" sz="28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6875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1- خلية بسيطة تحتوي على عدد قليل من العضيات ولا تحتوي على نواة واضحة المعالم.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1- خلية أكبر حجماً وأكثر تعقيداً وعلى درجة كبيرة من الخصوصية وتحتوي على نواة واضحة المعالم (حقيقية ) و العديد من العضيات.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9652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2- الخلية محاطة بغشاء بلازمي  وجدار خلوي وأحياناً كبسولة جيلاتينية تفرز بواسطة الخلية.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2- محاطة بغشاء خلوي: في الخلايا النباتية فقط يحيط بالخلية جدار خلوي الذي يغلف الغشاء البلازمي 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للخلية.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4B5C87-EBE7-4F4F-BFBF-F9FF2666747E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29600" cy="1439862"/>
          </a:xfrm>
        </p:spPr>
        <p:txBody>
          <a:bodyPr>
            <a:normAutofit fontScale="90000"/>
          </a:bodyPr>
          <a:lstStyle/>
          <a:p>
            <a:pPr algn="r" rtl="1" eaLnBrk="1" hangingPunct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تابع وجه التشابه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الإختلاف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بين الخلايا بدائية النواة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الخلايا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حقيقية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النواة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262" name="Group 22"/>
          <p:cNvGraphicFramePr>
            <a:graphicFrameLocks noGrp="1"/>
          </p:cNvGraphicFramePr>
          <p:nvPr>
            <p:ph idx="1"/>
          </p:nvPr>
        </p:nvGraphicFramePr>
        <p:xfrm>
          <a:off x="500063" y="2143125"/>
          <a:ext cx="8229600" cy="3389567"/>
        </p:xfrm>
        <a:graphic>
          <a:graphicData uri="http://schemas.openxmlformats.org/drawingml/2006/table">
            <a:tbl>
              <a:tblPr rtl="1"/>
              <a:tblGrid>
                <a:gridCol w="4114800"/>
                <a:gridCol w="41148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cs typeface="+mj-cs"/>
                        </a:rPr>
                        <a:t>مميزات الخلايا بدائية النواة</a:t>
                      </a:r>
                      <a:endParaRPr kumimoji="0" lang="en-US" sz="28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cs typeface="+mj-cs"/>
                        </a:rPr>
                        <a:t>مميزات الخلايا حقيقة النواة </a:t>
                      </a:r>
                      <a:endParaRPr kumimoji="0" lang="en-US" sz="28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7100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3- النواة غير محاطة بغشاء  نووي وتحتوي على </a:t>
                      </a:r>
                      <a:r>
                        <a:rPr kumimoji="0" lang="ar-S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كروموسوم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واحد. 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والجهاز الوراثي ممثل في قطعة واحدة من شريط دائري مزدوج وهو الـ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DNA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وتسمى المنطقة التي تحوي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DNA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بالجسم النووي (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Nuclear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body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).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3- تحتوي على عدة كروموسومات 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تحتوي على نواة حقيقية واضحة المعالم محاطة بغشاء </a:t>
                      </a: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نووي.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0102C4-491F-4BC4-8E82-5FDC7842E559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15" name="Group 27"/>
          <p:cNvGraphicFramePr>
            <a:graphicFrameLocks noGrp="1"/>
          </p:cNvGraphicFramePr>
          <p:nvPr>
            <p:ph idx="1"/>
          </p:nvPr>
        </p:nvGraphicFramePr>
        <p:xfrm>
          <a:off x="304800" y="636950"/>
          <a:ext cx="8458200" cy="5696630"/>
        </p:xfrm>
        <a:graphic>
          <a:graphicData uri="http://schemas.openxmlformats.org/drawingml/2006/table">
            <a:tbl>
              <a:tblPr rtl="1"/>
              <a:tblGrid>
                <a:gridCol w="4056491"/>
                <a:gridCol w="4401709"/>
              </a:tblGrid>
              <a:tr h="50703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cs typeface="+mj-cs"/>
                        </a:rPr>
                        <a:t>مميزات الخلايا بدائية النواة</a:t>
                      </a:r>
                      <a:endParaRPr kumimoji="0" lang="en-US" sz="26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1" i="0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Arial" pitchFamily="34" charset="0"/>
                          <a:cs typeface="+mj-cs"/>
                        </a:rPr>
                        <a:t>مميزات الخلايا حقيقة النواة </a:t>
                      </a:r>
                      <a:endParaRPr kumimoji="0" lang="en-US" sz="26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9600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مكونات أخرى للخلية بدائية النواة: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1- يوجد بالطحالب تراكيب غشائية معقدة داخل خلاياها تشمل أجهزة التركيب الضوئي إلا أنها تختلف عن صانعات الخضراء (الكلوروبلاست) الموجودة في حقيقة النواة.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2-</a:t>
                      </a:r>
                      <a:r>
                        <a:rPr kumimoji="0" lang="en-US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 </a:t>
                      </a: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يوجد </a:t>
                      </a:r>
                      <a:r>
                        <a:rPr kumimoji="0" lang="ar-SA" sz="2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ريبوسومات</a:t>
                      </a: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 حرة في </a:t>
                      </a:r>
                      <a:r>
                        <a:rPr kumimoji="0" lang="ar-SA" sz="2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السيتوبلازم</a:t>
                      </a: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 (</a:t>
                      </a:r>
                      <a:r>
                        <a:rPr kumimoji="0" lang="ar-SA" sz="2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الريبوسومات</a:t>
                      </a: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 مصنع البروتين) وتعتبر الريبوسومات العضيات الحقيقية الوحيدة في بدائية النواة.</a:t>
                      </a: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j-cs"/>
                      </a:endParaRP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3- لها </a:t>
                      </a:r>
                      <a:r>
                        <a:rPr kumimoji="0" lang="ar-SA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زوائد</a:t>
                      </a: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مثل </a:t>
                      </a:r>
                      <a:r>
                        <a:rPr kumimoji="0" lang="ar-SA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أسواط</a:t>
                      </a: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الحركة وأهداب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.</a:t>
                      </a: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j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مكونات أخرى للخلية الحقيقية النواة: تحتوي على تراكيب غشائية داخلية :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1- الميتوكندريا . 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2- جهاز جولجي . 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3- الشبكة الإندوبلازمية . 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4- وفي النبات توجد </a:t>
                      </a:r>
                      <a:r>
                        <a:rPr kumimoji="0" lang="ar-SA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الكلوروبلاست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.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5- </a:t>
                      </a:r>
                      <a:r>
                        <a:rPr kumimoji="0" lang="ar-SA" sz="2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رايبوسومات</a:t>
                      </a: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.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6- </a:t>
                      </a:r>
                      <a:r>
                        <a:rPr kumimoji="0" lang="ar-SA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لايسوزوم</a:t>
                      </a: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.</a:t>
                      </a: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7- </a:t>
                      </a:r>
                      <a:r>
                        <a:rPr kumimoji="0" lang="ar-SA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بيروكسيزوم</a:t>
                      </a: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Peroxisomes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8- قد توجد </a:t>
                      </a:r>
                      <a:r>
                        <a:rPr kumimoji="0" lang="ar-SA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أسواط</a:t>
                      </a:r>
                      <a:r>
                        <a:rPr kumimoji="0" lang="ar-SA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 وأهداب فيها إلا أن تركيبها يختلف عن بدائية النواة</a:t>
                      </a:r>
                      <a:r>
                        <a:rPr kumimoji="0" lang="ar-SA" sz="2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j-cs"/>
                        </a:rPr>
                        <a:t>.</a:t>
                      </a:r>
                      <a:endParaRPr kumimoji="0" lang="en-US" sz="2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52518B-1E22-4B66-81FC-9C935BD85AF0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929188" y="990600"/>
            <a:ext cx="3757612" cy="7239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SA" sz="4000" b="1" dirty="0" smtClean="0">
                <a:cs typeface="+mj-cs"/>
              </a:rPr>
              <a:t>خلية بدائية النواة</a:t>
            </a:r>
          </a:p>
        </p:txBody>
      </p:sp>
      <p:pic>
        <p:nvPicPr>
          <p:cNvPr id="12291" name="Picture 2" descr="Figure 2.  The cells of eukaryotes and prokary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81225"/>
            <a:ext cx="80581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4375" y="990600"/>
            <a:ext cx="3643313" cy="728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خلية حقيقية النواة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2343150"/>
            <a:ext cx="1904999" cy="5524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ln w="18415" cmpd="sng">
                  <a:solidFill>
                    <a:srgbClr val="FFFFFF"/>
                  </a:solidFill>
                  <a:prstDash val="dash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الجسم النووي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072188" y="2928938"/>
            <a:ext cx="1428750" cy="1285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B7BB6C-637D-42B0-B0C8-D1C3CF3F5B59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57375" y="5272088"/>
            <a:ext cx="647700" cy="585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71563" y="5929313"/>
            <a:ext cx="2357437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Endoplasmic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Reticulm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مكونات الخلية بدائية 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النواة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dirty="0" smtClean="0">
                <a:cs typeface="+mj-cs"/>
              </a:rPr>
              <a:t>الغشاء الخلوي.</a:t>
            </a:r>
            <a:endParaRPr lang="en-US" sz="3200" dirty="0" smtClean="0">
              <a:cs typeface="+mj-cs"/>
            </a:endParaRPr>
          </a:p>
          <a:p>
            <a:pPr algn="r" rtl="1"/>
            <a:r>
              <a:rPr lang="ar-SA" sz="3200" dirty="0" smtClean="0">
                <a:cs typeface="+mj-cs"/>
              </a:rPr>
              <a:t>الجدار الخلوي.</a:t>
            </a:r>
            <a:endParaRPr lang="en-US" sz="3200" dirty="0" smtClean="0">
              <a:cs typeface="+mj-cs"/>
            </a:endParaRPr>
          </a:p>
          <a:p>
            <a:pPr algn="r" rtl="1"/>
            <a:r>
              <a:rPr lang="ar-SA" sz="3200" dirty="0" smtClean="0">
                <a:cs typeface="+mj-cs"/>
              </a:rPr>
              <a:t> </a:t>
            </a:r>
            <a:r>
              <a:rPr lang="ar-SA" sz="3200" dirty="0" err="1" smtClean="0">
                <a:cs typeface="+mj-cs"/>
              </a:rPr>
              <a:t>السيتوبلازم</a:t>
            </a:r>
            <a:r>
              <a:rPr lang="ar-SA" sz="3200" dirty="0" smtClean="0">
                <a:cs typeface="+mj-cs"/>
              </a:rPr>
              <a:t>.</a:t>
            </a:r>
            <a:endParaRPr lang="en-US" sz="3200" dirty="0" smtClean="0">
              <a:cs typeface="+mj-cs"/>
            </a:endParaRPr>
          </a:p>
          <a:p>
            <a:pPr algn="r" rtl="1"/>
            <a:r>
              <a:rPr lang="ar-SA" sz="3200" dirty="0" err="1" smtClean="0">
                <a:cs typeface="+mj-cs"/>
              </a:rPr>
              <a:t>الريبوسومات</a:t>
            </a:r>
            <a:r>
              <a:rPr lang="ar-SA" sz="3200" dirty="0" smtClean="0">
                <a:cs typeface="+mj-cs"/>
              </a:rPr>
              <a:t>.</a:t>
            </a:r>
            <a:endParaRPr lang="en-US" sz="3200" dirty="0" smtClean="0">
              <a:cs typeface="+mj-cs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48576-A9F7-4E82-BD4C-542D1277DE23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مكونات الخلية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حقيقية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النواة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b="1" dirty="0" smtClean="0">
                <a:cs typeface="+mj-cs"/>
              </a:rPr>
              <a:t> </a:t>
            </a:r>
            <a:r>
              <a:rPr lang="ar-SA" sz="2800" dirty="0" smtClean="0">
                <a:cs typeface="+mj-cs"/>
              </a:rPr>
              <a:t>النواة</a:t>
            </a:r>
            <a:r>
              <a:rPr lang="ar-SA" sz="2800" dirty="0" smtClean="0">
                <a:cs typeface="+mj-cs"/>
              </a:rPr>
              <a:t>.</a:t>
            </a:r>
            <a:endParaRPr lang="en-US" sz="2800" dirty="0" smtClean="0">
              <a:cs typeface="+mj-cs"/>
            </a:endParaRPr>
          </a:p>
          <a:p>
            <a:pPr algn="r" rtl="1"/>
            <a:r>
              <a:rPr lang="ar-SA" sz="2800" dirty="0" smtClean="0">
                <a:cs typeface="+mj-cs"/>
              </a:rPr>
              <a:t> الشبكة </a:t>
            </a:r>
            <a:r>
              <a:rPr lang="ar-SA" sz="2800" dirty="0" err="1" smtClean="0">
                <a:cs typeface="+mj-cs"/>
              </a:rPr>
              <a:t>الإندوبلازمية</a:t>
            </a:r>
            <a:r>
              <a:rPr lang="ar-SA" sz="2800" dirty="0" smtClean="0">
                <a:cs typeface="+mj-cs"/>
              </a:rPr>
              <a:t>.</a:t>
            </a:r>
            <a:endParaRPr lang="en-US" sz="2800" dirty="0" smtClean="0">
              <a:cs typeface="+mj-cs"/>
            </a:endParaRPr>
          </a:p>
          <a:p>
            <a:pPr algn="r" rtl="1"/>
            <a:r>
              <a:rPr lang="ar-SA" sz="2800" dirty="0" smtClean="0">
                <a:cs typeface="+mj-cs"/>
              </a:rPr>
              <a:t>جهاز </a:t>
            </a:r>
            <a:r>
              <a:rPr lang="ar-SA" sz="2800" dirty="0" err="1" smtClean="0">
                <a:cs typeface="+mj-cs"/>
              </a:rPr>
              <a:t>جولجي</a:t>
            </a:r>
            <a:r>
              <a:rPr lang="ar-SA" sz="2800" dirty="0" smtClean="0">
                <a:cs typeface="+mj-cs"/>
              </a:rPr>
              <a:t>.</a:t>
            </a:r>
            <a:endParaRPr lang="en-US" sz="2800" dirty="0" smtClean="0">
              <a:cs typeface="+mj-cs"/>
            </a:endParaRPr>
          </a:p>
          <a:p>
            <a:pPr algn="r" rtl="1"/>
            <a:r>
              <a:rPr lang="ar-SA" sz="2800" dirty="0" smtClean="0">
                <a:cs typeface="+mj-cs"/>
              </a:rPr>
              <a:t> </a:t>
            </a:r>
            <a:r>
              <a:rPr lang="ar-SA" sz="2800" dirty="0" err="1" smtClean="0">
                <a:cs typeface="+mj-cs"/>
              </a:rPr>
              <a:t>الميتوكندريا</a:t>
            </a:r>
            <a:r>
              <a:rPr lang="ar-SA" sz="2800" dirty="0" smtClean="0">
                <a:cs typeface="+mj-cs"/>
              </a:rPr>
              <a:t>.</a:t>
            </a:r>
            <a:endParaRPr lang="en-US" sz="2800" dirty="0" smtClean="0">
              <a:cs typeface="+mj-cs"/>
            </a:endParaRPr>
          </a:p>
          <a:p>
            <a:pPr algn="r" rtl="1"/>
            <a:r>
              <a:rPr lang="ar-SA" sz="2800" dirty="0" smtClean="0">
                <a:cs typeface="+mj-cs"/>
              </a:rPr>
              <a:t>صانعات </a:t>
            </a:r>
            <a:r>
              <a:rPr lang="ar-SA" sz="2800" dirty="0" smtClean="0">
                <a:cs typeface="+mj-cs"/>
              </a:rPr>
              <a:t>الخضراء.</a:t>
            </a:r>
            <a:endParaRPr lang="en-US" sz="2800" dirty="0" smtClean="0">
              <a:cs typeface="+mj-cs"/>
            </a:endParaRPr>
          </a:p>
          <a:p>
            <a:pPr algn="r" rtl="1"/>
            <a:r>
              <a:rPr lang="ar-SA" sz="2800" dirty="0" smtClean="0">
                <a:cs typeface="+mj-cs"/>
              </a:rPr>
              <a:t> </a:t>
            </a:r>
            <a:r>
              <a:rPr lang="ar-SA" sz="2800" dirty="0" err="1" smtClean="0">
                <a:cs typeface="+mj-cs"/>
              </a:rPr>
              <a:t>اللايزوسوم</a:t>
            </a:r>
            <a:r>
              <a:rPr lang="ar-SA" sz="2800" dirty="0" smtClean="0">
                <a:cs typeface="+mj-cs"/>
              </a:rPr>
              <a:t>.</a:t>
            </a:r>
            <a:endParaRPr lang="en-US" sz="2800" dirty="0" smtClean="0">
              <a:cs typeface="+mj-cs"/>
            </a:endParaRPr>
          </a:p>
          <a:p>
            <a:pPr algn="r" rtl="1"/>
            <a:r>
              <a:rPr lang="ar-SA" sz="2800" dirty="0" smtClean="0">
                <a:cs typeface="+mj-cs"/>
              </a:rPr>
              <a:t>الجسم </a:t>
            </a:r>
            <a:r>
              <a:rPr lang="ar-SA" sz="2800" dirty="0" smtClean="0">
                <a:cs typeface="+mj-cs"/>
              </a:rPr>
              <a:t>المركزي.</a:t>
            </a:r>
            <a:endParaRPr lang="en-US" sz="2800" dirty="0" smtClean="0">
              <a:cs typeface="+mj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921FB2-934F-44DD-AA36-DA9D15B7F16B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r" rtl="1" eaLnBrk="1" hangingPunct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الغشاء الخلوي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52600"/>
            <a:ext cx="8229600" cy="48768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ar-SA" sz="3000" dirty="0" smtClean="0">
                <a:cs typeface="+mj-cs"/>
              </a:rPr>
              <a:t>يظهر الغشاء بالمجهر الإلكتروني كخط مستقيم مزدوج متصل يحيط بالخلية بسمك مقداره تقريبا 9 نانومتر . </a:t>
            </a:r>
          </a:p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ar-SA" sz="3000" dirty="0" smtClean="0">
                <a:cs typeface="+mj-cs"/>
              </a:rPr>
              <a:t>يتكون من طبقة مزدوجة (</a:t>
            </a:r>
            <a:r>
              <a:rPr lang="en-US" sz="3000" dirty="0" err="1" smtClean="0">
                <a:cs typeface="+mj-cs"/>
              </a:rPr>
              <a:t>Bilayer</a:t>
            </a:r>
            <a:r>
              <a:rPr lang="en-US" sz="3000" dirty="0" smtClean="0">
                <a:cs typeface="+mj-cs"/>
              </a:rPr>
              <a:t> </a:t>
            </a:r>
            <a:r>
              <a:rPr lang="ar-SA" sz="3000" dirty="0" smtClean="0">
                <a:cs typeface="+mj-cs"/>
              </a:rPr>
              <a:t> ) مكونة من:</a:t>
            </a:r>
          </a:p>
          <a:p>
            <a:pPr marL="880110" lvl="1" indent="-514350" algn="just" rtl="1">
              <a:buFont typeface="+mj-lt"/>
              <a:buAutoNum type="arabicPeriod"/>
              <a:defRPr/>
            </a:pPr>
            <a:r>
              <a:rPr lang="ar-SA" sz="3000" b="1" dirty="0" smtClean="0">
                <a:cs typeface="+mj-cs"/>
              </a:rPr>
              <a:t> </a:t>
            </a: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الدهون </a:t>
            </a:r>
            <a:r>
              <a:rPr lang="ar-SA" sz="3000" dirty="0" err="1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المفسفره</a:t>
            </a: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.</a:t>
            </a:r>
          </a:p>
          <a:p>
            <a:pPr marL="880110" lvl="1" indent="-514350" algn="just" rtl="1">
              <a:buFont typeface="+mj-lt"/>
              <a:buAutoNum type="arabicPeriod"/>
              <a:defRPr/>
            </a:pP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البروتين</a:t>
            </a: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ات</a:t>
            </a: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: وهي عبارة عن:</a:t>
            </a:r>
            <a:endParaRPr lang="ar-SA" sz="30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marL="1154430" lvl="2" indent="-514350" algn="just" rtl="1">
              <a:buFont typeface="Wingdings" pitchFamily="2" charset="2"/>
              <a:buChar char="v"/>
              <a:defRPr/>
            </a:pPr>
            <a:r>
              <a:rPr lang="ar-SA" sz="27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بروتينات داخلية.</a:t>
            </a:r>
          </a:p>
          <a:p>
            <a:pPr marL="1154430" lvl="2" indent="-514350" algn="just" rtl="1">
              <a:buFont typeface="Wingdings" pitchFamily="2" charset="2"/>
              <a:buChar char="v"/>
              <a:defRPr/>
            </a:pP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  <a:r>
              <a:rPr lang="ar-SA" sz="27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بروتين خارجي.</a:t>
            </a:r>
          </a:p>
          <a:p>
            <a:pPr marL="880110" lvl="1" indent="-514350" algn="just" rtl="1">
              <a:buFont typeface="+mj-lt"/>
              <a:buAutoNum type="arabicPeriod"/>
              <a:defRPr/>
            </a:pP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ويوجد </a:t>
            </a:r>
            <a:r>
              <a:rPr lang="ar-SA" sz="3000" dirty="0" err="1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به</a:t>
            </a: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أيضا وحدات من الكولسترول من ضمن طبقة الدهون .</a:t>
            </a:r>
          </a:p>
          <a:p>
            <a:pPr marL="880110" lvl="1" indent="-514350" algn="just" rtl="1">
              <a:buFont typeface="+mj-lt"/>
              <a:buAutoNum type="arabicPeriod"/>
              <a:defRPr/>
            </a:pPr>
            <a:r>
              <a:rPr lang="ar-SA" sz="30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هناك نسبة بسيطة من الكربوهيدرات متصلة بالغشاء الخلوي من 1-10%.</a:t>
            </a:r>
          </a:p>
          <a:p>
            <a:pPr marL="514350" indent="-514350" algn="just" rtl="1" eaLnBrk="1" hangingPunct="1">
              <a:buFont typeface="+mj-lt"/>
              <a:buAutoNum type="arabicPeriod"/>
              <a:defRPr/>
            </a:pPr>
            <a:endParaRPr lang="en-US" sz="3000" dirty="0" smtClean="0">
              <a:cs typeface="+mj-cs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F7108-AC88-48D4-8C0B-4E38C2DE84AD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بروتينات داخلية في الغشاء النووي</a:t>
            </a:r>
          </a:p>
        </p:txBody>
      </p:sp>
      <p:pic>
        <p:nvPicPr>
          <p:cNvPr id="17411" name="Picture 2" descr="http://www.nslc.wustl.edu/courses/Bio2960/labs/04Microscopy/memflui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1979613"/>
            <a:ext cx="71755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2F110A-E567-48D0-98EF-44C4D3CFD8B8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تابع الغشاء 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الخلوي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 rtl="1" eaLnBrk="1" hangingPunct="1">
              <a:buFontTx/>
              <a:buNone/>
            </a:pP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  <a:r>
              <a:rPr lang="ar-SA" sz="28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1- </a:t>
            </a: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بروتينات داخلية: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marL="975360" lvl="1" indent="-609600" algn="just" rtl="1"/>
            <a:r>
              <a:rPr lang="ar-SA" dirty="0" smtClean="0">
                <a:cs typeface="+mj-cs"/>
              </a:rPr>
              <a:t>مرتبطة </a:t>
            </a:r>
            <a:r>
              <a:rPr lang="ar-SA" dirty="0" smtClean="0">
                <a:cs typeface="+mj-cs"/>
              </a:rPr>
              <a:t>بقوة بطبقة الدهون وتكون البروتينات منغمسة</a:t>
            </a:r>
            <a:r>
              <a:rPr lang="en-US" dirty="0" smtClean="0">
                <a:cs typeface="+mj-cs"/>
              </a:rPr>
              <a:t> </a:t>
            </a:r>
            <a:r>
              <a:rPr lang="ar-SA" dirty="0" smtClean="0">
                <a:cs typeface="+mj-cs"/>
              </a:rPr>
              <a:t>في طبقة الدهون وقد تكون بروتينات صغيرة أو كبيرة تعبر طبقتي </a:t>
            </a:r>
            <a:r>
              <a:rPr lang="ar-SA" dirty="0" smtClean="0">
                <a:cs typeface="+mj-cs"/>
              </a:rPr>
              <a:t>الدهون.</a:t>
            </a:r>
          </a:p>
          <a:p>
            <a:pPr marL="975360" lvl="1" indent="-609600" algn="just" rtl="1"/>
            <a:r>
              <a:rPr lang="ar-SA" dirty="0" smtClean="0">
                <a:cs typeface="+mj-cs"/>
              </a:rPr>
              <a:t>بعضها </a:t>
            </a:r>
            <a:r>
              <a:rPr lang="ar-SA" dirty="0" smtClean="0">
                <a:cs typeface="+mj-cs"/>
              </a:rPr>
              <a:t>يعمل: 1) كإنزيمات أو 2) كحامل بروتيني لنقل المواد الذائبة في الماء أو 3) كقناة لتمرير المواد </a:t>
            </a:r>
            <a:r>
              <a:rPr lang="ar-SA" dirty="0" smtClean="0">
                <a:cs typeface="+mj-cs"/>
              </a:rPr>
              <a:t>الغذائية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2-  </a:t>
            </a: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بروتين خارجي :</a:t>
            </a:r>
          </a:p>
          <a:p>
            <a:pPr lvl="1" algn="r" rtl="1"/>
            <a:r>
              <a:rPr lang="en-US" dirty="0" smtClean="0">
                <a:cs typeface="+mj-cs"/>
              </a:rPr>
              <a:t>    </a:t>
            </a:r>
            <a:r>
              <a:rPr lang="ar-SA" dirty="0" smtClean="0">
                <a:cs typeface="+mj-cs"/>
              </a:rPr>
              <a:t>يرتبط </a:t>
            </a:r>
            <a:r>
              <a:rPr lang="ar-SA" dirty="0" smtClean="0">
                <a:cs typeface="+mj-cs"/>
              </a:rPr>
              <a:t>بشكل ضعيف بالغشاء الخلوي. </a:t>
            </a:r>
          </a:p>
          <a:p>
            <a:pPr lvl="1" algn="r" rtl="1"/>
            <a:r>
              <a:rPr lang="en-US" dirty="0" smtClean="0">
                <a:cs typeface="+mj-cs"/>
              </a:rPr>
              <a:t>    </a:t>
            </a:r>
            <a:r>
              <a:rPr lang="ar-SA" dirty="0" smtClean="0">
                <a:cs typeface="+mj-cs"/>
              </a:rPr>
              <a:t>يكون </a:t>
            </a:r>
            <a:r>
              <a:rPr lang="ar-SA" dirty="0" smtClean="0">
                <a:cs typeface="+mj-cs"/>
              </a:rPr>
              <a:t>ارتباطه بالسطح ولا يخترق الغشاء .</a:t>
            </a:r>
          </a:p>
          <a:p>
            <a:pPr lvl="1" algn="r" rtl="1"/>
            <a:r>
              <a:rPr lang="en-US" dirty="0" smtClean="0">
                <a:cs typeface="+mj-cs"/>
              </a:rPr>
              <a:t>   </a:t>
            </a:r>
            <a:r>
              <a:rPr lang="ar-SA" dirty="0" smtClean="0">
                <a:cs typeface="+mj-cs"/>
              </a:rPr>
              <a:t>معظمها </a:t>
            </a:r>
            <a:r>
              <a:rPr lang="ar-SA" dirty="0" smtClean="0">
                <a:cs typeface="+mj-cs"/>
              </a:rPr>
              <a:t>يعمل كأنزيمات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8502C9-63DA-4FD5-830C-B6BF424043A7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19112"/>
            <a:ext cx="8229600" cy="1157288"/>
          </a:xfrm>
        </p:spPr>
        <p:txBody>
          <a:bodyPr/>
          <a:lstStyle/>
          <a:p>
            <a:pPr algn="r" rtl="1" eaLnBrk="1" hangingPunct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الجدار الخلوي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800225"/>
            <a:ext cx="8443913" cy="4448175"/>
          </a:xfrm>
          <a:ln>
            <a:noFill/>
          </a:ln>
        </p:spPr>
        <p:txBody>
          <a:bodyPr/>
          <a:lstStyle/>
          <a:p>
            <a:pPr algn="just" rtl="1">
              <a:defRPr/>
            </a:pPr>
            <a:r>
              <a:rPr lang="ar-SA" sz="2800" dirty="0" smtClean="0">
                <a:cs typeface="+mj-cs"/>
              </a:rPr>
              <a:t>يوجد في:</a:t>
            </a:r>
          </a:p>
          <a:p>
            <a:pPr lvl="1" algn="just" rtl="1">
              <a:defRPr/>
            </a:pPr>
            <a:r>
              <a:rPr lang="ar-SA" dirty="0" smtClean="0">
                <a:cs typeface="+mj-cs"/>
              </a:rPr>
              <a:t>بعض </a:t>
            </a:r>
            <a:r>
              <a:rPr lang="ar-SA" dirty="0" smtClean="0">
                <a:cs typeface="+mj-cs"/>
              </a:rPr>
              <a:t>الخلايا بدائية النواة (خاصة </a:t>
            </a:r>
            <a:r>
              <a:rPr lang="ar-SA" dirty="0" smtClean="0">
                <a:cs typeface="+mj-cs"/>
              </a:rPr>
              <a:t>الجرثومية).</a:t>
            </a:r>
          </a:p>
          <a:p>
            <a:pPr lvl="1" algn="just" rtl="1">
              <a:defRPr/>
            </a:pPr>
            <a:r>
              <a:rPr lang="ar-SA" dirty="0" smtClean="0">
                <a:cs typeface="+mj-cs"/>
              </a:rPr>
              <a:t>ومعظم </a:t>
            </a:r>
            <a:r>
              <a:rPr lang="ar-SA" dirty="0" smtClean="0">
                <a:cs typeface="+mj-cs"/>
              </a:rPr>
              <a:t>الخلايا النباتية الراقية </a:t>
            </a:r>
            <a:r>
              <a:rPr lang="ar-SA" dirty="0" err="1" smtClean="0">
                <a:cs typeface="+mj-cs"/>
              </a:rPr>
              <a:t>حقيقية</a:t>
            </a:r>
            <a:r>
              <a:rPr lang="ar-SA" dirty="0" smtClean="0">
                <a:cs typeface="+mj-cs"/>
              </a:rPr>
              <a:t> </a:t>
            </a:r>
            <a:r>
              <a:rPr lang="ar-SA" dirty="0" smtClean="0">
                <a:cs typeface="+mj-cs"/>
              </a:rPr>
              <a:t>النواة.</a:t>
            </a:r>
            <a:endParaRPr lang="en-US" dirty="0" smtClean="0">
              <a:cs typeface="+mj-cs"/>
            </a:endParaRPr>
          </a:p>
          <a:p>
            <a:pPr algn="just" rtl="1">
              <a:defRPr/>
            </a:pPr>
            <a:r>
              <a:rPr lang="ar-SA" dirty="0" smtClean="0">
                <a:cs typeface="+mj-cs"/>
              </a:rPr>
              <a:t>يختلف </a:t>
            </a:r>
            <a:r>
              <a:rPr lang="ar-SA" dirty="0" smtClean="0">
                <a:cs typeface="+mj-cs"/>
              </a:rPr>
              <a:t>عن الغشاء الخلوي الذي يقوم الجدار الخلوي بلإحاطة به و بحمايته</a:t>
            </a:r>
            <a:r>
              <a:rPr lang="ar-SA" dirty="0" smtClean="0">
                <a:cs typeface="+mj-cs"/>
              </a:rPr>
              <a:t>.</a:t>
            </a:r>
            <a:endParaRPr lang="ar-SA" dirty="0" smtClean="0">
              <a:cs typeface="+mj-cs"/>
            </a:endParaRPr>
          </a:p>
          <a:p>
            <a:pPr algn="just" rtl="1">
              <a:defRPr/>
            </a:pPr>
            <a:r>
              <a:rPr lang="ar-SA" dirty="0" smtClean="0">
                <a:cs typeface="+mj-cs"/>
              </a:rPr>
              <a:t>يقوم </a:t>
            </a:r>
            <a:r>
              <a:rPr lang="ar-SA" dirty="0" smtClean="0">
                <a:cs typeface="+mj-cs"/>
              </a:rPr>
              <a:t>هذا الجدار أيضا بدور </a:t>
            </a:r>
            <a:r>
              <a:rPr lang="ar-SA" dirty="0" smtClean="0">
                <a:cs typeface="+mj-cs"/>
              </a:rPr>
              <a:t>تركيبي.</a:t>
            </a:r>
            <a:endParaRPr lang="ar-SA" dirty="0" smtClean="0">
              <a:cs typeface="+mj-cs"/>
            </a:endParaRPr>
          </a:p>
          <a:p>
            <a:pPr algn="just" rtl="1">
              <a:defRPr/>
            </a:pPr>
            <a:r>
              <a:rPr lang="ar-SA" dirty="0" smtClean="0">
                <a:cs typeface="+mj-cs"/>
              </a:rPr>
              <a:t>ويتكون </a:t>
            </a:r>
            <a:r>
              <a:rPr lang="ar-SA" dirty="0" smtClean="0">
                <a:cs typeface="+mj-cs"/>
              </a:rPr>
              <a:t>هذا الجدار في الخلايا النباتية </a:t>
            </a:r>
            <a:r>
              <a:rPr lang="ar-SA" dirty="0" smtClean="0">
                <a:cs typeface="+mj-cs"/>
              </a:rPr>
              <a:t>من:</a:t>
            </a:r>
          </a:p>
          <a:p>
            <a:pPr lvl="1" algn="just" rtl="1">
              <a:buFont typeface="Wingdings" pitchFamily="2" charset="2"/>
              <a:buChar char="v"/>
              <a:defRPr/>
            </a:pPr>
            <a:r>
              <a:rPr lang="ar-SA" dirty="0" smtClean="0">
                <a:cs typeface="+mj-cs"/>
              </a:rPr>
              <a:t>1</a:t>
            </a:r>
            <a:r>
              <a:rPr lang="ar-SA" dirty="0" smtClean="0">
                <a:cs typeface="+mj-cs"/>
              </a:rPr>
              <a:t>) </a:t>
            </a:r>
            <a:r>
              <a:rPr lang="ar-SA" dirty="0" err="1" smtClean="0">
                <a:cs typeface="+mj-cs"/>
              </a:rPr>
              <a:t>السليلوز</a:t>
            </a:r>
            <a:r>
              <a:rPr lang="ar-SA" dirty="0" smtClean="0">
                <a:cs typeface="+mj-cs"/>
              </a:rPr>
              <a:t> </a:t>
            </a:r>
            <a:r>
              <a:rPr lang="ar-SA" dirty="0" smtClean="0">
                <a:cs typeface="+mj-cs"/>
              </a:rPr>
              <a:t>(</a:t>
            </a:r>
            <a:r>
              <a:rPr lang="ar-SA" dirty="0" smtClean="0">
                <a:cs typeface="+mj-cs"/>
              </a:rPr>
              <a:t>مادة عديدة السكر) </a:t>
            </a:r>
            <a:r>
              <a:rPr lang="en-US" dirty="0" smtClean="0">
                <a:cs typeface="+mj-cs"/>
              </a:rPr>
              <a:t>(</a:t>
            </a:r>
            <a:r>
              <a:rPr lang="en-US" dirty="0" err="1" smtClean="0">
                <a:cs typeface="+mj-cs"/>
              </a:rPr>
              <a:t>Polysacharide</a:t>
            </a:r>
            <a:r>
              <a:rPr lang="en-US" dirty="0" smtClean="0">
                <a:cs typeface="+mj-cs"/>
              </a:rPr>
              <a:t>)  </a:t>
            </a:r>
            <a:r>
              <a:rPr lang="ar-SA" dirty="0" smtClean="0">
                <a:cs typeface="+mj-cs"/>
              </a:rPr>
              <a:t> </a:t>
            </a:r>
            <a:endParaRPr lang="ar-SA" dirty="0" smtClean="0">
              <a:cs typeface="+mj-cs"/>
            </a:endParaRPr>
          </a:p>
          <a:p>
            <a:pPr lvl="1" algn="just" rtl="1">
              <a:buFont typeface="Wingdings" pitchFamily="2" charset="2"/>
              <a:buChar char="v"/>
              <a:defRPr/>
            </a:pPr>
            <a:r>
              <a:rPr lang="ar-SA" dirty="0" smtClean="0">
                <a:cs typeface="+mj-cs"/>
              </a:rPr>
              <a:t>2</a:t>
            </a:r>
            <a:r>
              <a:rPr lang="ar-SA" dirty="0" smtClean="0">
                <a:cs typeface="+mj-cs"/>
              </a:rPr>
              <a:t>) </a:t>
            </a:r>
            <a:r>
              <a:rPr lang="ar-SA" dirty="0" smtClean="0">
                <a:cs typeface="+mj-cs"/>
              </a:rPr>
              <a:t>البروتين.</a:t>
            </a:r>
            <a:endParaRPr lang="ar-SA" dirty="0" smtClean="0">
              <a:cs typeface="+mj-cs"/>
            </a:endParaRPr>
          </a:p>
          <a:p>
            <a:pPr algn="just" rtl="1" eaLnBrk="1" hangingPunct="1">
              <a:buFontTx/>
              <a:buNone/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F8B71-6EF5-4A91-81DA-C4271E6F030A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وصف المادة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2578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b="1" dirty="0" smtClean="0">
                <a:cs typeface="+mj-cs"/>
              </a:rPr>
              <a:t>الخلية.</a:t>
            </a:r>
            <a:endParaRPr lang="en-US" b="1" dirty="0" smtClean="0">
              <a:cs typeface="+mj-cs"/>
            </a:endParaRPr>
          </a:p>
          <a:p>
            <a:pPr algn="r" rtl="1"/>
            <a:r>
              <a:rPr lang="ar-SA" b="1" dirty="0" smtClean="0">
                <a:cs typeface="+mj-cs"/>
              </a:rPr>
              <a:t>المحاليل البيولوجية المنظمة.</a:t>
            </a:r>
          </a:p>
          <a:p>
            <a:pPr algn="r" rtl="1"/>
            <a:r>
              <a:rPr lang="ar-SA" b="1" dirty="0" smtClean="0">
                <a:cs typeface="+mj-cs"/>
              </a:rPr>
              <a:t>الأحماض </a:t>
            </a:r>
            <a:r>
              <a:rPr lang="ar-SA" b="1" dirty="0" err="1" smtClean="0">
                <a:cs typeface="+mj-cs"/>
              </a:rPr>
              <a:t>الأمينية</a:t>
            </a:r>
            <a:r>
              <a:rPr lang="ar-SA" b="1" dirty="0" smtClean="0">
                <a:cs typeface="+mj-cs"/>
              </a:rPr>
              <a:t>.</a:t>
            </a:r>
          </a:p>
          <a:p>
            <a:pPr algn="r" rtl="1"/>
            <a:r>
              <a:rPr lang="ar-SA" b="1" dirty="0" err="1" smtClean="0">
                <a:cs typeface="+mj-cs"/>
              </a:rPr>
              <a:t>البيبتيدات</a:t>
            </a:r>
            <a:r>
              <a:rPr lang="ar-SA" b="1" dirty="0" smtClean="0">
                <a:cs typeface="+mj-cs"/>
              </a:rPr>
              <a:t>  و البروتينات.</a:t>
            </a:r>
          </a:p>
          <a:p>
            <a:pPr lvl="1" algn="r" rtl="1"/>
            <a:r>
              <a:rPr lang="ar-SA" dirty="0" err="1" smtClean="0">
                <a:cs typeface="+mj-cs"/>
              </a:rPr>
              <a:t>أيض</a:t>
            </a:r>
            <a:r>
              <a:rPr lang="ar-SA" dirty="0" smtClean="0">
                <a:cs typeface="+mj-cs"/>
              </a:rPr>
              <a:t> الأحماض </a:t>
            </a:r>
            <a:r>
              <a:rPr lang="ar-SA" dirty="0" err="1" smtClean="0">
                <a:cs typeface="+mj-cs"/>
              </a:rPr>
              <a:t>الأمينية</a:t>
            </a:r>
            <a:r>
              <a:rPr lang="ar-SA" dirty="0" smtClean="0">
                <a:cs typeface="+mj-cs"/>
              </a:rPr>
              <a:t>.</a:t>
            </a:r>
          </a:p>
          <a:p>
            <a:pPr lvl="1" algn="r" rtl="1"/>
            <a:r>
              <a:rPr lang="ar-SA" dirty="0" smtClean="0">
                <a:cs typeface="+mj-cs"/>
              </a:rPr>
              <a:t>دورة </a:t>
            </a:r>
            <a:r>
              <a:rPr lang="ar-SA" dirty="0" err="1" smtClean="0">
                <a:cs typeface="+mj-cs"/>
              </a:rPr>
              <a:t>اليوريا</a:t>
            </a:r>
            <a:r>
              <a:rPr lang="ar-SA" dirty="0" smtClean="0">
                <a:cs typeface="+mj-cs"/>
              </a:rPr>
              <a:t>.</a:t>
            </a:r>
          </a:p>
          <a:p>
            <a:pPr lvl="1" algn="r" rtl="1"/>
            <a:r>
              <a:rPr lang="ar-SA" dirty="0" smtClean="0">
                <a:cs typeface="+mj-cs"/>
              </a:rPr>
              <a:t>الأنزيمات.</a:t>
            </a:r>
          </a:p>
          <a:p>
            <a:pPr algn="r" rtl="1"/>
            <a:r>
              <a:rPr lang="ar-SA" b="1" dirty="0" err="1" smtClean="0">
                <a:cs typeface="+mj-cs"/>
              </a:rPr>
              <a:t>الكربوهيدات</a:t>
            </a:r>
            <a:r>
              <a:rPr lang="ar-SA" b="1" dirty="0" smtClean="0">
                <a:cs typeface="+mj-cs"/>
              </a:rPr>
              <a:t>.</a:t>
            </a:r>
          </a:p>
          <a:p>
            <a:pPr lvl="1" algn="r" rtl="1"/>
            <a:r>
              <a:rPr lang="ar-SA" dirty="0" err="1" smtClean="0">
                <a:cs typeface="+mj-cs"/>
              </a:rPr>
              <a:t>الجليكوليسس</a:t>
            </a:r>
            <a:r>
              <a:rPr lang="ar-SA" dirty="0" smtClean="0">
                <a:cs typeface="+mj-cs"/>
              </a:rPr>
              <a:t> و دورة </a:t>
            </a:r>
            <a:r>
              <a:rPr lang="ar-SA" dirty="0" err="1" smtClean="0">
                <a:cs typeface="+mj-cs"/>
              </a:rPr>
              <a:t>كربس</a:t>
            </a:r>
            <a:r>
              <a:rPr lang="ar-SA" dirty="0" smtClean="0">
                <a:cs typeface="+mj-cs"/>
              </a:rPr>
              <a:t>.</a:t>
            </a:r>
          </a:p>
          <a:p>
            <a:pPr algn="r" rtl="1"/>
            <a:r>
              <a:rPr lang="ar-SA" b="1" dirty="0" smtClean="0">
                <a:cs typeface="+mj-cs"/>
              </a:rPr>
              <a:t>الدهون.</a:t>
            </a:r>
          </a:p>
          <a:p>
            <a:pPr lvl="1" algn="r" rtl="1"/>
            <a:r>
              <a:rPr lang="ar-SA" dirty="0" smtClean="0">
                <a:cs typeface="+mj-cs"/>
              </a:rPr>
              <a:t>أكسدة بيتا.</a:t>
            </a:r>
          </a:p>
          <a:p>
            <a:pPr algn="r" rtl="1"/>
            <a:r>
              <a:rPr lang="ar-SA" b="1" dirty="0" smtClean="0">
                <a:cs typeface="+mj-cs"/>
              </a:rPr>
              <a:t>الأحماض النووية.</a:t>
            </a:r>
          </a:p>
          <a:p>
            <a:pPr algn="r" rtl="1"/>
            <a:r>
              <a:rPr lang="ar-SA" b="1" dirty="0" err="1" smtClean="0">
                <a:cs typeface="+mj-cs"/>
              </a:rPr>
              <a:t>الهرمونات</a:t>
            </a:r>
            <a:r>
              <a:rPr lang="ar-SA" b="1" dirty="0" smtClean="0">
                <a:cs typeface="+mj-cs"/>
              </a:rPr>
              <a:t>.</a:t>
            </a:r>
          </a:p>
          <a:p>
            <a:pPr algn="r" rtl="1"/>
            <a:r>
              <a:rPr lang="ar-SA" b="1" dirty="0" smtClean="0">
                <a:cs typeface="+mj-cs"/>
              </a:rPr>
              <a:t>الفيتامينات.</a:t>
            </a:r>
          </a:p>
          <a:p>
            <a:pPr algn="r" rtl="1"/>
            <a:r>
              <a:rPr lang="ar-SA" b="1" dirty="0" smtClean="0">
                <a:cs typeface="+mj-cs"/>
              </a:rPr>
              <a:t>الدم.</a:t>
            </a:r>
            <a:endParaRPr lang="en-US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r" rtl="1">
              <a:defRPr/>
            </a:pP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الجدار الخلوي في خلية بدائية النواة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7" name="Picture 2" descr="http://diverge.hunter.cuny.edu/~weigang/Images/04-06_prokaryotic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85518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41952A-5BD2-4013-91E5-D5B133AC2FD1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869283" y="4917282"/>
            <a:ext cx="1138237" cy="304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14563" y="5500688"/>
            <a:ext cx="1643062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الجدار الخلوي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82000" cy="1096962"/>
          </a:xfrm>
          <a:ln>
            <a:noFill/>
          </a:ln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الجدار الخلوي لبعض الخلايا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الحقيقية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النواة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1" name="Picture 2" descr="http://www.earthlife.net/images/eury-ce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5056187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958653-7C67-4C98-B6DA-E6881E44E76F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209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dirty="0" smtClean="0">
                <a:cs typeface="+mj-cs"/>
              </a:rPr>
              <a:t> خلايا النباتات الراقية</a:t>
            </a:r>
            <a:endParaRPr lang="en-US" sz="3200" dirty="0"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799"/>
          </a:xfrm>
        </p:spPr>
        <p:txBody>
          <a:bodyPr anchor="ctr">
            <a:normAutofit fontScale="90000"/>
          </a:bodyPr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السيتوبلازم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ar-S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00063" y="1524001"/>
            <a:ext cx="8229600" cy="4976812"/>
          </a:xfrm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en-US" sz="2800" dirty="0" smtClean="0"/>
              <a:t> </a:t>
            </a:r>
            <a:r>
              <a:rPr lang="ar-SA" sz="2800" dirty="0" smtClean="0">
                <a:cs typeface="+mj-cs"/>
              </a:rPr>
              <a:t> </a:t>
            </a:r>
            <a:r>
              <a:rPr lang="ar-SA" sz="2800" dirty="0" smtClean="0">
                <a:cs typeface="+mj-cs"/>
              </a:rPr>
              <a:t>يحيط الغشاء الخلوي بمادة هلامية </a:t>
            </a:r>
            <a:r>
              <a:rPr lang="ar-SA" sz="2800" dirty="0" smtClean="0">
                <a:cs typeface="+mj-cs"/>
              </a:rPr>
              <a:t>شبه سائلة</a:t>
            </a:r>
            <a:r>
              <a:rPr lang="en-US" sz="2800" dirty="0" smtClean="0">
                <a:cs typeface="+mj-cs"/>
              </a:rPr>
              <a:t> </a:t>
            </a:r>
            <a:r>
              <a:rPr lang="ar-SA" sz="2800" dirty="0" smtClean="0">
                <a:cs typeface="+mj-cs"/>
              </a:rPr>
              <a:t>، </a:t>
            </a:r>
            <a:r>
              <a:rPr lang="ar-SA" sz="2800" dirty="0" smtClean="0">
                <a:cs typeface="+mj-cs"/>
              </a:rPr>
              <a:t>تسمى </a:t>
            </a:r>
            <a:r>
              <a:rPr lang="ar-SA" sz="2800" b="1" i="1" dirty="0" err="1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بالسيتوسول</a:t>
            </a:r>
            <a:r>
              <a:rPr lang="ar-SA" sz="2800" b="1" i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Cytosol</a:t>
            </a:r>
            <a:r>
              <a:rPr lang="ar-SA" sz="2800" b="1" i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  <a:r>
              <a:rPr lang="ar-SA" sz="2800" dirty="0" smtClean="0">
                <a:cs typeface="+mj-cs"/>
              </a:rPr>
              <a:t>، المكون</a:t>
            </a:r>
            <a:r>
              <a:rPr lang="ar-SA" sz="2800" dirty="0" smtClean="0">
                <a:cs typeface="+mj-cs"/>
              </a:rPr>
              <a:t>ة</a:t>
            </a:r>
            <a:r>
              <a:rPr lang="ar-SA" sz="2800" dirty="0" smtClean="0">
                <a:cs typeface="+mj-cs"/>
              </a:rPr>
              <a:t> من:</a:t>
            </a:r>
          </a:p>
          <a:p>
            <a:pPr lvl="1" algn="r" rtl="1"/>
            <a:r>
              <a:rPr lang="ar-SA" dirty="0" smtClean="0">
                <a:cs typeface="+mj-cs"/>
              </a:rPr>
              <a:t>غالبا </a:t>
            </a:r>
            <a:r>
              <a:rPr lang="ar-SA" dirty="0" smtClean="0">
                <a:cs typeface="+mj-cs"/>
              </a:rPr>
              <a:t>الماء  </a:t>
            </a:r>
            <a:r>
              <a:rPr lang="ar-SA" dirty="0" smtClean="0">
                <a:cs typeface="+mj-cs"/>
              </a:rPr>
              <a:t>، </a:t>
            </a:r>
            <a:r>
              <a:rPr lang="ar-SA" dirty="0" smtClean="0">
                <a:cs typeface="+mj-cs"/>
              </a:rPr>
              <a:t>بعض الأيونات </a:t>
            </a:r>
            <a:r>
              <a:rPr lang="ar-SA" dirty="0" smtClean="0">
                <a:cs typeface="+mj-cs"/>
              </a:rPr>
              <a:t>، </a:t>
            </a:r>
            <a:r>
              <a:rPr lang="ar-SA" dirty="0" smtClean="0">
                <a:cs typeface="+mj-cs"/>
              </a:rPr>
              <a:t>مركبات أيضية وسطية (</a:t>
            </a:r>
            <a:r>
              <a:rPr lang="en-US" dirty="0" smtClean="0">
                <a:cs typeface="+mj-cs"/>
              </a:rPr>
              <a:t>Metabolites</a:t>
            </a:r>
            <a:r>
              <a:rPr lang="ar-SA" dirty="0" smtClean="0">
                <a:cs typeface="+mj-cs"/>
              </a:rPr>
              <a:t>) </a:t>
            </a:r>
            <a:r>
              <a:rPr lang="ar-SA" dirty="0" smtClean="0">
                <a:cs typeface="+mj-cs"/>
              </a:rPr>
              <a:t>، </a:t>
            </a:r>
            <a:r>
              <a:rPr lang="ar-SA" dirty="0" smtClean="0">
                <a:cs typeface="+mj-cs"/>
              </a:rPr>
              <a:t>أنزيمات </a:t>
            </a:r>
            <a:r>
              <a:rPr lang="ar-SA" dirty="0" smtClean="0">
                <a:cs typeface="+mj-cs"/>
              </a:rPr>
              <a:t>،</a:t>
            </a:r>
            <a:r>
              <a:rPr lang="en-US" dirty="0" smtClean="0">
                <a:cs typeface="+mj-cs"/>
              </a:rPr>
              <a:t>RNA </a:t>
            </a:r>
            <a:r>
              <a:rPr lang="ar-SA" dirty="0" smtClean="0">
                <a:cs typeface="+mj-cs"/>
              </a:rPr>
              <a:t> ، </a:t>
            </a:r>
            <a:r>
              <a:rPr lang="ar-SA" dirty="0" smtClean="0">
                <a:cs typeface="+mj-cs"/>
              </a:rPr>
              <a:t>جسيمات معلقة غير ذائبة </a:t>
            </a:r>
            <a:r>
              <a:rPr lang="ar-SA" dirty="0" smtClean="0">
                <a:cs typeface="+mj-cs"/>
              </a:rPr>
              <a:t>، </a:t>
            </a:r>
            <a:r>
              <a:rPr lang="ar-SA" dirty="0" smtClean="0">
                <a:cs typeface="+mj-cs"/>
              </a:rPr>
              <a:t>أحماض أمينية </a:t>
            </a:r>
            <a:r>
              <a:rPr lang="ar-SA" dirty="0" smtClean="0">
                <a:cs typeface="+mj-cs"/>
              </a:rPr>
              <a:t>، </a:t>
            </a:r>
            <a:r>
              <a:rPr lang="ar-SA" dirty="0" smtClean="0">
                <a:cs typeface="+mj-cs"/>
              </a:rPr>
              <a:t>نيوكليوتيدات </a:t>
            </a:r>
            <a:r>
              <a:rPr lang="ar-SA" dirty="0" smtClean="0">
                <a:cs typeface="+mj-cs"/>
              </a:rPr>
              <a:t>، </a:t>
            </a:r>
            <a:r>
              <a:rPr lang="ar-SA" dirty="0" smtClean="0">
                <a:cs typeface="+mj-cs"/>
              </a:rPr>
              <a:t>الخمائر التي تساعد على عمليات الأيض أو التمثيل الغذائي ).</a:t>
            </a:r>
          </a:p>
          <a:p>
            <a:pPr algn="r" rtl="1"/>
            <a:r>
              <a:rPr lang="ar-SA" sz="2800" dirty="0" smtClean="0">
                <a:cs typeface="+mj-cs"/>
              </a:rPr>
              <a:t>  </a:t>
            </a:r>
            <a:r>
              <a:rPr lang="ar-SA" sz="2800" dirty="0" err="1" smtClean="0">
                <a:cs typeface="+mj-cs"/>
              </a:rPr>
              <a:t>سيتوبلازم</a:t>
            </a:r>
            <a:r>
              <a:rPr lang="ar-SA" sz="2800" dirty="0" smtClean="0">
                <a:cs typeface="+mj-cs"/>
              </a:rPr>
              <a:t> </a:t>
            </a:r>
            <a:r>
              <a:rPr lang="ar-SA" sz="2800" dirty="0" smtClean="0">
                <a:cs typeface="+mj-cs"/>
              </a:rPr>
              <a:t>الخلية: عبارة عن </a:t>
            </a:r>
            <a:r>
              <a:rPr lang="ar-SA" sz="2800" dirty="0" err="1" smtClean="0">
                <a:cs typeface="+mj-cs"/>
              </a:rPr>
              <a:t>السيتوسول</a:t>
            </a:r>
            <a:r>
              <a:rPr lang="ar-SA" sz="2800" dirty="0" smtClean="0">
                <a:cs typeface="+mj-cs"/>
              </a:rPr>
              <a:t> + </a:t>
            </a:r>
            <a:r>
              <a:rPr lang="ar-SA" sz="2800" dirty="0" err="1" smtClean="0">
                <a:cs typeface="+mj-cs"/>
              </a:rPr>
              <a:t>عضيات</a:t>
            </a:r>
            <a:r>
              <a:rPr lang="ar-SA" sz="2800" dirty="0" smtClean="0">
                <a:cs typeface="+mj-cs"/>
              </a:rPr>
              <a:t> الخلية المنغمسة في </a:t>
            </a:r>
            <a:r>
              <a:rPr lang="ar-SA" sz="2800" dirty="0" err="1" smtClean="0">
                <a:cs typeface="+mj-cs"/>
              </a:rPr>
              <a:t>السيتوسول</a:t>
            </a:r>
            <a:r>
              <a:rPr lang="ar-SA" sz="2800" dirty="0" smtClean="0">
                <a:cs typeface="+mj-cs"/>
              </a:rPr>
              <a:t>. </a:t>
            </a:r>
          </a:p>
          <a:p>
            <a:pPr algn="r" rtl="1"/>
            <a:r>
              <a:rPr lang="en-US" sz="2800" dirty="0" smtClean="0">
                <a:cs typeface="+mj-cs"/>
              </a:rPr>
              <a:t>  </a:t>
            </a:r>
            <a:r>
              <a:rPr lang="ar-SA" sz="2800" dirty="0" err="1" smtClean="0">
                <a:cs typeface="+mj-cs"/>
              </a:rPr>
              <a:t>سيتوبلازم</a:t>
            </a:r>
            <a:r>
              <a:rPr lang="ar-SA" sz="2800" dirty="0" smtClean="0">
                <a:cs typeface="+mj-cs"/>
              </a:rPr>
              <a:t> </a:t>
            </a:r>
            <a:r>
              <a:rPr lang="ar-SA" sz="2800" dirty="0" smtClean="0">
                <a:cs typeface="+mj-cs"/>
              </a:rPr>
              <a:t>الخلية </a:t>
            </a:r>
            <a:r>
              <a:rPr lang="ar-SA" sz="2800" dirty="0" err="1" smtClean="0">
                <a:cs typeface="+mj-cs"/>
              </a:rPr>
              <a:t>الحقيقية</a:t>
            </a:r>
            <a:r>
              <a:rPr lang="ar-SA" sz="2800" dirty="0" smtClean="0">
                <a:cs typeface="+mj-cs"/>
              </a:rPr>
              <a:t> النواة أكثر تعقيد </a:t>
            </a:r>
            <a:r>
              <a:rPr lang="ar-SA" sz="2800" dirty="0" err="1" smtClean="0">
                <a:cs typeface="+mj-cs"/>
              </a:rPr>
              <a:t>و</a:t>
            </a:r>
            <a:r>
              <a:rPr lang="ar-SA" sz="2800" dirty="0" smtClean="0">
                <a:cs typeface="+mj-cs"/>
              </a:rPr>
              <a:t> تعدد من الخلية البدائية النواة من ناحية مكوناته </a:t>
            </a:r>
            <a:r>
              <a:rPr lang="ar-SA" sz="2800" dirty="0" err="1" smtClean="0">
                <a:cs typeface="+mj-cs"/>
              </a:rPr>
              <a:t>و</a:t>
            </a:r>
            <a:r>
              <a:rPr lang="ar-SA" sz="2800" dirty="0" smtClean="0">
                <a:cs typeface="+mj-cs"/>
              </a:rPr>
              <a:t> </a:t>
            </a:r>
            <a:r>
              <a:rPr lang="ar-SA" sz="2800" dirty="0" err="1" smtClean="0">
                <a:cs typeface="+mj-cs"/>
              </a:rPr>
              <a:t>العضيات</a:t>
            </a:r>
            <a:r>
              <a:rPr lang="ar-SA" sz="2800" dirty="0" smtClean="0">
                <a:cs typeface="+mj-cs"/>
              </a:rPr>
              <a:t> المنغمسة فيه</a:t>
            </a:r>
            <a:r>
              <a:rPr lang="ar-SA" sz="2800" b="1" dirty="0" smtClean="0">
                <a:cs typeface="+mj-cs"/>
              </a:rPr>
              <a:t>.</a:t>
            </a:r>
            <a:endParaRPr lang="en-US" sz="2800" dirty="0" smtClean="0">
              <a:cs typeface="+mj-cs"/>
            </a:endParaRPr>
          </a:p>
          <a:p>
            <a:pPr algn="r" rtl="1"/>
            <a:endParaRPr lang="ar-SA" sz="2800" dirty="0" smtClean="0">
              <a:cs typeface="+mj-c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334FCE-4345-4280-96BD-D55F50082E2E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 anchor="ctr"/>
          <a:lstStyle/>
          <a:p>
            <a:pPr algn="r" rtl="1"/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السيتوبلازم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في الخلايا بدائية النواة</a:t>
            </a:r>
          </a:p>
        </p:txBody>
      </p:sp>
      <p:pic>
        <p:nvPicPr>
          <p:cNvPr id="25603" name="Picture 2" descr="https://eapbiofield.wikispaces.com/file/view/400px-Prokaryote_cell_diagram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676400"/>
            <a:ext cx="64960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8E5FE-C636-434F-8A1F-8D848101E4C0}" type="slidenum">
              <a:rPr lang="ar-SA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562600" y="3124200"/>
            <a:ext cx="1714500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86625" y="3714750"/>
            <a:ext cx="1571625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chemeClr val="tx1"/>
                </a:solidFill>
                <a:cs typeface="+mj-cs"/>
              </a:rPr>
              <a:t>السيتوبلازم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السيتوبلازم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في الخلايا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حقيقية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النواة</a:t>
            </a:r>
          </a:p>
        </p:txBody>
      </p:sp>
      <p:pic>
        <p:nvPicPr>
          <p:cNvPr id="26627" name="Picture 2" descr="http://web.jjay.cuny.edu/~acarpi/NSC/images/ce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285875"/>
            <a:ext cx="66865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3FE5B-74BC-411B-9A49-8EEDA7A32310}" type="slidenum">
              <a:rPr lang="ar-SA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2313" y="3733799"/>
            <a:ext cx="1571625" cy="766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chemeClr val="tx1"/>
                </a:solidFill>
                <a:cs typeface="+mj-cs"/>
              </a:rPr>
              <a:t>السيتوبلازم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5929313" y="3429001"/>
            <a:ext cx="1143000" cy="688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76337"/>
          </a:xfrm>
        </p:spPr>
        <p:txBody>
          <a:bodyPr anchor="ctr">
            <a:normAutofit fontScale="90000"/>
          </a:bodyPr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الريبوسومات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ar-S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0063" y="1752600"/>
            <a:ext cx="8229600" cy="3890963"/>
          </a:xfrm>
          <a:ln>
            <a:noFill/>
          </a:ln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-SA" sz="2800" dirty="0" smtClean="0">
                <a:cs typeface="+mj-cs"/>
              </a:rPr>
              <a:t>كل </a:t>
            </a:r>
            <a:r>
              <a:rPr lang="ar-SA" sz="2800" dirty="0" smtClean="0">
                <a:cs typeface="+mj-cs"/>
              </a:rPr>
              <a:t>من الخلايا حقيقية النواة و الخلايا بدائية النواة تحتوي على ريبوسومات حقيقية تقوم بتصنيع بروتينات الخلية.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67FAA0-1864-4FD9-9DDE-D3431D4D7E62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anchor="ctr">
            <a:normAutofit fontScale="90000"/>
          </a:bodyPr>
          <a:lstStyle/>
          <a:p>
            <a:pPr algn="r" rtl="1" eaLnBrk="1" hangingPunct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النواة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Nucleus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71625"/>
            <a:ext cx="4157662" cy="490537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r" rtl="1">
              <a:defRPr/>
            </a:pPr>
            <a:r>
              <a:rPr lang="ar-SA" b="1" dirty="0" smtClean="0">
                <a:cs typeface="+mj-cs"/>
              </a:rPr>
              <a:t> </a:t>
            </a:r>
            <a:r>
              <a:rPr lang="ar-SA" sz="2800" b="1" dirty="0" smtClean="0">
                <a:cs typeface="+mj-cs"/>
              </a:rPr>
              <a:t>بالنسبة </a:t>
            </a:r>
            <a:r>
              <a:rPr lang="ar-SA" sz="2800" b="1" dirty="0" smtClean="0">
                <a:cs typeface="+mj-cs"/>
              </a:rPr>
              <a:t>للخلايا </a:t>
            </a:r>
            <a:r>
              <a:rPr lang="ar-SA" sz="2800" b="1" dirty="0" err="1" smtClean="0">
                <a:cs typeface="+mj-cs"/>
              </a:rPr>
              <a:t>الحقيقية</a:t>
            </a:r>
            <a:r>
              <a:rPr lang="ar-SA" sz="2800" b="1" dirty="0" smtClean="0">
                <a:cs typeface="+mj-cs"/>
              </a:rPr>
              <a:t> </a:t>
            </a:r>
            <a:r>
              <a:rPr lang="ar-SA" sz="2800" b="1" dirty="0" smtClean="0">
                <a:cs typeface="+mj-cs"/>
              </a:rPr>
              <a:t>النواة:</a:t>
            </a:r>
            <a:r>
              <a:rPr lang="ar-SA" sz="2800" dirty="0" smtClean="0">
                <a:cs typeface="+mj-cs"/>
              </a:rPr>
              <a:t> </a:t>
            </a:r>
            <a:endParaRPr lang="ar-SA" sz="2800" dirty="0" smtClean="0">
              <a:cs typeface="+mj-cs"/>
            </a:endParaRPr>
          </a:p>
          <a:p>
            <a:pPr lvl="1" algn="just" rtl="1">
              <a:defRPr/>
            </a:pPr>
            <a:r>
              <a:rPr lang="ar-SA" sz="2600" dirty="0" smtClean="0">
                <a:cs typeface="+mj-cs"/>
              </a:rPr>
              <a:t>النواة </a:t>
            </a:r>
            <a:r>
              <a:rPr lang="ar-SA" sz="2600" dirty="0" smtClean="0">
                <a:cs typeface="+mj-cs"/>
              </a:rPr>
              <a:t>تكون </a:t>
            </a:r>
            <a:r>
              <a:rPr lang="ar-SA" sz="2600" dirty="0" smtClean="0">
                <a:cs typeface="+mj-cs"/>
              </a:rPr>
              <a:t>محاطة بغشاء </a:t>
            </a:r>
            <a:r>
              <a:rPr lang="ar-SA" sz="2600" dirty="0" smtClean="0">
                <a:cs typeface="+mj-cs"/>
              </a:rPr>
              <a:t>مزدوج ،</a:t>
            </a:r>
            <a:r>
              <a:rPr lang="en-US" sz="2600" dirty="0" smtClean="0">
                <a:cs typeface="+mj-cs"/>
              </a:rPr>
              <a:t> </a:t>
            </a:r>
            <a:r>
              <a:rPr lang="ar-SA" sz="2600" dirty="0" smtClean="0">
                <a:cs typeface="+mj-cs"/>
              </a:rPr>
              <a:t> </a:t>
            </a:r>
            <a:r>
              <a:rPr lang="ar-SA" sz="2600" dirty="0" smtClean="0">
                <a:cs typeface="+mj-cs"/>
              </a:rPr>
              <a:t>فيها فتحات نووية دائرية وهي مسئولة عن المرور الاختياري من وإلى </a:t>
            </a:r>
            <a:r>
              <a:rPr lang="ar-SA" sz="2600" dirty="0" smtClean="0">
                <a:cs typeface="+mj-cs"/>
              </a:rPr>
              <a:t>النواة. </a:t>
            </a:r>
            <a:endParaRPr lang="ar-SA" sz="2600" dirty="0" smtClean="0">
              <a:cs typeface="+mj-cs"/>
            </a:endParaRPr>
          </a:p>
          <a:p>
            <a:pPr lvl="1" algn="just" rtl="1">
              <a:defRPr/>
            </a:pPr>
            <a:r>
              <a:rPr lang="ar-SA" sz="2600" dirty="0" smtClean="0">
                <a:cs typeface="+mj-cs"/>
              </a:rPr>
              <a:t>تحوي النواة </a:t>
            </a:r>
            <a:r>
              <a:rPr lang="ar-SA" sz="2600" dirty="0" smtClean="0">
                <a:cs typeface="+mj-cs"/>
              </a:rPr>
              <a:t>على:</a:t>
            </a:r>
          </a:p>
          <a:p>
            <a:pPr lvl="2" algn="just" rt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DNA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</a:p>
          <a:p>
            <a:pPr lvl="2" algn="just" rtl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RNA</a:t>
            </a:r>
            <a:endParaRPr lang="ar-SA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lvl="2" algn="just" rtl="1">
              <a:buFont typeface="Wingdings" pitchFamily="2" charset="2"/>
              <a:buChar char="v"/>
              <a:defRPr/>
            </a:pP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البروتينات</a:t>
            </a:r>
            <a:endParaRPr lang="ar-SA" b="1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lvl="1" algn="r" rtl="1">
              <a:defRPr/>
            </a:pPr>
            <a:r>
              <a:rPr lang="ar-SA" sz="2600" dirty="0" smtClean="0">
                <a:cs typeface="+mj-cs"/>
              </a:rPr>
              <a:t>توجد بالنواة </a:t>
            </a:r>
            <a:r>
              <a:rPr lang="ar-SA" sz="2600" dirty="0" err="1" smtClean="0">
                <a:cs typeface="+mj-cs"/>
              </a:rPr>
              <a:t>نوية</a:t>
            </a:r>
            <a:r>
              <a:rPr lang="ar-SA" sz="2600" dirty="0" smtClean="0">
                <a:cs typeface="+mj-cs"/>
              </a:rPr>
              <a:t> غير محاطة بغشاء.</a:t>
            </a:r>
          </a:p>
          <a:p>
            <a:pPr algn="r" rtl="1">
              <a:defRPr/>
            </a:pPr>
            <a:r>
              <a:rPr lang="ar-SA" sz="2800" b="1" dirty="0" smtClean="0">
                <a:cs typeface="+mj-cs"/>
              </a:rPr>
              <a:t>تتركب </a:t>
            </a:r>
            <a:r>
              <a:rPr lang="ar-SA" sz="2800" b="1" dirty="0" smtClean="0">
                <a:cs typeface="+mj-cs"/>
              </a:rPr>
              <a:t>النواة من أربعة </a:t>
            </a:r>
            <a:r>
              <a:rPr lang="ar-SA" sz="2800" b="1" dirty="0" err="1" smtClean="0">
                <a:cs typeface="+mj-cs"/>
              </a:rPr>
              <a:t>اجزاء</a:t>
            </a:r>
            <a:r>
              <a:rPr lang="ar-SA" sz="2800" b="1" dirty="0" smtClean="0">
                <a:cs typeface="+mj-cs"/>
              </a:rPr>
              <a:t>:</a:t>
            </a:r>
            <a:endParaRPr lang="en-US" sz="2800" b="1" dirty="0" smtClean="0">
              <a:cs typeface="+mj-cs"/>
            </a:endParaRPr>
          </a:p>
          <a:p>
            <a:pPr lvl="1" algn="r" rtl="1">
              <a:defRPr/>
            </a:pPr>
            <a:r>
              <a:rPr lang="ar-SA" sz="2600" dirty="0" smtClean="0">
                <a:cs typeface="+mj-cs"/>
              </a:rPr>
              <a:t>الغلاف النووي</a:t>
            </a:r>
            <a:endParaRPr lang="en-US" sz="2600" dirty="0" smtClean="0">
              <a:cs typeface="+mj-cs"/>
            </a:endParaRPr>
          </a:p>
          <a:p>
            <a:pPr lvl="1" algn="r" rtl="1">
              <a:defRPr/>
            </a:pPr>
            <a:r>
              <a:rPr lang="ar-SA" sz="2600" dirty="0" smtClean="0">
                <a:cs typeface="+mj-cs"/>
              </a:rPr>
              <a:t>السائل النووي</a:t>
            </a:r>
            <a:endParaRPr lang="en-US" sz="2600" dirty="0" smtClean="0">
              <a:cs typeface="+mj-cs"/>
            </a:endParaRPr>
          </a:p>
          <a:p>
            <a:pPr lvl="1" algn="r" rtl="1">
              <a:defRPr/>
            </a:pPr>
            <a:r>
              <a:rPr lang="ar-SA" sz="2600" dirty="0" err="1" smtClean="0">
                <a:cs typeface="+mj-cs"/>
              </a:rPr>
              <a:t>النوية</a:t>
            </a:r>
            <a:endParaRPr lang="en-US" sz="2600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  <a:p>
            <a:pPr lvl="1" algn="r" rtl="1">
              <a:defRPr/>
            </a:pPr>
            <a:r>
              <a:rPr lang="ar-SA" sz="2600" dirty="0" smtClean="0">
                <a:cs typeface="+mj-cs"/>
              </a:rPr>
              <a:t>الشبكة </a:t>
            </a:r>
            <a:r>
              <a:rPr lang="ar-SA" sz="2600" dirty="0" err="1" smtClean="0">
                <a:cs typeface="+mj-cs"/>
              </a:rPr>
              <a:t>الكروماتينية</a:t>
            </a:r>
            <a:r>
              <a:rPr lang="ar-SA" sz="2600" dirty="0" smtClean="0">
                <a:cs typeface="+mj-cs"/>
              </a:rPr>
              <a:t>- </a:t>
            </a:r>
            <a:r>
              <a:rPr lang="ar-SA" sz="2600" dirty="0" err="1" smtClean="0">
                <a:cs typeface="+mj-cs"/>
              </a:rPr>
              <a:t>الكروموسومات</a:t>
            </a:r>
            <a:endParaRPr lang="en-US" sz="2600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  <a:p>
            <a:pPr lvl="1" algn="r" rtl="1">
              <a:defRPr/>
            </a:pPr>
            <a:endParaRPr lang="en-US" sz="1800" dirty="0" smtClean="0"/>
          </a:p>
          <a:p>
            <a:pPr lvl="1" algn="r" rtl="1"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DA0E8-5752-40F5-B646-1C45B5EA1850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http://www.cod.edu/people/faculty/fancher/EukaryoticC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4384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1447800"/>
            <a:ext cx="2514600" cy="800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النواة في الخلايا </a:t>
            </a:r>
            <a:r>
              <a:rPr kumimoji="0" lang="ar-S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حقيقية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النواة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نواة بها ثقوب</a:t>
            </a: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1333502" y="2743202"/>
            <a:ext cx="1371599" cy="457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6600"/>
            <a:ext cx="8229600" cy="939800"/>
          </a:xfrm>
        </p:spPr>
        <p:txBody>
          <a:bodyPr/>
          <a:lstStyle/>
          <a:p>
            <a:pPr algn="r" rtl="1" eaLnBrk="1" hangingPunct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الشبكة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الإندوبلازمية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2"/>
            <a:ext cx="8401050" cy="4471988"/>
          </a:xfrm>
        </p:spPr>
        <p:txBody>
          <a:bodyPr/>
          <a:lstStyle/>
          <a:p>
            <a:pPr marL="609600" indent="-609600" algn="just" rtl="1">
              <a:lnSpc>
                <a:spcPct val="90000"/>
              </a:lnSpc>
            </a:pPr>
            <a:r>
              <a:rPr lang="ar-SA" sz="2800" dirty="0" smtClean="0">
                <a:cs typeface="+mj-cs"/>
              </a:rPr>
              <a:t>توجد </a:t>
            </a:r>
            <a:r>
              <a:rPr lang="ar-SA" sz="2800" dirty="0" smtClean="0">
                <a:cs typeface="+mj-cs"/>
              </a:rPr>
              <a:t>شبكة من الأغشية في </a:t>
            </a:r>
            <a:r>
              <a:rPr lang="ar-SA" sz="2800" dirty="0" err="1" smtClean="0">
                <a:cs typeface="+mj-cs"/>
              </a:rPr>
              <a:t>سيتوبلازم</a:t>
            </a:r>
            <a:r>
              <a:rPr lang="ar-SA" sz="2800" dirty="0" smtClean="0">
                <a:cs typeface="+mj-cs"/>
              </a:rPr>
              <a:t> الخلايا </a:t>
            </a:r>
            <a:r>
              <a:rPr lang="ar-SA" sz="2800" dirty="0" err="1" smtClean="0">
                <a:cs typeface="+mj-cs"/>
              </a:rPr>
              <a:t>حقيقية</a:t>
            </a:r>
            <a:r>
              <a:rPr lang="ar-SA" sz="2800" dirty="0" smtClean="0">
                <a:cs typeface="+mj-cs"/>
              </a:rPr>
              <a:t> النواة تسمى بالشبكة </a:t>
            </a:r>
            <a:r>
              <a:rPr lang="ar-SA" sz="2800" dirty="0" err="1" smtClean="0">
                <a:cs typeface="+mj-cs"/>
              </a:rPr>
              <a:t>الإندوبلازمية</a:t>
            </a:r>
            <a:r>
              <a:rPr lang="ar-SA" sz="2800" dirty="0" smtClean="0">
                <a:cs typeface="+mj-cs"/>
              </a:rPr>
              <a:t>. </a:t>
            </a:r>
            <a:endParaRPr lang="ar-SA" sz="2800" dirty="0" smtClean="0">
              <a:cs typeface="+mj-cs"/>
            </a:endParaRPr>
          </a:p>
          <a:p>
            <a:pPr marL="609600" indent="-609600" algn="just" rtl="1">
              <a:lnSpc>
                <a:spcPct val="90000"/>
              </a:lnSpc>
            </a:pPr>
            <a:r>
              <a:rPr lang="ar-SA" sz="2800" dirty="0" smtClean="0">
                <a:cs typeface="+mj-cs"/>
              </a:rPr>
              <a:t>وظيفتها:</a:t>
            </a:r>
            <a:endParaRPr lang="en-US" sz="2800" dirty="0" smtClean="0">
              <a:cs typeface="+mj-cs"/>
            </a:endParaRPr>
          </a:p>
          <a:p>
            <a:pPr marL="975360" lvl="1" indent="-609600" algn="just" rtl="1">
              <a:lnSpc>
                <a:spcPct val="90000"/>
              </a:lnSpc>
            </a:pPr>
            <a:r>
              <a:rPr lang="ar-SA" sz="3000" dirty="0" smtClean="0">
                <a:cs typeface="+mj-cs"/>
              </a:rPr>
              <a:t>تحتوي </a:t>
            </a:r>
            <a:r>
              <a:rPr lang="ar-SA" sz="3000" dirty="0" smtClean="0">
                <a:cs typeface="+mj-cs"/>
              </a:rPr>
              <a:t>على فجوات تعمل كقنوات للنقل الداخلي </a:t>
            </a:r>
            <a:r>
              <a:rPr lang="ar-SA" sz="3000" dirty="0" smtClean="0">
                <a:cs typeface="+mj-cs"/>
              </a:rPr>
              <a:t>والتخزين. </a:t>
            </a:r>
            <a:endParaRPr lang="en-US" sz="3000" dirty="0" smtClean="0">
              <a:cs typeface="+mj-cs"/>
            </a:endParaRPr>
          </a:p>
          <a:p>
            <a:pPr marL="975360" lvl="1" indent="-609600" algn="just" rtl="1">
              <a:lnSpc>
                <a:spcPct val="90000"/>
              </a:lnSpc>
            </a:pPr>
            <a:r>
              <a:rPr lang="ar-SA" sz="3000" dirty="0" smtClean="0">
                <a:cs typeface="+mj-cs"/>
              </a:rPr>
              <a:t>بناء:</a:t>
            </a:r>
            <a:endParaRPr lang="en-US" sz="3000" dirty="0" smtClean="0">
              <a:cs typeface="+mj-cs"/>
            </a:endParaRPr>
          </a:p>
          <a:p>
            <a:pPr marL="1249680" lvl="2" indent="-609600" algn="just" rtl="1">
              <a:lnSpc>
                <a:spcPct val="90000"/>
              </a:lnSpc>
              <a:buFont typeface="Wingdings" pitchFamily="2" charset="2"/>
              <a:buChar char="v"/>
            </a:pPr>
            <a:r>
              <a:rPr lang="ar-SA" sz="2700" dirty="0" smtClean="0">
                <a:cs typeface="+mj-cs"/>
              </a:rPr>
              <a:t>البروتينات </a:t>
            </a:r>
            <a:r>
              <a:rPr lang="ar-SA" sz="2700" dirty="0" smtClean="0">
                <a:cs typeface="+mj-cs"/>
              </a:rPr>
              <a:t>(بواسطة الريبوسومات) </a:t>
            </a:r>
            <a:endParaRPr lang="en-US" sz="2700" dirty="0" smtClean="0">
              <a:cs typeface="+mj-cs"/>
            </a:endParaRPr>
          </a:p>
          <a:p>
            <a:pPr marL="1249680" lvl="2" indent="-609600" algn="just" rtl="1">
              <a:lnSpc>
                <a:spcPct val="90000"/>
              </a:lnSpc>
              <a:buFont typeface="Wingdings" pitchFamily="2" charset="2"/>
              <a:buChar char="v"/>
            </a:pPr>
            <a:r>
              <a:rPr lang="ar-SA" sz="2700" dirty="0" smtClean="0">
                <a:cs typeface="+mj-cs"/>
              </a:rPr>
              <a:t>بعض </a:t>
            </a:r>
            <a:r>
              <a:rPr lang="ar-SA" sz="2700" dirty="0" smtClean="0">
                <a:cs typeface="+mj-cs"/>
              </a:rPr>
              <a:t>الدهون </a:t>
            </a:r>
            <a:endParaRPr lang="en-US" sz="2700" dirty="0" smtClean="0">
              <a:cs typeface="+mj-cs"/>
            </a:endParaRPr>
          </a:p>
          <a:p>
            <a:pPr marL="1249680" lvl="2" indent="-609600" algn="just" rtl="1">
              <a:lnSpc>
                <a:spcPct val="90000"/>
              </a:lnSpc>
              <a:buFont typeface="Wingdings" pitchFamily="2" charset="2"/>
              <a:buChar char="v"/>
            </a:pPr>
            <a:r>
              <a:rPr lang="ar-SA" sz="2700" dirty="0" smtClean="0">
                <a:cs typeface="+mj-cs"/>
              </a:rPr>
              <a:t>مركبات </a:t>
            </a:r>
            <a:r>
              <a:rPr lang="ar-SA" sz="2700" dirty="0" smtClean="0">
                <a:cs typeface="+mj-cs"/>
              </a:rPr>
              <a:t>أيضية خلوية أخرى</a:t>
            </a:r>
            <a:r>
              <a:rPr lang="ar-SA" sz="1100" dirty="0" smtClean="0">
                <a:cs typeface="+mj-cs"/>
              </a:rPr>
              <a:t>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0EC71-48E7-4680-8184-C02794EAD230}" type="slidenum">
              <a:rPr lang="ar-SA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33400"/>
            <a:ext cx="8229600" cy="1143000"/>
          </a:xfrm>
        </p:spPr>
        <p:txBody>
          <a:bodyPr/>
          <a:lstStyle/>
          <a:p>
            <a:pPr algn="r" rtl="1" eaLnBrk="1" hangingPunct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جهاز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جولجي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Golgi apparatus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0575" y="1905000"/>
            <a:ext cx="4314825" cy="46482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 rtl="1">
              <a:defRPr/>
            </a:pPr>
            <a:r>
              <a:rPr lang="ar-SA" sz="2800" dirty="0" smtClean="0">
                <a:cs typeface="+mj-cs"/>
              </a:rPr>
              <a:t>  في الخلايا حقيقة النواة جهاز مكون من حويصلات معقدة وأغشية . </a:t>
            </a:r>
          </a:p>
          <a:p>
            <a:pPr algn="just" rtl="1">
              <a:defRPr/>
            </a:pPr>
            <a:r>
              <a:rPr lang="ar-SA" sz="2800" dirty="0" smtClean="0">
                <a:cs typeface="+mj-cs"/>
              </a:rPr>
              <a:t>  </a:t>
            </a:r>
            <a:r>
              <a:rPr lang="ar-SA" sz="2800" dirty="0" smtClean="0">
                <a:cs typeface="+mj-cs"/>
              </a:rPr>
              <a:t>المواد الكيميائية المنتجة داخل الخلية </a:t>
            </a:r>
            <a:r>
              <a:rPr lang="ar-SA" sz="2800" dirty="0" smtClean="0">
                <a:cs typeface="+mj-cs"/>
              </a:rPr>
              <a:t>مثل: </a:t>
            </a:r>
            <a:r>
              <a:rPr lang="ar-SA" sz="2800" dirty="0" smtClean="0">
                <a:cs typeface="+mj-cs"/>
              </a:rPr>
              <a:t>البروتينات و الدهون التي تصنعها الشبكة </a:t>
            </a:r>
            <a:r>
              <a:rPr lang="ar-SA" sz="2800" dirty="0" err="1" smtClean="0">
                <a:cs typeface="+mj-cs"/>
              </a:rPr>
              <a:t>الإندوبلازمية</a:t>
            </a:r>
            <a:r>
              <a:rPr lang="ar-SA" sz="2800" dirty="0" smtClean="0">
                <a:cs typeface="+mj-cs"/>
              </a:rPr>
              <a:t> والمراد </a:t>
            </a:r>
            <a:r>
              <a:rPr lang="ar-SA" sz="2800" dirty="0" smtClean="0">
                <a:cs typeface="+mj-cs"/>
              </a:rPr>
              <a:t>تصديرها للخارج </a:t>
            </a:r>
            <a:r>
              <a:rPr lang="ar-SA" sz="2800" dirty="0" smtClean="0">
                <a:cs typeface="+mj-cs"/>
              </a:rPr>
              <a:t>(خارج الخلية) </a:t>
            </a:r>
            <a:r>
              <a:rPr lang="ar-SA" sz="2800" dirty="0" smtClean="0">
                <a:cs typeface="+mj-cs"/>
              </a:rPr>
              <a:t>فإنها تعالج داخل جهاز جولجي وتغلف  بحويصلات غشائية مشتقة منه وفي النهاية تنصهر هذه الحويصلات مع الغشاء البلازمي لتنطلق محتوياتها إلى الخارج </a:t>
            </a:r>
            <a:r>
              <a:rPr lang="en-US" sz="2800" dirty="0" smtClean="0">
                <a:cs typeface="+mj-cs"/>
              </a:rPr>
              <a:t>(</a:t>
            </a:r>
            <a:r>
              <a:rPr lang="en-US" sz="2800" dirty="0" err="1" smtClean="0">
                <a:cs typeface="+mj-cs"/>
              </a:rPr>
              <a:t>Exocytosis</a:t>
            </a:r>
            <a:r>
              <a:rPr lang="en-US" sz="2800" dirty="0" smtClean="0">
                <a:cs typeface="+mj-cs"/>
              </a:rPr>
              <a:t>)</a:t>
            </a:r>
            <a:r>
              <a:rPr lang="ar-SA" sz="2800" dirty="0" smtClean="0">
                <a:cs typeface="+mj-cs"/>
              </a:rPr>
              <a:t>.</a:t>
            </a:r>
          </a:p>
          <a:p>
            <a:pPr algn="just" rtl="1">
              <a:defRPr/>
            </a:pPr>
            <a:r>
              <a:rPr lang="ar-SA" sz="2800" b="1" i="1" dirty="0" err="1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اللايزوسوم</a:t>
            </a:r>
            <a:r>
              <a:rPr lang="ar-SA" sz="2800" b="1" i="1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:</a:t>
            </a:r>
            <a:r>
              <a:rPr lang="ar-SA" sz="2800" dirty="0" smtClean="0">
                <a:cs typeface="+mj-cs"/>
              </a:rPr>
              <a:t> عبارة عن حويصلات مشتقة من جهاز </a:t>
            </a:r>
            <a:r>
              <a:rPr lang="ar-SA" sz="2800" dirty="0" err="1" smtClean="0">
                <a:cs typeface="+mj-cs"/>
              </a:rPr>
              <a:t>جولجي</a:t>
            </a:r>
            <a:r>
              <a:rPr lang="ar-SA" sz="2800" dirty="0" smtClean="0">
                <a:cs typeface="+mj-cs"/>
              </a:rPr>
              <a:t>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C8C21-8C84-41D7-A597-220702BF4773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6" name="Picture 2" descr="http://pingrybiology.pbwiki.com/f/ce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387" y="1519238"/>
            <a:ext cx="4395787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2667002" y="4965702"/>
            <a:ext cx="914399" cy="7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81400" y="4495800"/>
            <a:ext cx="981075" cy="92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600" b="1" dirty="0">
                <a:solidFill>
                  <a:schemeClr val="tx1"/>
                </a:solidFill>
                <a:cs typeface="+mj-cs"/>
              </a:rPr>
              <a:t>جهاز جولجي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325562"/>
          </a:xfrm>
        </p:spPr>
        <p:txBody>
          <a:bodyPr/>
          <a:lstStyle/>
          <a:p>
            <a:pPr algn="r" rtl="1" eaLnBrk="1" hangingPunct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الميتوكندريا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Mitochondria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0538" y="1981200"/>
            <a:ext cx="4691062" cy="4572000"/>
          </a:xfrm>
          <a:ln>
            <a:noFill/>
          </a:ln>
        </p:spPr>
        <p:txBody>
          <a:bodyPr>
            <a:normAutofit fontScale="92500"/>
          </a:bodyPr>
          <a:lstStyle/>
          <a:p>
            <a:pPr algn="r" rt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ar-SA" sz="2800" dirty="0" smtClean="0">
                <a:cs typeface="+mj-cs"/>
              </a:rPr>
              <a:t>تم </a:t>
            </a:r>
            <a:r>
              <a:rPr lang="ar-SA" sz="2800" dirty="0" smtClean="0">
                <a:cs typeface="+mj-cs"/>
              </a:rPr>
              <a:t>في داخل الميتوكوندريا حدوث عمليات الأكسدة الخاصة بأيض الخلية والتي تعني بإنتاج الطاقة من المواد الغذائية المأخوذة من الطعام . </a:t>
            </a:r>
          </a:p>
          <a:p>
            <a:pPr algn="just" rt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ar-SA" sz="2800" dirty="0" smtClean="0">
                <a:cs typeface="+mj-cs"/>
              </a:rPr>
              <a:t>قد </a:t>
            </a:r>
            <a:r>
              <a:rPr lang="ar-SA" sz="2800" dirty="0" smtClean="0">
                <a:cs typeface="+mj-cs"/>
              </a:rPr>
              <a:t>تكون كروية أو مستطيلة أو ذات تراكيب خيطية متشعبة الشكل ولكنها دائماً تكون محاطة بغشاء مزدوج ينطوي الغشاء الداخلي ليكون تراكيب مميزة تسمى أعراف.</a:t>
            </a:r>
            <a:endParaRPr lang="en-US" sz="2800" dirty="0" smtClean="0">
              <a:cs typeface="+mj-cs"/>
            </a:endParaRPr>
          </a:p>
          <a:p>
            <a:pPr algn="just" rt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ar-SA" sz="2800" dirty="0" smtClean="0">
                <a:cs typeface="+mj-cs"/>
              </a:rPr>
              <a:t>تحتوي </a:t>
            </a:r>
            <a:r>
              <a:rPr lang="ar-SA" sz="2800" dirty="0" smtClean="0">
                <a:cs typeface="+mj-cs"/>
              </a:rPr>
              <a:t>الميتوكندريا على ريبوسومات و </a:t>
            </a:r>
            <a:r>
              <a:rPr lang="en-US" sz="2800" dirty="0" smtClean="0">
                <a:cs typeface="+mj-cs"/>
              </a:rPr>
              <a:t>DNA</a:t>
            </a:r>
            <a:r>
              <a:rPr lang="ar-SA" sz="2800" dirty="0" smtClean="0">
                <a:cs typeface="+mj-cs"/>
              </a:rPr>
              <a:t>.</a:t>
            </a:r>
            <a:endParaRPr lang="en-US" sz="2800" dirty="0" smtClean="0">
              <a:cs typeface="+mj-cs"/>
            </a:endParaRPr>
          </a:p>
          <a:p>
            <a:pPr algn="just" rt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ar-SA" sz="2800" dirty="0" smtClean="0">
                <a:cs typeface="+mj-cs"/>
              </a:rPr>
              <a:t>هناك خلايا</a:t>
            </a:r>
            <a:r>
              <a:rPr lang="ar-SA" sz="2800" b="1" dirty="0" smtClean="0">
                <a:cs typeface="+mj-cs"/>
              </a:rPr>
              <a:t> </a:t>
            </a:r>
            <a:r>
              <a:rPr lang="ar-SA" sz="2800" dirty="0" smtClean="0">
                <a:cs typeface="+mj-cs"/>
              </a:rPr>
              <a:t>حقيقية النواة (يوكاريوتية) لا تحتوي على نواة </a:t>
            </a:r>
          </a:p>
          <a:p>
            <a:pPr algn="just" rt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ar-SA" sz="2800" dirty="0" smtClean="0">
                <a:cs typeface="+mj-cs"/>
              </a:rPr>
              <a:t>أو </a:t>
            </a:r>
            <a:r>
              <a:rPr lang="ar-SA" sz="2800" dirty="0" smtClean="0">
                <a:cs typeface="+mj-cs"/>
              </a:rPr>
              <a:t>ميتوكندريا هي خلايا الدم الحمراء ( </a:t>
            </a:r>
            <a:r>
              <a:rPr lang="en-US" sz="2800" dirty="0" smtClean="0">
                <a:cs typeface="+mj-cs"/>
              </a:rPr>
              <a:t>RBC</a:t>
            </a:r>
            <a:r>
              <a:rPr lang="ar-SA" sz="2800" dirty="0" smtClean="0">
                <a:cs typeface="+mj-cs"/>
              </a:rPr>
              <a:t>). </a:t>
            </a:r>
            <a:endParaRPr lang="en-US" sz="2800" dirty="0" smtClean="0">
              <a:cs typeface="+mj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597840-D7C9-40F6-A930-EB9DF148EC8E}" type="slidenum">
              <a:rPr lang="ar-SA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http://pingrybiology.pbwiki.com/f/p0014498-mitochondr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895600"/>
            <a:ext cx="7772400" cy="1470025"/>
          </a:xfrm>
        </p:spPr>
        <p:txBody>
          <a:bodyPr/>
          <a:lstStyle/>
          <a:p>
            <a:pPr algn="ctr" eaLnBrk="1" hangingPunct="1"/>
            <a:r>
              <a:rPr lang="ar-SA" sz="7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الخليـــــــة</a:t>
            </a:r>
            <a:r>
              <a:rPr lang="ar-S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09894A-4DE9-483C-AEC0-93D157FB9D82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المحاليل البيولوجية المنظمة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+mj-cs"/>
              </a:rPr>
              <a:t>الأحماض </a:t>
            </a:r>
            <a:r>
              <a:rPr lang="ar-SA" dirty="0" err="1" smtClean="0">
                <a:cs typeface="+mj-cs"/>
              </a:rPr>
              <a:t>و</a:t>
            </a:r>
            <a:r>
              <a:rPr lang="ar-SA" dirty="0" smtClean="0">
                <a:cs typeface="+mj-cs"/>
              </a:rPr>
              <a:t> القواعد.</a:t>
            </a:r>
          </a:p>
          <a:p>
            <a:pPr algn="r" rtl="1"/>
            <a:r>
              <a:rPr lang="ar-SA" dirty="0" smtClean="0">
                <a:cs typeface="+mj-cs"/>
              </a:rPr>
              <a:t>الرقم الهيدروجيني </a:t>
            </a:r>
            <a:r>
              <a:rPr lang="en-US" dirty="0" smtClean="0">
                <a:cs typeface="+mj-cs"/>
              </a:rPr>
              <a:t>pH</a:t>
            </a:r>
            <a:r>
              <a:rPr lang="ar-SA" dirty="0" smtClean="0">
                <a:cs typeface="+mj-cs"/>
              </a:rPr>
              <a:t>.</a:t>
            </a:r>
          </a:p>
          <a:p>
            <a:pPr algn="r" rtl="1"/>
            <a:r>
              <a:rPr lang="ar-SA" dirty="0" smtClean="0">
                <a:cs typeface="+mj-cs"/>
              </a:rPr>
              <a:t>المحاليل المنظمة</a:t>
            </a:r>
            <a:r>
              <a:rPr lang="ar-SA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1" y="4050268"/>
            <a:ext cx="83819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dirty="0" smtClean="0"/>
              <a:t> </a:t>
            </a:r>
            <a:r>
              <a:rPr lang="en-US" dirty="0" smtClean="0"/>
              <a:t>H</a:t>
            </a:r>
            <a:r>
              <a:rPr lang="en-US" sz="14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4343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3957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الأحماض </a:t>
            </a:r>
            <a:r>
              <a:rPr lang="ar-S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القواعد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957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>
                <a:cs typeface="+mj-cs"/>
              </a:rPr>
              <a:t>تعرف الأحماض </a:t>
            </a:r>
            <a:r>
              <a:rPr lang="ar-SA" dirty="0" err="1" smtClean="0">
                <a:cs typeface="+mj-cs"/>
              </a:rPr>
              <a:t>و</a:t>
            </a:r>
            <a:r>
              <a:rPr lang="ar-SA" dirty="0" smtClean="0">
                <a:cs typeface="+mj-cs"/>
              </a:rPr>
              <a:t> القواعد طبقاً لنظرية </a:t>
            </a:r>
            <a:r>
              <a:rPr lang="ar-SA" dirty="0" err="1" smtClean="0">
                <a:cs typeface="+mj-cs"/>
              </a:rPr>
              <a:t>برونستد</a:t>
            </a:r>
            <a:r>
              <a:rPr lang="ar-SA" dirty="0" smtClean="0">
                <a:cs typeface="+mj-cs"/>
              </a:rPr>
              <a:t> – لوري:</a:t>
            </a:r>
          </a:p>
          <a:p>
            <a:pPr lvl="1" algn="r" rtl="1"/>
            <a:r>
              <a:rPr lang="ar-SA" b="1" dirty="0" smtClean="0">
                <a:cs typeface="+mj-cs"/>
              </a:rPr>
              <a:t>الحمض:</a:t>
            </a:r>
          </a:p>
          <a:p>
            <a:pPr lvl="2" algn="r" rtl="1"/>
            <a:r>
              <a:rPr lang="ar-SA" sz="2400" dirty="0" smtClean="0">
                <a:cs typeface="+mj-cs"/>
              </a:rPr>
              <a:t>هو المادة التي لها قدرة على إعطاء بروتون لمادة أخرى وهو نوعان:</a:t>
            </a:r>
          </a:p>
          <a:p>
            <a:pPr lvl="3" algn="r" rtl="1"/>
            <a:r>
              <a:rPr lang="ar-SA" sz="2400" dirty="0" smtClean="0">
                <a:cs typeface="+mj-cs"/>
              </a:rPr>
              <a:t>حمض ضعيف: وهو الذي يتفكك جزئياً في المحلول ، مثال: حمض الخليك </a:t>
            </a:r>
            <a:r>
              <a:rPr lang="en-US" sz="2400" dirty="0" smtClean="0">
                <a:cs typeface="+mj-cs"/>
              </a:rPr>
              <a:t>CH</a:t>
            </a:r>
            <a:r>
              <a:rPr lang="en-US" dirty="0" smtClean="0">
                <a:cs typeface="+mj-cs"/>
              </a:rPr>
              <a:t>3</a:t>
            </a:r>
            <a:r>
              <a:rPr lang="en-US" sz="2400" dirty="0" smtClean="0">
                <a:cs typeface="+mj-cs"/>
              </a:rPr>
              <a:t>COOH</a:t>
            </a:r>
            <a:r>
              <a:rPr lang="ar-SA" sz="2400" dirty="0" smtClean="0">
                <a:cs typeface="+mj-cs"/>
              </a:rPr>
              <a:t> و حمض </a:t>
            </a:r>
            <a:r>
              <a:rPr lang="ar-SA" sz="2400" dirty="0" err="1" smtClean="0">
                <a:cs typeface="+mj-cs"/>
              </a:rPr>
              <a:t>الكربونيك</a:t>
            </a:r>
            <a:r>
              <a:rPr lang="ar-SA" sz="2400" dirty="0" smtClean="0">
                <a:cs typeface="+mj-cs"/>
              </a:rPr>
              <a:t>  </a:t>
            </a:r>
            <a:r>
              <a:rPr lang="en-US" sz="2400" dirty="0" smtClean="0">
                <a:cs typeface="+mj-cs"/>
              </a:rPr>
              <a:t>H</a:t>
            </a:r>
            <a:r>
              <a:rPr lang="en-US" dirty="0" smtClean="0">
                <a:cs typeface="+mj-cs"/>
              </a:rPr>
              <a:t>2</a:t>
            </a:r>
            <a:r>
              <a:rPr lang="en-US" sz="2400" dirty="0" smtClean="0">
                <a:cs typeface="+mj-cs"/>
              </a:rPr>
              <a:t>CO</a:t>
            </a:r>
            <a:r>
              <a:rPr lang="en-US" sz="1800" dirty="0" smtClean="0">
                <a:cs typeface="+mj-cs"/>
              </a:rPr>
              <a:t>3</a:t>
            </a:r>
            <a:endParaRPr lang="ar-SA" sz="2400" dirty="0" smtClean="0">
              <a:cs typeface="+mj-cs"/>
            </a:endParaRPr>
          </a:p>
          <a:p>
            <a:pPr lvl="3" algn="ctr" rtl="1">
              <a:buNone/>
            </a:pPr>
            <a:r>
              <a:rPr lang="en-US" sz="2400" dirty="0" smtClean="0">
                <a:cs typeface="+mj-cs"/>
              </a:rPr>
              <a:t>H</a:t>
            </a:r>
            <a:r>
              <a:rPr lang="en-US" dirty="0" smtClean="0">
                <a:cs typeface="+mj-cs"/>
              </a:rPr>
              <a:t>2</a:t>
            </a:r>
            <a:r>
              <a:rPr lang="en-US" sz="2400" dirty="0" smtClean="0">
                <a:cs typeface="+mj-cs"/>
              </a:rPr>
              <a:t>CO</a:t>
            </a:r>
            <a:r>
              <a:rPr lang="en-US" dirty="0" smtClean="0">
                <a:cs typeface="+mj-cs"/>
              </a:rPr>
              <a:t>3</a:t>
            </a:r>
            <a:r>
              <a:rPr lang="en-US" sz="2400" dirty="0" smtClean="0">
                <a:cs typeface="+mj-cs"/>
              </a:rPr>
              <a:t>                            HCO</a:t>
            </a:r>
            <a:r>
              <a:rPr lang="en-US" dirty="0" smtClean="0">
                <a:cs typeface="+mj-cs"/>
              </a:rPr>
              <a:t>3</a:t>
            </a:r>
            <a:r>
              <a:rPr lang="en-US" sz="2400" dirty="0" smtClean="0">
                <a:cs typeface="+mj-cs"/>
              </a:rPr>
              <a:t>    + H</a:t>
            </a:r>
            <a:endParaRPr lang="ar-SA" sz="2400" dirty="0" smtClean="0">
              <a:cs typeface="+mj-cs"/>
            </a:endParaRPr>
          </a:p>
          <a:p>
            <a:pPr lvl="3" algn="r" rtl="1"/>
            <a:r>
              <a:rPr lang="ar-SA" sz="2400" dirty="0" smtClean="0">
                <a:cs typeface="+mj-cs"/>
              </a:rPr>
              <a:t>حمض قوي: وهو الذي يتفكك كلياً في المحلول ، مثال: حمض الهيدروكلوريك </a:t>
            </a:r>
            <a:r>
              <a:rPr lang="en-US" sz="2400" dirty="0" smtClean="0">
                <a:cs typeface="+mj-cs"/>
              </a:rPr>
              <a:t>HCL</a:t>
            </a:r>
            <a:r>
              <a:rPr lang="ar-SA" sz="2400" dirty="0" smtClean="0">
                <a:cs typeface="+mj-cs"/>
              </a:rPr>
              <a:t> و حمض الكبريتيك  </a:t>
            </a:r>
            <a:r>
              <a:rPr lang="en-US" sz="2400" dirty="0" smtClean="0">
                <a:cs typeface="+mj-cs"/>
              </a:rPr>
              <a:t>H</a:t>
            </a:r>
            <a:r>
              <a:rPr lang="en-US" dirty="0" smtClean="0">
                <a:cs typeface="+mj-cs"/>
              </a:rPr>
              <a:t>2</a:t>
            </a:r>
            <a:r>
              <a:rPr lang="en-US" sz="2400" dirty="0" smtClean="0">
                <a:cs typeface="+mj-cs"/>
              </a:rPr>
              <a:t>SO</a:t>
            </a:r>
            <a:r>
              <a:rPr lang="en-US" sz="1800" dirty="0" smtClean="0">
                <a:cs typeface="+mj-cs"/>
              </a:rPr>
              <a:t>4</a:t>
            </a:r>
            <a:endParaRPr lang="ar-SA" sz="24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تابع الأحماض و القواعد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r" rtl="1"/>
            <a:r>
              <a:rPr lang="ar-SA" b="1" dirty="0" smtClean="0">
                <a:cs typeface="+mj-cs"/>
              </a:rPr>
              <a:t>القاعدة:</a:t>
            </a:r>
          </a:p>
          <a:p>
            <a:pPr lvl="2" algn="r" rtl="1"/>
            <a:r>
              <a:rPr lang="ar-SA" dirty="0" smtClean="0">
                <a:cs typeface="+mj-cs"/>
              </a:rPr>
              <a:t>هي المادة التي لها القدرة على تقبل البروتون (أو التي يعطي أيونات الهيدوكسيل في المحلول) مثال: هيدروكسيد الصوديوم </a:t>
            </a:r>
            <a:r>
              <a:rPr lang="en-US" dirty="0" err="1" smtClean="0">
                <a:cs typeface="+mj-cs"/>
              </a:rPr>
              <a:t>NaOH</a:t>
            </a:r>
            <a:r>
              <a:rPr lang="ar-SA" dirty="0" smtClean="0">
                <a:cs typeface="+mj-cs"/>
              </a:rPr>
              <a:t> و </a:t>
            </a:r>
            <a:r>
              <a:rPr lang="ar-SA" dirty="0" err="1" smtClean="0">
                <a:cs typeface="+mj-cs"/>
              </a:rPr>
              <a:t>هيدروكسيد</a:t>
            </a:r>
            <a:r>
              <a:rPr lang="ar-SA" dirty="0" smtClean="0">
                <a:cs typeface="+mj-cs"/>
              </a:rPr>
              <a:t> </a:t>
            </a:r>
            <a:r>
              <a:rPr lang="ar-SA" dirty="0" err="1" smtClean="0">
                <a:cs typeface="+mj-cs"/>
              </a:rPr>
              <a:t>البوتاسيوم</a:t>
            </a:r>
            <a:r>
              <a:rPr lang="ar-SA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KOH</a:t>
            </a:r>
            <a:r>
              <a:rPr lang="ar-SA" dirty="0" smtClean="0">
                <a:cs typeface="+mj-cs"/>
              </a:rPr>
              <a:t>.</a:t>
            </a:r>
            <a:endParaRPr lang="en-US" dirty="0" smtClean="0">
              <a:cs typeface="+mj-cs"/>
            </a:endParaRPr>
          </a:p>
          <a:p>
            <a:pPr lvl="2" algn="ctr" rtl="1">
              <a:buNone/>
            </a:pPr>
            <a:r>
              <a:rPr lang="en-US" dirty="0" err="1" smtClean="0">
                <a:cs typeface="+mj-cs"/>
              </a:rPr>
              <a:t>NaOH</a:t>
            </a:r>
            <a:r>
              <a:rPr lang="en-US" dirty="0" smtClean="0">
                <a:cs typeface="+mj-cs"/>
              </a:rPr>
              <a:t>                               Na      +    OH</a:t>
            </a:r>
            <a:endParaRPr lang="ar-SA" dirty="0" smtClean="0">
              <a:cs typeface="+mj-cs"/>
            </a:endParaRPr>
          </a:p>
          <a:p>
            <a:pPr algn="r" rtl="1"/>
            <a:r>
              <a:rPr lang="ar-SA" b="1" dirty="0" smtClean="0">
                <a:cs typeface="+mj-cs"/>
              </a:rPr>
              <a:t>الزوج </a:t>
            </a:r>
            <a:r>
              <a:rPr lang="ar-SA" b="1" dirty="0" err="1" smtClean="0">
                <a:cs typeface="+mj-cs"/>
              </a:rPr>
              <a:t>الحامضي</a:t>
            </a:r>
            <a:r>
              <a:rPr lang="ar-SA" b="1" dirty="0" smtClean="0">
                <a:cs typeface="+mj-cs"/>
              </a:rPr>
              <a:t> القاعدي المقترن:</a:t>
            </a:r>
          </a:p>
          <a:p>
            <a:pPr lvl="1" algn="r" rtl="1"/>
            <a:r>
              <a:rPr lang="ar-SA" dirty="0" smtClean="0">
                <a:cs typeface="+mj-cs"/>
              </a:rPr>
              <a:t>يعرف بأنه واهب البروتون </a:t>
            </a:r>
            <a:r>
              <a:rPr lang="ar-SA" dirty="0" err="1" smtClean="0">
                <a:cs typeface="+mj-cs"/>
              </a:rPr>
              <a:t>و</a:t>
            </a:r>
            <a:r>
              <a:rPr lang="ar-SA" dirty="0" smtClean="0">
                <a:cs typeface="+mj-cs"/>
              </a:rPr>
              <a:t> مناظره المستقبل للبروتون.</a:t>
            </a:r>
          </a:p>
          <a:p>
            <a:pPr lvl="1" algn="r" rtl="1"/>
            <a:r>
              <a:rPr lang="ar-SA" dirty="0" smtClean="0">
                <a:cs typeface="+mj-cs"/>
              </a:rPr>
              <a:t>مثال: حمض </a:t>
            </a:r>
            <a:r>
              <a:rPr lang="ar-SA" dirty="0" err="1" smtClean="0">
                <a:cs typeface="+mj-cs"/>
              </a:rPr>
              <a:t>الخليك</a:t>
            </a:r>
            <a:r>
              <a:rPr lang="ar-SA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CH</a:t>
            </a:r>
            <a:r>
              <a:rPr lang="en-US" sz="1600" dirty="0" smtClean="0">
                <a:cs typeface="+mj-cs"/>
              </a:rPr>
              <a:t>3</a:t>
            </a:r>
            <a:r>
              <a:rPr lang="en-US" dirty="0" smtClean="0">
                <a:cs typeface="+mj-cs"/>
              </a:rPr>
              <a:t>COOH</a:t>
            </a:r>
            <a:r>
              <a:rPr lang="ar-SA" dirty="0" smtClean="0">
                <a:cs typeface="+mj-cs"/>
              </a:rPr>
              <a:t> و أيونات </a:t>
            </a:r>
            <a:r>
              <a:rPr lang="ar-SA" dirty="0" err="1" smtClean="0">
                <a:cs typeface="+mj-cs"/>
              </a:rPr>
              <a:t>الخلات</a:t>
            </a:r>
            <a:r>
              <a:rPr lang="ar-SA" dirty="0" smtClean="0">
                <a:cs typeface="+mj-cs"/>
              </a:rPr>
              <a:t>   </a:t>
            </a:r>
            <a:r>
              <a:rPr lang="en-US" dirty="0" smtClean="0">
                <a:cs typeface="+mj-cs"/>
              </a:rPr>
              <a:t>CH</a:t>
            </a:r>
            <a:r>
              <a:rPr lang="en-US" sz="1600" dirty="0" smtClean="0">
                <a:cs typeface="+mj-cs"/>
              </a:rPr>
              <a:t>3</a:t>
            </a:r>
            <a:r>
              <a:rPr lang="en-US" dirty="0" smtClean="0">
                <a:cs typeface="+mj-cs"/>
              </a:rPr>
              <a:t>COO</a:t>
            </a:r>
            <a:r>
              <a:rPr lang="ar-SA" dirty="0" smtClean="0">
                <a:cs typeface="+mj-cs"/>
              </a:rPr>
              <a:t> يمثلان زوج حامضي قاعدي مقترن</a:t>
            </a:r>
          </a:p>
          <a:p>
            <a:pPr lvl="1" algn="ctr" rtl="1">
              <a:buNone/>
            </a:pPr>
            <a:r>
              <a:rPr lang="en-US" dirty="0" smtClean="0">
                <a:cs typeface="+mj-cs"/>
              </a:rPr>
              <a:t>HA     +     H</a:t>
            </a:r>
            <a:r>
              <a:rPr lang="en-US" sz="1800" dirty="0" smtClean="0">
                <a:cs typeface="+mj-cs"/>
              </a:rPr>
              <a:t>2</a:t>
            </a:r>
            <a:r>
              <a:rPr lang="en-US" dirty="0" smtClean="0">
                <a:cs typeface="+mj-cs"/>
              </a:rPr>
              <a:t>O                      H</a:t>
            </a:r>
            <a:r>
              <a:rPr lang="en-US" sz="1800" dirty="0" smtClean="0">
                <a:cs typeface="+mj-cs"/>
              </a:rPr>
              <a:t>3</a:t>
            </a:r>
            <a:r>
              <a:rPr lang="en-US" dirty="0" smtClean="0">
                <a:cs typeface="+mj-cs"/>
              </a:rPr>
              <a:t>O     +     A</a:t>
            </a:r>
            <a:endParaRPr lang="ar-SA" dirty="0" smtClean="0">
              <a:cs typeface="+mj-cs"/>
            </a:endParaRPr>
          </a:p>
          <a:p>
            <a:pPr lvl="1" algn="r" rtl="1">
              <a:buNone/>
            </a:pPr>
            <a:endParaRPr lang="ar-SA" dirty="0" smtClean="0"/>
          </a:p>
          <a:p>
            <a:pPr lvl="1" algn="r" rtl="1">
              <a:buNone/>
            </a:pPr>
            <a:endParaRPr lang="ar-SA" dirty="0" smtClean="0"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3315237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5400" y="2895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0358" y="290294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191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6200" y="5410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50247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02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574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ar-SA" dirty="0" smtClean="0"/>
              <a:t>الحمض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5562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مستقبل البروتون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5562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ar-SA" dirty="0" smtClean="0"/>
              <a:t>واهب البروتون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56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ar-SA" dirty="0" smtClean="0"/>
              <a:t>الماء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تابع الأحماض و القواعد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>
                <a:cs typeface="+mj-cs"/>
              </a:rPr>
              <a:t>بحساب ثابت التفكك للحمض:</a:t>
            </a:r>
            <a:endParaRPr lang="en-US" dirty="0" smtClean="0">
              <a:cs typeface="+mj-cs"/>
            </a:endParaRPr>
          </a:p>
          <a:p>
            <a:pPr algn="r" rtl="1">
              <a:buNone/>
            </a:pPr>
            <a:r>
              <a:rPr lang="en-US" dirty="0" smtClean="0"/>
              <a:t>							K  = </a:t>
            </a:r>
          </a:p>
          <a:p>
            <a:pPr algn="r" rtl="1">
              <a:buNone/>
            </a:pPr>
            <a:endParaRPr lang="en-US" dirty="0" smtClean="0"/>
          </a:p>
          <a:p>
            <a:pPr rtl="1">
              <a:buNone/>
            </a:pPr>
            <a:r>
              <a:rPr lang="en-US" dirty="0" smtClean="0"/>
              <a:t>  </a:t>
            </a:r>
            <a:r>
              <a:rPr lang="ar-SA" dirty="0" smtClean="0"/>
              <a:t>  	</a:t>
            </a:r>
            <a:r>
              <a:rPr lang="en-US" dirty="0" smtClean="0"/>
              <a:t>K  = 	</a:t>
            </a:r>
            <a:r>
              <a:rPr lang="ar-SA" dirty="0" smtClean="0"/>
              <a:t>	 </a:t>
            </a:r>
            <a:r>
              <a:rPr lang="en-US" dirty="0" smtClean="0"/>
              <a:t>        </a:t>
            </a:r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>
                <a:cs typeface="+mj-cs"/>
              </a:rPr>
              <a:t>هناك علاقة </a:t>
            </a:r>
            <a:r>
              <a:rPr lang="ar-SA" dirty="0" err="1" smtClean="0">
                <a:cs typeface="+mj-cs"/>
              </a:rPr>
              <a:t>طردية</a:t>
            </a:r>
            <a:r>
              <a:rPr lang="ar-SA" dirty="0" smtClean="0">
                <a:cs typeface="+mj-cs"/>
              </a:rPr>
              <a:t> بين ثابت التفكك </a:t>
            </a:r>
            <a:r>
              <a:rPr lang="ar-SA" dirty="0" err="1" smtClean="0">
                <a:cs typeface="+mj-cs"/>
              </a:rPr>
              <a:t>و</a:t>
            </a:r>
            <a:r>
              <a:rPr lang="ar-SA" dirty="0" smtClean="0">
                <a:cs typeface="+mj-cs"/>
              </a:rPr>
              <a:t> قوة الحمض (كلما زادت قيمة التفكك كلما زادت قوة الحمض و العكس صحيح) فالحامض القوي (مثل حامض الفورميك) قيمة ثابت التفكك لديه كبيرة أما الأحماض الضعيفة (مثل </a:t>
            </a:r>
            <a:r>
              <a:rPr lang="en-US" sz="2000" dirty="0" smtClean="0">
                <a:cs typeface="+mj-cs"/>
              </a:rPr>
              <a:t>NH</a:t>
            </a:r>
            <a:r>
              <a:rPr lang="en-US" sz="1600" dirty="0" smtClean="0">
                <a:cs typeface="+mj-cs"/>
              </a:rPr>
              <a:t>4</a:t>
            </a:r>
            <a:r>
              <a:rPr lang="en-US" dirty="0" smtClean="0">
                <a:cs typeface="+mj-cs"/>
              </a:rPr>
              <a:t>  </a:t>
            </a:r>
            <a:r>
              <a:rPr lang="ar-SA" dirty="0" smtClean="0">
                <a:cs typeface="+mj-cs"/>
              </a:rPr>
              <a:t>) فلديها قيمة ثابت تفكك قليلة.</a:t>
            </a:r>
            <a:endParaRPr lang="en-US" dirty="0"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52800" y="2743200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23430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[H</a:t>
            </a:r>
            <a:r>
              <a:rPr lang="en-US" sz="1400" dirty="0" smtClean="0"/>
              <a:t>3</a:t>
            </a:r>
            <a:r>
              <a:rPr lang="en-US" sz="2000" dirty="0" smtClean="0"/>
              <a:t>O   ] [A   ]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28002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[HA] [H</a:t>
            </a:r>
            <a:r>
              <a:rPr lang="en-US" sz="1600" dirty="0" smtClean="0"/>
              <a:t>2</a:t>
            </a:r>
            <a:r>
              <a:rPr lang="en-US" sz="2000" dirty="0" smtClean="0"/>
              <a:t>O]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2209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2209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3276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[H   ] [A   ]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3124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31197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371984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[HA]</a:t>
            </a:r>
            <a:endParaRPr lang="en-US" sz="2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352800" y="3669405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50405" y="501632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الرقم الهيدروجيني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pH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 smtClean="0">
                <a:cs typeface="+mj-cs"/>
              </a:rPr>
              <a:t>هو اللوغريتم السالب لتركيز أيون الهيدروجين</a:t>
            </a:r>
          </a:p>
          <a:p>
            <a:pPr algn="ctr" rtl="1">
              <a:buNone/>
            </a:pPr>
            <a:r>
              <a:rPr lang="en-US" dirty="0" smtClean="0">
                <a:cs typeface="+mj-cs"/>
              </a:rPr>
              <a:t>pH = - log [H   ]</a:t>
            </a:r>
            <a:endParaRPr lang="ar-SA" dirty="0" smtClean="0">
              <a:cs typeface="+mj-cs"/>
            </a:endParaRPr>
          </a:p>
          <a:p>
            <a:pPr algn="r" rtl="1"/>
            <a:r>
              <a:rPr lang="ar-SA" dirty="0" smtClean="0">
                <a:cs typeface="+mj-cs"/>
              </a:rPr>
              <a:t>وهو مقياس يدل على تركيز البروتونات (ايون الهيدروجين) في المحاليل المائية.</a:t>
            </a:r>
          </a:p>
          <a:p>
            <a:pPr algn="r" rtl="1"/>
            <a:r>
              <a:rPr lang="ar-SA" dirty="0" smtClean="0">
                <a:cs typeface="+mj-cs"/>
              </a:rPr>
              <a:t>يمتد المقياس من 0 إلى 14.</a:t>
            </a:r>
          </a:p>
          <a:p>
            <a:pPr algn="r" rtl="1"/>
            <a:r>
              <a:rPr lang="ar-SA" dirty="0" smtClean="0">
                <a:cs typeface="+mj-cs"/>
              </a:rPr>
              <a:t>المحاليل ذات تركيز أيون الهيدروجين </a:t>
            </a:r>
            <a:r>
              <a:rPr lang="en-US" dirty="0" smtClean="0">
                <a:cs typeface="+mj-cs"/>
              </a:rPr>
              <a:t>]</a:t>
            </a:r>
            <a:r>
              <a:rPr lang="ar-SA" dirty="0" smtClean="0">
                <a:cs typeface="+mj-cs"/>
              </a:rPr>
              <a:t>  </a:t>
            </a:r>
            <a:r>
              <a:rPr lang="en-US" dirty="0" smtClean="0">
                <a:cs typeface="+mj-cs"/>
              </a:rPr>
              <a:t>[H</a:t>
            </a:r>
            <a:r>
              <a:rPr lang="ar-SA" dirty="0" smtClean="0">
                <a:cs typeface="+mj-cs"/>
              </a:rPr>
              <a:t> المرتفع تتواجد بين 0 – 7 و تصنف على أنها حامض و قيمة </a:t>
            </a:r>
            <a:r>
              <a:rPr lang="en-US" dirty="0" smtClean="0">
                <a:cs typeface="+mj-cs"/>
              </a:rPr>
              <a:t>pH</a:t>
            </a:r>
            <a:r>
              <a:rPr lang="ar-SA" dirty="0" smtClean="0">
                <a:cs typeface="+mj-cs"/>
              </a:rPr>
              <a:t> لها منخفضة.</a:t>
            </a:r>
          </a:p>
          <a:p>
            <a:pPr algn="r" rtl="1"/>
            <a:r>
              <a:rPr lang="ar-SA" dirty="0" smtClean="0">
                <a:cs typeface="+mj-cs"/>
              </a:rPr>
              <a:t>المحاليل ذات تركيز أيون الهيدروجين </a:t>
            </a:r>
            <a:r>
              <a:rPr lang="en-US" dirty="0" smtClean="0">
                <a:cs typeface="+mj-cs"/>
              </a:rPr>
              <a:t>]</a:t>
            </a:r>
            <a:r>
              <a:rPr lang="ar-SA" dirty="0" smtClean="0">
                <a:cs typeface="+mj-cs"/>
              </a:rPr>
              <a:t>  </a:t>
            </a:r>
            <a:r>
              <a:rPr lang="en-US" dirty="0" smtClean="0">
                <a:cs typeface="+mj-cs"/>
              </a:rPr>
              <a:t>[H</a:t>
            </a:r>
            <a:r>
              <a:rPr lang="ar-SA" dirty="0" smtClean="0">
                <a:cs typeface="+mj-cs"/>
              </a:rPr>
              <a:t> المنخفض تتواجد بين 7 – 14 و تصنف على أنها قاعدة وتحتوي على كمية كبيرة من </a:t>
            </a:r>
            <a:r>
              <a:rPr lang="en-US" dirty="0" smtClean="0">
                <a:cs typeface="+mj-cs"/>
              </a:rPr>
              <a:t>[OH   ]</a:t>
            </a:r>
            <a:r>
              <a:rPr lang="ar-SA" dirty="0" smtClean="0">
                <a:cs typeface="+mj-cs"/>
              </a:rPr>
              <a:t> و قيمة </a:t>
            </a:r>
            <a:r>
              <a:rPr lang="en-US" dirty="0" smtClean="0">
                <a:cs typeface="+mj-cs"/>
              </a:rPr>
              <a:t>pH</a:t>
            </a:r>
            <a:r>
              <a:rPr lang="ar-SA" dirty="0" smtClean="0">
                <a:cs typeface="+mj-cs"/>
              </a:rPr>
              <a:t> لها مرتفعة.</a:t>
            </a:r>
            <a:endParaRPr lang="en-US" dirty="0" smtClean="0">
              <a:cs typeface="+mj-cs"/>
            </a:endParaRPr>
          </a:p>
          <a:p>
            <a:pPr algn="r" rtl="1"/>
            <a:r>
              <a:rPr lang="ar-SA" dirty="0" smtClean="0">
                <a:cs typeface="+mj-cs"/>
              </a:rPr>
              <a:t>مقياس الرقم الهيدروجيني هو مقياس لوغريتمي وليس حسابي فأن تغير بمقدار واحد في </a:t>
            </a:r>
            <a:r>
              <a:rPr lang="en-US" dirty="0" smtClean="0">
                <a:cs typeface="+mj-cs"/>
              </a:rPr>
              <a:t>pH</a:t>
            </a:r>
            <a:r>
              <a:rPr lang="ar-SA" dirty="0" smtClean="0">
                <a:cs typeface="+mj-cs"/>
              </a:rPr>
              <a:t> يعني تغير أيون الهيدروجيني بمقدار عشرة أضعاف.</a:t>
            </a:r>
            <a:endParaRPr lang="en-US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286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3921" y="3505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343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67395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تابع الرقم الهيدروجيني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pH</a:t>
            </a:r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+mj-cs"/>
              </a:rPr>
              <a:t>عند 7 </a:t>
            </a:r>
            <a:r>
              <a:rPr lang="en-US" dirty="0" smtClean="0">
                <a:cs typeface="+mj-cs"/>
              </a:rPr>
              <a:t>pH = </a:t>
            </a:r>
            <a:r>
              <a:rPr lang="ar-SA" dirty="0" smtClean="0">
                <a:cs typeface="+mj-cs"/>
              </a:rPr>
              <a:t> يكون عدد أيونات </a:t>
            </a:r>
            <a:r>
              <a:rPr lang="en-US" dirty="0" smtClean="0">
                <a:cs typeface="+mj-cs"/>
              </a:rPr>
              <a:t>[H   ]</a:t>
            </a:r>
            <a:r>
              <a:rPr lang="ar-SA" dirty="0" smtClean="0">
                <a:cs typeface="+mj-cs"/>
              </a:rPr>
              <a:t> مساوي لعدد أيونات </a:t>
            </a:r>
            <a:r>
              <a:rPr lang="en-US" dirty="0" smtClean="0">
                <a:cs typeface="+mj-cs"/>
              </a:rPr>
              <a:t>[OH   ]</a:t>
            </a:r>
            <a:r>
              <a:rPr lang="ar-SA" dirty="0" smtClean="0">
                <a:cs typeface="+mj-cs"/>
              </a:rPr>
              <a:t> ويكون المحلول متعادل.</a:t>
            </a:r>
          </a:p>
          <a:p>
            <a:pPr algn="r" rtl="1"/>
            <a:r>
              <a:rPr lang="ar-SA" dirty="0" smtClean="0">
                <a:cs typeface="+mj-cs"/>
              </a:rPr>
              <a:t>عند 7  &gt;</a:t>
            </a:r>
            <a:r>
              <a:rPr lang="en-US" dirty="0" smtClean="0">
                <a:cs typeface="+mj-cs"/>
              </a:rPr>
              <a:t>pH </a:t>
            </a:r>
            <a:r>
              <a:rPr lang="ar-SA" dirty="0" smtClean="0">
                <a:cs typeface="+mj-cs"/>
              </a:rPr>
              <a:t> يكون عدد أيونات </a:t>
            </a:r>
            <a:r>
              <a:rPr lang="en-US" dirty="0" smtClean="0">
                <a:cs typeface="+mj-cs"/>
              </a:rPr>
              <a:t>[H   ]</a:t>
            </a:r>
            <a:r>
              <a:rPr lang="ar-SA" dirty="0" smtClean="0">
                <a:cs typeface="+mj-cs"/>
              </a:rPr>
              <a:t> أكبر من عدد أيونات </a:t>
            </a:r>
            <a:r>
              <a:rPr lang="en-US" dirty="0" smtClean="0">
                <a:cs typeface="+mj-cs"/>
              </a:rPr>
              <a:t>[OH   ]</a:t>
            </a:r>
            <a:r>
              <a:rPr lang="ar-SA" dirty="0" smtClean="0">
                <a:cs typeface="+mj-cs"/>
              </a:rPr>
              <a:t> ويكون المحلول حامضي.</a:t>
            </a:r>
          </a:p>
          <a:p>
            <a:pPr algn="r" rtl="1"/>
            <a:r>
              <a:rPr lang="ar-SA" dirty="0" smtClean="0">
                <a:cs typeface="+mj-cs"/>
              </a:rPr>
              <a:t>عند 7 &lt;</a:t>
            </a:r>
            <a:r>
              <a:rPr lang="en-US" dirty="0" smtClean="0">
                <a:cs typeface="+mj-cs"/>
              </a:rPr>
              <a:t>pH  </a:t>
            </a:r>
            <a:r>
              <a:rPr lang="ar-SA" dirty="0" smtClean="0">
                <a:cs typeface="+mj-cs"/>
              </a:rPr>
              <a:t> يكون عدد أيونات </a:t>
            </a:r>
            <a:r>
              <a:rPr lang="en-US" dirty="0" smtClean="0">
                <a:cs typeface="+mj-cs"/>
              </a:rPr>
              <a:t>[H   ]</a:t>
            </a:r>
            <a:r>
              <a:rPr lang="ar-SA" dirty="0" smtClean="0">
                <a:cs typeface="+mj-cs"/>
              </a:rPr>
              <a:t> أقل من عدد أيونات </a:t>
            </a:r>
            <a:r>
              <a:rPr lang="en-US" dirty="0" smtClean="0">
                <a:cs typeface="+mj-cs"/>
              </a:rPr>
              <a:t>[OH   ]</a:t>
            </a:r>
            <a:r>
              <a:rPr lang="ar-SA" dirty="0" smtClean="0">
                <a:cs typeface="+mj-cs"/>
              </a:rPr>
              <a:t> ويكون المحلول قاعدي.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8642" y="354276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667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75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667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-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3505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-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824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-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/>
          <a:lstStyle/>
          <a:p>
            <a:r>
              <a:rPr lang="ar-S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الخليـة</a:t>
            </a:r>
            <a:endParaRPr lang="en-US" i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19275"/>
            <a:ext cx="8534400" cy="1685925"/>
          </a:xfrm>
        </p:spPr>
        <p:txBody>
          <a:bodyPr>
            <a:normAutofit/>
          </a:bodyPr>
          <a:lstStyle/>
          <a:p>
            <a:pPr rtl="1">
              <a:buFont typeface="Arial" pitchFamily="34" charset="0"/>
              <a:buChar char="•"/>
            </a:pPr>
            <a:r>
              <a:rPr lang="ar-SA" sz="3200" dirty="0" smtClean="0">
                <a:cs typeface="+mj-cs"/>
              </a:rPr>
              <a:t> تتركب الكائنات الحية على اختلاف أنواعها وأشكالها وأحجامها من وحدات تركيبية صغيرة تسمى خلايا.</a:t>
            </a:r>
          </a:p>
          <a:p>
            <a:pPr rtl="1">
              <a:buFont typeface="Arial" pitchFamily="34" charset="0"/>
              <a:buChar char="•"/>
            </a:pPr>
            <a:r>
              <a:rPr lang="ar-SA" sz="3200" dirty="0" smtClean="0">
                <a:cs typeface="+mj-cs"/>
              </a:rPr>
              <a:t> فالخلية هي وحدة تركيب الكائن </a:t>
            </a:r>
            <a:r>
              <a:rPr lang="ar-SA" sz="3200" dirty="0" smtClean="0">
                <a:cs typeface="+mj-cs"/>
              </a:rPr>
              <a:t>الحي.</a:t>
            </a:r>
            <a:endParaRPr lang="en-US" sz="32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  <a:noFill/>
        </p:spPr>
        <p:txBody>
          <a:bodyPr/>
          <a:lstStyle/>
          <a:p>
            <a:pPr algn="r" rtl="1" eaLnBrk="1" hangingPunct="1"/>
            <a:r>
              <a:rPr lang="ar-SA" sz="5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تابع تعريف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5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الخليـة</a:t>
            </a:r>
            <a:endParaRPr lang="en-US" sz="5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81150"/>
            <a:ext cx="8229600" cy="4972050"/>
          </a:xfrm>
          <a:ln>
            <a:noFill/>
          </a:ln>
        </p:spPr>
        <p:txBody>
          <a:bodyPr>
            <a:normAutofit/>
          </a:bodyPr>
          <a:lstStyle/>
          <a:p>
            <a:pPr algn="r" rtl="1">
              <a:buSzPct val="100000"/>
            </a:pPr>
            <a:r>
              <a:rPr lang="ar-S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1- كائنات حية بسيطة</a:t>
            </a:r>
          </a:p>
          <a:p>
            <a:pPr lvl="1" algn="just" rtl="1"/>
            <a:r>
              <a:rPr lang="ar-SA" sz="2800" dirty="0" smtClean="0">
                <a:cs typeface="+mj-cs"/>
              </a:rPr>
              <a:t>أبسط الكائنات الحية تتكون غالبا من خلية واحدة مثل البكتيريا. </a:t>
            </a:r>
          </a:p>
          <a:p>
            <a:pPr algn="just" rtl="1"/>
            <a:r>
              <a:rPr lang="ar-S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  </a:t>
            </a:r>
            <a:r>
              <a:rPr lang="ar-SA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j-cs"/>
              </a:rPr>
              <a:t>2- كائنات حية معقدة </a:t>
            </a:r>
          </a:p>
          <a:p>
            <a:pPr lvl="1" algn="just" rtl="1"/>
            <a:r>
              <a:rPr lang="ar-SA" sz="2800" dirty="0" smtClean="0">
                <a:cs typeface="+mj-cs"/>
              </a:rPr>
              <a:t>الكائنات الحية المعقدة تتكون من مئات الملايين من الخلايا مثل الإنسان. </a:t>
            </a:r>
          </a:p>
          <a:p>
            <a:pPr lvl="1" algn="just" rtl="1"/>
            <a:r>
              <a:rPr lang="ar-SA" sz="2800" dirty="0" smtClean="0">
                <a:cs typeface="+mj-cs"/>
              </a:rPr>
              <a:t>في الكائنات الحية المعقدة هناك أنواع متعددة من الخلايا تختلف في أحجامها وأشكالها وتخصصها الوظيفي. </a:t>
            </a:r>
            <a:endParaRPr lang="en-US" sz="2800" dirty="0" smtClean="0">
              <a:cs typeface="+mj-cs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52851-0389-4671-8E2A-594ED228E7D8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تصنيف الخليـــــة 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defRPr/>
            </a:pPr>
            <a:r>
              <a:rPr lang="ar-SA" sz="3200" dirty="0" smtClean="0">
                <a:cs typeface="+mj-cs"/>
              </a:rPr>
              <a:t> تصنف الكائنات الحية تبعاً لأنواع الخلايا الأساسية إلى : </a:t>
            </a:r>
          </a:p>
          <a:p>
            <a:pPr marL="1108710" lvl="1" indent="-742950" algn="just" rtl="1">
              <a:buFont typeface="+mj-lt"/>
              <a:buAutoNum type="arabicPeriod"/>
              <a:defRPr/>
            </a:pPr>
            <a:r>
              <a:rPr lang="ar-SA" sz="3200" dirty="0" smtClean="0">
                <a:cs typeface="+mj-cs"/>
              </a:rPr>
              <a:t>خلايا بدائية الأنوية ( </a:t>
            </a:r>
            <a:r>
              <a:rPr lang="en-US" sz="3200" dirty="0" smtClean="0">
                <a:cs typeface="+mj-cs"/>
              </a:rPr>
              <a:t>Prokaryotes</a:t>
            </a:r>
            <a:r>
              <a:rPr lang="ar-SA" sz="3200" dirty="0" smtClean="0">
                <a:cs typeface="+mj-cs"/>
              </a:rPr>
              <a:t>) </a:t>
            </a:r>
            <a:endParaRPr lang="en-US" sz="3200" dirty="0" smtClean="0">
              <a:cs typeface="+mj-cs"/>
            </a:endParaRPr>
          </a:p>
          <a:p>
            <a:pPr marL="880110" lvl="1" indent="-514350" algn="just" rtl="1">
              <a:buFont typeface="+mj-lt"/>
              <a:buAutoNum type="arabicPeriod"/>
              <a:defRPr/>
            </a:pPr>
            <a:r>
              <a:rPr lang="en-US" sz="3200" dirty="0" smtClean="0">
                <a:cs typeface="+mj-cs"/>
              </a:rPr>
              <a:t> </a:t>
            </a:r>
            <a:r>
              <a:rPr lang="ar-SA" sz="3200" dirty="0" smtClean="0">
                <a:cs typeface="+mj-cs"/>
              </a:rPr>
              <a:t> خلايا حقيقية النواة ( </a:t>
            </a:r>
            <a:r>
              <a:rPr lang="en-US" sz="3200" dirty="0" smtClean="0">
                <a:cs typeface="+mj-cs"/>
              </a:rPr>
              <a:t>Eukaryotes</a:t>
            </a:r>
            <a:r>
              <a:rPr lang="ar-SA" sz="3200" dirty="0" smtClean="0">
                <a:cs typeface="+mj-cs"/>
              </a:rPr>
              <a:t>) </a:t>
            </a:r>
          </a:p>
          <a:p>
            <a:pPr marL="514350" indent="-514350" algn="just" rtl="1" eaLnBrk="1" hangingPunct="1">
              <a:buFontTx/>
              <a:buAutoNum type="arabicParenR"/>
              <a:defRPr/>
            </a:pPr>
            <a:endParaRPr lang="en-US" sz="3200" dirty="0">
              <a:cs typeface="+mj-c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8432E-E433-4144-88FA-925DDEFB39C7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1313"/>
            <a:ext cx="8229600" cy="1182687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5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خلايا بدائية </a:t>
            </a:r>
            <a:r>
              <a:rPr lang="ar-SA" sz="5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الأنوية</a:t>
            </a:r>
            <a:r>
              <a:rPr lang="en-US" sz="5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5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en-US" sz="5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Prokaryotes</a:t>
            </a:r>
            <a:r>
              <a:rPr lang="ar-SA" sz="5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)</a:t>
            </a:r>
            <a:endParaRPr lang="en-US" sz="5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14512"/>
            <a:ext cx="8501063" cy="4281488"/>
          </a:xfrm>
          <a:ln>
            <a:noFill/>
          </a:ln>
        </p:spPr>
        <p:txBody>
          <a:bodyPr>
            <a:normAutofit/>
          </a:bodyPr>
          <a:lstStyle/>
          <a:p>
            <a:pPr algn="just" rtl="1" eaLnBrk="1" hangingPunct="1"/>
            <a:r>
              <a:rPr lang="ar-SA" sz="3000" dirty="0" smtClean="0">
                <a:cs typeface="+mj-cs"/>
              </a:rPr>
              <a:t>في هذا الصنف من الخلايا تكون  الخلية بسيطة لا تحتوي على نواة واضحة </a:t>
            </a:r>
            <a:r>
              <a:rPr lang="ar-SA" sz="3000" dirty="0" smtClean="0">
                <a:cs typeface="+mj-cs"/>
              </a:rPr>
              <a:t>المعالم.</a:t>
            </a:r>
            <a:endParaRPr lang="ar-SA" sz="3000" dirty="0" smtClean="0">
              <a:cs typeface="+mj-cs"/>
            </a:endParaRPr>
          </a:p>
          <a:p>
            <a:pPr algn="just" rtl="1" eaLnBrk="1" hangingPunct="1"/>
            <a:r>
              <a:rPr lang="ar-SA" sz="3000" dirty="0" smtClean="0">
                <a:cs typeface="+mj-cs"/>
              </a:rPr>
              <a:t>تتكون من خلايا صغيرة </a:t>
            </a:r>
            <a:r>
              <a:rPr lang="ar-SA" sz="3000" dirty="0" smtClean="0">
                <a:cs typeface="+mj-cs"/>
              </a:rPr>
              <a:t>الحجم.</a:t>
            </a:r>
            <a:endParaRPr lang="ar-SA" sz="3000" dirty="0" smtClean="0">
              <a:cs typeface="+mj-cs"/>
            </a:endParaRPr>
          </a:p>
          <a:p>
            <a:pPr algn="just" rtl="1" eaLnBrk="1" hangingPunct="1"/>
            <a:r>
              <a:rPr lang="ar-SA" sz="3000" dirty="0" smtClean="0">
                <a:cs typeface="+mj-cs"/>
              </a:rPr>
              <a:t>الكائنات في هذه المجموعة غالبا ما تكون وحيدة الخلية لأنها يمكن أن توجد على هيئة مستعمرات متعددة الخلايا.</a:t>
            </a:r>
          </a:p>
          <a:p>
            <a:pPr algn="just" rtl="1" eaLnBrk="1" hangingPunct="1"/>
            <a:r>
              <a:rPr lang="ar-SA" sz="3000" dirty="0" smtClean="0">
                <a:cs typeface="+mj-cs"/>
              </a:rPr>
              <a:t> أمثلة على الخلايا بدائية </a:t>
            </a:r>
            <a:r>
              <a:rPr lang="ar-SA" sz="3000" dirty="0" err="1" smtClean="0">
                <a:cs typeface="+mj-cs"/>
              </a:rPr>
              <a:t>الأنوية</a:t>
            </a:r>
            <a:r>
              <a:rPr lang="ar-SA" sz="3000" dirty="0" smtClean="0">
                <a:cs typeface="+mj-cs"/>
              </a:rPr>
              <a:t> مثل الجراثيم ( البكتيريا ) والطحالب أو الأشنات الخضراء </a:t>
            </a:r>
            <a:r>
              <a:rPr lang="ar-SA" sz="3000" dirty="0" smtClean="0">
                <a:cs typeface="+mj-cs"/>
              </a:rPr>
              <a:t>المزرقة. </a:t>
            </a:r>
            <a:endParaRPr lang="en-US" sz="3000" dirty="0" smtClean="0">
              <a:cs typeface="+mj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360CA-AA00-437F-9391-42A38D4D8069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iences.unlv.edu/desertsurvivors/images/episodepictures/e2/b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755775"/>
            <a:ext cx="646271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52600" y="762000"/>
            <a:ext cx="5638799" cy="8810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5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+mj-cs"/>
              </a:rPr>
              <a:t>خلية بدائية النواة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6E014-B019-4330-8B3B-290C3E04B8AD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خلايا </a:t>
            </a:r>
            <a:r>
              <a:rPr lang="ar-S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حقيقية</a:t>
            </a:r>
            <a:r>
              <a:rPr lang="ar-S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النواة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52600"/>
            <a:ext cx="8229600" cy="4891088"/>
          </a:xfrm>
          <a:ln>
            <a:noFill/>
          </a:ln>
        </p:spPr>
        <p:txBody>
          <a:bodyPr>
            <a:normAutofit/>
          </a:bodyPr>
          <a:lstStyle/>
          <a:p>
            <a:pPr algn="just" rtl="1"/>
            <a:r>
              <a:rPr lang="ar-SA" sz="3000" dirty="0" smtClean="0">
                <a:cs typeface="+mj-cs"/>
              </a:rPr>
              <a:t>وهي خلايا متعددة ومعقدة  في محتوياتها.</a:t>
            </a:r>
            <a:endParaRPr lang="en-US" sz="3000" dirty="0" smtClean="0">
              <a:cs typeface="+mj-cs"/>
            </a:endParaRPr>
          </a:p>
          <a:p>
            <a:pPr algn="just" rtl="1"/>
            <a:r>
              <a:rPr lang="ar-SA" sz="3000" dirty="0" smtClean="0">
                <a:cs typeface="+mj-cs"/>
              </a:rPr>
              <a:t>خلايا ذات أحجام كبيرة (حجمها أكبر من حجم الخلايا بدائية النواة بـ 1000- 10000 مرة).</a:t>
            </a:r>
            <a:endParaRPr lang="en-US" sz="3000" dirty="0" smtClean="0">
              <a:cs typeface="+mj-cs"/>
            </a:endParaRPr>
          </a:p>
          <a:p>
            <a:pPr algn="just" rtl="1"/>
            <a:r>
              <a:rPr lang="ar-SA" sz="3000" dirty="0" smtClean="0">
                <a:cs typeface="+mj-cs"/>
              </a:rPr>
              <a:t>تحتوي على نواة واضحة المعالم (حقيقية) .</a:t>
            </a:r>
            <a:endParaRPr lang="en-US" sz="3000" dirty="0" smtClean="0">
              <a:cs typeface="+mj-cs"/>
            </a:endParaRPr>
          </a:p>
          <a:p>
            <a:pPr algn="just" rtl="1"/>
            <a:r>
              <a:rPr lang="ar-SA" sz="3000" dirty="0" smtClean="0">
                <a:cs typeface="+mj-cs"/>
              </a:rPr>
              <a:t>وتشمل هذه المجموعة النباتات والحيوانات الراقية ولكنها تحتوي أيضاً على كائنات وحيدة الخلية مثل الفطريات.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27A449-1CE2-4288-AD72-0D44029E295F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761</TotalTime>
  <Words>1684</Words>
  <Application>Microsoft Office PowerPoint</Application>
  <PresentationFormat>On-screen Show (4:3)</PresentationFormat>
  <Paragraphs>296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كيمياء حيوية عامة</vt:lpstr>
      <vt:lpstr>وصف المادة</vt:lpstr>
      <vt:lpstr>الخليـــــــة </vt:lpstr>
      <vt:lpstr>الخليـة</vt:lpstr>
      <vt:lpstr>تابع تعريف الخليـة</vt:lpstr>
      <vt:lpstr>تصنيف الخليـــــة </vt:lpstr>
      <vt:lpstr>خلايا بدائية الأنوية ( Prokaryotes )</vt:lpstr>
      <vt:lpstr>Slide 8</vt:lpstr>
      <vt:lpstr>خلايا حقيقية النواة</vt:lpstr>
      <vt:lpstr>وجه التشابه و الإختلاف بين الخلايا بدائية النواة والخلايا حقيقية النواة</vt:lpstr>
      <vt:lpstr>تابع وجه التشابه و الإختلاف بين الخلايا بدائية النواة و الخلايا حقيقية النواة </vt:lpstr>
      <vt:lpstr>Slide 12</vt:lpstr>
      <vt:lpstr>خلية بدائية النواة</vt:lpstr>
      <vt:lpstr>مكونات الخلية بدائية النواة</vt:lpstr>
      <vt:lpstr>مكونات الخلية حقيقية النواة</vt:lpstr>
      <vt:lpstr>الغشاء الخلوي</vt:lpstr>
      <vt:lpstr>بروتينات داخلية في الغشاء النووي</vt:lpstr>
      <vt:lpstr>تابع الغشاء الخلوي</vt:lpstr>
      <vt:lpstr>الجدار الخلوي</vt:lpstr>
      <vt:lpstr>الجدار الخلوي في خلية بدائية النواة</vt:lpstr>
      <vt:lpstr>الجدار الخلوي لبعض الخلايا الحقيقية النواة</vt:lpstr>
      <vt:lpstr>  السيتوبلازم  </vt:lpstr>
      <vt:lpstr>السيتوبلازم في الخلايا بدائية النواة</vt:lpstr>
      <vt:lpstr>السيتوبلازم في الخلايا حقيقية النواة</vt:lpstr>
      <vt:lpstr>  الريبوسومات </vt:lpstr>
      <vt:lpstr>  النواة Nucleus </vt:lpstr>
      <vt:lpstr>الشبكة الإندوبلازمية</vt:lpstr>
      <vt:lpstr>جهاز جولجي   Golgi apparatus</vt:lpstr>
      <vt:lpstr> الميتوكندريا   Mitochondria</vt:lpstr>
      <vt:lpstr>المحاليل البيولوجية المنظمة</vt:lpstr>
      <vt:lpstr>الأحماض و القواعد</vt:lpstr>
      <vt:lpstr>تابع الأحماض و القواعد</vt:lpstr>
      <vt:lpstr>تابع الأحماض و القواعد</vt:lpstr>
      <vt:lpstr>الرقم الهيدروجيني  pH </vt:lpstr>
      <vt:lpstr>تابع الرقم الهيدروجيني  pH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كيمياء حيوية عامة</dc:title>
  <dc:creator>Mohammed</dc:creator>
  <cp:lastModifiedBy>Nojood</cp:lastModifiedBy>
  <cp:revision>41</cp:revision>
  <dcterms:created xsi:type="dcterms:W3CDTF">2008-10-17T14:50:52Z</dcterms:created>
  <dcterms:modified xsi:type="dcterms:W3CDTF">2009-10-04T20:40:40Z</dcterms:modified>
</cp:coreProperties>
</file>