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86" r:id="rId5"/>
    <p:sldId id="259" r:id="rId6"/>
    <p:sldId id="260" r:id="rId7"/>
    <p:sldId id="290" r:id="rId8"/>
    <p:sldId id="288" r:id="rId9"/>
    <p:sldId id="287" r:id="rId10"/>
    <p:sldId id="289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92" r:id="rId21"/>
    <p:sldId id="271" r:id="rId22"/>
    <p:sldId id="291" r:id="rId23"/>
    <p:sldId id="272" r:id="rId24"/>
    <p:sldId id="274" r:id="rId25"/>
    <p:sldId id="285" r:id="rId26"/>
    <p:sldId id="273" r:id="rId27"/>
    <p:sldId id="280" r:id="rId28"/>
    <p:sldId id="275" r:id="rId29"/>
    <p:sldId id="281" r:id="rId30"/>
    <p:sldId id="282" r:id="rId31"/>
    <p:sldId id="283" r:id="rId32"/>
    <p:sldId id="276" r:id="rId33"/>
    <p:sldId id="277" r:id="rId34"/>
    <p:sldId id="278" r:id="rId35"/>
    <p:sldId id="284" r:id="rId36"/>
    <p:sldId id="279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5C826-92E9-4C23-ADD1-B22C16B561C5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36624-F02B-47FC-807C-3BD225CEA1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8170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36624-F02B-47FC-807C-3BD225CEA1C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0662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E86B-1C9E-42F8-9A5B-98C65949F69E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20B7-650B-4AA8-92A3-CBBC23ED7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E86B-1C9E-42F8-9A5B-98C65949F69E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20B7-650B-4AA8-92A3-CBBC23ED7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E86B-1C9E-42F8-9A5B-98C65949F69E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20B7-650B-4AA8-92A3-CBBC23ED7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E86B-1C9E-42F8-9A5B-98C65949F69E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20B7-650B-4AA8-92A3-CBBC23ED7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E86B-1C9E-42F8-9A5B-98C65949F69E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20B7-650B-4AA8-92A3-CBBC23ED7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E86B-1C9E-42F8-9A5B-98C65949F69E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20B7-650B-4AA8-92A3-CBBC23ED7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E86B-1C9E-42F8-9A5B-98C65949F69E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20B7-650B-4AA8-92A3-CBBC23ED7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E86B-1C9E-42F8-9A5B-98C65949F69E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20B7-650B-4AA8-92A3-CBBC23ED7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E86B-1C9E-42F8-9A5B-98C65949F69E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20B7-650B-4AA8-92A3-CBBC23ED7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E86B-1C9E-42F8-9A5B-98C65949F69E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20B7-650B-4AA8-92A3-CBBC23ED7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E86B-1C9E-42F8-9A5B-98C65949F69E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D20B7-650B-4AA8-92A3-CBBC23ED7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1E86B-1C9E-42F8-9A5B-98C65949F69E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D20B7-650B-4AA8-92A3-CBBC23ED7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CARBOHYDRATES</a:t>
            </a: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43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CLS 101: Chemistry for Nursing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133" y="1052735"/>
            <a:ext cx="84249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</a:rPr>
              <a:t>I</a:t>
            </a:r>
            <a:r>
              <a:rPr lang="en-US" sz="3200" dirty="0" smtClean="0">
                <a:solidFill>
                  <a:prstClr val="black"/>
                </a:solidFill>
              </a:rPr>
              <a:t>f </a:t>
            </a:r>
            <a:r>
              <a:rPr lang="en-US" sz="3200" dirty="0">
                <a:solidFill>
                  <a:prstClr val="black"/>
                </a:solidFill>
              </a:rPr>
              <a:t>the carbonyl group is a </a:t>
            </a:r>
            <a:r>
              <a:rPr lang="en-US" sz="3200" dirty="0">
                <a:solidFill>
                  <a:srgbClr val="00B050"/>
                </a:solidFill>
              </a:rPr>
              <a:t>ketone</a:t>
            </a:r>
            <a:r>
              <a:rPr lang="en-US" sz="3200" dirty="0">
                <a:solidFill>
                  <a:prstClr val="black"/>
                </a:solidFill>
              </a:rPr>
              <a:t>, the monosaccharide is a </a:t>
            </a:r>
            <a:r>
              <a:rPr lang="en-US" sz="3200" dirty="0" err="1">
                <a:solidFill>
                  <a:srgbClr val="00B050"/>
                </a:solidFill>
              </a:rPr>
              <a:t>ketose</a:t>
            </a:r>
            <a:r>
              <a:rPr lang="en-US" sz="3200" dirty="0">
                <a:solidFill>
                  <a:prstClr val="black"/>
                </a:solidFill>
              </a:rPr>
              <a:t>. C=O in the middle</a:t>
            </a:r>
          </a:p>
          <a:p>
            <a:pPr lvl="0"/>
            <a:r>
              <a:rPr lang="en-US" sz="3200" dirty="0">
                <a:solidFill>
                  <a:prstClr val="black"/>
                </a:solidFill>
              </a:rPr>
              <a:t> of the chain.</a:t>
            </a:r>
          </a:p>
          <a:p>
            <a:pPr lvl="0"/>
            <a:endParaRPr lang="en-US" sz="3200" dirty="0">
              <a:solidFill>
                <a:prstClr val="black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25520" y="2996952"/>
            <a:ext cx="1736725" cy="312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18403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643182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What are Isomers, </a:t>
            </a:r>
            <a:r>
              <a:rPr lang="en-US" b="1" dirty="0" err="1" smtClean="0">
                <a:solidFill>
                  <a:srgbClr val="FF0000"/>
                </a:solidFill>
              </a:rPr>
              <a:t>Epimers</a:t>
            </a:r>
            <a:r>
              <a:rPr lang="en-US" b="1" dirty="0" smtClean="0">
                <a:solidFill>
                  <a:srgbClr val="FF0000"/>
                </a:solidFill>
              </a:rPr>
              <a:t>, and </a:t>
            </a:r>
            <a:r>
              <a:rPr lang="en-US" b="1" dirty="0" err="1" smtClean="0">
                <a:solidFill>
                  <a:srgbClr val="FF0000"/>
                </a:solidFill>
              </a:rPr>
              <a:t>Anomers</a:t>
            </a:r>
            <a:r>
              <a:rPr lang="en-US" b="1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Isomers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Isomers are compounds that have the same chemical formula but different structural formula.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isomers.gif"/>
          <p:cNvPicPr/>
          <p:nvPr/>
        </p:nvPicPr>
        <p:blipFill>
          <a:blip r:embed="rId2" cstate="print">
            <a:lum/>
          </a:blip>
          <a:srcRect l="50567" b="50957"/>
          <a:stretch>
            <a:fillRect/>
          </a:stretch>
        </p:blipFill>
        <p:spPr>
          <a:xfrm>
            <a:off x="1285852" y="3786190"/>
            <a:ext cx="2341409" cy="26432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 descr="isomers.gif"/>
          <p:cNvPicPr/>
          <p:nvPr/>
        </p:nvPicPr>
        <p:blipFill>
          <a:blip r:embed="rId2" cstate="print">
            <a:lum/>
          </a:blip>
          <a:srcRect l="50567" t="53554"/>
          <a:stretch>
            <a:fillRect/>
          </a:stretch>
        </p:blipFill>
        <p:spPr>
          <a:xfrm>
            <a:off x="3857620" y="3714752"/>
            <a:ext cx="2643206" cy="25717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785786" y="3357562"/>
            <a:ext cx="5786478" cy="3214710"/>
          </a:xfrm>
          <a:prstGeom prst="rect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6858000" y="3886200"/>
            <a:ext cx="2286000" cy="22098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They all have the same chemical formula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C6H12O6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but different structure.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Epimers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Epimers</a:t>
            </a:r>
            <a:r>
              <a:rPr lang="en-US" dirty="0" smtClean="0"/>
              <a:t> are two </a:t>
            </a:r>
            <a:r>
              <a:rPr lang="en-US" dirty="0" err="1" smtClean="0"/>
              <a:t>monosaccharides</a:t>
            </a:r>
            <a:r>
              <a:rPr lang="en-US" dirty="0" smtClean="0"/>
              <a:t> that have different configurations around one carbon atom. </a:t>
            </a: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                            </a:t>
            </a:r>
            <a:r>
              <a:rPr lang="en-US" sz="2400" b="1" dirty="0" smtClean="0">
                <a:solidFill>
                  <a:srgbClr val="0070C0"/>
                </a:solidFill>
              </a:rPr>
              <a:t> e.g. Glucose and mannose are C2 </a:t>
            </a:r>
            <a:r>
              <a:rPr lang="en-US" sz="2400" b="1" dirty="0" err="1" smtClean="0">
                <a:solidFill>
                  <a:srgbClr val="0070C0"/>
                </a:solidFill>
              </a:rPr>
              <a:t>epimers</a:t>
            </a:r>
            <a:r>
              <a:rPr lang="en-US" sz="2400" b="1" dirty="0" smtClean="0">
                <a:solidFill>
                  <a:srgbClr val="0070C0"/>
                </a:solidFill>
              </a:rPr>
              <a:t>               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  <p:pic>
        <p:nvPicPr>
          <p:cNvPr id="4" name="Picture 3" descr="Beta-D-glucopyranose2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4414" y="3714752"/>
            <a:ext cx="2786082" cy="2714644"/>
          </a:xfrm>
          <a:prstGeom prst="rect">
            <a:avLst/>
          </a:prstGeom>
        </p:spPr>
      </p:pic>
      <p:pic>
        <p:nvPicPr>
          <p:cNvPr id="5" name="Picture 4" descr="Beta-D-mannopyranose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86248" y="4071942"/>
            <a:ext cx="2905132" cy="21431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85852" y="3643314"/>
            <a:ext cx="6357982" cy="2928958"/>
          </a:xfrm>
          <a:prstGeom prst="rect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57290" y="6143644"/>
            <a:ext cx="62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     β-D-glucose                                            β-D-mannose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Anomers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An </a:t>
            </a:r>
            <a:r>
              <a:rPr lang="en-US" dirty="0" err="1" smtClean="0"/>
              <a:t>anomer</a:t>
            </a:r>
            <a:r>
              <a:rPr lang="en-US" dirty="0" smtClean="0"/>
              <a:t> is a special type of </a:t>
            </a:r>
            <a:r>
              <a:rPr lang="en-US" dirty="0" err="1" smtClean="0"/>
              <a:t>epimer</a:t>
            </a:r>
            <a:r>
              <a:rPr lang="en-US" dirty="0" smtClean="0"/>
              <a:t>, it is one of two structures of a cyclic </a:t>
            </a:r>
            <a:r>
              <a:rPr lang="en-US" dirty="0" err="1" smtClean="0"/>
              <a:t>saccharide</a:t>
            </a:r>
            <a:r>
              <a:rPr lang="en-US" dirty="0" smtClean="0"/>
              <a:t> that differs only in its configuration at the </a:t>
            </a:r>
            <a:r>
              <a:rPr lang="en-US" dirty="0" err="1" smtClean="0"/>
              <a:t>aldose</a:t>
            </a:r>
            <a:r>
              <a:rPr lang="en-US" dirty="0" smtClean="0"/>
              <a:t> or </a:t>
            </a:r>
            <a:r>
              <a:rPr lang="en-US" dirty="0" err="1" smtClean="0"/>
              <a:t>ketose</a:t>
            </a:r>
            <a:r>
              <a:rPr lang="en-US" dirty="0" smtClean="0"/>
              <a:t> carbon, also called the </a:t>
            </a:r>
            <a:r>
              <a:rPr lang="en-US" b="1" dirty="0" err="1" smtClean="0">
                <a:solidFill>
                  <a:srgbClr val="00B050"/>
                </a:solidFill>
              </a:rPr>
              <a:t>anomeric</a:t>
            </a:r>
            <a:r>
              <a:rPr lang="en-US" b="1" dirty="0" smtClean="0">
                <a:solidFill>
                  <a:srgbClr val="00B050"/>
                </a:solidFill>
              </a:rPr>
              <a:t> carbon.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pha-d- glucose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85852" y="1500174"/>
            <a:ext cx="3000390" cy="2631190"/>
          </a:xfrm>
          <a:prstGeom prst="rect">
            <a:avLst/>
          </a:prstGeom>
        </p:spPr>
      </p:pic>
      <p:pic>
        <p:nvPicPr>
          <p:cNvPr id="3" name="Picture 2" descr="Beta-d-glucose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43438" y="1571612"/>
            <a:ext cx="2676538" cy="2628912"/>
          </a:xfrm>
          <a:prstGeom prst="rect">
            <a:avLst/>
          </a:prstGeom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500430" y="2500306"/>
            <a:ext cx="919175" cy="1230317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715140" y="2071678"/>
            <a:ext cx="785818" cy="1114427"/>
          </a:xfrm>
          <a:prstGeom prst="rect">
            <a:avLst/>
          </a:prstGeom>
          <a:noFill/>
          <a:ln w="28575">
            <a:solidFill>
              <a:srgbClr val="00B050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071934" y="1857364"/>
            <a:ext cx="447675" cy="495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α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7358082" y="1428736"/>
            <a:ext cx="409575" cy="495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β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5000636"/>
            <a:ext cx="6858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00B050"/>
                </a:solidFill>
              </a:rPr>
              <a:t>e.g.       </a:t>
            </a:r>
            <a:r>
              <a:rPr lang="en-US" sz="2000" b="1" dirty="0" smtClean="0"/>
              <a:t>α-D-glucose                                                  β-D-glucose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857224" y="1142984"/>
            <a:ext cx="7286676" cy="3429024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786050" y="5715016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C1 is the </a:t>
            </a:r>
            <a:r>
              <a:rPr lang="en-US" sz="2000" b="1" dirty="0" err="1" smtClean="0">
                <a:solidFill>
                  <a:srgbClr val="0070C0"/>
                </a:solidFill>
              </a:rPr>
              <a:t>anomeric</a:t>
            </a:r>
            <a:r>
              <a:rPr lang="en-US" sz="2000" b="1" dirty="0" smtClean="0">
                <a:solidFill>
                  <a:srgbClr val="0070C0"/>
                </a:solidFill>
              </a:rPr>
              <a:t> carbon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Monosaccharides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>
                <a:solidFill>
                  <a:srgbClr val="0070C0"/>
                </a:solidFill>
              </a:rPr>
              <a:t>Classification according to the </a:t>
            </a:r>
            <a:r>
              <a:rPr lang="en-US" b="1" u="sng" dirty="0" smtClean="0">
                <a:solidFill>
                  <a:srgbClr val="0070C0"/>
                </a:solidFill>
              </a:rPr>
              <a:t>number</a:t>
            </a:r>
            <a:r>
              <a:rPr lang="en-US" b="1" dirty="0" smtClean="0">
                <a:solidFill>
                  <a:srgbClr val="0070C0"/>
                </a:solidFill>
              </a:rPr>
              <a:t> of carbon atoms:</a:t>
            </a:r>
          </a:p>
          <a:p>
            <a:pPr lvl="0"/>
            <a:r>
              <a:rPr lang="en-US" b="1" dirty="0" smtClean="0">
                <a:solidFill>
                  <a:srgbClr val="00B050"/>
                </a:solidFill>
              </a:rPr>
              <a:t>Trios:</a:t>
            </a:r>
            <a:r>
              <a:rPr lang="en-US" dirty="0" smtClean="0"/>
              <a:t>        3 carbons.</a:t>
            </a:r>
          </a:p>
          <a:p>
            <a:pPr lvl="0"/>
            <a:r>
              <a:rPr lang="en-US" b="1" dirty="0" err="1" smtClean="0">
                <a:solidFill>
                  <a:srgbClr val="00B050"/>
                </a:solidFill>
              </a:rPr>
              <a:t>Tetrose</a:t>
            </a:r>
            <a:r>
              <a:rPr lang="en-US" b="1" dirty="0" smtClean="0">
                <a:solidFill>
                  <a:srgbClr val="00B050"/>
                </a:solidFill>
              </a:rPr>
              <a:t>:   </a:t>
            </a:r>
            <a:r>
              <a:rPr lang="en-US" dirty="0" smtClean="0"/>
              <a:t>4 carbons.</a:t>
            </a:r>
          </a:p>
          <a:p>
            <a:pPr lvl="0"/>
            <a:r>
              <a:rPr lang="en-US" b="1" dirty="0" smtClean="0">
                <a:solidFill>
                  <a:srgbClr val="00B050"/>
                </a:solidFill>
              </a:rPr>
              <a:t>Pentose:</a:t>
            </a:r>
            <a:r>
              <a:rPr lang="en-US" dirty="0" smtClean="0"/>
              <a:t>  5 carbons.</a:t>
            </a:r>
          </a:p>
          <a:p>
            <a:pPr lvl="0"/>
            <a:r>
              <a:rPr lang="en-US" b="1" dirty="0" err="1" smtClean="0">
                <a:solidFill>
                  <a:srgbClr val="00B050"/>
                </a:solidFill>
              </a:rPr>
              <a:t>Hexose</a:t>
            </a:r>
            <a:r>
              <a:rPr lang="en-US" b="1" dirty="0" smtClean="0">
                <a:solidFill>
                  <a:srgbClr val="00B050"/>
                </a:solidFill>
              </a:rPr>
              <a:t>:</a:t>
            </a:r>
            <a:r>
              <a:rPr lang="en-US" dirty="0" smtClean="0"/>
              <a:t>    6 carbons.</a:t>
            </a:r>
          </a:p>
          <a:p>
            <a:pPr lvl="0"/>
            <a:r>
              <a:rPr lang="en-US" b="1" dirty="0" err="1" smtClean="0">
                <a:solidFill>
                  <a:srgbClr val="00B050"/>
                </a:solidFill>
              </a:rPr>
              <a:t>Heptose</a:t>
            </a:r>
            <a:r>
              <a:rPr lang="en-US" b="1" dirty="0" smtClean="0">
                <a:solidFill>
                  <a:srgbClr val="00B050"/>
                </a:solidFill>
              </a:rPr>
              <a:t>:</a:t>
            </a:r>
            <a:r>
              <a:rPr lang="en-US" dirty="0" smtClean="0"/>
              <a:t>  7 carbons.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Monosaccharides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    All carbon atoms in the monosaccharide are linked together by a single bond.</a:t>
            </a:r>
          </a:p>
          <a:p>
            <a:pPr lvl="0">
              <a:buNone/>
            </a:pPr>
            <a:r>
              <a:rPr lang="en-US" dirty="0" smtClean="0"/>
              <a:t>    And all are attached to –H and </a:t>
            </a:r>
          </a:p>
          <a:p>
            <a:pPr lvl="0">
              <a:buNone/>
            </a:pPr>
            <a:r>
              <a:rPr lang="en-US" dirty="0" smtClean="0"/>
              <a:t>    –OH groups except one carbon </a:t>
            </a:r>
          </a:p>
          <a:p>
            <a:pPr lvl="0">
              <a:buNone/>
            </a:pPr>
            <a:r>
              <a:rPr lang="en-US" dirty="0" smtClean="0"/>
              <a:t>   that has –O double bonded to it.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2400" dirty="0" smtClean="0"/>
              <a:t>                                           </a:t>
            </a:r>
            <a:r>
              <a:rPr lang="en-US" sz="2400" b="1" dirty="0" smtClean="0">
                <a:solidFill>
                  <a:srgbClr val="00B050"/>
                </a:solidFill>
              </a:rPr>
              <a:t>Structure of Glucose</a:t>
            </a:r>
            <a:endParaRPr lang="en-US" b="1" dirty="0">
              <a:solidFill>
                <a:srgbClr val="00B050"/>
              </a:solidFill>
            </a:endParaRPr>
          </a:p>
        </p:txBody>
      </p:sp>
      <p:pic>
        <p:nvPicPr>
          <p:cNvPr id="4" name="Picture 3" descr="L-glucose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86512" y="2857496"/>
            <a:ext cx="2673689" cy="36336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Monosaccharides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/>
          <a:lstStyle/>
          <a:p>
            <a:pPr lvl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Monosaccharides</a:t>
            </a:r>
            <a:r>
              <a:rPr lang="en-US" dirty="0" smtClean="0"/>
              <a:t> with 5 or more carbon atoms can form a ring structure. </a:t>
            </a:r>
            <a:r>
              <a:rPr lang="en-US" dirty="0" smtClean="0">
                <a:solidFill>
                  <a:srgbClr val="FF0000"/>
                </a:solidFill>
              </a:rPr>
              <a:t>This </a:t>
            </a:r>
            <a:r>
              <a:rPr lang="en-US" dirty="0" smtClean="0">
                <a:solidFill>
                  <a:srgbClr val="FF0000"/>
                </a:solidFill>
              </a:rPr>
              <a:t>sugar will be in the </a:t>
            </a:r>
            <a:r>
              <a:rPr lang="en-US" b="1" u="sng" dirty="0" smtClean="0">
                <a:solidFill>
                  <a:srgbClr val="FF0000"/>
                </a:solidFill>
              </a:rPr>
              <a:t>cyclic form.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                         Cyclic Glucose</a:t>
            </a:r>
            <a:endParaRPr lang="en-US" sz="3600" b="1" dirty="0">
              <a:solidFill>
                <a:srgbClr val="00B050"/>
              </a:solidFill>
            </a:endParaRPr>
          </a:p>
        </p:txBody>
      </p:sp>
      <p:pic>
        <p:nvPicPr>
          <p:cNvPr id="4" name="Picture 3" descr="Alpha-d- glucose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55976" y="4149080"/>
            <a:ext cx="2643206" cy="25717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Monosaccharides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The majority of sugars exist in the D-configuration. </a:t>
            </a:r>
          </a:p>
          <a:p>
            <a:pPr lvl="0">
              <a:buNone/>
            </a:pPr>
            <a:endParaRPr lang="en-US" sz="2400" b="1" dirty="0" smtClean="0"/>
          </a:p>
          <a:p>
            <a:pPr lvl="0">
              <a:buNone/>
            </a:pPr>
            <a:endParaRPr lang="en-US" sz="2400" b="1" dirty="0" smtClean="0"/>
          </a:p>
          <a:p>
            <a:pPr lvl="0">
              <a:buNone/>
            </a:pPr>
            <a:endParaRPr lang="en-US" sz="2400" b="1" dirty="0" smtClean="0"/>
          </a:p>
          <a:p>
            <a:pPr lvl="0">
              <a:buNone/>
            </a:pPr>
            <a:endParaRPr lang="en-US" sz="2400" b="1" dirty="0" smtClean="0"/>
          </a:p>
          <a:p>
            <a:pPr lvl="0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  Mirror images</a:t>
            </a:r>
            <a:r>
              <a:rPr lang="en-US" b="1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Picture 5" descr="DL-Glucos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2928934"/>
            <a:ext cx="4318700" cy="35052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Carbohydrates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Carbohydrates are compounds containing carbon, hydrogen, and oxygen in which the ratio of </a:t>
            </a:r>
            <a:r>
              <a:rPr lang="en-US" b="1" dirty="0" smtClean="0">
                <a:solidFill>
                  <a:srgbClr val="0070C0"/>
                </a:solidFill>
              </a:rPr>
              <a:t>C:H:O </a:t>
            </a:r>
            <a:r>
              <a:rPr lang="en-US" dirty="0" smtClean="0"/>
              <a:t>is</a:t>
            </a:r>
            <a:r>
              <a:rPr lang="en-US" b="1" dirty="0" smtClean="0">
                <a:solidFill>
                  <a:srgbClr val="0070C0"/>
                </a:solidFill>
              </a:rPr>
              <a:t> 1:2:1.</a:t>
            </a:r>
            <a:r>
              <a:rPr lang="en-US" dirty="0" smtClean="0"/>
              <a:t> They are </a:t>
            </a:r>
            <a:r>
              <a:rPr lang="en-US" b="1" dirty="0" smtClean="0">
                <a:solidFill>
                  <a:srgbClr val="00B050"/>
                </a:solidFill>
              </a:rPr>
              <a:t>carbon hydrates</a:t>
            </a:r>
            <a:r>
              <a:rPr lang="en-US" dirty="0" smtClean="0"/>
              <a:t> with a general empirical formula of: </a:t>
            </a:r>
            <a:r>
              <a:rPr lang="en-US" b="1" dirty="0" err="1" smtClean="0">
                <a:solidFill>
                  <a:srgbClr val="00B050"/>
                </a:solidFill>
              </a:rPr>
              <a:t>C</a:t>
            </a:r>
            <a:r>
              <a:rPr lang="en-US" sz="1800" b="1" dirty="0" err="1" smtClean="0">
                <a:solidFill>
                  <a:srgbClr val="00B050"/>
                </a:solidFill>
              </a:rPr>
              <a:t>n</a:t>
            </a:r>
            <a:r>
              <a:rPr lang="en-US" b="1" dirty="0" smtClean="0">
                <a:solidFill>
                  <a:srgbClr val="00B050"/>
                </a:solidFill>
              </a:rPr>
              <a:t>(H</a:t>
            </a:r>
            <a:r>
              <a:rPr lang="en-US" sz="1800" b="1" dirty="0" smtClean="0">
                <a:solidFill>
                  <a:srgbClr val="00B050"/>
                </a:solidFill>
              </a:rPr>
              <a:t>2</a:t>
            </a:r>
            <a:r>
              <a:rPr lang="en-US" b="1" dirty="0" smtClean="0">
                <a:solidFill>
                  <a:srgbClr val="00B050"/>
                </a:solidFill>
              </a:rPr>
              <a:t>O)</a:t>
            </a:r>
            <a:r>
              <a:rPr lang="en-US" sz="1800" b="1" dirty="0" smtClean="0">
                <a:solidFill>
                  <a:srgbClr val="00B050"/>
                </a:solidFill>
              </a:rPr>
              <a:t>n</a:t>
            </a:r>
            <a:r>
              <a:rPr lang="en-US" b="1" dirty="0" smtClean="0">
                <a:solidFill>
                  <a:srgbClr val="00B050"/>
                </a:solidFill>
              </a:rPr>
              <a:t>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e.g.</a:t>
            </a:r>
            <a:r>
              <a:rPr lang="en-US" dirty="0" smtClean="0"/>
              <a:t> Glucose C</a:t>
            </a:r>
            <a:r>
              <a:rPr lang="en-US" sz="1800" dirty="0" smtClean="0"/>
              <a:t>6</a:t>
            </a:r>
            <a:r>
              <a:rPr lang="en-US" dirty="0" smtClean="0"/>
              <a:t>H</a:t>
            </a:r>
            <a:r>
              <a:rPr lang="en-US" sz="1800" dirty="0" smtClean="0"/>
              <a:t>12</a:t>
            </a:r>
            <a:r>
              <a:rPr lang="en-US" dirty="0" smtClean="0"/>
              <a:t>O</a:t>
            </a:r>
            <a:r>
              <a:rPr lang="en-US" sz="1800" dirty="0" smtClean="0"/>
              <a:t>6</a:t>
            </a:r>
            <a:r>
              <a:rPr lang="en-US" dirty="0" smtClean="0"/>
              <a:t> or (CH</a:t>
            </a:r>
            <a:r>
              <a:rPr lang="en-US" sz="1800" dirty="0" smtClean="0"/>
              <a:t>2</a:t>
            </a:r>
            <a:r>
              <a:rPr lang="en-US" dirty="0" smtClean="0"/>
              <a:t>O)</a:t>
            </a:r>
            <a:r>
              <a:rPr lang="en-US" sz="1800" dirty="0" smtClean="0"/>
              <a:t>6</a:t>
            </a:r>
            <a:r>
              <a:rPr lang="en-US" dirty="0" smtClean="0"/>
              <a:t> or C</a:t>
            </a:r>
            <a:r>
              <a:rPr lang="en-US" sz="1800" dirty="0" smtClean="0"/>
              <a:t>6</a:t>
            </a:r>
            <a:r>
              <a:rPr lang="en-US" dirty="0" smtClean="0"/>
              <a:t>(H</a:t>
            </a:r>
            <a:r>
              <a:rPr lang="en-US" sz="1800" dirty="0" smtClean="0"/>
              <a:t>2</a:t>
            </a:r>
            <a:r>
              <a:rPr lang="en-US" dirty="0" smtClean="0"/>
              <a:t>O)</a:t>
            </a:r>
            <a:r>
              <a:rPr lang="en-US" sz="1800" dirty="0" smtClean="0"/>
              <a:t>6</a:t>
            </a: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72094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Structural representation of sugar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057400"/>
            <a:ext cx="424936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Fischer projections</a:t>
            </a:r>
          </a:p>
          <a:p>
            <a:r>
              <a:rPr lang="en-US" sz="4000" dirty="0" smtClean="0"/>
              <a:t>Haworth projection</a:t>
            </a:r>
            <a:endParaRPr lang="en-US" sz="4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Cyclic Monosaccharide Conformation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cyclic formatio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3687"/>
          <a:stretch>
            <a:fillRect/>
          </a:stretch>
        </p:blipFill>
        <p:spPr>
          <a:xfrm>
            <a:off x="1269657" y="1142984"/>
            <a:ext cx="6140411" cy="5715016"/>
          </a:xfrm>
        </p:spPr>
      </p:pic>
      <p:sp>
        <p:nvSpPr>
          <p:cNvPr id="6" name="Rectangle 5"/>
          <p:cNvSpPr/>
          <p:nvPr/>
        </p:nvSpPr>
        <p:spPr>
          <a:xfrm>
            <a:off x="3500430" y="1071546"/>
            <a:ext cx="1571636" cy="35719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00430" y="4357694"/>
            <a:ext cx="1714512" cy="35719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858148" y="2928934"/>
            <a:ext cx="677108" cy="235745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</a:rPr>
              <a:t>GALACTOSE</a:t>
            </a:r>
            <a:endParaRPr lang="en-US" sz="32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hemistry2.csudh.edu/rpendarvis/3feb2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8280920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287528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Common </a:t>
            </a:r>
            <a:r>
              <a:rPr lang="en-US" b="1" dirty="0" err="1" smtClean="0">
                <a:solidFill>
                  <a:srgbClr val="FF0000"/>
                </a:solidFill>
              </a:rPr>
              <a:t>Monosaccharides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The most common </a:t>
            </a:r>
            <a:r>
              <a:rPr lang="en-US" dirty="0" err="1" smtClean="0"/>
              <a:t>monosaccharides</a:t>
            </a:r>
            <a:r>
              <a:rPr lang="en-US" dirty="0" smtClean="0"/>
              <a:t> are </a:t>
            </a:r>
            <a:r>
              <a:rPr lang="en-US" dirty="0" err="1" smtClean="0"/>
              <a:t>hexoses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0070C0"/>
                </a:solidFill>
              </a:rPr>
              <a:t>glucose, fructose, and </a:t>
            </a:r>
            <a:r>
              <a:rPr lang="en-US" b="1" dirty="0" err="1" smtClean="0">
                <a:solidFill>
                  <a:srgbClr val="0070C0"/>
                </a:solidFill>
              </a:rPr>
              <a:t>galactose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dirty="0" smtClean="0">
              <a:solidFill>
                <a:srgbClr val="0070C0"/>
              </a:solidFill>
            </a:endParaRPr>
          </a:p>
          <a:p>
            <a:pPr lvl="0"/>
            <a:endParaRPr lang="en-US" b="1" dirty="0" smtClean="0"/>
          </a:p>
          <a:p>
            <a:r>
              <a:rPr lang="en-US" b="1" dirty="0" smtClean="0">
                <a:solidFill>
                  <a:srgbClr val="00B050"/>
                </a:solidFill>
              </a:rPr>
              <a:t>Glucose</a:t>
            </a:r>
            <a:r>
              <a:rPr lang="en-US" dirty="0" smtClean="0"/>
              <a:t> is an </a:t>
            </a:r>
            <a:r>
              <a:rPr lang="en-US" dirty="0" err="1" smtClean="0"/>
              <a:t>aldohexose</a:t>
            </a:r>
            <a:r>
              <a:rPr lang="en-US" dirty="0" smtClean="0"/>
              <a:t> that is known as grape sugar. It is the most important sugar in our body present in blood or stored in tissues. </a:t>
            </a:r>
          </a:p>
          <a:p>
            <a:r>
              <a:rPr lang="en-US" b="1" dirty="0" err="1" smtClean="0">
                <a:solidFill>
                  <a:srgbClr val="00B050"/>
                </a:solidFill>
              </a:rPr>
              <a:t>Galactose</a:t>
            </a:r>
            <a:r>
              <a:rPr lang="en-US" dirty="0" smtClean="0"/>
              <a:t> is also an </a:t>
            </a:r>
            <a:r>
              <a:rPr lang="en-US" dirty="0" err="1" smtClean="0"/>
              <a:t>aldohexose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Fructose</a:t>
            </a:r>
            <a:r>
              <a:rPr lang="en-US" dirty="0" smtClean="0"/>
              <a:t> is a ketohexose that is known as fruit sugar.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Reducing Properties of </a:t>
            </a:r>
            <a:r>
              <a:rPr lang="en-US" b="1" dirty="0" err="1" smtClean="0">
                <a:solidFill>
                  <a:srgbClr val="FF0000"/>
                </a:solidFill>
              </a:rPr>
              <a:t>Monosaccharides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14488"/>
            <a:ext cx="8715436" cy="441167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Hexose</a:t>
            </a:r>
            <a:r>
              <a:rPr lang="en-US" dirty="0" smtClean="0"/>
              <a:t> sugars with a free or potentially free </a:t>
            </a:r>
            <a:r>
              <a:rPr lang="en-US" b="1" dirty="0" err="1" smtClean="0">
                <a:solidFill>
                  <a:srgbClr val="00B0F0"/>
                </a:solidFill>
              </a:rPr>
              <a:t>aldehyde</a:t>
            </a:r>
            <a:r>
              <a:rPr lang="en-US" b="1" dirty="0" smtClean="0">
                <a:solidFill>
                  <a:srgbClr val="00B0F0"/>
                </a:solidFill>
              </a:rPr>
              <a:t> or </a:t>
            </a:r>
            <a:r>
              <a:rPr lang="en-US" b="1" dirty="0" err="1" smtClean="0">
                <a:solidFill>
                  <a:srgbClr val="00B0F0"/>
                </a:solidFill>
              </a:rPr>
              <a:t>ketone</a:t>
            </a:r>
            <a:r>
              <a:rPr lang="en-US" b="1" dirty="0" smtClean="0">
                <a:solidFill>
                  <a:srgbClr val="00B0F0"/>
                </a:solidFill>
              </a:rPr>
              <a:t> group</a:t>
            </a:r>
            <a:r>
              <a:rPr lang="en-US" dirty="0" smtClean="0"/>
              <a:t> have reducing properties in alkaline solutions. These reducing sugars can reduce cupric ions (Cu</a:t>
            </a:r>
            <a:r>
              <a:rPr lang="en-US" sz="1900" dirty="0" smtClean="0"/>
              <a:t>+2</a:t>
            </a:r>
            <a:r>
              <a:rPr lang="en-US" dirty="0" smtClean="0"/>
              <a:t>) into cuprous ions (Cu</a:t>
            </a:r>
            <a:r>
              <a:rPr lang="en-US" sz="1900" dirty="0" smtClean="0"/>
              <a:t>+1</a:t>
            </a:r>
            <a:r>
              <a:rPr lang="en-US" dirty="0" smtClean="0"/>
              <a:t>).</a:t>
            </a:r>
          </a:p>
          <a:p>
            <a:pPr algn="l" rtl="0">
              <a:buNone/>
            </a:pPr>
            <a:endParaRPr lang="en-US" b="1" u="sng" dirty="0" smtClean="0">
              <a:solidFill>
                <a:srgbClr val="00B050"/>
              </a:solidFill>
            </a:endParaRPr>
          </a:p>
          <a:p>
            <a:pPr algn="l" rtl="0">
              <a:buNone/>
            </a:pPr>
            <a:endParaRPr lang="en-US" b="1" u="sng" dirty="0" smtClean="0">
              <a:solidFill>
                <a:srgbClr val="00B050"/>
              </a:solidFill>
            </a:endParaRPr>
          </a:p>
          <a:p>
            <a:pPr algn="l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Reducing + Benedict’s                            </a:t>
            </a:r>
            <a:r>
              <a:rPr lang="en-US" b="1" dirty="0" smtClean="0">
                <a:solidFill>
                  <a:srgbClr val="DF4121"/>
                </a:solidFill>
              </a:rPr>
              <a:t>Cu</a:t>
            </a:r>
            <a:r>
              <a:rPr lang="en-US" sz="1800" b="1" dirty="0" smtClean="0">
                <a:solidFill>
                  <a:srgbClr val="DF4121"/>
                </a:solidFill>
              </a:rPr>
              <a:t>2</a:t>
            </a:r>
            <a:r>
              <a:rPr lang="en-US" b="1" dirty="0" smtClean="0">
                <a:solidFill>
                  <a:srgbClr val="DF4121"/>
                </a:solidFill>
              </a:rPr>
              <a:t>O</a:t>
            </a:r>
            <a:r>
              <a:rPr lang="en-US" b="1" dirty="0" smtClean="0">
                <a:solidFill>
                  <a:srgbClr val="0070C0"/>
                </a:solidFill>
              </a:rPr>
              <a:t> + Oxidation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   Sugar         Reagent                                              Product 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                        (Cu</a:t>
            </a:r>
            <a:r>
              <a:rPr lang="en-US" sz="1800" b="1" dirty="0" smtClean="0">
                <a:solidFill>
                  <a:srgbClr val="0070C0"/>
                </a:solidFill>
              </a:rPr>
              <a:t>+2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  <a:r>
              <a:rPr lang="en-US" dirty="0" smtClean="0"/>
              <a:t>                        </a:t>
            </a:r>
            <a:r>
              <a:rPr lang="en-US" b="1" dirty="0" smtClean="0">
                <a:solidFill>
                  <a:srgbClr val="DF4121"/>
                </a:solidFill>
              </a:rPr>
              <a:t>   Brick Red ppt.</a:t>
            </a:r>
            <a:endParaRPr lang="ar-SA" dirty="0">
              <a:solidFill>
                <a:srgbClr val="DF412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000496" y="4572008"/>
            <a:ext cx="192882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357686" y="4071942"/>
            <a:ext cx="92869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 smtClean="0">
                <a:solidFill>
                  <a:srgbClr val="FFC000"/>
                </a:solidFill>
              </a:rPr>
              <a:t>heat</a:t>
            </a:r>
            <a:endParaRPr lang="ar-SA" b="1" dirty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4810" y="4643446"/>
            <a:ext cx="121444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smtClean="0">
                <a:solidFill>
                  <a:srgbClr val="00B050"/>
                </a:solidFill>
              </a:rPr>
              <a:t>pH 10.5</a:t>
            </a:r>
            <a:endParaRPr lang="ar-SA" sz="1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enedic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5852" y="1000108"/>
            <a:ext cx="6453212" cy="5023791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Disaccharides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Disaccharides are formed by the combination of two </a:t>
            </a:r>
            <a:r>
              <a:rPr lang="en-US" dirty="0" err="1" smtClean="0"/>
              <a:t>monosaccharides</a:t>
            </a:r>
            <a:r>
              <a:rPr lang="en-US" dirty="0" smtClean="0"/>
              <a:t> by a </a:t>
            </a:r>
            <a:r>
              <a:rPr lang="en-US" b="1" dirty="0" err="1" smtClean="0">
                <a:solidFill>
                  <a:srgbClr val="00B050"/>
                </a:solidFill>
              </a:rPr>
              <a:t>glycosidic</a:t>
            </a:r>
            <a:r>
              <a:rPr lang="en-US" b="1" dirty="0" smtClean="0">
                <a:solidFill>
                  <a:srgbClr val="00B050"/>
                </a:solidFill>
              </a:rPr>
              <a:t> bond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r>
              <a:rPr lang="en-US" dirty="0" smtClean="0"/>
              <a:t> This bond is formed when a water molecule is removed, -H from the </a:t>
            </a:r>
            <a:r>
              <a:rPr lang="en-US" dirty="0" err="1" smtClean="0"/>
              <a:t>anomeric</a:t>
            </a:r>
            <a:r>
              <a:rPr lang="en-US" dirty="0" smtClean="0"/>
              <a:t> carbon of one sugar and –OH from any other carbon of the second sugar.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glycosidic bond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92358" y="569348"/>
            <a:ext cx="8138612" cy="5788609"/>
          </a:xfrm>
        </p:spPr>
      </p:pic>
      <p:sp>
        <p:nvSpPr>
          <p:cNvPr id="7" name="Rectangle 6"/>
          <p:cNvSpPr/>
          <p:nvPr/>
        </p:nvSpPr>
        <p:spPr>
          <a:xfrm>
            <a:off x="3428992" y="2214554"/>
            <a:ext cx="2571768" cy="428628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hape 8"/>
          <p:cNvCxnSpPr>
            <a:stCxn id="7" idx="2"/>
          </p:cNvCxnSpPr>
          <p:nvPr/>
        </p:nvCxnSpPr>
        <p:spPr>
          <a:xfrm rot="16200000" flipH="1">
            <a:off x="5250661" y="2107397"/>
            <a:ext cx="714380" cy="1785950"/>
          </a:xfrm>
          <a:prstGeom prst="curved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72264" y="3214686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</a:t>
            </a:r>
            <a:r>
              <a:rPr lang="en-US" sz="1600" b="1" dirty="0" smtClean="0">
                <a:solidFill>
                  <a:srgbClr val="FF0000"/>
                </a:solidFill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</a:rPr>
              <a:t>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357686" y="5429264"/>
            <a:ext cx="28575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28992" y="6215082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</a:rPr>
              <a:t>Glycosidic</a:t>
            </a:r>
            <a:r>
              <a:rPr lang="en-US" sz="2400" b="1" dirty="0" smtClean="0">
                <a:solidFill>
                  <a:srgbClr val="0070C0"/>
                </a:solidFill>
              </a:rPr>
              <a:t> Bond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Common Disaccharides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three common disaccharides: </a:t>
            </a:r>
            <a:r>
              <a:rPr lang="en-US" b="1" dirty="0" smtClean="0">
                <a:solidFill>
                  <a:srgbClr val="00B0F0"/>
                </a:solidFill>
              </a:rPr>
              <a:t>Sucrose </a:t>
            </a:r>
            <a:r>
              <a:rPr lang="en-US" dirty="0" smtClean="0"/>
              <a:t>(cane sugar/ at home), </a:t>
            </a:r>
            <a:r>
              <a:rPr lang="en-US" b="1" dirty="0" smtClean="0">
                <a:solidFill>
                  <a:srgbClr val="00B0F0"/>
                </a:solidFill>
              </a:rPr>
              <a:t>Maltose</a:t>
            </a:r>
            <a:r>
              <a:rPr lang="en-US" dirty="0" smtClean="0"/>
              <a:t> (malt sugar), and </a:t>
            </a:r>
            <a:r>
              <a:rPr lang="en-US" b="1" dirty="0" smtClean="0">
                <a:solidFill>
                  <a:srgbClr val="00B0F0"/>
                </a:solidFill>
              </a:rPr>
              <a:t>Lactose</a:t>
            </a:r>
            <a:r>
              <a:rPr lang="en-US" dirty="0" smtClean="0"/>
              <a:t> (milk sugar).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B050"/>
                </a:solidFill>
              </a:rPr>
              <a:t>Sucrose</a:t>
            </a:r>
            <a:r>
              <a:rPr lang="en-US" dirty="0" smtClean="0"/>
              <a:t>                     α-Glucose + β-Fructose linked  </a:t>
            </a:r>
          </a:p>
          <a:p>
            <a:pPr>
              <a:buNone/>
            </a:pPr>
            <a:r>
              <a:rPr lang="en-US" dirty="0" smtClean="0"/>
              <a:t>                                           by α-1,2 </a:t>
            </a:r>
            <a:r>
              <a:rPr lang="en-US" dirty="0" err="1" smtClean="0"/>
              <a:t>glycosidic</a:t>
            </a:r>
            <a:r>
              <a:rPr lang="en-US" dirty="0" smtClean="0"/>
              <a:t> bond.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Maltose</a:t>
            </a:r>
            <a:r>
              <a:rPr lang="en-US" dirty="0" smtClean="0"/>
              <a:t>                    α-Glucose + β-Glucose linked </a:t>
            </a:r>
          </a:p>
          <a:p>
            <a:pPr>
              <a:buNone/>
            </a:pPr>
            <a:r>
              <a:rPr lang="en-US" dirty="0" smtClean="0"/>
              <a:t>                                           by α-1,4 </a:t>
            </a:r>
            <a:r>
              <a:rPr lang="en-US" dirty="0" err="1" smtClean="0"/>
              <a:t>glycosidic</a:t>
            </a:r>
            <a:r>
              <a:rPr lang="en-US" dirty="0" smtClean="0"/>
              <a:t> bond.</a:t>
            </a:r>
          </a:p>
          <a:p>
            <a:r>
              <a:rPr lang="en-US" b="1" dirty="0" smtClean="0">
                <a:solidFill>
                  <a:srgbClr val="CC00FF"/>
                </a:solidFill>
              </a:rPr>
              <a:t>Lactose</a:t>
            </a:r>
            <a:r>
              <a:rPr lang="en-US" dirty="0" smtClean="0"/>
              <a:t>                     β-</a:t>
            </a:r>
            <a:r>
              <a:rPr lang="en-US" dirty="0" err="1" smtClean="0"/>
              <a:t>Galactose</a:t>
            </a:r>
            <a:r>
              <a:rPr lang="en-US" dirty="0" smtClean="0"/>
              <a:t> + (α/β)-Glucose       </a:t>
            </a:r>
          </a:p>
          <a:p>
            <a:pPr>
              <a:buNone/>
            </a:pPr>
            <a:r>
              <a:rPr lang="en-US" dirty="0" smtClean="0"/>
              <a:t>                                     linked by β-1,4 </a:t>
            </a:r>
            <a:r>
              <a:rPr lang="en-US" dirty="0" err="1" smtClean="0"/>
              <a:t>glycosidic</a:t>
            </a:r>
            <a:r>
              <a:rPr lang="en-US" dirty="0" smtClean="0"/>
              <a:t> bond.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85984" y="3714752"/>
            <a:ext cx="1500198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285984" y="4714884"/>
            <a:ext cx="1500198" cy="1588"/>
          </a:xfrm>
          <a:prstGeom prst="straightConnector1">
            <a:avLst/>
          </a:prstGeom>
          <a:ln>
            <a:solidFill>
              <a:srgbClr val="FF99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214546" y="5715016"/>
            <a:ext cx="1500198" cy="1588"/>
          </a:xfrm>
          <a:prstGeom prst="straightConnector1">
            <a:avLst/>
          </a:prstGeom>
          <a:ln>
            <a:solidFill>
              <a:srgbClr val="CC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ucros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1673" b="8178"/>
          <a:stretch>
            <a:fillRect/>
          </a:stretch>
        </p:blipFill>
        <p:spPr>
          <a:xfrm>
            <a:off x="857224" y="1857364"/>
            <a:ext cx="7487094" cy="3857652"/>
          </a:xfrm>
        </p:spPr>
      </p:pic>
      <p:sp>
        <p:nvSpPr>
          <p:cNvPr id="6" name="Rectangle 5"/>
          <p:cNvSpPr/>
          <p:nvPr/>
        </p:nvSpPr>
        <p:spPr>
          <a:xfrm>
            <a:off x="3357554" y="785794"/>
            <a:ext cx="199400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00B050"/>
                </a:solidFill>
              </a:rPr>
              <a:t>Sucrose</a:t>
            </a:r>
            <a:endParaRPr lang="en-US" sz="4400" dirty="0"/>
          </a:p>
        </p:txBody>
      </p:sp>
      <p:sp>
        <p:nvSpPr>
          <p:cNvPr id="8" name="Rectangle 7"/>
          <p:cNvSpPr/>
          <p:nvPr/>
        </p:nvSpPr>
        <p:spPr>
          <a:xfrm>
            <a:off x="3714744" y="4214818"/>
            <a:ext cx="1714512" cy="64294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Origin of Carbohydrates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Carbohydrates are formed </a:t>
            </a:r>
            <a:r>
              <a:rPr lang="en-US" b="1" dirty="0" smtClean="0">
                <a:solidFill>
                  <a:srgbClr val="00B050"/>
                </a:solidFill>
              </a:rPr>
              <a:t>by plants</a:t>
            </a:r>
            <a:r>
              <a:rPr lang="en-US" dirty="0" smtClean="0"/>
              <a:t> where the CO</a:t>
            </a:r>
            <a:r>
              <a:rPr lang="en-US" sz="1800" dirty="0" smtClean="0"/>
              <a:t>2</a:t>
            </a:r>
            <a:r>
              <a:rPr lang="en-US" dirty="0" smtClean="0"/>
              <a:t> is taken from air and water (H</a:t>
            </a:r>
            <a:r>
              <a:rPr lang="en-US" sz="1800" dirty="0" smtClean="0"/>
              <a:t>2</a:t>
            </a:r>
            <a:r>
              <a:rPr lang="en-US" dirty="0" smtClean="0"/>
              <a:t>O) from soil to form sugar in a process called: </a:t>
            </a:r>
            <a:r>
              <a:rPr lang="en-US" b="1" dirty="0" smtClean="0">
                <a:solidFill>
                  <a:srgbClr val="00B050"/>
                </a:solidFill>
              </a:rPr>
              <a:t>Photosynthesis.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maltose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927" t="22162" r="1735" b="11351"/>
          <a:stretch>
            <a:fillRect/>
          </a:stretch>
        </p:blipFill>
        <p:spPr>
          <a:xfrm>
            <a:off x="785786" y="1500174"/>
            <a:ext cx="7500990" cy="3429024"/>
          </a:xfrm>
        </p:spPr>
      </p:pic>
      <p:sp>
        <p:nvSpPr>
          <p:cNvPr id="8" name="TextBox 7"/>
          <p:cNvSpPr txBox="1"/>
          <p:nvPr/>
        </p:nvSpPr>
        <p:spPr>
          <a:xfrm>
            <a:off x="3214678" y="428604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9900"/>
                </a:solidFill>
              </a:rPr>
              <a:t>Maltose</a:t>
            </a:r>
            <a:endParaRPr lang="en-US" sz="3600" b="1" dirty="0">
              <a:solidFill>
                <a:srgbClr val="FF99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28926" y="5286388"/>
            <a:ext cx="33250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9900"/>
                </a:solidFill>
              </a:rPr>
              <a:t>α-1,4 </a:t>
            </a:r>
            <a:r>
              <a:rPr lang="en-US" sz="2800" b="1" dirty="0" err="1" smtClean="0">
                <a:solidFill>
                  <a:srgbClr val="FF9900"/>
                </a:solidFill>
              </a:rPr>
              <a:t>glycosidic</a:t>
            </a:r>
            <a:r>
              <a:rPr lang="en-US" sz="2800" b="1" dirty="0" smtClean="0">
                <a:solidFill>
                  <a:srgbClr val="FF9900"/>
                </a:solidFill>
              </a:rPr>
              <a:t> bond</a:t>
            </a:r>
            <a:endParaRPr lang="en-US" sz="2800" b="1" dirty="0">
              <a:solidFill>
                <a:srgbClr val="FF9900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429124" y="3857628"/>
            <a:ext cx="285752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actose-sucros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4109" b="48005"/>
          <a:stretch>
            <a:fillRect/>
          </a:stretch>
        </p:blipFill>
        <p:spPr>
          <a:xfrm>
            <a:off x="0" y="2214553"/>
            <a:ext cx="8966824" cy="2345367"/>
          </a:xfrm>
        </p:spPr>
      </p:pic>
      <p:sp>
        <p:nvSpPr>
          <p:cNvPr id="6" name="Rectangle 5"/>
          <p:cNvSpPr/>
          <p:nvPr/>
        </p:nvSpPr>
        <p:spPr>
          <a:xfrm>
            <a:off x="5286380" y="4714884"/>
            <a:ext cx="32533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C00FF"/>
                </a:solidFill>
              </a:rPr>
              <a:t>β-1,4 </a:t>
            </a:r>
            <a:r>
              <a:rPr lang="en-US" sz="2800" dirty="0" err="1" smtClean="0">
                <a:solidFill>
                  <a:srgbClr val="CC00FF"/>
                </a:solidFill>
              </a:rPr>
              <a:t>glycosidic</a:t>
            </a:r>
            <a:r>
              <a:rPr lang="en-US" sz="2800" dirty="0" smtClean="0">
                <a:solidFill>
                  <a:srgbClr val="CC00FF"/>
                </a:solidFill>
              </a:rPr>
              <a:t> bond</a:t>
            </a:r>
            <a:endParaRPr lang="en-US" sz="2800" dirty="0">
              <a:solidFill>
                <a:srgbClr val="CC00FF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Reducing Properties of Disaccharides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>
                <a:solidFill>
                  <a:srgbClr val="00B050"/>
                </a:solidFill>
              </a:rPr>
              <a:t>Maltose and Lactose</a:t>
            </a:r>
            <a:r>
              <a:rPr lang="en-US" dirty="0" smtClean="0"/>
              <a:t> are reducing sugars because they have free </a:t>
            </a:r>
            <a:r>
              <a:rPr lang="en-US" dirty="0" err="1" smtClean="0"/>
              <a:t>aldehyde</a:t>
            </a:r>
            <a:r>
              <a:rPr lang="en-US" dirty="0" smtClean="0"/>
              <a:t> group while </a:t>
            </a:r>
            <a:r>
              <a:rPr lang="en-US" b="1" dirty="0" smtClean="0">
                <a:solidFill>
                  <a:srgbClr val="00B0F0"/>
                </a:solidFill>
              </a:rPr>
              <a:t>Sucrose is not a reducing sugar</a:t>
            </a:r>
            <a:r>
              <a:rPr lang="en-US" dirty="0" smtClean="0"/>
              <a:t> because it lacks a free </a:t>
            </a:r>
            <a:r>
              <a:rPr lang="en-US" dirty="0" err="1" smtClean="0"/>
              <a:t>aldehyde</a:t>
            </a:r>
            <a:r>
              <a:rPr lang="en-US" dirty="0" smtClean="0"/>
              <a:t> or </a:t>
            </a:r>
            <a:r>
              <a:rPr lang="en-US" dirty="0" err="1" smtClean="0"/>
              <a:t>ketone</a:t>
            </a:r>
            <a:r>
              <a:rPr lang="en-US" dirty="0" smtClean="0"/>
              <a:t> group.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Polysaccharides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01156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Polysaccharides are polymers of </a:t>
            </a:r>
            <a:r>
              <a:rPr lang="en-US" dirty="0" err="1" smtClean="0"/>
              <a:t>monosaccharides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    There are two types of polysaccharides:</a:t>
            </a:r>
          </a:p>
          <a:p>
            <a:pPr lvl="0"/>
            <a:r>
              <a:rPr lang="en-US" b="1" dirty="0" err="1" smtClean="0">
                <a:solidFill>
                  <a:srgbClr val="00B050"/>
                </a:solidFill>
              </a:rPr>
              <a:t>Homopolysaccharides</a:t>
            </a:r>
            <a:r>
              <a:rPr lang="en-US" b="1" dirty="0" smtClean="0">
                <a:solidFill>
                  <a:srgbClr val="00B050"/>
                </a:solidFill>
              </a:rPr>
              <a:t>:</a:t>
            </a:r>
            <a:r>
              <a:rPr lang="en-US" dirty="0" smtClean="0"/>
              <a:t> contain one kind of monosaccharide.</a:t>
            </a:r>
          </a:p>
          <a:p>
            <a:pPr lvl="0"/>
            <a:r>
              <a:rPr lang="en-US" b="1" dirty="0" err="1" smtClean="0">
                <a:solidFill>
                  <a:srgbClr val="00B050"/>
                </a:solidFill>
              </a:rPr>
              <a:t>Heteropolysaccharides</a:t>
            </a:r>
            <a:r>
              <a:rPr lang="en-US" b="1" dirty="0" smtClean="0">
                <a:solidFill>
                  <a:srgbClr val="00B050"/>
                </a:solidFill>
              </a:rPr>
              <a:t>:</a:t>
            </a:r>
            <a:r>
              <a:rPr lang="en-US" dirty="0" smtClean="0"/>
              <a:t> contain different kinds of </a:t>
            </a:r>
            <a:r>
              <a:rPr lang="en-US" dirty="0" err="1" smtClean="0"/>
              <a:t>monosaccharides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Common Polysaccharides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720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most common polysaccharides are: </a:t>
            </a:r>
            <a:r>
              <a:rPr lang="en-US" b="1" dirty="0" smtClean="0">
                <a:solidFill>
                  <a:srgbClr val="00B050"/>
                </a:solidFill>
              </a:rPr>
              <a:t>Starch, cellulose, glycogen, and dextrin.</a:t>
            </a:r>
          </a:p>
          <a:p>
            <a:pPr lvl="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CC00FF"/>
                </a:solidFill>
              </a:rPr>
              <a:t>    All these polysaccharides are only made up of   </a:t>
            </a:r>
          </a:p>
          <a:p>
            <a:pPr lvl="0">
              <a:buNone/>
            </a:pPr>
            <a:r>
              <a:rPr lang="en-US" b="1" dirty="0" smtClean="0">
                <a:solidFill>
                  <a:srgbClr val="CC00FF"/>
                </a:solidFill>
              </a:rPr>
              <a:t>        glucose.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Plants store their food as </a:t>
            </a:r>
            <a:r>
              <a:rPr lang="en-US" b="1" dirty="0" smtClean="0">
                <a:solidFill>
                  <a:srgbClr val="00B0F0"/>
                </a:solidFill>
              </a:rPr>
              <a:t>starch.</a:t>
            </a:r>
          </a:p>
          <a:p>
            <a:pPr lvl="0"/>
            <a:r>
              <a:rPr lang="en-US" dirty="0" smtClean="0"/>
              <a:t>Plants use </a:t>
            </a:r>
            <a:r>
              <a:rPr lang="en-US" b="1" dirty="0" smtClean="0">
                <a:solidFill>
                  <a:srgbClr val="00B0F0"/>
                </a:solidFill>
              </a:rPr>
              <a:t>cellulose</a:t>
            </a:r>
            <a:r>
              <a:rPr lang="en-US" dirty="0" smtClean="0"/>
              <a:t> as supporting and structural parts (wood, cotton, paper).</a:t>
            </a:r>
          </a:p>
          <a:p>
            <a:pPr lvl="0"/>
            <a:r>
              <a:rPr lang="en-US" dirty="0" smtClean="0"/>
              <a:t>Animals store their food as </a:t>
            </a:r>
            <a:r>
              <a:rPr lang="en-US" b="1" dirty="0" smtClean="0">
                <a:solidFill>
                  <a:srgbClr val="00B0F0"/>
                </a:solidFill>
              </a:rPr>
              <a:t>glycogen.</a:t>
            </a:r>
            <a:r>
              <a:rPr lang="en-US" dirty="0" smtClean="0"/>
              <a:t> And in our body, glucose is stored in the liver and muscles as glycogen.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olysaccharid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3611" y="428624"/>
            <a:ext cx="8552444" cy="6143648"/>
          </a:xfr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Properties of Polysaccharides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r>
              <a:rPr lang="en-US" dirty="0" smtClean="0"/>
              <a:t>They differ from mono- and disaccharides in many properties: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57356" y="2587752"/>
          <a:ext cx="5286411" cy="4021942"/>
        </p:xfrm>
        <a:graphic>
          <a:graphicData uri="http://schemas.openxmlformats.org/drawingml/2006/table">
            <a:tbl>
              <a:tblPr/>
              <a:tblGrid>
                <a:gridCol w="1762137"/>
                <a:gridCol w="1762137"/>
                <a:gridCol w="1762137"/>
              </a:tblGrid>
              <a:tr h="906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3860" algn="l"/>
                          <a:tab pos="691515" algn="ctr"/>
                        </a:tabLs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Arial"/>
                        </a:rPr>
                        <a:t>Property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Arial"/>
                        </a:rPr>
                        <a:t>Mono- and </a:t>
                      </a:r>
                      <a:r>
                        <a:rPr lang="en-US" sz="18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Arial"/>
                        </a:rPr>
                        <a:t>Disaccharides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Arial"/>
                        </a:rPr>
                        <a:t>Polysaccharides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53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Arial"/>
                        </a:rPr>
                        <a:t>Molecular Mass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b="1" dirty="0"/>
                        <a:t>Low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b="1"/>
                        <a:t>Very high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453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Arial"/>
                        </a:rPr>
                        <a:t>Taste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b="1" dirty="0"/>
                        <a:t>Sweet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b="1"/>
                        <a:t>Tasteless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53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Arial"/>
                        </a:rPr>
                        <a:t>Solubility in Water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b="1" dirty="0"/>
                        <a:t>Soluble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b="1"/>
                        <a:t>Insoluble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  <a:tr h="906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Arial"/>
                        </a:rPr>
                        <a:t>Filtration through membranes</a:t>
                      </a:r>
                      <a:endParaRPr lang="en-US" sz="16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b="1" dirty="0"/>
                        <a:t>Pass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b="1"/>
                        <a:t>Do not Pass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53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Arial"/>
                        </a:rPr>
                        <a:t>Reducing property</a:t>
                      </a:r>
                      <a:endParaRPr lang="en-US" sz="16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b="1" dirty="0"/>
                        <a:t>Yes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b="1" dirty="0"/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hotosynthesis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2253"/>
          <a:stretch>
            <a:fillRect/>
          </a:stretch>
        </p:blipFill>
        <p:spPr>
          <a:xfrm>
            <a:off x="2214546" y="450490"/>
            <a:ext cx="4929222" cy="576459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Functions of Carbohydrates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Energy source.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Storage form.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Structural form.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Classification of Carbohydrates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53180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/>
              <a:t>Carbohydrates, also known as saccharides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There are four major classes:</a:t>
            </a:r>
          </a:p>
          <a:p>
            <a:pPr lvl="0"/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00B050"/>
                </a:solidFill>
              </a:rPr>
              <a:t>Monosaccharides</a:t>
            </a:r>
            <a:r>
              <a:rPr lang="en-US" b="1" dirty="0" smtClean="0">
                <a:solidFill>
                  <a:srgbClr val="00B050"/>
                </a:solidFill>
              </a:rPr>
              <a:t> or (simple sugar).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Disaccharides:</a:t>
            </a:r>
            <a:r>
              <a:rPr lang="en-US" dirty="0" smtClean="0"/>
              <a:t> contain 2 </a:t>
            </a:r>
            <a:r>
              <a:rPr lang="en-US" dirty="0" err="1" smtClean="0"/>
              <a:t>monosaccharides</a:t>
            </a:r>
            <a:r>
              <a:rPr lang="en-US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Oligosaccharides:</a:t>
            </a:r>
            <a:r>
              <a:rPr lang="en-US" dirty="0" smtClean="0"/>
              <a:t> contain 3-12 </a:t>
            </a:r>
            <a:r>
              <a:rPr lang="en-US" dirty="0" err="1" smtClean="0"/>
              <a:t>monosaccharides</a:t>
            </a:r>
            <a:r>
              <a:rPr lang="en-US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Polysaccharides (complex sugars):</a:t>
            </a:r>
            <a:r>
              <a:rPr lang="en-US" dirty="0" smtClean="0"/>
              <a:t> contain more than 12 </a:t>
            </a:r>
            <a:r>
              <a:rPr lang="en-US" dirty="0" err="1" smtClean="0"/>
              <a:t>monosaccharides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94565"/>
            <a:ext cx="3129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endParaRPr kumimoji="0" lang="en-US" sz="17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026" name="Picture 2" descr="http://chemistry2.csudh.edu/rpendarvis/1feb2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551766"/>
            <a:ext cx="8568952" cy="582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65655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332656"/>
            <a:ext cx="849694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Classification of </a:t>
            </a:r>
            <a:r>
              <a:rPr lang="en-US" sz="4000" b="1" dirty="0" err="1" smtClean="0">
                <a:solidFill>
                  <a:srgbClr val="FF0000"/>
                </a:solidFill>
              </a:rPr>
              <a:t>Monosaccharides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endParaRPr lang="en-US" sz="4000" b="1" dirty="0">
              <a:solidFill>
                <a:srgbClr val="FF0000"/>
              </a:solidFill>
            </a:endParaRPr>
          </a:p>
          <a:p>
            <a:endParaRPr lang="en-US" sz="3600" dirty="0"/>
          </a:p>
          <a:p>
            <a:r>
              <a:rPr lang="en-US" sz="3600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Monosaccharides</a:t>
            </a:r>
            <a:r>
              <a:rPr lang="en-US" sz="3600" dirty="0"/>
              <a:t> </a:t>
            </a:r>
            <a:r>
              <a:rPr lang="en-US" sz="3600" dirty="0" smtClean="0"/>
              <a:t>are </a:t>
            </a:r>
            <a:r>
              <a:rPr lang="en-US" sz="3600" dirty="0"/>
              <a:t>single sugars </a:t>
            </a:r>
            <a:r>
              <a:rPr lang="en-US" sz="3600" dirty="0" smtClean="0"/>
              <a:t>that </a:t>
            </a:r>
            <a:r>
              <a:rPr lang="en-US" sz="3600" dirty="0"/>
              <a:t>cannot be broken down into other sugars. </a:t>
            </a:r>
          </a:p>
          <a:p>
            <a:endParaRPr lang="en-US" sz="3600" dirty="0" smtClean="0"/>
          </a:p>
          <a:p>
            <a:r>
              <a:rPr lang="en-US" sz="3600" dirty="0" err="1" smtClean="0">
                <a:solidFill>
                  <a:srgbClr val="0070C0"/>
                </a:solidFill>
              </a:rPr>
              <a:t>Monosaccharides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>
                <a:solidFill>
                  <a:srgbClr val="0070C0"/>
                </a:solidFill>
              </a:rPr>
              <a:t>are classified according to </a:t>
            </a:r>
            <a:r>
              <a:rPr lang="en-US" sz="3600" dirty="0" smtClean="0">
                <a:solidFill>
                  <a:srgbClr val="0070C0"/>
                </a:solidFill>
              </a:rPr>
              <a:t>different </a:t>
            </a:r>
            <a:r>
              <a:rPr lang="en-US" sz="3600" dirty="0">
                <a:solidFill>
                  <a:srgbClr val="0070C0"/>
                </a:solidFill>
              </a:rPr>
              <a:t>characteristics: </a:t>
            </a:r>
            <a:endParaRPr lang="en-US" sz="3600" dirty="0" smtClean="0">
              <a:solidFill>
                <a:srgbClr val="0070C0"/>
              </a:solidFill>
            </a:endParaRPr>
          </a:p>
          <a:p>
            <a:r>
              <a:rPr lang="en-US" sz="3600" dirty="0" smtClean="0"/>
              <a:t>-The </a:t>
            </a:r>
            <a:r>
              <a:rPr lang="en-US" sz="3600" dirty="0"/>
              <a:t>placement of its carbonyl group</a:t>
            </a:r>
            <a:r>
              <a:rPr lang="en-US" sz="3600" dirty="0" smtClean="0"/>
              <a:t>,</a:t>
            </a:r>
          </a:p>
          <a:p>
            <a:r>
              <a:rPr lang="en-US" sz="3600" dirty="0"/>
              <a:t>-</a:t>
            </a:r>
            <a:r>
              <a:rPr lang="en-US" sz="3600" dirty="0" smtClean="0"/>
              <a:t>The </a:t>
            </a:r>
            <a:r>
              <a:rPr lang="en-US" sz="3600" dirty="0"/>
              <a:t>number of carbon atoms it contains,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859909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27647" y="65154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Aldose or </a:t>
            </a:r>
            <a:r>
              <a:rPr lang="en-US" b="1" dirty="0" err="1" smtClean="0">
                <a:solidFill>
                  <a:srgbClr val="FF0000"/>
                </a:solidFill>
              </a:rPr>
              <a:t>Ketose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320" y="1216840"/>
            <a:ext cx="91136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smtClean="0">
                <a:solidFill>
                  <a:srgbClr val="00B050"/>
                </a:solidFill>
              </a:rPr>
              <a:t>Classification according to the </a:t>
            </a:r>
            <a:r>
              <a:rPr lang="en-US" sz="3200" b="1" u="sng" dirty="0">
                <a:solidFill>
                  <a:srgbClr val="00B050"/>
                </a:solidFill>
              </a:rPr>
              <a:t>placement of its carbonyl group(C=O</a:t>
            </a:r>
            <a:r>
              <a:rPr lang="en-US" sz="3200" b="1" u="sng" dirty="0" smtClean="0">
                <a:solidFill>
                  <a:srgbClr val="00B050"/>
                </a:solidFill>
              </a:rPr>
              <a:t>)</a:t>
            </a:r>
          </a:p>
          <a:p>
            <a:endParaRPr lang="en-US" sz="3200" b="1" dirty="0">
              <a:solidFill>
                <a:srgbClr val="00B050"/>
              </a:solidFill>
            </a:endParaRPr>
          </a:p>
          <a:p>
            <a:r>
              <a:rPr lang="en-US" sz="3200" dirty="0" smtClean="0"/>
              <a:t>If </a:t>
            </a:r>
            <a:r>
              <a:rPr lang="en-US" sz="3200" dirty="0"/>
              <a:t>the carbonyl group is an </a:t>
            </a:r>
            <a:r>
              <a:rPr lang="en-US" sz="3200" dirty="0">
                <a:solidFill>
                  <a:srgbClr val="00B050"/>
                </a:solidFill>
              </a:rPr>
              <a:t>aldehyde</a:t>
            </a:r>
            <a:r>
              <a:rPr lang="en-US" sz="3200" dirty="0"/>
              <a:t>, the monosaccharide is an </a:t>
            </a:r>
            <a:r>
              <a:rPr lang="en-US" sz="3200" dirty="0">
                <a:solidFill>
                  <a:srgbClr val="00B050"/>
                </a:solidFill>
              </a:rPr>
              <a:t>aldose</a:t>
            </a:r>
            <a:r>
              <a:rPr lang="en-US" sz="3200" dirty="0"/>
              <a:t>; C=O at the end of the chain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03320" y="3733800"/>
            <a:ext cx="173355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42366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912</Words>
  <Application>Microsoft Office PowerPoint</Application>
  <PresentationFormat>On-screen Show (4:3)</PresentationFormat>
  <Paragraphs>156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CARBOHYDRATES</vt:lpstr>
      <vt:lpstr>Carbohydrates</vt:lpstr>
      <vt:lpstr>Origin of Carbohydrates</vt:lpstr>
      <vt:lpstr>Slide 4</vt:lpstr>
      <vt:lpstr>Functions of Carbohydrates</vt:lpstr>
      <vt:lpstr>Classification of Carbohydrates</vt:lpstr>
      <vt:lpstr>Slide 7</vt:lpstr>
      <vt:lpstr>Slide 8</vt:lpstr>
      <vt:lpstr>Slide 9</vt:lpstr>
      <vt:lpstr>Slide 10</vt:lpstr>
      <vt:lpstr>What are Isomers, Epimers, and Anomers?</vt:lpstr>
      <vt:lpstr>Isomers</vt:lpstr>
      <vt:lpstr>Epimers</vt:lpstr>
      <vt:lpstr>Anomers</vt:lpstr>
      <vt:lpstr>Slide 15</vt:lpstr>
      <vt:lpstr>Monosaccharides</vt:lpstr>
      <vt:lpstr>Monosaccharides</vt:lpstr>
      <vt:lpstr>Monosaccharides</vt:lpstr>
      <vt:lpstr>Monosaccharides</vt:lpstr>
      <vt:lpstr>Slide 20</vt:lpstr>
      <vt:lpstr>Cyclic Monosaccharide Conformation</vt:lpstr>
      <vt:lpstr>Slide 22</vt:lpstr>
      <vt:lpstr>Common Monosaccharides</vt:lpstr>
      <vt:lpstr>Reducing Properties of Monosaccharides</vt:lpstr>
      <vt:lpstr>Slide 25</vt:lpstr>
      <vt:lpstr>Disaccharides</vt:lpstr>
      <vt:lpstr>Slide 27</vt:lpstr>
      <vt:lpstr>Common Disaccharides</vt:lpstr>
      <vt:lpstr>Slide 29</vt:lpstr>
      <vt:lpstr>Slide 30</vt:lpstr>
      <vt:lpstr>Slide 31</vt:lpstr>
      <vt:lpstr>Reducing Properties of Disaccharides</vt:lpstr>
      <vt:lpstr>Polysaccharides</vt:lpstr>
      <vt:lpstr>Common Polysaccharides</vt:lpstr>
      <vt:lpstr>Slide 35</vt:lpstr>
      <vt:lpstr>Properties of Polysaccharides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CARBOHYDRATES</dc:title>
  <dc:creator>Windows User</dc:creator>
  <cp:lastModifiedBy>ksu</cp:lastModifiedBy>
  <cp:revision>53</cp:revision>
  <dcterms:created xsi:type="dcterms:W3CDTF">2010-04-21T15:41:38Z</dcterms:created>
  <dcterms:modified xsi:type="dcterms:W3CDTF">2012-04-08T05:25:04Z</dcterms:modified>
</cp:coreProperties>
</file>