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sldIdLst>
    <p:sldId id="256" r:id="rId5"/>
    <p:sldId id="258" r:id="rId6"/>
    <p:sldId id="266" r:id="rId7"/>
    <p:sldId id="257" r:id="rId8"/>
    <p:sldId id="259" r:id="rId9"/>
    <p:sldId id="260" r:id="rId10"/>
    <p:sldId id="262" r:id="rId11"/>
    <p:sldId id="264" r:id="rId12"/>
    <p:sldId id="265" r:id="rId13"/>
    <p:sldId id="261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EB70-58BE-4C97-BBFD-F1C2EB5B3C2A}" type="datetimeFigureOut">
              <a:rPr lang="ar-SA" smtClean="0"/>
              <a:pPr/>
              <a:t>22/12/1433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EB70-58BE-4C97-BBFD-F1C2EB5B3C2A}" type="datetimeFigureOut">
              <a:rPr lang="ar-SA" smtClean="0"/>
              <a:pPr/>
              <a:t>22/12/1433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EB70-58BE-4C97-BBFD-F1C2EB5B3C2A}" type="datetimeFigureOut">
              <a:rPr lang="ar-SA" smtClean="0"/>
              <a:pPr/>
              <a:t>22/12/1433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EB70-58BE-4C97-BBFD-F1C2EB5B3C2A}" type="datetimeFigureOut">
              <a:rPr lang="ar-SA" smtClean="0"/>
              <a:pPr/>
              <a:t>22/12/1433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EB70-58BE-4C97-BBFD-F1C2EB5B3C2A}" type="datetimeFigureOut">
              <a:rPr lang="ar-SA" smtClean="0"/>
              <a:pPr/>
              <a:t>22/12/1433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9D1EB70-58BE-4C97-BBFD-F1C2EB5B3C2A}" type="datetimeFigureOut">
              <a:rPr lang="ar-SA" smtClean="0"/>
              <a:pPr/>
              <a:t>22/12/1433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EB70-58BE-4C97-BBFD-F1C2EB5B3C2A}" type="datetimeFigureOut">
              <a:rPr lang="ar-SA" smtClean="0"/>
              <a:pPr/>
              <a:t>22/12/1433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EB70-58BE-4C97-BBFD-F1C2EB5B3C2A}" type="datetimeFigureOut">
              <a:rPr lang="ar-SA" smtClean="0"/>
              <a:pPr/>
              <a:t>22/12/1433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EB70-58BE-4C97-BBFD-F1C2EB5B3C2A}" type="datetimeFigureOut">
              <a:rPr lang="ar-SA" smtClean="0"/>
              <a:pPr/>
              <a:t>22/12/1433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EB70-58BE-4C97-BBFD-F1C2EB5B3C2A}" type="datetimeFigureOut">
              <a:rPr lang="ar-SA" smtClean="0"/>
              <a:pPr/>
              <a:t>22/12/1433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9D1EB70-58BE-4C97-BBFD-F1C2EB5B3C2A}" type="datetimeFigureOut">
              <a:rPr lang="ar-SA" smtClean="0"/>
              <a:pPr/>
              <a:t>22/12/1433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9D1EB70-58BE-4C97-BBFD-F1C2EB5B3C2A}" type="datetimeFigureOut">
              <a:rPr lang="ar-SA" smtClean="0"/>
              <a:pPr/>
              <a:t>22/12/1433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00902-5568-443E-A28D-4C02F224F42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068960"/>
            <a:ext cx="6400800" cy="1752600"/>
          </a:xfrm>
        </p:spPr>
        <p:txBody>
          <a:bodyPr/>
          <a:lstStyle/>
          <a:p>
            <a:r>
              <a:rPr lang="ar-SA" sz="4000" b="1" u="sng" dirty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المحاضرة </a:t>
            </a:r>
            <a:r>
              <a:rPr lang="ar-SA" sz="4000" b="1" u="sng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الرابعة</a:t>
            </a:r>
          </a:p>
          <a:p>
            <a:r>
              <a:rPr lang="ar-SA" sz="4000" dirty="0"/>
              <a:t>الجداول في برنامج أكسس</a:t>
            </a:r>
            <a:endParaRPr lang="ar-SA" sz="4000" b="1" u="sng" dirty="0">
              <a:ln w="31550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قـواعــــد الـبـيــانــات</a:t>
            </a:r>
            <a:br>
              <a:rPr lang="ar-SA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</a:br>
            <a:r>
              <a:rPr lang="ar-SA" b="1" u="sng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1209 </a:t>
            </a:r>
            <a:r>
              <a:rPr lang="ar-SA" b="1" u="sng" spc="5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سطب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الجداول في برنامج أكسس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b="1" dirty="0" smtClean="0"/>
              <a:t>سؤال الواجب</a:t>
            </a:r>
          </a:p>
          <a:p>
            <a:pPr>
              <a:buNone/>
            </a:pPr>
            <a:r>
              <a:rPr lang="ar-SA" b="1" dirty="0" smtClean="0"/>
              <a:t>قومي بإنشاء قاعدة </a:t>
            </a:r>
            <a:r>
              <a:rPr lang="ar-SA" b="1" dirty="0" smtClean="0"/>
              <a:t>بيانا</a:t>
            </a:r>
            <a:r>
              <a:rPr lang="ar-JO" b="1" dirty="0" smtClean="0"/>
              <a:t>ت باستخدام </a:t>
            </a:r>
            <a:r>
              <a:rPr lang="ar-JO" b="1" smtClean="0"/>
              <a:t>برنامج اكسس</a:t>
            </a:r>
            <a:r>
              <a:rPr lang="en-US" b="1" smtClean="0"/>
              <a:t> </a:t>
            </a:r>
            <a:r>
              <a:rPr lang="ar-SA" b="1" dirty="0" smtClean="0"/>
              <a:t>تحوي </a:t>
            </a:r>
            <a:r>
              <a:rPr lang="ar-SA" b="1" dirty="0" smtClean="0"/>
              <a:t>جداول الواجب السابق.</a:t>
            </a:r>
          </a:p>
          <a:p>
            <a:r>
              <a:rPr lang="ar-SA" dirty="0" smtClean="0"/>
              <a:t>العميل ( </a:t>
            </a:r>
            <a:r>
              <a:rPr lang="ar-SA" u="sng" dirty="0" smtClean="0"/>
              <a:t>رقم العميل</a:t>
            </a:r>
            <a:r>
              <a:rPr lang="ar-SA" dirty="0" smtClean="0"/>
              <a:t>, الاسم الأول, اسم الأب, العنوان)</a:t>
            </a:r>
          </a:p>
          <a:p>
            <a:r>
              <a:rPr lang="ar-SA" dirty="0" err="1" smtClean="0"/>
              <a:t>امر</a:t>
            </a:r>
            <a:r>
              <a:rPr lang="ar-SA" dirty="0" smtClean="0"/>
              <a:t> الشراء( </a:t>
            </a:r>
            <a:r>
              <a:rPr lang="ar-SA" u="sng" dirty="0" smtClean="0"/>
              <a:t>رقم أمر الشراء</a:t>
            </a:r>
            <a:r>
              <a:rPr lang="ar-SA" dirty="0" smtClean="0"/>
              <a:t>, تاريخ أمر الشراء, </a:t>
            </a:r>
            <a:r>
              <a:rPr lang="ar-SA" u="dashLong" dirty="0" smtClean="0"/>
              <a:t>رقم العميل</a:t>
            </a:r>
            <a:r>
              <a:rPr lang="ar-SA" dirty="0" smtClean="0"/>
              <a:t>)</a:t>
            </a:r>
          </a:p>
          <a:p>
            <a:r>
              <a:rPr lang="ar-SA" dirty="0" smtClean="0"/>
              <a:t>البضاعة(</a:t>
            </a:r>
            <a:r>
              <a:rPr lang="ar-SA" u="sng" dirty="0" smtClean="0"/>
              <a:t>رقم البضاعة</a:t>
            </a:r>
            <a:r>
              <a:rPr lang="ar-SA" dirty="0" smtClean="0"/>
              <a:t>, اسم البضاعة, سعر البضاعة, الجهة المصنعة)</a:t>
            </a:r>
          </a:p>
          <a:p>
            <a:r>
              <a:rPr lang="ar-SA" dirty="0" smtClean="0"/>
              <a:t>بضاعة أمر الشراء(</a:t>
            </a:r>
            <a:r>
              <a:rPr lang="ar-SA" u="sng" dirty="0" smtClean="0"/>
              <a:t>رقم البضاعة</a:t>
            </a:r>
            <a:r>
              <a:rPr lang="ar-SA" dirty="0" smtClean="0"/>
              <a:t>,</a:t>
            </a:r>
            <a:r>
              <a:rPr lang="ar-SA" u="sng" dirty="0" smtClean="0"/>
              <a:t> رقم أمر الشراء</a:t>
            </a:r>
            <a:r>
              <a:rPr lang="ar-SA" dirty="0" smtClean="0"/>
              <a:t>)</a:t>
            </a:r>
            <a:endParaRPr lang="en-US" dirty="0" smtClean="0"/>
          </a:p>
          <a:p>
            <a:pPr>
              <a:buNone/>
            </a:pPr>
            <a:endParaRPr lang="ar-SA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الجداول في برنامج أكسس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b="1" dirty="0" smtClean="0"/>
              <a:t>ويعتبر برنامج </a:t>
            </a:r>
            <a:r>
              <a:rPr lang="en-US" b="1" dirty="0" smtClean="0"/>
              <a:t>Microsoft Access</a:t>
            </a:r>
            <a:r>
              <a:rPr lang="ar-SA" b="1" dirty="0" smtClean="0"/>
              <a:t> واحد من أشهر قواعد البيانات والتي تستخدم في ترتيب قواعد البيانات واستخراج النتائج منها وعمل الاستفسارات </a:t>
            </a:r>
            <a:r>
              <a:rPr lang="ar-SA" b="1" dirty="0" err="1" smtClean="0"/>
              <a:t>اللازمة .</a:t>
            </a:r>
            <a:endParaRPr lang="ar-JO" b="1" dirty="0" smtClean="0"/>
          </a:p>
          <a:p>
            <a:pPr>
              <a:buNone/>
            </a:pPr>
            <a:endParaRPr lang="en-US" dirty="0" smtClean="0"/>
          </a:p>
          <a:p>
            <a:r>
              <a:rPr lang="ar-SA" b="1" dirty="0" smtClean="0"/>
              <a:t>هو عبارة عن برنامج رسومي يعمل تحت بيئة </a:t>
            </a:r>
            <a:r>
              <a:rPr lang="en-US" b="1" dirty="0" smtClean="0"/>
              <a:t>Windows </a:t>
            </a:r>
            <a:r>
              <a:rPr lang="ar-SA" b="1" dirty="0" smtClean="0"/>
              <a:t> </a:t>
            </a:r>
            <a:r>
              <a:rPr lang="ar-SA" b="1" dirty="0" err="1" smtClean="0"/>
              <a:t>الرسومية</a:t>
            </a:r>
            <a:r>
              <a:rPr lang="ar-SA" b="1" dirty="0" smtClean="0"/>
              <a:t> </a:t>
            </a:r>
            <a:r>
              <a:rPr lang="ar-SA" b="1" dirty="0" err="1" smtClean="0"/>
              <a:t>.</a:t>
            </a:r>
            <a:r>
              <a:rPr lang="ar-SA" b="1" dirty="0" smtClean="0"/>
              <a:t> ويحتوي هذا البرنامج على مجموعة متنوعة من الكائنات التي يمكن استخدامها لعرض المعلومات وإدارتها مثل الجداول والنماذج والتقارير والاستعلامات ووحدات </a:t>
            </a:r>
            <a:r>
              <a:rPr lang="ar-SA" b="1" dirty="0" err="1" smtClean="0"/>
              <a:t>لماكرو</a:t>
            </a:r>
            <a:r>
              <a:rPr lang="ar-SA" b="1" dirty="0" smtClean="0"/>
              <a:t> ووحدات نمطية وصفحات وصول </a:t>
            </a:r>
            <a:r>
              <a:rPr lang="ar-SA" b="1" dirty="0" err="1" smtClean="0"/>
              <a:t>للبيانات .</a:t>
            </a:r>
            <a:endParaRPr lang="en-US" dirty="0" smtClean="0"/>
          </a:p>
          <a:p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الجداول في برنامج أكسس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b="1" dirty="0" smtClean="0"/>
              <a:t>تشغيل برنامج </a:t>
            </a:r>
            <a:r>
              <a:rPr lang="ar-SA" b="1" dirty="0" err="1" smtClean="0"/>
              <a:t>الاكسس</a:t>
            </a:r>
            <a:r>
              <a:rPr lang="ar-SA" b="1" dirty="0" smtClean="0"/>
              <a:t>.</a:t>
            </a:r>
          </a:p>
          <a:p>
            <a:r>
              <a:rPr lang="ar-SA" b="1" dirty="0" smtClean="0"/>
              <a:t>واجهة البرنامج</a:t>
            </a:r>
            <a:r>
              <a:rPr lang="ar-SA" dirty="0" smtClean="0"/>
              <a:t>.</a:t>
            </a:r>
          </a:p>
          <a:p>
            <a:r>
              <a:rPr lang="ar-SA" b="1" dirty="0" smtClean="0"/>
              <a:t>إنشاء ملف قاعدة البيانات.</a:t>
            </a:r>
          </a:p>
          <a:p>
            <a:r>
              <a:rPr lang="ar-SA" b="1" dirty="0" smtClean="0"/>
              <a:t>إغلاق قاعدة البيانات.</a:t>
            </a:r>
          </a:p>
          <a:p>
            <a:r>
              <a:rPr lang="ar-SA" b="1" dirty="0" smtClean="0"/>
              <a:t>فتح قاعدة البيانات.</a:t>
            </a:r>
          </a:p>
          <a:p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الجداول في برنامج أكسس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b="1" dirty="0" smtClean="0"/>
              <a:t>تصميم وإنشاء جداول قاعدة البيانات.</a:t>
            </a:r>
          </a:p>
          <a:p>
            <a:r>
              <a:rPr lang="ar-SA" b="1" dirty="0" smtClean="0"/>
              <a:t>أنواع الحقول.</a:t>
            </a:r>
          </a:p>
          <a:p>
            <a:r>
              <a:rPr lang="ar-SA" b="1" dirty="0" smtClean="0"/>
              <a:t>خصائص الحقل.</a:t>
            </a:r>
          </a:p>
          <a:p>
            <a:r>
              <a:rPr lang="ar-SA" b="1" dirty="0" smtClean="0"/>
              <a:t>تعيين مفتاح الأساس.</a:t>
            </a:r>
          </a:p>
          <a:p>
            <a:r>
              <a:rPr lang="ar-SA" b="1" dirty="0" smtClean="0"/>
              <a:t>حفظ الجدول.</a:t>
            </a:r>
          </a:p>
          <a:p>
            <a:r>
              <a:rPr lang="ar-SA" b="1" dirty="0" smtClean="0"/>
              <a:t>إغلاق الجدول.</a:t>
            </a:r>
          </a:p>
          <a:p>
            <a:r>
              <a:rPr lang="ar-SA" b="1" dirty="0" smtClean="0"/>
              <a:t>فتح الجدول (عرض صفحة البيانات وعرض التصميم ).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الجداول في برنامج أكسس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 lnSpcReduction="10000"/>
          </a:bodyPr>
          <a:lstStyle/>
          <a:p>
            <a:r>
              <a:rPr lang="ar-SA" b="1" dirty="0" smtClean="0"/>
              <a:t>تعبئة سجلات الجدول.</a:t>
            </a:r>
          </a:p>
          <a:p>
            <a:r>
              <a:rPr lang="ar-SA" b="1" dirty="0" smtClean="0"/>
              <a:t>العمليات على حقول الجدول</a:t>
            </a:r>
            <a:br>
              <a:rPr lang="ar-SA" b="1" dirty="0" smtClean="0"/>
            </a:br>
            <a:r>
              <a:rPr lang="ar-SA" b="1" dirty="0" smtClean="0"/>
              <a:t>- إضافة حقل.</a:t>
            </a:r>
            <a:br>
              <a:rPr lang="ar-SA" b="1" dirty="0" smtClean="0"/>
            </a:br>
            <a:r>
              <a:rPr lang="ar-SA" b="1" dirty="0" smtClean="0"/>
              <a:t>- حذف حقل.</a:t>
            </a:r>
            <a:br>
              <a:rPr lang="ar-SA" b="1" dirty="0" smtClean="0"/>
            </a:br>
            <a:r>
              <a:rPr lang="ar-SA" b="1" dirty="0" smtClean="0"/>
              <a:t>-إعادة ترتيب الحقول.</a:t>
            </a:r>
            <a:br>
              <a:rPr lang="ar-SA" b="1" dirty="0" smtClean="0"/>
            </a:br>
            <a:r>
              <a:rPr lang="ar-SA" b="1" dirty="0" smtClean="0"/>
              <a:t>- تعديل اسم حقل.</a:t>
            </a:r>
          </a:p>
          <a:p>
            <a:r>
              <a:rPr lang="ar-SA" b="1" dirty="0" smtClean="0"/>
              <a:t>العمليات على السجلات:</a:t>
            </a:r>
            <a:br>
              <a:rPr lang="ar-SA" b="1" dirty="0" smtClean="0"/>
            </a:br>
            <a:r>
              <a:rPr lang="ar-SA" b="1" dirty="0" smtClean="0"/>
              <a:t>- تحديد سجل, حقل, أو جدول.</a:t>
            </a:r>
            <a:br>
              <a:rPr lang="ar-SA" b="1" dirty="0" smtClean="0"/>
            </a:br>
            <a:r>
              <a:rPr lang="ar-SA" b="1" dirty="0" smtClean="0"/>
              <a:t>- ضبط أعمدة وصفوف الجدول.</a:t>
            </a:r>
            <a:br>
              <a:rPr lang="ar-SA" b="1" dirty="0" smtClean="0"/>
            </a:br>
            <a:r>
              <a:rPr lang="ar-SA" b="1" dirty="0" smtClean="0"/>
              <a:t>-التنقل بين سجلات الجدول.</a:t>
            </a:r>
            <a:br>
              <a:rPr lang="ar-SA" b="1" dirty="0" smtClean="0"/>
            </a:br>
            <a:r>
              <a:rPr lang="ar-SA" b="1" dirty="0" smtClean="0"/>
              <a:t>-حذف سجل.</a:t>
            </a:r>
            <a:br>
              <a:rPr lang="ar-SA" b="1" dirty="0" smtClean="0"/>
            </a:br>
            <a:r>
              <a:rPr lang="ar-SA" b="1" dirty="0" smtClean="0"/>
              <a:t>-تعديل بيانات سجل.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الجداول في برنامج أكسس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b="1" dirty="0" smtClean="0"/>
              <a:t>تنسيق عملة.</a:t>
            </a:r>
          </a:p>
          <a:p>
            <a:r>
              <a:rPr lang="ar-SA" b="1" dirty="0" smtClean="0"/>
              <a:t>تنسيق التاريخ.</a:t>
            </a:r>
          </a:p>
          <a:p>
            <a:r>
              <a:rPr lang="ar-SA" b="1" dirty="0" smtClean="0"/>
              <a:t>قناع الإدخال.</a:t>
            </a:r>
          </a:p>
          <a:p>
            <a:r>
              <a:rPr lang="ar-SA" b="1" dirty="0" smtClean="0"/>
              <a:t>قاعدة التحقق من الصحة.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أنوع الحقول المتاحة عند إنشاء جدول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558924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يوجد عند إنشاء جدول </a:t>
            </a:r>
            <a:r>
              <a:rPr lang="ar-SA" b="1" dirty="0" err="1" smtClean="0"/>
              <a:t>بـ</a:t>
            </a:r>
            <a:r>
              <a:rPr lang="ar-SA" b="1" dirty="0" smtClean="0"/>
              <a:t> </a:t>
            </a:r>
            <a:r>
              <a:rPr lang="en-US" b="1" dirty="0" smtClean="0"/>
              <a:t>Access </a:t>
            </a:r>
            <a:r>
              <a:rPr lang="ar-SA" b="1" dirty="0" smtClean="0"/>
              <a:t>تسعة أنواع من الحقول يمكن استخدام كل منها لحفظ نوع محدد من البيانات</a:t>
            </a:r>
            <a:r>
              <a:rPr lang="en-US" b="1" dirty="0" smtClean="0"/>
              <a:t>.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en-US" b="1" dirty="0" smtClean="0"/>
          </a:p>
          <a:p>
            <a:pPr marL="514350" indent="-514350"/>
            <a:r>
              <a:rPr lang="ar-SA" b="1" dirty="0" err="1" smtClean="0"/>
              <a:t>نص </a:t>
            </a:r>
            <a:r>
              <a:rPr lang="ar-SA" b="1" dirty="0" smtClean="0"/>
              <a:t>: يستخدم لحفظ القيم النصية قصيرة وذلك </a:t>
            </a:r>
            <a:r>
              <a:rPr lang="ar-SA" b="1" dirty="0" err="1" smtClean="0"/>
              <a:t>حتى </a:t>
            </a:r>
            <a:r>
              <a:rPr lang="ar-SA" b="1" dirty="0" smtClean="0"/>
              <a:t>( 255 </a:t>
            </a:r>
            <a:r>
              <a:rPr lang="ar-SA" b="1" dirty="0" err="1" smtClean="0"/>
              <a:t>حرف ) </a:t>
            </a:r>
            <a:r>
              <a:rPr lang="ar-SA" b="1" dirty="0" smtClean="0"/>
              <a:t>، ويمكن أن تكون القيم المدخلة أحرف أو أرقام أو علامات ترقيم أو فراغات أو </a:t>
            </a:r>
            <a:r>
              <a:rPr lang="ar-SA" b="1" dirty="0" err="1" smtClean="0"/>
              <a:t>رموز .</a:t>
            </a:r>
            <a:endParaRPr lang="en-US" b="1" dirty="0" smtClean="0"/>
          </a:p>
          <a:p>
            <a:pPr marL="514350" indent="-514350"/>
            <a:r>
              <a:rPr lang="ar-SA" b="1" dirty="0" err="1" smtClean="0"/>
              <a:t>مذكرة </a:t>
            </a:r>
            <a:r>
              <a:rPr lang="ar-SA" b="1" dirty="0" smtClean="0"/>
              <a:t>: يستخدم لحفظ القيم النصية الطويلة وذلك </a:t>
            </a:r>
            <a:r>
              <a:rPr lang="ar-SA" b="1" dirty="0" err="1" smtClean="0"/>
              <a:t>حتى </a:t>
            </a:r>
            <a:r>
              <a:rPr lang="ar-SA" b="1" dirty="0" smtClean="0"/>
              <a:t>( 46000 </a:t>
            </a:r>
            <a:r>
              <a:rPr lang="ar-SA" b="1" dirty="0" err="1" smtClean="0"/>
              <a:t>حرف ) .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en-US" b="1" dirty="0" smtClean="0"/>
          </a:p>
          <a:p>
            <a:pPr marL="514350" indent="-514350"/>
            <a:r>
              <a:rPr lang="ar-SA" b="1" dirty="0" smtClean="0"/>
              <a:t> </a:t>
            </a:r>
            <a:r>
              <a:rPr lang="ar-SA" b="1" dirty="0" err="1" smtClean="0"/>
              <a:t>رقم :</a:t>
            </a:r>
            <a:r>
              <a:rPr lang="ar-SA" b="1" dirty="0" smtClean="0"/>
              <a:t> </a:t>
            </a:r>
            <a:r>
              <a:rPr lang="en-US" b="1" dirty="0" smtClean="0"/>
              <a:t> </a:t>
            </a:r>
            <a:r>
              <a:rPr lang="ar-SA" b="1" dirty="0" smtClean="0"/>
              <a:t>يستخدم لحفظ بيانات رقمية ليست </a:t>
            </a:r>
            <a:r>
              <a:rPr lang="ar-SA" b="1" dirty="0" err="1" smtClean="0"/>
              <a:t>عملة </a:t>
            </a:r>
            <a:r>
              <a:rPr lang="ar-SA" b="1" dirty="0" smtClean="0"/>
              <a:t>، ويمكن أن تكون الأرقام قيماً صحيحة أو كسرية أو قيماً سالبة تسبقها الإشارة </a:t>
            </a:r>
            <a:r>
              <a:rPr lang="ar-SA" b="1" dirty="0" err="1" smtClean="0"/>
              <a:t>السالبة .</a:t>
            </a:r>
            <a:endParaRPr lang="en-US" b="1" dirty="0" smtClean="0"/>
          </a:p>
          <a:p>
            <a:pPr marL="514350" indent="-514350"/>
            <a:r>
              <a:rPr lang="ar-SA" b="1" dirty="0" err="1" smtClean="0"/>
              <a:t>تاريخ </a:t>
            </a:r>
            <a:r>
              <a:rPr lang="ar-SA" b="1" dirty="0" smtClean="0"/>
              <a:t>/ </a:t>
            </a:r>
            <a:r>
              <a:rPr lang="ar-SA" b="1" dirty="0" err="1" smtClean="0"/>
              <a:t>وقت </a:t>
            </a:r>
            <a:r>
              <a:rPr lang="ar-SA" b="1" dirty="0" smtClean="0"/>
              <a:t>: يستخدم لحفظ التاريخ أو الوقت أو </a:t>
            </a:r>
            <a:r>
              <a:rPr lang="ar-SA" b="1" dirty="0" err="1" smtClean="0"/>
              <a:t>كلاهما .</a:t>
            </a:r>
            <a:endParaRPr lang="en-US" b="1" dirty="0" smtClean="0"/>
          </a:p>
          <a:p>
            <a:pPr marL="514350" indent="-514350"/>
            <a:r>
              <a:rPr lang="ar-SA" b="1" dirty="0" smtClean="0"/>
              <a:t> </a:t>
            </a:r>
            <a:r>
              <a:rPr lang="ar-SA" b="1" dirty="0" err="1" smtClean="0"/>
              <a:t>عملة </a:t>
            </a:r>
            <a:r>
              <a:rPr lang="ar-SA" b="1" dirty="0" smtClean="0"/>
              <a:t>: يستخدم لحفظ قيم </a:t>
            </a:r>
            <a:r>
              <a:rPr lang="ar-SA" b="1" dirty="0" err="1" smtClean="0"/>
              <a:t>مالية </a:t>
            </a:r>
            <a:r>
              <a:rPr lang="ar-SA" b="1" dirty="0" smtClean="0"/>
              <a:t>، ويمكنك تغيير وحدة العملة الافتراضية من خلال أيقونة إعدادات إقليمية من لوحة التحكم في </a:t>
            </a:r>
            <a:r>
              <a:rPr lang="en-US" b="1" dirty="0" smtClean="0"/>
              <a:t>Windows </a:t>
            </a:r>
            <a:br>
              <a:rPr lang="en-US" b="1" dirty="0" smtClean="0"/>
            </a:br>
            <a:endParaRPr lang="ar-JO" b="1" dirty="0" smtClean="0"/>
          </a:p>
          <a:p>
            <a:pPr marL="514350" indent="-514350"/>
            <a:r>
              <a:rPr lang="ar-JO" b="1" dirty="0" smtClean="0"/>
              <a:t>ت</a:t>
            </a:r>
            <a:r>
              <a:rPr lang="ar-SA" b="1" dirty="0" smtClean="0"/>
              <a:t>رقيم </a:t>
            </a:r>
            <a:r>
              <a:rPr lang="ar-SA" b="1" dirty="0" err="1" smtClean="0"/>
              <a:t>تلقائي </a:t>
            </a:r>
            <a:r>
              <a:rPr lang="ar-SA" b="1" dirty="0" smtClean="0"/>
              <a:t>: حقل عددي يعطي قيماً تلقائية في كل مرة يتم فيها إضافة سجل </a:t>
            </a:r>
            <a:r>
              <a:rPr lang="ar-SA" b="1" dirty="0" err="1" smtClean="0"/>
              <a:t>جديد </a:t>
            </a:r>
            <a:r>
              <a:rPr lang="ar-SA" b="1" dirty="0" smtClean="0"/>
              <a:t>، وهو دائماً يبدأ بالقيمة رقم</a:t>
            </a:r>
            <a:r>
              <a:rPr lang="en-US" b="1" dirty="0" smtClean="0"/>
              <a:t>   </a:t>
            </a:r>
            <a:r>
              <a:rPr lang="ar-SA" b="1" dirty="0" smtClean="0"/>
              <a:t> ( </a:t>
            </a:r>
            <a:r>
              <a:rPr lang="ar-SA" b="1" dirty="0" err="1" smtClean="0"/>
              <a:t>1 ) .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ar-JO" b="1" dirty="0" smtClean="0"/>
          </a:p>
          <a:p>
            <a:pPr marL="514350" indent="-514350"/>
            <a:r>
              <a:rPr lang="ar-SA" b="1" dirty="0" err="1" smtClean="0"/>
              <a:t>نعم </a:t>
            </a:r>
            <a:r>
              <a:rPr lang="ar-SA" b="1" dirty="0" smtClean="0"/>
              <a:t>/ </a:t>
            </a:r>
            <a:r>
              <a:rPr lang="ar-SA" b="1" dirty="0" err="1" smtClean="0"/>
              <a:t>لا </a:t>
            </a:r>
            <a:r>
              <a:rPr lang="ar-SA" b="1" dirty="0" smtClean="0"/>
              <a:t>: يستخدم لحفظ قيم </a:t>
            </a:r>
            <a:r>
              <a:rPr lang="ar-SA" b="1" dirty="0" err="1" smtClean="0"/>
              <a:t>منطقية </a:t>
            </a:r>
            <a:r>
              <a:rPr lang="ar-SA" b="1" dirty="0" smtClean="0"/>
              <a:t>( صحيحة أو </a:t>
            </a:r>
            <a:r>
              <a:rPr lang="ar-SA" b="1" dirty="0" err="1" smtClean="0"/>
              <a:t>خاطئة </a:t>
            </a:r>
            <a:r>
              <a:rPr lang="ar-SA" b="1" dirty="0" smtClean="0"/>
              <a:t>، نعم أو </a:t>
            </a:r>
            <a:r>
              <a:rPr lang="ar-SA" b="1" dirty="0" err="1" smtClean="0"/>
              <a:t>لا ) .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ar-JO" b="1" dirty="0" smtClean="0"/>
          </a:p>
          <a:p>
            <a:pPr marL="514350" indent="-514350"/>
            <a:r>
              <a:rPr lang="ar-SA" b="1" dirty="0" smtClean="0"/>
              <a:t>كائن </a:t>
            </a:r>
            <a:r>
              <a:rPr lang="en-US" b="1" dirty="0" smtClean="0"/>
              <a:t>OLE : </a:t>
            </a:r>
            <a:r>
              <a:rPr lang="ar-SA" b="1" dirty="0" smtClean="0"/>
              <a:t>يستخدم لحفظ كائنات من تطبيقات أخرى لـ </a:t>
            </a:r>
            <a:r>
              <a:rPr lang="en-US" b="1" dirty="0" smtClean="0"/>
              <a:t>Windows </a:t>
            </a:r>
            <a:r>
              <a:rPr lang="ar-SA" b="1" dirty="0" smtClean="0"/>
              <a:t>والتي تدعم خاصية ربط وتضمين </a:t>
            </a:r>
            <a:r>
              <a:rPr lang="ar-SA" b="1" dirty="0" err="1" smtClean="0"/>
              <a:t>الكائنات </a:t>
            </a:r>
            <a:r>
              <a:rPr lang="ar-SA" b="1" dirty="0" smtClean="0"/>
              <a:t>، حيث يمكن حفظ أوراق عمل أو مستندات </a:t>
            </a:r>
            <a:r>
              <a:rPr lang="en-US" b="1" dirty="0" smtClean="0"/>
              <a:t>Word </a:t>
            </a:r>
            <a:r>
              <a:rPr lang="ar-SA" b="1" dirty="0" smtClean="0"/>
              <a:t>أو موجه صوتيه أو </a:t>
            </a:r>
            <a:r>
              <a:rPr lang="ar-SA" b="1" dirty="0" err="1" smtClean="0"/>
              <a:t>صور .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ar-JO" b="1" dirty="0" smtClean="0"/>
          </a:p>
          <a:p>
            <a:pPr marL="514350" indent="-514350"/>
            <a:r>
              <a:rPr lang="ar-SA" b="1" dirty="0" smtClean="0"/>
              <a:t> ارتباط </a:t>
            </a:r>
            <a:r>
              <a:rPr lang="ar-SA" b="1" dirty="0" err="1" smtClean="0"/>
              <a:t>تشعبي </a:t>
            </a:r>
            <a:r>
              <a:rPr lang="ar-SA" b="1" dirty="0" smtClean="0"/>
              <a:t>: يستخدم لحفظ عناوين صفحات الـ </a:t>
            </a:r>
            <a:r>
              <a:rPr lang="en-US" b="1" dirty="0" smtClean="0"/>
              <a:t>Web </a:t>
            </a:r>
            <a:r>
              <a:rPr lang="ar-SA" b="1" dirty="0" smtClean="0"/>
              <a:t>أو ملف مستند موجود على القرص </a:t>
            </a:r>
            <a:r>
              <a:rPr lang="ar-SA" b="1" dirty="0" err="1" smtClean="0"/>
              <a:t>الصلب .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خصائص الحقول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23528" y="1527048"/>
            <a:ext cx="8482144" cy="4926288"/>
          </a:xfrm>
        </p:spPr>
        <p:txBody>
          <a:bodyPr>
            <a:normAutofit fontScale="70000" lnSpcReduction="20000"/>
          </a:bodyPr>
          <a:lstStyle/>
          <a:p>
            <a:r>
              <a:rPr lang="ar-SA" b="1" dirty="0" smtClean="0"/>
              <a:t>كل حقل تضيفه في الجدول يمتلك خصائص تناسب نوع البيانات التي سيتم حفظها </a:t>
            </a:r>
            <a:r>
              <a:rPr lang="ar-SA" b="1" dirty="0" err="1" smtClean="0"/>
              <a:t>فيه </a:t>
            </a:r>
            <a:r>
              <a:rPr lang="ar-SA" b="1" dirty="0" smtClean="0"/>
              <a:t>، وتظهر خصائص الحقل عند النقر عليه في نمط العرض تصميم في الجزء السفلي من النافذة وضمن التبويب عام</a:t>
            </a:r>
            <a:r>
              <a:rPr lang="ar-JO" b="1" dirty="0" err="1" smtClean="0"/>
              <a:t>.</a:t>
            </a:r>
            <a:endParaRPr lang="ar-JO" b="1" dirty="0" smtClean="0"/>
          </a:p>
          <a:p>
            <a:pPr>
              <a:buNone/>
            </a:pPr>
            <a:endParaRPr lang="ar-JO" b="1" dirty="0" smtClean="0"/>
          </a:p>
          <a:p>
            <a:r>
              <a:rPr lang="ar-SA" b="1" dirty="0" smtClean="0"/>
              <a:t> حجم </a:t>
            </a:r>
            <a:r>
              <a:rPr lang="ar-SA" b="1" dirty="0" err="1" smtClean="0"/>
              <a:t>الحقل </a:t>
            </a:r>
            <a:r>
              <a:rPr lang="ar-SA" b="1" dirty="0" smtClean="0"/>
              <a:t>: يستخدم لتحديد الطول الأقصى لحقل من </a:t>
            </a:r>
            <a:r>
              <a:rPr lang="ar-SA" b="1" dirty="0" err="1" smtClean="0"/>
              <a:t>النوع </a:t>
            </a:r>
            <a:r>
              <a:rPr lang="ar-SA" b="1" dirty="0" smtClean="0"/>
              <a:t>" </a:t>
            </a:r>
            <a:r>
              <a:rPr lang="ar-SA" b="1" dirty="0" err="1" smtClean="0"/>
              <a:t>نص </a:t>
            </a:r>
            <a:r>
              <a:rPr lang="ar-SA" b="1" dirty="0" smtClean="0"/>
              <a:t>" أو لتحديد الرقم الذي لا يجب تجاوزه في الحقل من </a:t>
            </a:r>
            <a:r>
              <a:rPr lang="ar-SA" b="1" dirty="0" err="1" smtClean="0"/>
              <a:t>النوع </a:t>
            </a:r>
            <a:r>
              <a:rPr lang="ar-SA" b="1" dirty="0" smtClean="0"/>
              <a:t>" </a:t>
            </a:r>
            <a:r>
              <a:rPr lang="ar-SA" b="1" dirty="0" err="1" smtClean="0"/>
              <a:t>رقم " .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ar-SA" b="1" dirty="0" smtClean="0"/>
          </a:p>
          <a:p>
            <a:r>
              <a:rPr lang="ar-SA" b="1" dirty="0" err="1" smtClean="0"/>
              <a:t>تنسيق </a:t>
            </a:r>
            <a:r>
              <a:rPr lang="ar-SA" b="1" dirty="0" smtClean="0"/>
              <a:t>: يستخدم لتنسيق عرض أو طباعة نص أو رقم أو تاريخ أو </a:t>
            </a:r>
            <a:r>
              <a:rPr lang="ar-SA" b="1" dirty="0" err="1" smtClean="0"/>
              <a:t>وقت .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ar-JO" b="1" dirty="0" smtClean="0"/>
          </a:p>
          <a:p>
            <a:r>
              <a:rPr lang="ar-SA" b="1" dirty="0" smtClean="0"/>
              <a:t>المنازل </a:t>
            </a:r>
            <a:r>
              <a:rPr lang="ar-SA" b="1" dirty="0" err="1" smtClean="0"/>
              <a:t>العشرية </a:t>
            </a:r>
            <a:r>
              <a:rPr lang="ar-SA" b="1" dirty="0" smtClean="0"/>
              <a:t>: تستخدم مع الحقول من </a:t>
            </a:r>
            <a:r>
              <a:rPr lang="ar-SA" b="1" dirty="0" err="1" smtClean="0"/>
              <a:t>النوع </a:t>
            </a:r>
            <a:r>
              <a:rPr lang="ar-SA" b="1" dirty="0" smtClean="0"/>
              <a:t>" </a:t>
            </a:r>
            <a:r>
              <a:rPr lang="ar-SA" b="1" dirty="0" err="1" smtClean="0"/>
              <a:t>رقم </a:t>
            </a:r>
            <a:r>
              <a:rPr lang="ar-SA" b="1" dirty="0" smtClean="0"/>
              <a:t>" </a:t>
            </a:r>
            <a:r>
              <a:rPr lang="ar-SA" b="1" dirty="0" err="1" smtClean="0"/>
              <a:t>أو </a:t>
            </a:r>
            <a:r>
              <a:rPr lang="ar-SA" b="1" dirty="0" smtClean="0"/>
              <a:t>" </a:t>
            </a:r>
            <a:r>
              <a:rPr lang="ar-SA" b="1" dirty="0" err="1" smtClean="0"/>
              <a:t>عملة </a:t>
            </a:r>
            <a:r>
              <a:rPr lang="ar-SA" b="1" dirty="0" smtClean="0"/>
              <a:t>" لتحديد عدد المواقع العشرية التي ستظهر إلى يمين الفاصلة </a:t>
            </a:r>
            <a:r>
              <a:rPr lang="ar-SA" b="1" dirty="0" err="1" smtClean="0"/>
              <a:t>العشرية .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ar-JO" b="1" dirty="0" smtClean="0"/>
          </a:p>
          <a:p>
            <a:r>
              <a:rPr lang="ar-SA" b="1" dirty="0" smtClean="0"/>
              <a:t>قناع </a:t>
            </a:r>
            <a:r>
              <a:rPr lang="ar-SA" b="1" dirty="0" err="1" smtClean="0"/>
              <a:t>الإدخال </a:t>
            </a:r>
            <a:r>
              <a:rPr lang="ar-SA" b="1" dirty="0" smtClean="0"/>
              <a:t>: يستخدم لتحديد نموذج لإدخال البيانات مثل رقم </a:t>
            </a:r>
            <a:r>
              <a:rPr lang="ar-SA" b="1" dirty="0" err="1" smtClean="0"/>
              <a:t>الهاتف .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ar-JO" b="1" dirty="0" err="1" smtClean="0"/>
          </a:p>
          <a:p>
            <a:r>
              <a:rPr lang="ar-JO" b="1" dirty="0" smtClean="0"/>
              <a:t>ت</a:t>
            </a:r>
            <a:r>
              <a:rPr lang="ar-SA" b="1" dirty="0" err="1" smtClean="0"/>
              <a:t>عليق </a:t>
            </a:r>
            <a:r>
              <a:rPr lang="ar-SA" b="1" dirty="0" smtClean="0"/>
              <a:t>: يستخدم لتغيير الاسم الافتراضي </a:t>
            </a:r>
            <a:r>
              <a:rPr lang="ar-SA" b="1" dirty="0" err="1" smtClean="0"/>
              <a:t>للحقل </a:t>
            </a:r>
            <a:r>
              <a:rPr lang="ar-SA" b="1" dirty="0" smtClean="0"/>
              <a:t>، إذ يظهر ذلك التعليق بدلاً من اسم الحقل في نمط طريقة عرض صفحة البيانات أو في النماذج أو </a:t>
            </a:r>
            <a:r>
              <a:rPr lang="ar-SA" b="1" dirty="0" err="1" smtClean="0"/>
              <a:t>التقارير .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ar-JO" b="1" dirty="0" smtClean="0"/>
          </a:p>
          <a:p>
            <a:r>
              <a:rPr lang="ar-SA" b="1" dirty="0" smtClean="0"/>
              <a:t>القيمة </a:t>
            </a:r>
            <a:r>
              <a:rPr lang="ar-SA" b="1" dirty="0" err="1" smtClean="0"/>
              <a:t>الافتراضية </a:t>
            </a:r>
            <a:r>
              <a:rPr lang="ar-SA" b="1" dirty="0" smtClean="0"/>
              <a:t>: تستخدم لجعل قيمة افتراضية تظهر تلقائياً في حقل إذا لم يتم </a:t>
            </a:r>
            <a:r>
              <a:rPr lang="ar-SA" b="1" dirty="0" err="1" smtClean="0"/>
              <a:t>تغييرها .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ar-JO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خصائص الحقول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</a:t>
            </a:r>
            <a:r>
              <a:rPr lang="ar-SA" sz="2800" b="1" dirty="0" smtClean="0"/>
              <a:t>قاعدة التحقق من </a:t>
            </a:r>
            <a:r>
              <a:rPr lang="ar-SA" sz="2800" b="1" dirty="0" err="1" smtClean="0"/>
              <a:t>الصحة </a:t>
            </a:r>
            <a:r>
              <a:rPr lang="ar-SA" sz="2800" b="1" dirty="0" smtClean="0"/>
              <a:t>: تستخدم لتحديد قاعدة تقبل على أساسها البيانات </a:t>
            </a:r>
            <a:r>
              <a:rPr lang="ar-SA" sz="2800" b="1" dirty="0" err="1" smtClean="0"/>
              <a:t>المدخلة .</a:t>
            </a:r>
            <a:r>
              <a:rPr lang="ar-SA" sz="2800" b="1" dirty="0" smtClean="0"/>
              <a:t/>
            </a:r>
            <a:br>
              <a:rPr lang="ar-SA" sz="2800" b="1" dirty="0" smtClean="0"/>
            </a:br>
            <a:endParaRPr lang="ar-SA" sz="2800" dirty="0" smtClean="0"/>
          </a:p>
          <a:p>
            <a:r>
              <a:rPr lang="ar-SA" sz="2800" b="1" dirty="0" smtClean="0">
                <a:solidFill>
                  <a:prstClr val="black"/>
                </a:solidFill>
              </a:rPr>
              <a:t>نص التحقق من </a:t>
            </a:r>
            <a:r>
              <a:rPr lang="ar-SA" sz="2800" b="1" dirty="0" err="1" smtClean="0">
                <a:solidFill>
                  <a:prstClr val="black"/>
                </a:solidFill>
              </a:rPr>
              <a:t>الصحة </a:t>
            </a:r>
            <a:r>
              <a:rPr lang="ar-SA" sz="2800" b="1" dirty="0" smtClean="0">
                <a:solidFill>
                  <a:prstClr val="black"/>
                </a:solidFill>
              </a:rPr>
              <a:t>: يستخدم لإظهار رسالة عندما يتم إدخال قيمة مخالفة لقاعدة التحقق من </a:t>
            </a:r>
            <a:r>
              <a:rPr lang="ar-SA" sz="2800" b="1" dirty="0" err="1" smtClean="0">
                <a:solidFill>
                  <a:prstClr val="black"/>
                </a:solidFill>
              </a:rPr>
              <a:t>الصحة .</a:t>
            </a:r>
            <a:r>
              <a:rPr lang="ar-SA" sz="2800" b="1" dirty="0" smtClean="0">
                <a:solidFill>
                  <a:prstClr val="black"/>
                </a:solidFill>
              </a:rPr>
              <a:t/>
            </a:r>
            <a:br>
              <a:rPr lang="ar-SA" sz="2800" b="1" dirty="0" smtClean="0">
                <a:solidFill>
                  <a:prstClr val="black"/>
                </a:solidFill>
              </a:rPr>
            </a:br>
            <a:endParaRPr lang="ar-JO" sz="2800" b="1" dirty="0" smtClean="0">
              <a:solidFill>
                <a:prstClr val="black"/>
              </a:solidFill>
            </a:endParaRPr>
          </a:p>
          <a:p>
            <a:r>
              <a:rPr lang="ar-SA" sz="2800" b="1" dirty="0" err="1" smtClean="0">
                <a:solidFill>
                  <a:prstClr val="black"/>
                </a:solidFill>
              </a:rPr>
              <a:t>مطلوب </a:t>
            </a:r>
            <a:r>
              <a:rPr lang="ar-SA" sz="2800" b="1" dirty="0" smtClean="0">
                <a:solidFill>
                  <a:prstClr val="black"/>
                </a:solidFill>
              </a:rPr>
              <a:t>: يستخدم لتحديد ما إذا كانت قيمة مدخلة في حقل </a:t>
            </a:r>
            <a:r>
              <a:rPr lang="ar-SA" sz="2800" b="1" dirty="0" err="1" smtClean="0">
                <a:solidFill>
                  <a:prstClr val="black"/>
                </a:solidFill>
              </a:rPr>
              <a:t>ضرورية .</a:t>
            </a:r>
            <a:r>
              <a:rPr lang="ar-SA" sz="2800" b="1" dirty="0" smtClean="0">
                <a:solidFill>
                  <a:prstClr val="black"/>
                </a:solidFill>
              </a:rPr>
              <a:t/>
            </a:r>
            <a:br>
              <a:rPr lang="ar-SA" sz="2800" b="1" dirty="0" smtClean="0">
                <a:solidFill>
                  <a:prstClr val="black"/>
                </a:solidFill>
              </a:rPr>
            </a:br>
            <a:endParaRPr lang="ar-JO" sz="2800" b="1" dirty="0" smtClean="0">
              <a:solidFill>
                <a:prstClr val="black"/>
              </a:solidFill>
            </a:endParaRPr>
          </a:p>
          <a:p>
            <a:r>
              <a:rPr lang="ar-SA" sz="2800" b="1" dirty="0" smtClean="0">
                <a:solidFill>
                  <a:prstClr val="black"/>
                </a:solidFill>
              </a:rPr>
              <a:t>السماح بطول </a:t>
            </a:r>
            <a:r>
              <a:rPr lang="ar-SA" sz="2800" b="1" dirty="0" err="1" smtClean="0">
                <a:solidFill>
                  <a:prstClr val="black"/>
                </a:solidFill>
              </a:rPr>
              <a:t>صفري </a:t>
            </a:r>
            <a:r>
              <a:rPr lang="ar-SA" sz="2800" b="1" dirty="0" smtClean="0">
                <a:solidFill>
                  <a:prstClr val="black"/>
                </a:solidFill>
              </a:rPr>
              <a:t>: يستخدم مع حقل من </a:t>
            </a:r>
            <a:r>
              <a:rPr lang="ar-SA" sz="2800" b="1" dirty="0" err="1" smtClean="0">
                <a:solidFill>
                  <a:prstClr val="black"/>
                </a:solidFill>
              </a:rPr>
              <a:t>النوع </a:t>
            </a:r>
            <a:r>
              <a:rPr lang="ar-SA" sz="2800" b="1" dirty="0" smtClean="0">
                <a:solidFill>
                  <a:prstClr val="black"/>
                </a:solidFill>
              </a:rPr>
              <a:t>" </a:t>
            </a:r>
            <a:r>
              <a:rPr lang="ar-SA" sz="2800" b="1" dirty="0" err="1" smtClean="0">
                <a:solidFill>
                  <a:prstClr val="black"/>
                </a:solidFill>
              </a:rPr>
              <a:t>نص </a:t>
            </a:r>
            <a:r>
              <a:rPr lang="ar-SA" sz="2800" b="1" dirty="0" smtClean="0">
                <a:solidFill>
                  <a:prstClr val="black"/>
                </a:solidFill>
              </a:rPr>
              <a:t>" لتحديد ما إذا كان من المسموح أن يكون طول النص صفراً أو فارغاً أو سلسلة رمزية </a:t>
            </a:r>
            <a:r>
              <a:rPr lang="ar-SA" sz="2800" b="1" dirty="0" err="1" smtClean="0">
                <a:solidFill>
                  <a:prstClr val="black"/>
                </a:solidFill>
              </a:rPr>
              <a:t>نصية .</a:t>
            </a:r>
            <a:r>
              <a:rPr lang="ar-SA" sz="2800" b="1" dirty="0" smtClean="0">
                <a:solidFill>
                  <a:prstClr val="black"/>
                </a:solidFill>
              </a:rPr>
              <a:t/>
            </a:r>
            <a:br>
              <a:rPr lang="ar-SA" sz="2800" b="1" dirty="0" smtClean="0">
                <a:solidFill>
                  <a:prstClr val="black"/>
                </a:solidFill>
              </a:rPr>
            </a:br>
            <a:endParaRPr lang="ar-JO" sz="2800" b="1" dirty="0" smtClean="0">
              <a:solidFill>
                <a:prstClr val="black"/>
              </a:solidFill>
            </a:endParaRPr>
          </a:p>
          <a:p>
            <a:r>
              <a:rPr lang="ar-SA" sz="2800" b="1" dirty="0" err="1" smtClean="0">
                <a:solidFill>
                  <a:prstClr val="black"/>
                </a:solidFill>
              </a:rPr>
              <a:t>مفهرس </a:t>
            </a:r>
            <a:r>
              <a:rPr lang="ar-SA" sz="2800" b="1" dirty="0" smtClean="0">
                <a:solidFill>
                  <a:prstClr val="black"/>
                </a:solidFill>
              </a:rPr>
              <a:t>: يستخدم لتحديد ما إذا كان الحقل يجب أن يكون مفهرساً أم </a:t>
            </a:r>
            <a:r>
              <a:rPr lang="ar-SA" sz="2800" b="1" dirty="0" err="1" smtClean="0">
                <a:solidFill>
                  <a:prstClr val="black"/>
                </a:solidFill>
              </a:rPr>
              <a:t>لا .</a:t>
            </a:r>
            <a:r>
              <a:rPr lang="ar-SA" sz="2800" b="1" dirty="0" smtClean="0">
                <a:solidFill>
                  <a:prstClr val="black"/>
                </a:solidFill>
              </a:rPr>
              <a:t/>
            </a:r>
            <a:br>
              <a:rPr lang="ar-SA" sz="2800" b="1" dirty="0" smtClean="0">
                <a:solidFill>
                  <a:prstClr val="black"/>
                </a:solidFill>
              </a:rPr>
            </a:br>
            <a:endParaRPr lang="ar-JO" sz="2800" b="1" dirty="0" smtClean="0">
              <a:solidFill>
                <a:prstClr val="black"/>
              </a:solidFill>
            </a:endParaRPr>
          </a:p>
          <a:p>
            <a:r>
              <a:rPr lang="ar-SA" sz="2800" b="1" dirty="0" smtClean="0">
                <a:solidFill>
                  <a:prstClr val="black"/>
                </a:solidFill>
              </a:rPr>
              <a:t>ضغط </a:t>
            </a:r>
            <a:r>
              <a:rPr lang="en-US" sz="2800" b="1" dirty="0" smtClean="0">
                <a:solidFill>
                  <a:prstClr val="black"/>
                </a:solidFill>
              </a:rPr>
              <a:t>Unicode : </a:t>
            </a:r>
            <a:r>
              <a:rPr lang="ar-SA" sz="2800" b="1" dirty="0" smtClean="0">
                <a:solidFill>
                  <a:prstClr val="black"/>
                </a:solidFill>
              </a:rPr>
              <a:t>يستخدم مع حقل من </a:t>
            </a:r>
            <a:r>
              <a:rPr lang="ar-SA" sz="2800" b="1" dirty="0" err="1" smtClean="0">
                <a:solidFill>
                  <a:prstClr val="black"/>
                </a:solidFill>
              </a:rPr>
              <a:t>النوع </a:t>
            </a:r>
            <a:r>
              <a:rPr lang="ar-SA" sz="2800" b="1" dirty="0" smtClean="0">
                <a:solidFill>
                  <a:prstClr val="black"/>
                </a:solidFill>
              </a:rPr>
              <a:t>" </a:t>
            </a:r>
            <a:r>
              <a:rPr lang="ar-SA" sz="2800" b="1" dirty="0" err="1" smtClean="0">
                <a:solidFill>
                  <a:prstClr val="black"/>
                </a:solidFill>
              </a:rPr>
              <a:t>نص </a:t>
            </a:r>
            <a:r>
              <a:rPr lang="ar-SA" sz="2800" b="1" dirty="0" smtClean="0">
                <a:solidFill>
                  <a:prstClr val="black"/>
                </a:solidFill>
              </a:rPr>
              <a:t>" لتحديد ما إذا كان يسمح بإجراء ضغط عليه.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021CB6DE453745A96900EA7FF3BE06" ma:contentTypeVersion="0" ma:contentTypeDescription="Create a new document." ma:contentTypeScope="" ma:versionID="152fe0bb1cb5ae95785ef68888a9573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86011E9-8439-4FB8-BE19-2D17432EF7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C28F1BC-5BE9-4AF3-A824-02F4359E5B0A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CE5641F-9C13-42DE-86F4-8BADE51F3B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126</TotalTime>
  <Words>287</Words>
  <Application>Microsoft Office PowerPoint</Application>
  <PresentationFormat>عرض على الشاشة (3:4)‏</PresentationFormat>
  <Paragraphs>64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Civic</vt:lpstr>
      <vt:lpstr>قـواعــــد الـبـيــانــات 1209 سطب</vt:lpstr>
      <vt:lpstr>الجداول في برنامج أكسس</vt:lpstr>
      <vt:lpstr>الجداول في برنامج أكسس</vt:lpstr>
      <vt:lpstr>الجداول في برنامج أكسس</vt:lpstr>
      <vt:lpstr>الجداول في برنامج أكسس</vt:lpstr>
      <vt:lpstr>الجداول في برنامج أكسس</vt:lpstr>
      <vt:lpstr>أنوع الحقول المتاحة عند إنشاء جدول</vt:lpstr>
      <vt:lpstr>خصائص الحقول</vt:lpstr>
      <vt:lpstr>خصائص الحقول</vt:lpstr>
      <vt:lpstr>الجداول في برنامج أكسس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قـواعــــد الـبـيــانــات 1207 عـال</dc:title>
  <dc:creator>noor</dc:creator>
  <cp:lastModifiedBy>sara</cp:lastModifiedBy>
  <cp:revision>15</cp:revision>
  <dcterms:created xsi:type="dcterms:W3CDTF">2011-03-15T20:44:31Z</dcterms:created>
  <dcterms:modified xsi:type="dcterms:W3CDTF">2012-11-05T22:04:05Z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0x01010067021CB6DE453745A96900EA7FF3BE06</vt:lpwstr>
  </property>
</Properties>
</file>