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22"/>
  </p:notesMasterIdLst>
  <p:handoutMasterIdLst>
    <p:handoutMasterId r:id="rId23"/>
  </p:handoutMasterIdLst>
  <p:sldIdLst>
    <p:sldId id="256" r:id="rId5"/>
    <p:sldId id="270" r:id="rId6"/>
    <p:sldId id="257" r:id="rId7"/>
    <p:sldId id="258" r:id="rId8"/>
    <p:sldId id="259" r:id="rId9"/>
    <p:sldId id="275" r:id="rId10"/>
    <p:sldId id="260" r:id="rId11"/>
    <p:sldId id="261" r:id="rId12"/>
    <p:sldId id="262" r:id="rId13"/>
    <p:sldId id="263" r:id="rId14"/>
    <p:sldId id="264" r:id="rId15"/>
    <p:sldId id="266" r:id="rId16"/>
    <p:sldId id="267" r:id="rId17"/>
    <p:sldId id="268" r:id="rId18"/>
    <p:sldId id="269" r:id="rId19"/>
    <p:sldId id="274" r:id="rId20"/>
    <p:sldId id="26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26FD9F86-C534-49CA-83B0-2B03DB4E81D8}" type="datetimeFigureOut">
              <a:rPr lang="ar-SA" smtClean="0"/>
              <a:pPr/>
              <a:t>10/11/1433</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756CA39-D52C-44EA-B1DE-401F081353D6}"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4EBEA4F-20EB-4E4C-8A9C-EF721480ECE9}" type="datetimeFigureOut">
              <a:rPr lang="ar-SA" smtClean="0"/>
              <a:pPr/>
              <a:t>10/11/1433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0D94A20-71B8-4C0E-A1CD-C023CCDFE8BD}"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63BC64E-74B5-4E83-AAEF-EC4E1F18F623}" type="datetime1">
              <a:rPr lang="ar-SA" smtClean="0"/>
              <a:pPr/>
              <a:t>10/11/1433</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ar-SA" smtClean="0"/>
              <a:t>أعداد : أ. أمل الحبيــب</a:t>
            </a:r>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2E981-A5BF-4191-806E-399BF55B2FBB}" type="datetime1">
              <a:rPr lang="ar-SA" smtClean="0"/>
              <a:pPr/>
              <a:t>10/11/1433</a:t>
            </a:fld>
            <a:endParaRPr lang="ar-SA"/>
          </a:p>
        </p:txBody>
      </p:sp>
      <p:sp>
        <p:nvSpPr>
          <p:cNvPr id="5" name="Footer Placeholder 4"/>
          <p:cNvSpPr>
            <a:spLocks noGrp="1"/>
          </p:cNvSpPr>
          <p:nvPr>
            <p:ph type="ftr" sz="quarter" idx="11"/>
          </p:nvPr>
        </p:nvSpPr>
        <p:spPr/>
        <p:txBody>
          <a:bodyPr/>
          <a:lstStyle>
            <a:extLst/>
          </a:lstStyle>
          <a:p>
            <a:r>
              <a:rPr lang="ar-SA" smtClean="0"/>
              <a:t>أعداد : أ. أمل الحبيــب</a:t>
            </a:r>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FB10B11-40D5-4F1D-AF5B-77FB0C494FC1}" type="datetime1">
              <a:rPr lang="ar-SA" smtClean="0"/>
              <a:pPr/>
              <a:t>10/11/1433</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r>
              <a:rPr lang="ar-SA" smtClean="0"/>
              <a:t>أعداد : أ. أمل الحبيــب</a:t>
            </a:r>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6D945FB-3DA6-48B0-BAA2-F4A99F50F9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F9FC12-A899-4651-BD57-6F12EF9DCC24}" type="datetime1">
              <a:rPr lang="ar-SA" smtClean="0"/>
              <a:pPr/>
              <a:t>10/11/1433</a:t>
            </a:fld>
            <a:endParaRPr lang="ar-SA"/>
          </a:p>
        </p:txBody>
      </p:sp>
      <p:sp>
        <p:nvSpPr>
          <p:cNvPr id="5" name="Footer Placeholder 4"/>
          <p:cNvSpPr>
            <a:spLocks noGrp="1"/>
          </p:cNvSpPr>
          <p:nvPr>
            <p:ph type="ftr" sz="quarter" idx="11"/>
          </p:nvPr>
        </p:nvSpPr>
        <p:spPr/>
        <p:txBody>
          <a:bodyPr/>
          <a:lstStyle>
            <a:extLst/>
          </a:lstStyle>
          <a:p>
            <a:r>
              <a:rPr lang="ar-SA" smtClean="0"/>
              <a:t>أعداد : أ. أمل الحبيــب</a:t>
            </a:r>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9982A94-D568-482E-A49D-CFFA017FBBD7}" type="datetime1">
              <a:rPr lang="ar-SA" smtClean="0"/>
              <a:pPr/>
              <a:t>10/11/1433</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ar-SA" smtClean="0"/>
              <a:t>أعداد : أ. أمل الحبيــب</a:t>
            </a:r>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E645C4-30FB-4EC5-BFB9-2D26AB339760}" type="datetime1">
              <a:rPr lang="ar-SA" smtClean="0"/>
              <a:pPr/>
              <a:t>10/11/1433</a:t>
            </a:fld>
            <a:endParaRPr lang="ar-SA"/>
          </a:p>
        </p:txBody>
      </p:sp>
      <p:sp>
        <p:nvSpPr>
          <p:cNvPr id="6" name="Footer Placeholder 5"/>
          <p:cNvSpPr>
            <a:spLocks noGrp="1"/>
          </p:cNvSpPr>
          <p:nvPr>
            <p:ph type="ftr" sz="quarter" idx="11"/>
          </p:nvPr>
        </p:nvSpPr>
        <p:spPr/>
        <p:txBody>
          <a:bodyPr/>
          <a:lstStyle>
            <a:extLst/>
          </a:lstStyle>
          <a:p>
            <a:r>
              <a:rPr lang="ar-SA" smtClean="0"/>
              <a:t>أعداد : أ. أمل الحبيــب</a:t>
            </a:r>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A11D9F-B738-4788-9751-50756FA5D6B3}" type="datetime1">
              <a:rPr lang="ar-SA" smtClean="0"/>
              <a:pPr/>
              <a:t>10/11/1433</a:t>
            </a:fld>
            <a:endParaRPr lang="ar-SA"/>
          </a:p>
        </p:txBody>
      </p:sp>
      <p:sp>
        <p:nvSpPr>
          <p:cNvPr id="8" name="Footer Placeholder 7"/>
          <p:cNvSpPr>
            <a:spLocks noGrp="1"/>
          </p:cNvSpPr>
          <p:nvPr>
            <p:ph type="ftr" sz="quarter" idx="11"/>
          </p:nvPr>
        </p:nvSpPr>
        <p:spPr/>
        <p:txBody>
          <a:bodyPr/>
          <a:lstStyle>
            <a:extLst/>
          </a:lstStyle>
          <a:p>
            <a:r>
              <a:rPr lang="ar-SA" smtClean="0"/>
              <a:t>أعداد : أ. أمل الحبيــب</a:t>
            </a:r>
            <a:endParaRPr lang="ar-SA"/>
          </a:p>
        </p:txBody>
      </p:sp>
      <p:sp>
        <p:nvSpPr>
          <p:cNvPr id="9" name="Slide Number Placeholder 8"/>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506EB5D-4C36-424C-AE44-2C35C1E049C9}" type="datetime1">
              <a:rPr lang="ar-SA" smtClean="0"/>
              <a:pPr/>
              <a:t>10/11/1433</a:t>
            </a:fld>
            <a:endParaRPr lang="ar-SA"/>
          </a:p>
        </p:txBody>
      </p:sp>
      <p:sp>
        <p:nvSpPr>
          <p:cNvPr id="4" name="Footer Placeholder 3"/>
          <p:cNvSpPr>
            <a:spLocks noGrp="1"/>
          </p:cNvSpPr>
          <p:nvPr>
            <p:ph type="ftr" sz="quarter" idx="11"/>
          </p:nvPr>
        </p:nvSpPr>
        <p:spPr/>
        <p:txBody>
          <a:bodyPr/>
          <a:lstStyle>
            <a:extLst/>
          </a:lstStyle>
          <a:p>
            <a:r>
              <a:rPr lang="ar-SA" smtClean="0"/>
              <a:t>أعداد : أ. أمل الحبيــب</a:t>
            </a:r>
            <a:endParaRPr lang="ar-SA"/>
          </a:p>
        </p:txBody>
      </p:sp>
      <p:sp>
        <p:nvSpPr>
          <p:cNvPr id="5" name="Slide Number Placeholder 4"/>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C8617B2-E6CF-4878-BD1C-BAB81658D47E}" type="datetime1">
              <a:rPr lang="ar-SA" smtClean="0"/>
              <a:pPr/>
              <a:t>10/11/1433</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ar-SA" smtClean="0"/>
              <a:t>أعداد : أ. أمل الحبيــب</a:t>
            </a:r>
            <a:endParaRPr lang="ar-SA"/>
          </a:p>
        </p:txBody>
      </p:sp>
      <p:sp>
        <p:nvSpPr>
          <p:cNvPr id="4" name="Slide Number Placeholder 3"/>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58E67F-051B-4726-90B2-39052C9E28DB}" type="datetime1">
              <a:rPr lang="ar-SA" smtClean="0"/>
              <a:pPr/>
              <a:t>10/11/1433</a:t>
            </a:fld>
            <a:endParaRPr lang="ar-SA"/>
          </a:p>
        </p:txBody>
      </p:sp>
      <p:sp>
        <p:nvSpPr>
          <p:cNvPr id="6" name="Footer Placeholder 5"/>
          <p:cNvSpPr>
            <a:spLocks noGrp="1"/>
          </p:cNvSpPr>
          <p:nvPr>
            <p:ph type="ftr" sz="quarter" idx="11"/>
          </p:nvPr>
        </p:nvSpPr>
        <p:spPr/>
        <p:txBody>
          <a:bodyPr/>
          <a:lstStyle>
            <a:extLst/>
          </a:lstStyle>
          <a:p>
            <a:r>
              <a:rPr lang="ar-SA" smtClean="0"/>
              <a:t>أعداد : أ. أمل الحبيــب</a:t>
            </a:r>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44C22B9-6410-432B-AE52-3768B7A4171D}" type="datetime1">
              <a:rPr lang="ar-SA" smtClean="0"/>
              <a:pPr/>
              <a:t>10/11/1433</a:t>
            </a:fld>
            <a:endParaRPr lang="ar-SA"/>
          </a:p>
        </p:txBody>
      </p:sp>
      <p:sp>
        <p:nvSpPr>
          <p:cNvPr id="6" name="Footer Placeholder 5"/>
          <p:cNvSpPr>
            <a:spLocks noGrp="1"/>
          </p:cNvSpPr>
          <p:nvPr>
            <p:ph type="ftr" sz="quarter" idx="11"/>
          </p:nvPr>
        </p:nvSpPr>
        <p:spPr/>
        <p:txBody>
          <a:bodyPr/>
          <a:lstStyle>
            <a:extLst/>
          </a:lstStyle>
          <a:p>
            <a:r>
              <a:rPr lang="ar-SA" smtClean="0"/>
              <a:t>أعداد : أ. أمل الحبيــب</a:t>
            </a:r>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1B940C-2FFA-44CC-AF2C-7B3B78323BE9}" type="datetime1">
              <a:rPr lang="ar-SA" smtClean="0"/>
              <a:pPr/>
              <a:t>10/11/1433</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ar-SA" smtClean="0"/>
              <a:t>أعداد : أ. أمل الحبيــب</a:t>
            </a:r>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6D945FB-3DA6-48B0-BAA2-F4A99F50F9E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تحويل نموذج الكيان والعلاقة الرابطة إلى جداول</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المدرب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المدرب</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smtClean="0"/>
                <a:t>M</a:t>
              </a:r>
              <a:endParaRPr lang="ar-SA"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924699"/>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b="1" dirty="0" smtClean="0"/>
              <a:t>المدرب(</a:t>
            </a:r>
            <a:r>
              <a:rPr lang="ar-SA" sz="1800" b="1" u="sng" dirty="0" smtClean="0"/>
              <a:t>رقم المدرب,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متعدد إذن أخذ المفتاح الأساسي للجدول الذي تكون العلاقة من جهته واحد وأضعه كمفتاح أجنبي عند الجدول الذي تكون العلاقة من جهته متعدد ويكون ذلك </a:t>
            </a:r>
            <a:r>
              <a:rPr lang="ar-SA" sz="1800" u="sng" dirty="0" smtClean="0"/>
              <a:t>اجباري</a:t>
            </a:r>
            <a:r>
              <a:rPr lang="ar-SA" sz="1800" dirty="0" smtClean="0"/>
              <a:t> فتكون النتيجة  النهائية كالتالي:</a:t>
            </a:r>
          </a:p>
          <a:p>
            <a:pPr>
              <a:buNone/>
            </a:pPr>
            <a:r>
              <a:rPr lang="ar-SA" sz="1800" b="1" dirty="0" smtClean="0"/>
              <a:t>المدرب(</a:t>
            </a:r>
            <a:r>
              <a:rPr lang="ar-SA" sz="1800" b="1" u="sng" dirty="0" smtClean="0"/>
              <a:t>رقم المدرب,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r>
              <a:rPr lang="ar-SA" sz="1800" b="1" u="dashLong" dirty="0" smtClean="0"/>
              <a:t>رقم المدرب</a:t>
            </a:r>
            <a:r>
              <a:rPr lang="ar-SA" sz="1800" b="1" dirty="0" smtClean="0"/>
              <a:t>)</a:t>
            </a:r>
          </a:p>
          <a:p>
            <a:pPr>
              <a:buNone/>
            </a:pPr>
            <a:r>
              <a:rPr lang="ar-SA" sz="1800" dirty="0" smtClean="0"/>
              <a:t>(أخذنا المفتاح الأساسي لجدول المدرب ووضعناه كمفتاح أجنبي في جدول المقرر</a:t>
            </a:r>
          </a:p>
          <a:p>
            <a:r>
              <a:rPr lang="ar-SA" sz="1800" dirty="0" smtClean="0"/>
              <a:t>رقم المقرر هو المفتاح الأساسي لجدول المقرر رقم المدرب هو المفتاح الأساسي لجدول المدرب ومفتاح أجنبي لجدول المقرر.</a:t>
            </a:r>
          </a:p>
          <a:p>
            <a:endParaRPr lang="ar-SA" sz="1800" dirty="0" smtClean="0"/>
          </a:p>
          <a:p>
            <a:endParaRPr lang="ar-SA" sz="1800" dirty="0" smtClean="0"/>
          </a:p>
          <a:p>
            <a:endParaRPr lang="ar-SA" sz="1800"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الثالثة  </a:t>
            </a:r>
            <a:r>
              <a:rPr lang="ar-SA" sz="2000" u="sng" dirty="0" smtClean="0"/>
              <a:t>:</a:t>
            </a:r>
            <a:r>
              <a:rPr lang="ar-SA" sz="2000" dirty="0" smtClean="0"/>
              <a:t>عندما تكون العلاقة بين الكيانين هي متعدد إلى متعدد  لابد من تعريف جدول ثالث يسمى جدول الربط يتكون مفتاحه الأساسي من حقلين عبارة عن المفتاحين الأساسين للجدولين المرتبطين وقد يحوي حقول أخرى عند الحاجة</a:t>
            </a:r>
            <a:endParaRPr lang="en-US" sz="2000" dirty="0" smtClean="0"/>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الطالب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الطالب</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36585" y="3643313"/>
              <a:ext cx="280155" cy="205184"/>
            </a:xfrm>
            <a:prstGeom prst="rect">
              <a:avLst/>
            </a:prstGeom>
            <a:noFill/>
          </p:spPr>
          <p:txBody>
            <a:bodyPr wrap="none" rtlCol="1">
              <a:spAutoFit/>
            </a:bodyPr>
            <a:lstStyle/>
            <a:p>
              <a:r>
                <a:rPr lang="en-US" dirty="0" smtClean="0"/>
                <a:t>N</a:t>
              </a:r>
              <a:endParaRPr lang="ar-SA" dirty="0"/>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smtClean="0"/>
                <a:t>M</a:t>
              </a:r>
              <a:endParaRPr lang="ar-SA"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016758"/>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b="1" dirty="0" smtClean="0"/>
              <a:t>الطالب(</a:t>
            </a:r>
            <a:r>
              <a:rPr lang="ar-SA" sz="1800" b="1" u="sng" dirty="0" smtClean="0"/>
              <a:t>رقم الطالب,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متعدد إلى متعدد إذن لابد من تعريف جدول ثالث ولنسميه جدول التسجيل ويكون مفتاحه الأساسي مكون من حقلين عبارة عن المفتاحين الأساسين للجدولين المرتبطين كالتالي:</a:t>
            </a:r>
          </a:p>
          <a:p>
            <a:pPr>
              <a:buNone/>
            </a:pPr>
            <a:r>
              <a:rPr lang="ar-SA" sz="1800" b="1" dirty="0" smtClean="0"/>
              <a:t>التسجيل(</a:t>
            </a:r>
            <a:r>
              <a:rPr lang="ar-SA" sz="1800" b="1" u="sng" dirty="0" smtClean="0"/>
              <a:t>رقم الطالب</a:t>
            </a:r>
            <a:r>
              <a:rPr lang="ar-SA" sz="1800" b="1" dirty="0" smtClean="0"/>
              <a:t>,</a:t>
            </a:r>
            <a:r>
              <a:rPr lang="ar-SA" sz="1800" b="1" u="sng" dirty="0" smtClean="0"/>
              <a:t>رقم المقرر</a:t>
            </a:r>
            <a:r>
              <a:rPr lang="ar-SA" sz="1800" b="1" dirty="0" smtClean="0"/>
              <a:t>,الدرجة)</a:t>
            </a:r>
          </a:p>
          <a:p>
            <a:pPr>
              <a:buNone/>
            </a:pPr>
            <a:r>
              <a:rPr lang="ar-SA" sz="1800" b="1" dirty="0" smtClean="0"/>
              <a:t>إذن ينتج لدي من هذه العلاقة ثلاثة جداول كالتالي:</a:t>
            </a:r>
          </a:p>
          <a:p>
            <a:pPr>
              <a:buNone/>
            </a:pPr>
            <a:r>
              <a:rPr lang="ar-SA" sz="1800" b="1" dirty="0" smtClean="0"/>
              <a:t>الطالب(</a:t>
            </a:r>
            <a:r>
              <a:rPr lang="ar-SA" sz="1800" b="1" u="sng" dirty="0" smtClean="0"/>
              <a:t>رقم الطالب,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b="1" dirty="0" smtClean="0"/>
              <a:t>التسجيل(</a:t>
            </a:r>
            <a:r>
              <a:rPr lang="ar-SA" sz="1800" b="1" u="sng" dirty="0" smtClean="0"/>
              <a:t>رقم الطالب</a:t>
            </a:r>
            <a:r>
              <a:rPr lang="ar-SA" sz="1800" b="1" dirty="0" smtClean="0"/>
              <a:t>,</a:t>
            </a:r>
            <a:r>
              <a:rPr lang="ar-SA" sz="1800" b="1" u="sng" dirty="0" smtClean="0"/>
              <a:t>رقم المقرر</a:t>
            </a:r>
            <a:r>
              <a:rPr lang="ar-SA" sz="1800" b="1" dirty="0" smtClean="0"/>
              <a:t>,الدرجة)</a:t>
            </a:r>
          </a:p>
          <a:p>
            <a:endParaRPr lang="ar-SA" sz="1800"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sz="1600" dirty="0" smtClean="0"/>
              <a:t>الغرفة</a:t>
            </a:r>
            <a:endParaRPr lang="ar-SA" sz="1600"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5036347" y="3178967"/>
            <a:ext cx="1428760" cy="785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643438" y="4000504"/>
            <a:ext cx="871607"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043608" y="5643578"/>
            <a:ext cx="1228160" cy="44971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err="1" smtClean="0"/>
              <a:t>عددالأسرة</a:t>
            </a:r>
            <a:endParaRPr lang="ar-SA" sz="1200" dirty="0"/>
          </a:p>
        </p:txBody>
      </p:sp>
      <p:sp>
        <p:nvSpPr>
          <p:cNvPr id="119" name="Oval 80"/>
          <p:cNvSpPr>
            <a:spLocks noChangeArrowheads="1"/>
          </p:cNvSpPr>
          <p:nvPr/>
        </p:nvSpPr>
        <p:spPr bwMode="auto">
          <a:xfrm>
            <a:off x="857224" y="6215082"/>
            <a:ext cx="141454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التحويلة</a:t>
            </a:r>
            <a:endParaRPr lang="ar-SA" sz="1200" dirty="0"/>
          </a:p>
        </p:txBody>
      </p:sp>
      <p:cxnSp>
        <p:nvCxnSpPr>
          <p:cNvPr id="121" name="Straight Connector 120"/>
          <p:cNvCxnSpPr>
            <a:stCxn id="118" idx="6"/>
            <a:endCxn id="109" idx="1"/>
          </p:cNvCxnSpPr>
          <p:nvPr/>
        </p:nvCxnSpPr>
        <p:spPr>
          <a:xfrm flipV="1">
            <a:off x="2271768" y="5835091"/>
            <a:ext cx="299968" cy="33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286380" y="3071810"/>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4" name="Title 1"/>
          <p:cNvSpPr txBox="1">
            <a:spLocks/>
          </p:cNvSpPr>
          <p:nvPr/>
        </p:nvSpPr>
        <p:spPr>
          <a:xfrm>
            <a:off x="457200" y="71422"/>
            <a:ext cx="7239000" cy="1143000"/>
          </a:xfrm>
          <a:prstGeom prst="rect">
            <a:avLst/>
          </a:prstGeom>
        </p:spPr>
        <p:txBody>
          <a:bodyP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400" b="1" i="0" u="sng"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مثال:حولي نموذج الكيان والعلاقة الرابطة التالي إلى جداول:</a:t>
            </a:r>
            <a:endParaRPr kumimoji="0" lang="ar-SA" sz="2400" b="1" i="0" u="sng"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cxnSp>
        <p:nvCxnSpPr>
          <p:cNvPr id="101" name="Straight Connector 100"/>
          <p:cNvCxnSpPr/>
          <p:nvPr/>
        </p:nvCxnSpPr>
        <p:spPr>
          <a:xfrm rot="16200000" flipH="1">
            <a:off x="1589464" y="2196694"/>
            <a:ext cx="714380" cy="357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92"/>
          <p:cNvSpPr>
            <a:spLocks noChangeArrowheads="1"/>
          </p:cNvSpPr>
          <p:nvPr/>
        </p:nvSpPr>
        <p:spPr bwMode="auto">
          <a:xfrm>
            <a:off x="2443076" y="3543304"/>
            <a:ext cx="914478" cy="457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45" name="Group 144"/>
          <p:cNvGrpSpPr/>
          <p:nvPr/>
        </p:nvGrpSpPr>
        <p:grpSpPr>
          <a:xfrm>
            <a:off x="714348" y="642918"/>
            <a:ext cx="7469188" cy="5715040"/>
            <a:chOff x="714348" y="642918"/>
            <a:chExt cx="7469188" cy="5715040"/>
          </a:xfrm>
        </p:grpSpPr>
        <p:sp>
          <p:nvSpPr>
            <p:cNvPr id="102" name="Flowchart: Decision 101"/>
            <p:cNvSpPr/>
            <p:nvPr/>
          </p:nvSpPr>
          <p:spPr>
            <a:xfrm>
              <a:off x="1285852" y="257174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يعمل في</a:t>
              </a:r>
              <a:endParaRPr lang="ar-SA" sz="1400" dirty="0">
                <a:solidFill>
                  <a:schemeClr val="tx1"/>
                </a:solidFill>
              </a:endParaRPr>
            </a:p>
          </p:txBody>
        </p:sp>
        <p:cxnSp>
          <p:nvCxnSpPr>
            <p:cNvPr id="104" name="Straight Connector 103"/>
            <p:cNvCxnSpPr>
              <a:stCxn id="102" idx="2"/>
            </p:cNvCxnSpPr>
            <p:nvPr/>
          </p:nvCxnSpPr>
          <p:spPr>
            <a:xfrm rot="16200000" flipH="1">
              <a:off x="1643042" y="3357562"/>
              <a:ext cx="857256" cy="285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 Box 110"/>
            <p:cNvSpPr txBox="1">
              <a:spLocks noChangeArrowheads="1"/>
            </p:cNvSpPr>
            <p:nvPr/>
          </p:nvSpPr>
          <p:spPr bwMode="auto">
            <a:xfrm>
              <a:off x="2000232" y="2143116"/>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6" name="Text Box 110"/>
            <p:cNvSpPr txBox="1">
              <a:spLocks noChangeArrowheads="1"/>
            </p:cNvSpPr>
            <p:nvPr/>
          </p:nvSpPr>
          <p:spPr bwMode="auto">
            <a:xfrm>
              <a:off x="1571604" y="3286124"/>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4" name="Group 143"/>
            <p:cNvGrpSpPr/>
            <p:nvPr/>
          </p:nvGrpSpPr>
          <p:grpSpPr>
            <a:xfrm>
              <a:off x="714348" y="642918"/>
              <a:ext cx="7469188" cy="5715040"/>
              <a:chOff x="714348" y="642918"/>
              <a:chExt cx="7469188" cy="5715040"/>
            </a:xfrm>
          </p:grpSpPr>
          <p:grpSp>
            <p:nvGrpSpPr>
              <p:cNvPr id="3" name="Group 2"/>
              <p:cNvGrpSpPr>
                <a:grpSpLocks/>
              </p:cNvGrpSpPr>
              <p:nvPr/>
            </p:nvGrpSpPr>
            <p:grpSpPr bwMode="auto">
              <a:xfrm>
                <a:off x="785786" y="2143116"/>
                <a:ext cx="7397750" cy="4214842"/>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7" name="Group 4"/>
                  <p:cNvGrpSpPr>
                    <a:grpSpLocks/>
                  </p:cNvGrpSpPr>
                  <p:nvPr/>
                </p:nvGrpSpPr>
                <p:grpSpPr bwMode="auto">
                  <a:xfrm>
                    <a:off x="4449" y="5352"/>
                    <a:ext cx="5385" cy="4680"/>
                    <a:chOff x="4449" y="5352"/>
                    <a:chExt cx="5385" cy="4680"/>
                  </a:xfrm>
                </p:grpSpPr>
                <p:grpSp>
                  <p:nvGrpSpPr>
                    <p:cNvPr id="8" name="Group 5"/>
                    <p:cNvGrpSpPr>
                      <a:grpSpLocks/>
                    </p:cNvGrpSpPr>
                    <p:nvPr/>
                  </p:nvGrpSpPr>
                  <p:grpSpPr bwMode="auto">
                    <a:xfrm>
                      <a:off x="4449" y="5382"/>
                      <a:ext cx="3960" cy="2850"/>
                      <a:chOff x="3420" y="5430"/>
                      <a:chExt cx="3960" cy="2850"/>
                    </a:xfrm>
                  </p:grpSpPr>
                  <p:grpSp>
                    <p:nvGrpSpPr>
                      <p:cNvPr id="11"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17"/>
                    <p:cNvGrpSpPr>
                      <a:grpSpLocks/>
                    </p:cNvGrpSpPr>
                    <p:nvPr/>
                  </p:nvGrpSpPr>
                  <p:grpSpPr bwMode="auto">
                    <a:xfrm>
                      <a:off x="8574" y="5352"/>
                      <a:ext cx="1260" cy="4680"/>
                      <a:chOff x="7545" y="5400"/>
                      <a:chExt cx="1260" cy="4680"/>
                    </a:xfrm>
                  </p:grpSpPr>
                  <p:grpSp>
                    <p:nvGrpSpPr>
                      <p:cNvPr id="13"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4" name="Group 23"/>
                  <p:cNvGrpSpPr>
                    <a:grpSpLocks/>
                  </p:cNvGrpSpPr>
                  <p:nvPr/>
                </p:nvGrpSpPr>
                <p:grpSpPr bwMode="auto">
                  <a:xfrm>
                    <a:off x="360" y="4100"/>
                    <a:ext cx="11649" cy="7960"/>
                    <a:chOff x="360" y="4100"/>
                    <a:chExt cx="11649" cy="7960"/>
                  </a:xfrm>
                </p:grpSpPr>
                <p:grpSp>
                  <p:nvGrpSpPr>
                    <p:cNvPr id="15" name="Group 24"/>
                    <p:cNvGrpSpPr>
                      <a:grpSpLocks/>
                    </p:cNvGrpSpPr>
                    <p:nvPr/>
                  </p:nvGrpSpPr>
                  <p:grpSpPr bwMode="auto">
                    <a:xfrm>
                      <a:off x="7869" y="10060"/>
                      <a:ext cx="4140" cy="2000"/>
                      <a:chOff x="6840" y="8820"/>
                      <a:chExt cx="4140" cy="2000"/>
                    </a:xfrm>
                  </p:grpSpPr>
                  <p:grpSp>
                    <p:nvGrpSpPr>
                      <p:cNvPr id="16"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3"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5" name="Group 40"/>
                    <p:cNvGrpSpPr>
                      <a:grpSpLocks/>
                    </p:cNvGrpSpPr>
                    <p:nvPr/>
                  </p:nvGrpSpPr>
                  <p:grpSpPr bwMode="auto">
                    <a:xfrm>
                      <a:off x="4280" y="4100"/>
                      <a:ext cx="5749" cy="1820"/>
                      <a:chOff x="4280" y="4100"/>
                      <a:chExt cx="5749" cy="1820"/>
                    </a:xfrm>
                  </p:grpSpPr>
                  <p:grpSp>
                    <p:nvGrpSpPr>
                      <p:cNvPr id="26" name="Group 41"/>
                      <p:cNvGrpSpPr>
                        <a:grpSpLocks/>
                      </p:cNvGrpSpPr>
                      <p:nvPr/>
                    </p:nvGrpSpPr>
                    <p:grpSpPr bwMode="auto">
                      <a:xfrm>
                        <a:off x="6329" y="4480"/>
                        <a:ext cx="3700" cy="1440"/>
                        <a:chOff x="6329" y="4480"/>
                        <a:chExt cx="3700" cy="1440"/>
                      </a:xfrm>
                    </p:grpSpPr>
                    <p:grpSp>
                      <p:nvGrpSpPr>
                        <p:cNvPr id="2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3" name="Group 71"/>
                    <p:cNvGrpSpPr>
                      <a:grpSpLocks/>
                    </p:cNvGrpSpPr>
                    <p:nvPr/>
                  </p:nvGrpSpPr>
                  <p:grpSpPr bwMode="auto">
                    <a:xfrm>
                      <a:off x="360" y="7058"/>
                      <a:ext cx="4029" cy="3542"/>
                      <a:chOff x="360" y="7058"/>
                      <a:chExt cx="4029" cy="3542"/>
                    </a:xfrm>
                  </p:grpSpPr>
                  <p:grpSp>
                    <p:nvGrpSpPr>
                      <p:cNvPr id="34" name="Group 72"/>
                      <p:cNvGrpSpPr>
                        <a:grpSpLocks/>
                      </p:cNvGrpSpPr>
                      <p:nvPr/>
                    </p:nvGrpSpPr>
                    <p:grpSpPr bwMode="auto">
                      <a:xfrm>
                        <a:off x="789" y="7058"/>
                        <a:ext cx="3600" cy="2780"/>
                        <a:chOff x="549" y="6542"/>
                        <a:chExt cx="3600" cy="2780"/>
                      </a:xfrm>
                    </p:grpSpPr>
                    <p:grpSp>
                      <p:nvGrpSpPr>
                        <p:cNvPr id="36"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7" name="Text Box 78"/>
                        <p:cNvSpPr txBox="1">
                          <a:spLocks noChangeArrowheads="1"/>
                        </p:cNvSpPr>
                        <p:nvPr/>
                      </p:nvSpPr>
                      <p:spPr bwMode="auto">
                        <a:xfrm>
                          <a:off x="2529" y="6542"/>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8"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9"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0"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9" name="Rectangle 98"/>
              <p:cNvSpPr/>
              <p:nvPr/>
            </p:nvSpPr>
            <p:spPr>
              <a:xfrm>
                <a:off x="1571604" y="14287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القسم</a:t>
                </a:r>
                <a:endParaRPr lang="ar-SA" sz="1600" dirty="0">
                  <a:solidFill>
                    <a:schemeClr val="tx1"/>
                  </a:solidFill>
                </a:endParaRPr>
              </a:p>
            </p:txBody>
          </p:sp>
          <p:sp>
            <p:nvSpPr>
              <p:cNvPr id="120" name="Oval 46"/>
              <p:cNvSpPr>
                <a:spLocks noChangeArrowheads="1"/>
              </p:cNvSpPr>
              <p:nvPr/>
            </p:nvSpPr>
            <p:spPr bwMode="auto">
              <a:xfrm>
                <a:off x="2357422" y="7857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رقم القسم </a:t>
                </a:r>
                <a:endParaRPr lang="ar-SA" sz="1400" dirty="0"/>
              </a:p>
            </p:txBody>
          </p:sp>
          <p:cxnSp>
            <p:nvCxnSpPr>
              <p:cNvPr id="123" name="Straight Connector 122"/>
              <p:cNvCxnSpPr/>
              <p:nvPr/>
            </p:nvCxnSpPr>
            <p:spPr>
              <a:xfrm rot="10800000" flipV="1">
                <a:off x="2500298" y="13572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Oval 46"/>
              <p:cNvSpPr>
                <a:spLocks noChangeArrowheads="1"/>
              </p:cNvSpPr>
              <p:nvPr/>
            </p:nvSpPr>
            <p:spPr bwMode="auto">
              <a:xfrm>
                <a:off x="714348" y="6429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اسم  القسم </a:t>
                </a:r>
                <a:endParaRPr lang="ar-SA" sz="1400" dirty="0"/>
              </a:p>
            </p:txBody>
          </p:sp>
          <p:cxnSp>
            <p:nvCxnSpPr>
              <p:cNvPr id="128" name="Straight Connector 127"/>
              <p:cNvCxnSpPr/>
              <p:nvPr/>
            </p:nvCxnSpPr>
            <p:spPr>
              <a:xfrm>
                <a:off x="1357290" y="12144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Oval 46"/>
              <p:cNvSpPr>
                <a:spLocks noChangeArrowheads="1"/>
              </p:cNvSpPr>
              <p:nvPr/>
            </p:nvSpPr>
            <p:spPr bwMode="auto">
              <a:xfrm>
                <a:off x="6215074" y="9381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u="sng" dirty="0" smtClean="0"/>
                  <a:t>رقم المدير </a:t>
                </a:r>
                <a:endParaRPr lang="ar-SA" sz="1400" u="sng" dirty="0"/>
              </a:p>
            </p:txBody>
          </p:sp>
          <p:cxnSp>
            <p:nvCxnSpPr>
              <p:cNvPr id="130" name="Straight Connector 129"/>
              <p:cNvCxnSpPr/>
              <p:nvPr/>
            </p:nvCxnSpPr>
            <p:spPr>
              <a:xfrm rot="10800000" flipV="1">
                <a:off x="6357950" y="15096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Oval 46"/>
              <p:cNvSpPr>
                <a:spLocks noChangeArrowheads="1"/>
              </p:cNvSpPr>
              <p:nvPr/>
            </p:nvSpPr>
            <p:spPr bwMode="auto">
              <a:xfrm>
                <a:off x="5076056" y="764704"/>
                <a:ext cx="936104" cy="60211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400" dirty="0" smtClean="0"/>
                  <a:t>اسم</a:t>
                </a:r>
                <a:r>
                  <a:rPr lang="en-US" sz="1400" dirty="0" smtClean="0"/>
                  <a:t> </a:t>
                </a:r>
                <a:r>
                  <a:rPr lang="ar-SA" sz="1400" dirty="0" smtClean="0"/>
                  <a:t>المدير </a:t>
                </a:r>
                <a:endParaRPr lang="ar-SA" sz="1400" dirty="0"/>
              </a:p>
            </p:txBody>
          </p:sp>
          <p:cxnSp>
            <p:nvCxnSpPr>
              <p:cNvPr id="134" name="Straight Connector 133"/>
              <p:cNvCxnSpPr/>
              <p:nvPr/>
            </p:nvCxnSpPr>
            <p:spPr>
              <a:xfrm>
                <a:off x="5502974" y="13668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5429256" y="15811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المدير</a:t>
                </a:r>
                <a:endParaRPr lang="ar-SA" sz="1600" dirty="0">
                  <a:solidFill>
                    <a:schemeClr val="tx1"/>
                  </a:solidFill>
                </a:endParaRPr>
              </a:p>
            </p:txBody>
          </p:sp>
          <p:cxnSp>
            <p:nvCxnSpPr>
              <p:cNvPr id="137" name="Straight Connector 136"/>
              <p:cNvCxnSpPr>
                <a:stCxn id="135" idx="1"/>
              </p:cNvCxnSpPr>
              <p:nvPr/>
            </p:nvCxnSpPr>
            <p:spPr>
              <a:xfrm rot="10800000">
                <a:off x="4572000" y="1785926"/>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Flowchart: Decision 137"/>
              <p:cNvSpPr/>
              <p:nvPr/>
            </p:nvSpPr>
            <p:spPr>
              <a:xfrm>
                <a:off x="3286116" y="150017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يرأس</a:t>
                </a:r>
                <a:endParaRPr lang="ar-SA" sz="1400" dirty="0">
                  <a:solidFill>
                    <a:schemeClr val="tx1"/>
                  </a:solidFill>
                </a:endParaRPr>
              </a:p>
            </p:txBody>
          </p:sp>
          <p:cxnSp>
            <p:nvCxnSpPr>
              <p:cNvPr id="140" name="Straight Connector 139"/>
              <p:cNvCxnSpPr/>
              <p:nvPr/>
            </p:nvCxnSpPr>
            <p:spPr>
              <a:xfrm rot="10800000">
                <a:off x="2500298" y="1714488"/>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 Box 110"/>
              <p:cNvSpPr txBox="1">
                <a:spLocks noChangeArrowheads="1"/>
              </p:cNvSpPr>
              <p:nvPr/>
            </p:nvSpPr>
            <p:spPr bwMode="auto">
              <a:xfrm>
                <a:off x="4643438" y="1500174"/>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Text Box 110"/>
              <p:cNvSpPr txBox="1">
                <a:spLocks noChangeArrowheads="1"/>
              </p:cNvSpPr>
              <p:nvPr/>
            </p:nvSpPr>
            <p:spPr bwMode="auto">
              <a:xfrm>
                <a:off x="2857488" y="1428736"/>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22" name="Oval 92"/>
          <p:cNvSpPr>
            <a:spLocks noChangeArrowheads="1"/>
          </p:cNvSpPr>
          <p:nvPr/>
        </p:nvSpPr>
        <p:spPr bwMode="auto">
          <a:xfrm>
            <a:off x="7041898" y="3259832"/>
            <a:ext cx="698454" cy="457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JO" sz="1200" dirty="0" smtClean="0">
                <a:latin typeface="Arial" pitchFamily="34" charset="0"/>
                <a:cs typeface="Arial" pitchFamily="34" charset="0"/>
              </a:rPr>
              <a:t>الكمية</a:t>
            </a:r>
            <a:endParaRPr lang="ar-SA" sz="1200" dirty="0">
              <a:latin typeface="Arial" pitchFamily="34" charset="0"/>
              <a:cs typeface="Arial" pitchFamily="34" charset="0"/>
            </a:endParaRPr>
          </a:p>
        </p:txBody>
      </p:sp>
      <p:sp>
        <p:nvSpPr>
          <p:cNvPr id="136" name="Line 69"/>
          <p:cNvSpPr>
            <a:spLocks noChangeShapeType="1"/>
          </p:cNvSpPr>
          <p:nvPr/>
        </p:nvSpPr>
        <p:spPr bwMode="auto">
          <a:xfrm flipV="1">
            <a:off x="6660232" y="3573016"/>
            <a:ext cx="393734" cy="22239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39" name="Oval 65"/>
          <p:cNvSpPr>
            <a:spLocks noChangeArrowheads="1"/>
          </p:cNvSpPr>
          <p:nvPr/>
        </p:nvSpPr>
        <p:spPr bwMode="auto">
          <a:xfrm>
            <a:off x="4067944" y="595220"/>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 name="Line 66"/>
          <p:cNvSpPr>
            <a:spLocks noChangeShapeType="1"/>
          </p:cNvSpPr>
          <p:nvPr/>
        </p:nvSpPr>
        <p:spPr bwMode="auto">
          <a:xfrm>
            <a:off x="4839039" y="743481"/>
            <a:ext cx="381033" cy="9531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6" name="Line 67"/>
          <p:cNvSpPr>
            <a:spLocks noChangeShapeType="1"/>
          </p:cNvSpPr>
          <p:nvPr/>
        </p:nvSpPr>
        <p:spPr bwMode="auto">
          <a:xfrm>
            <a:off x="4504507" y="997642"/>
            <a:ext cx="571549"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7" name="Line 69"/>
          <p:cNvSpPr>
            <a:spLocks noChangeShapeType="1"/>
          </p:cNvSpPr>
          <p:nvPr/>
        </p:nvSpPr>
        <p:spPr bwMode="auto">
          <a:xfrm flipV="1">
            <a:off x="4682322" y="1071772"/>
            <a:ext cx="393734" cy="22239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8" name="Oval 70"/>
          <p:cNvSpPr>
            <a:spLocks noChangeArrowheads="1"/>
          </p:cNvSpPr>
          <p:nvPr/>
        </p:nvSpPr>
        <p:spPr bwMode="auto">
          <a:xfrm>
            <a:off x="3915847" y="1198853"/>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54" name="Oval 68"/>
          <p:cNvSpPr>
            <a:spLocks noChangeArrowheads="1"/>
          </p:cNvSpPr>
          <p:nvPr/>
        </p:nvSpPr>
        <p:spPr bwMode="auto">
          <a:xfrm>
            <a:off x="3771831" y="910821"/>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42" y="642918"/>
            <a:ext cx="8093947" cy="6155531"/>
          </a:xfrm>
          <a:prstGeom prst="rect">
            <a:avLst/>
          </a:prstGeom>
          <a:noFill/>
        </p:spPr>
        <p:txBody>
          <a:bodyPr wrap="none" rtlCol="1">
            <a:spAutoFit/>
          </a:bodyPr>
          <a:lstStyle/>
          <a:p>
            <a:r>
              <a:rPr lang="ar-SA" sz="2000" b="1" u="sng" dirty="0" smtClean="0"/>
              <a:t>الحل :</a:t>
            </a:r>
          </a:p>
          <a:p>
            <a:pPr>
              <a:lnSpc>
                <a:spcPct val="200000"/>
              </a:lnSpc>
            </a:pPr>
            <a:r>
              <a:rPr lang="ar-SA" dirty="0" smtClean="0"/>
              <a:t>1-المريض(ر</a:t>
            </a:r>
            <a:r>
              <a:rPr lang="ar-SA" u="sng" dirty="0" smtClean="0"/>
              <a:t>قم المريض </a:t>
            </a:r>
            <a:r>
              <a:rPr lang="ar-SA" dirty="0" smtClean="0"/>
              <a:t>،الاسم الأول،اسم الأب،اسم العائلة, </a:t>
            </a:r>
            <a:r>
              <a:rPr lang="ar-SA" u="dash" dirty="0" smtClean="0"/>
              <a:t>رقم الطبيب </a:t>
            </a:r>
            <a:r>
              <a:rPr lang="ar-SA" dirty="0" smtClean="0"/>
              <a:t>،</a:t>
            </a:r>
            <a:r>
              <a:rPr lang="ar-SA" u="dash" dirty="0" smtClean="0"/>
              <a:t>رقم الغرفة</a:t>
            </a:r>
            <a:r>
              <a:rPr lang="ar-SA" dirty="0" smtClean="0"/>
              <a:t>)</a:t>
            </a:r>
          </a:p>
          <a:p>
            <a:pPr>
              <a:lnSpc>
                <a:spcPct val="200000"/>
              </a:lnSpc>
            </a:pPr>
            <a:endParaRPr lang="ar-SA" dirty="0" smtClean="0"/>
          </a:p>
          <a:p>
            <a:pPr>
              <a:lnSpc>
                <a:spcPct val="200000"/>
              </a:lnSpc>
            </a:pPr>
            <a:r>
              <a:rPr lang="ar-SA" sz="1600" dirty="0" smtClean="0"/>
              <a:t>2-الطبيب(</a:t>
            </a:r>
            <a:r>
              <a:rPr lang="ar-SA" sz="1600" u="sng" dirty="0" smtClean="0"/>
              <a:t>رقم الطبيب</a:t>
            </a:r>
            <a:r>
              <a:rPr lang="ar-SA" sz="1600" dirty="0" smtClean="0"/>
              <a:t>, الاسم الأول،اسم الأب،اسم العائلة, التخصص ,رقم الهاتف,</a:t>
            </a:r>
            <a:r>
              <a:rPr lang="ar-SA" sz="1600" u="dash" dirty="0" smtClean="0"/>
              <a:t>رقم القسم</a:t>
            </a:r>
            <a:r>
              <a:rPr lang="ar-SA" sz="1600" dirty="0" smtClean="0"/>
              <a:t>)</a:t>
            </a:r>
          </a:p>
          <a:p>
            <a:pPr>
              <a:lnSpc>
                <a:spcPct val="200000"/>
              </a:lnSpc>
            </a:pPr>
            <a:endParaRPr lang="ar-SA" dirty="0" smtClean="0"/>
          </a:p>
          <a:p>
            <a:pPr>
              <a:lnSpc>
                <a:spcPct val="200000"/>
              </a:lnSpc>
            </a:pPr>
            <a:r>
              <a:rPr lang="ar-SA" dirty="0" smtClean="0"/>
              <a:t>3- القسم (</a:t>
            </a:r>
            <a:r>
              <a:rPr lang="ar-SA" u="sng" dirty="0" smtClean="0"/>
              <a:t>رقم القسم </a:t>
            </a:r>
            <a:r>
              <a:rPr lang="ar-SA" dirty="0" smtClean="0"/>
              <a:t>,اسم القسم, </a:t>
            </a:r>
            <a:r>
              <a:rPr lang="ar-SA" u="dash" dirty="0" smtClean="0"/>
              <a:t>رقم المدير</a:t>
            </a:r>
            <a:r>
              <a:rPr lang="ar-SA" dirty="0" smtClean="0"/>
              <a:t>)</a:t>
            </a:r>
          </a:p>
          <a:p>
            <a:pPr>
              <a:lnSpc>
                <a:spcPct val="200000"/>
              </a:lnSpc>
            </a:pPr>
            <a:r>
              <a:rPr lang="ar-SA" dirty="0" smtClean="0"/>
              <a:t>4- المدير (</a:t>
            </a:r>
            <a:r>
              <a:rPr lang="ar-SA" u="sng" dirty="0" smtClean="0"/>
              <a:t>رقم المدير </a:t>
            </a:r>
            <a:r>
              <a:rPr lang="ar-SA" dirty="0" smtClean="0"/>
              <a:t>, الاسم الأول،اسم الأب،اسم العائلة)</a:t>
            </a:r>
          </a:p>
          <a:p>
            <a:pPr>
              <a:lnSpc>
                <a:spcPct val="200000"/>
              </a:lnSpc>
            </a:pPr>
            <a:r>
              <a:rPr lang="ar-SA" dirty="0" smtClean="0"/>
              <a:t>5- الدواء( </a:t>
            </a:r>
            <a:r>
              <a:rPr lang="ar-SA" u="sng" dirty="0" smtClean="0"/>
              <a:t>رقم الدواء </a:t>
            </a:r>
            <a:r>
              <a:rPr lang="ar-SA" dirty="0" smtClean="0"/>
              <a:t>,اسم الدواء)</a:t>
            </a:r>
          </a:p>
          <a:p>
            <a:pPr>
              <a:lnSpc>
                <a:spcPct val="200000"/>
              </a:lnSpc>
            </a:pPr>
            <a:r>
              <a:rPr lang="ar-SA" dirty="0" smtClean="0"/>
              <a:t>6- الغرفة(</a:t>
            </a:r>
            <a:r>
              <a:rPr lang="ar-SA" u="sng" dirty="0" smtClean="0"/>
              <a:t>رقم الغرفة </a:t>
            </a:r>
            <a:r>
              <a:rPr lang="ar-SA" dirty="0" smtClean="0"/>
              <a:t>, عدد الأسرة , التحويلة)</a:t>
            </a:r>
          </a:p>
          <a:p>
            <a:pPr>
              <a:lnSpc>
                <a:spcPct val="200000"/>
              </a:lnSpc>
            </a:pPr>
            <a:r>
              <a:rPr lang="ar-SA" dirty="0" smtClean="0"/>
              <a:t>7- جرعة الدواء (</a:t>
            </a:r>
            <a:r>
              <a:rPr lang="ar-SA" u="sng" dirty="0" smtClean="0"/>
              <a:t>رقم المريض </a:t>
            </a:r>
            <a:r>
              <a:rPr lang="ar-SA" dirty="0" smtClean="0"/>
              <a:t>, </a:t>
            </a:r>
            <a:r>
              <a:rPr lang="ar-SA" u="sng" dirty="0" smtClean="0"/>
              <a:t>رقم الدواء </a:t>
            </a:r>
            <a:r>
              <a:rPr lang="ar-SA" dirty="0" smtClean="0"/>
              <a:t>, الكمية)</a:t>
            </a:r>
          </a:p>
          <a:p>
            <a:pPr>
              <a:lnSpc>
                <a:spcPct val="200000"/>
              </a:lnSpc>
            </a:pPr>
            <a:endParaRPr lang="ar-SA" dirty="0" smtClean="0"/>
          </a:p>
          <a:p>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7239000" cy="1143000"/>
          </a:xfrm>
        </p:spPr>
        <p:txBody>
          <a:bodyPr/>
          <a:lstStyle/>
          <a:p>
            <a:pPr algn="ctr"/>
            <a:r>
              <a:rPr lang="ar-SA" dirty="0" smtClean="0"/>
              <a:t>واجب</a:t>
            </a:r>
            <a:endParaRPr lang="ar-SA" dirty="0"/>
          </a:p>
        </p:txBody>
      </p:sp>
      <p:sp>
        <p:nvSpPr>
          <p:cNvPr id="3" name="Content Placeholder 2"/>
          <p:cNvSpPr>
            <a:spLocks noGrp="1"/>
          </p:cNvSpPr>
          <p:nvPr>
            <p:ph idx="1"/>
          </p:nvPr>
        </p:nvSpPr>
        <p:spPr/>
        <p:txBody>
          <a:bodyPr/>
          <a:lstStyle/>
          <a:p>
            <a:r>
              <a:rPr lang="ar-SA" sz="2800" b="1" u="sng" dirty="0" smtClean="0"/>
              <a:t>تطبيق أوامر الشراء للعملاء </a:t>
            </a:r>
          </a:p>
          <a:p>
            <a:r>
              <a:rPr lang="ar-JO" sz="2800" b="1" dirty="0" smtClean="0"/>
              <a:t>ا</a:t>
            </a:r>
            <a:r>
              <a:rPr lang="ar-SA" sz="2800" b="1" dirty="0" smtClean="0"/>
              <a:t>رسم</a:t>
            </a:r>
            <a:r>
              <a:rPr lang="ar-JO" sz="2800" b="1" dirty="0" smtClean="0"/>
              <a:t>ي</a:t>
            </a:r>
            <a:r>
              <a:rPr lang="ar-SA" sz="2800" b="1" dirty="0" smtClean="0"/>
              <a:t> </a:t>
            </a:r>
            <a:r>
              <a:rPr lang="en-US" sz="2800" b="1" dirty="0" smtClean="0"/>
              <a:t>ERD </a:t>
            </a:r>
            <a:r>
              <a:rPr lang="ar-SA" sz="2800" b="1" dirty="0" smtClean="0"/>
              <a:t> اللازم لقاعدة بيانات الخاصة بأمر الشراء الذي يرسله العميل ويهتم في هذه العملية برقم العميل واسمه وعنوانه وأرقام أوامر الشراء وتاريخ صدورها وكذلك رقم البضاعة المطلوبة واسمها وسعرها والجهة المصنعة لها؟</a:t>
            </a:r>
          </a:p>
          <a:p>
            <a:r>
              <a:rPr lang="ar-SA" sz="2800" b="1" dirty="0" smtClean="0"/>
              <a:t>ثم قومي بتحويل النموذج إلى جداول.</a:t>
            </a:r>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2976" y="1071546"/>
            <a:ext cx="6429420" cy="5429288"/>
            <a:chOff x="2385" y="5881"/>
            <a:chExt cx="7155" cy="4721"/>
          </a:xfrm>
        </p:grpSpPr>
        <p:grpSp>
          <p:nvGrpSpPr>
            <p:cNvPr id="3" name="Group 3"/>
            <p:cNvGrpSpPr>
              <a:grpSpLocks/>
            </p:cNvGrpSpPr>
            <p:nvPr/>
          </p:nvGrpSpPr>
          <p:grpSpPr bwMode="auto">
            <a:xfrm>
              <a:off x="2385" y="5881"/>
              <a:ext cx="6757" cy="4721"/>
              <a:chOff x="2385" y="10212"/>
              <a:chExt cx="7830"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385"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الثانية</a:t>
              </a:r>
              <a:endParaRPr lang="ar-SA" sz="3600" kern="10" spc="0" dirty="0">
                <a:ln w="9525">
                  <a:solidFill>
                    <a:srgbClr val="000000"/>
                  </a:solidFill>
                  <a:round/>
                  <a:headEnd/>
                  <a:tailEnd/>
                </a:ln>
                <a:solidFill>
                  <a:srgbClr val="00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تحويل نموذج الكيان والعلاقة الرابطة إلى جداول</a:t>
            </a:r>
            <a:endParaRPr lang="ar-SA" dirty="0"/>
          </a:p>
        </p:txBody>
      </p:sp>
      <p:sp>
        <p:nvSpPr>
          <p:cNvPr id="3" name="Content Placeholder 2"/>
          <p:cNvSpPr>
            <a:spLocks noGrp="1"/>
          </p:cNvSpPr>
          <p:nvPr>
            <p:ph idx="1"/>
          </p:nvPr>
        </p:nvSpPr>
        <p:spPr/>
        <p:txBody>
          <a:bodyPr>
            <a:normAutofit/>
          </a:bodyPr>
          <a:lstStyle/>
          <a:p>
            <a:pPr>
              <a:lnSpc>
                <a:spcPct val="150000"/>
              </a:lnSpc>
            </a:pPr>
            <a:r>
              <a:rPr lang="ar-SA" sz="2800" dirty="0" smtClean="0">
                <a:latin typeface="Arial" pitchFamily="34" charset="0"/>
                <a:cs typeface="Arial" pitchFamily="34" charset="0"/>
              </a:rPr>
              <a:t>بعد أن تعرفنا على كيفية تصميم قاعدة البيانات باستخدام نموذج الكيان والعلاقة الرابطة سنقوم بتحويل هذا النموذج إلى جداول لنقوم بتخزينهاعلى الحاسب الآلي باستخدام أحد برامج نظم إدارة قواعد البيانات مثل </a:t>
            </a:r>
            <a:r>
              <a:rPr lang="en-US" sz="2800" dirty="0" smtClean="0">
                <a:latin typeface="Arial" pitchFamily="34" charset="0"/>
                <a:cs typeface="Arial" pitchFamily="34" charset="0"/>
              </a:rPr>
              <a:t>Access </a:t>
            </a:r>
            <a:endParaRPr lang="ar-SA"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مصطلحات أساسية عند التعامل مع الجداول في قواعد  البيانات</a:t>
            </a:r>
            <a:endParaRPr lang="ar-SA" dirty="0"/>
          </a:p>
        </p:txBody>
      </p:sp>
      <p:graphicFrame>
        <p:nvGraphicFramePr>
          <p:cNvPr id="4" name="Content Placeholder 3"/>
          <p:cNvGraphicFramePr>
            <a:graphicFrameLocks noGrp="1"/>
          </p:cNvGraphicFramePr>
          <p:nvPr>
            <p:ph idx="1"/>
          </p:nvPr>
        </p:nvGraphicFramePr>
        <p:xfrm>
          <a:off x="1714480" y="2928934"/>
          <a:ext cx="6353742" cy="1483360"/>
        </p:xfrm>
        <a:graphic>
          <a:graphicData uri="http://schemas.openxmlformats.org/drawingml/2006/table">
            <a:tbl>
              <a:tblPr rtl="1" firstRow="1" bandRow="1">
                <a:tableStyleId>{5C22544A-7EE6-4342-B048-85BDC9FD1C3A}</a:tableStyleId>
              </a:tblPr>
              <a:tblGrid>
                <a:gridCol w="1447800"/>
                <a:gridCol w="1645516"/>
                <a:gridCol w="1250084"/>
                <a:gridCol w="2010342"/>
              </a:tblGrid>
              <a:tr h="370840">
                <a:tc>
                  <a:txBody>
                    <a:bodyPr/>
                    <a:lstStyle/>
                    <a:p>
                      <a:pPr rtl="1"/>
                      <a:r>
                        <a:rPr lang="ar-SA" dirty="0" smtClean="0"/>
                        <a:t>رقم الطالبة</a:t>
                      </a:r>
                      <a:endParaRPr lang="ar-SA" dirty="0"/>
                    </a:p>
                  </a:txBody>
                  <a:tcPr/>
                </a:tc>
                <a:tc>
                  <a:txBody>
                    <a:bodyPr/>
                    <a:lstStyle/>
                    <a:p>
                      <a:pPr rtl="1"/>
                      <a:r>
                        <a:rPr lang="ar-SA" dirty="0" smtClean="0"/>
                        <a:t>اسم الطالبة</a:t>
                      </a:r>
                      <a:endParaRPr lang="ar-SA" dirty="0"/>
                    </a:p>
                  </a:txBody>
                  <a:tcPr/>
                </a:tc>
                <a:tc>
                  <a:txBody>
                    <a:bodyPr/>
                    <a:lstStyle/>
                    <a:p>
                      <a:pPr rtl="1"/>
                      <a:r>
                        <a:rPr lang="ar-SA" dirty="0" smtClean="0"/>
                        <a:t>العنوان</a:t>
                      </a:r>
                      <a:endParaRPr lang="ar-SA" dirty="0"/>
                    </a:p>
                  </a:txBody>
                  <a:tcPr/>
                </a:tc>
                <a:tc>
                  <a:txBody>
                    <a:bodyPr/>
                    <a:lstStyle/>
                    <a:p>
                      <a:pPr rtl="1"/>
                      <a:r>
                        <a:rPr lang="ar-SA" dirty="0" smtClean="0"/>
                        <a:t>تاريخ التسجيل</a:t>
                      </a:r>
                      <a:endParaRPr lang="ar-SA" dirty="0"/>
                    </a:p>
                  </a:txBody>
                  <a:tcPr/>
                </a:tc>
              </a:tr>
              <a:tr h="370840">
                <a:tc>
                  <a:txBody>
                    <a:bodyPr/>
                    <a:lstStyle/>
                    <a:p>
                      <a:pPr rtl="1"/>
                      <a:r>
                        <a:rPr lang="ar-SA" dirty="0" smtClean="0"/>
                        <a:t>123</a:t>
                      </a:r>
                      <a:endParaRPr lang="ar-SA" dirty="0"/>
                    </a:p>
                  </a:txBody>
                  <a:tcPr/>
                </a:tc>
                <a:tc>
                  <a:txBody>
                    <a:bodyPr/>
                    <a:lstStyle/>
                    <a:p>
                      <a:pPr rtl="1"/>
                      <a:r>
                        <a:rPr lang="ar-SA" dirty="0" smtClean="0"/>
                        <a:t>هند</a:t>
                      </a:r>
                      <a:endParaRPr lang="ar-SA" dirty="0"/>
                    </a:p>
                  </a:txBody>
                  <a:tcPr/>
                </a:tc>
                <a:tc>
                  <a:txBody>
                    <a:bodyPr/>
                    <a:lstStyle/>
                    <a:p>
                      <a:pPr rtl="1"/>
                      <a:r>
                        <a:rPr lang="ar-SA" dirty="0" smtClean="0"/>
                        <a:t>العليا</a:t>
                      </a:r>
                      <a:endParaRPr lang="ar-SA" dirty="0"/>
                    </a:p>
                  </a:txBody>
                  <a:tcPr/>
                </a:tc>
                <a:tc>
                  <a:txBody>
                    <a:bodyPr/>
                    <a:lstStyle/>
                    <a:p>
                      <a:pPr rtl="1"/>
                      <a:r>
                        <a:rPr lang="ar-SA" dirty="0" smtClean="0"/>
                        <a:t>2-1429</a:t>
                      </a:r>
                      <a:endParaRPr lang="ar-SA" dirty="0"/>
                    </a:p>
                  </a:txBody>
                  <a:tcPr/>
                </a:tc>
              </a:tr>
              <a:tr h="370840">
                <a:tc>
                  <a:txBody>
                    <a:bodyPr/>
                    <a:lstStyle/>
                    <a:p>
                      <a:pPr rtl="1"/>
                      <a:r>
                        <a:rPr lang="ar-SA" dirty="0" smtClean="0"/>
                        <a:t>231</a:t>
                      </a:r>
                      <a:endParaRPr lang="ar-SA" dirty="0"/>
                    </a:p>
                  </a:txBody>
                  <a:tcPr/>
                </a:tc>
                <a:tc>
                  <a:txBody>
                    <a:bodyPr/>
                    <a:lstStyle/>
                    <a:p>
                      <a:pPr rtl="1"/>
                      <a:r>
                        <a:rPr lang="ar-SA" dirty="0" smtClean="0"/>
                        <a:t>لمياء</a:t>
                      </a:r>
                      <a:endParaRPr lang="ar-SA" dirty="0"/>
                    </a:p>
                  </a:txBody>
                  <a:tcPr/>
                </a:tc>
                <a:tc>
                  <a:txBody>
                    <a:bodyPr/>
                    <a:lstStyle/>
                    <a:p>
                      <a:pPr rtl="1"/>
                      <a:r>
                        <a:rPr lang="ar-SA" dirty="0" smtClean="0"/>
                        <a:t>الريان</a:t>
                      </a:r>
                      <a:endParaRPr lang="ar-SA" dirty="0"/>
                    </a:p>
                  </a:txBody>
                  <a:tcPr/>
                </a:tc>
                <a:tc>
                  <a:txBody>
                    <a:bodyPr/>
                    <a:lstStyle/>
                    <a:p>
                      <a:pPr rtl="1"/>
                      <a:r>
                        <a:rPr lang="ar-SA" dirty="0" smtClean="0"/>
                        <a:t>3-1427</a:t>
                      </a:r>
                      <a:endParaRPr lang="ar-SA" dirty="0"/>
                    </a:p>
                  </a:txBody>
                  <a:tcPr/>
                </a:tc>
              </a:tr>
              <a:tr h="370840">
                <a:tc>
                  <a:txBody>
                    <a:bodyPr/>
                    <a:lstStyle/>
                    <a:p>
                      <a:pPr rtl="1"/>
                      <a:r>
                        <a:rPr lang="ar-SA" dirty="0" smtClean="0"/>
                        <a:t>453</a:t>
                      </a:r>
                      <a:endParaRPr lang="ar-SA" dirty="0"/>
                    </a:p>
                  </a:txBody>
                  <a:tcPr/>
                </a:tc>
                <a:tc>
                  <a:txBody>
                    <a:bodyPr/>
                    <a:lstStyle/>
                    <a:p>
                      <a:pPr rtl="1"/>
                      <a:r>
                        <a:rPr lang="ar-SA" dirty="0" smtClean="0"/>
                        <a:t>سها</a:t>
                      </a:r>
                      <a:endParaRPr lang="ar-SA" dirty="0"/>
                    </a:p>
                  </a:txBody>
                  <a:tcPr/>
                </a:tc>
                <a:tc>
                  <a:txBody>
                    <a:bodyPr/>
                    <a:lstStyle/>
                    <a:p>
                      <a:pPr rtl="1"/>
                      <a:r>
                        <a:rPr lang="ar-SA" dirty="0" smtClean="0"/>
                        <a:t>السلام</a:t>
                      </a:r>
                      <a:endParaRPr lang="ar-SA" dirty="0"/>
                    </a:p>
                  </a:txBody>
                  <a:tcPr/>
                </a:tc>
                <a:tc>
                  <a:txBody>
                    <a:bodyPr/>
                    <a:lstStyle/>
                    <a:p>
                      <a:pPr rtl="1"/>
                      <a:r>
                        <a:rPr lang="ar-SA" dirty="0" smtClean="0"/>
                        <a:t>2-1429</a:t>
                      </a:r>
                      <a:endParaRPr lang="ar-SA" dirty="0"/>
                    </a:p>
                  </a:txBody>
                  <a:tcPr/>
                </a:tc>
              </a:tr>
            </a:tbl>
          </a:graphicData>
        </a:graphic>
      </p:graphicFrame>
      <p:sp>
        <p:nvSpPr>
          <p:cNvPr id="5" name="Rectangular Callout 4"/>
          <p:cNvSpPr/>
          <p:nvPr/>
        </p:nvSpPr>
        <p:spPr>
          <a:xfrm>
            <a:off x="5929322" y="1714488"/>
            <a:ext cx="1428760" cy="857256"/>
          </a:xfrm>
          <a:prstGeom prst="wedgeRectCallout">
            <a:avLst>
              <a:gd name="adj1" fmla="val -32891"/>
              <a:gd name="adj2" fmla="val 88780"/>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حقل</a:t>
            </a:r>
            <a:endParaRPr lang="ar-SA" sz="3200" b="1" dirty="0">
              <a:solidFill>
                <a:schemeClr val="tx1"/>
              </a:solidFill>
            </a:endParaRPr>
          </a:p>
        </p:txBody>
      </p:sp>
      <p:sp>
        <p:nvSpPr>
          <p:cNvPr id="6" name="Rectangular Callout 5"/>
          <p:cNvSpPr/>
          <p:nvPr/>
        </p:nvSpPr>
        <p:spPr>
          <a:xfrm>
            <a:off x="285720" y="2214554"/>
            <a:ext cx="1428760" cy="857256"/>
          </a:xfrm>
          <a:prstGeom prst="wedgeRectCallout">
            <a:avLst>
              <a:gd name="adj1" fmla="val 45022"/>
              <a:gd name="adj2" fmla="val 99601"/>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سجل</a:t>
            </a:r>
            <a:endParaRPr lang="ar-SA" sz="3200" b="1" dirty="0">
              <a:solidFill>
                <a:schemeClr val="tx1"/>
              </a:solidFill>
            </a:endParaRPr>
          </a:p>
        </p:txBody>
      </p:sp>
      <p:sp>
        <p:nvSpPr>
          <p:cNvPr id="7" name="TextBox 6"/>
          <p:cNvSpPr txBox="1"/>
          <p:nvPr/>
        </p:nvSpPr>
        <p:spPr>
          <a:xfrm>
            <a:off x="3170142" y="4786322"/>
            <a:ext cx="4801315" cy="830997"/>
          </a:xfrm>
          <a:prstGeom prst="rect">
            <a:avLst/>
          </a:prstGeom>
          <a:noFill/>
        </p:spPr>
        <p:txBody>
          <a:bodyPr wrap="none" rtlCol="1">
            <a:spAutoFit/>
          </a:bodyPr>
          <a:lstStyle/>
          <a:p>
            <a:r>
              <a:rPr lang="ar-SA" sz="2400" b="1" dirty="0" smtClean="0"/>
              <a:t>العمود في الجدول يمسى حقل 	</a:t>
            </a:r>
          </a:p>
          <a:p>
            <a:r>
              <a:rPr lang="ar-SA" sz="2400" b="1" dirty="0" smtClean="0"/>
              <a:t>الصف في الجدول يسمى سجل</a:t>
            </a:r>
            <a:endParaRPr lang="ar-SA"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7239000" cy="5274948"/>
          </a:xfrm>
        </p:spPr>
        <p:txBody>
          <a:bodyPr>
            <a:noAutofit/>
          </a:bodyPr>
          <a:lstStyle/>
          <a:p>
            <a:pPr>
              <a:lnSpc>
                <a:spcPct val="150000"/>
              </a:lnSpc>
              <a:buNone/>
            </a:pPr>
            <a:endParaRPr lang="ar-SA" sz="1600" b="1" dirty="0" smtClean="0"/>
          </a:p>
          <a:p>
            <a:pPr>
              <a:lnSpc>
                <a:spcPct val="150000"/>
              </a:lnSpc>
              <a:buNone/>
            </a:pPr>
            <a:r>
              <a:rPr lang="ar-SA" sz="1600" b="1" dirty="0" smtClean="0"/>
              <a:t>في هذه المرحلة هناك 3 خطوات أساسية متبعة . </a:t>
            </a:r>
          </a:p>
          <a:p>
            <a:pPr>
              <a:lnSpc>
                <a:spcPct val="150000"/>
              </a:lnSpc>
              <a:buNone/>
            </a:pPr>
            <a:r>
              <a:rPr lang="ar-SA" sz="1600" b="1" dirty="0" smtClean="0"/>
              <a:t>الخطوتان الأولى والثانية ثابتة في جميع حالات التحويل من نموذج إلى جداول , بينما الخطوة الثالثة خطوة تعتمد على نوع العلاقة بين الكيانات إذن فهي تكون حالة من 3 حالات . </a:t>
            </a:r>
          </a:p>
          <a:p>
            <a:pPr>
              <a:lnSpc>
                <a:spcPct val="150000"/>
              </a:lnSpc>
              <a:buNone/>
            </a:pPr>
            <a:r>
              <a:rPr lang="ar-SA" sz="1600" b="1" dirty="0" smtClean="0"/>
              <a:t>والخطوات كالتالي :</a:t>
            </a:r>
          </a:p>
          <a:p>
            <a:pPr>
              <a:lnSpc>
                <a:spcPct val="150000"/>
              </a:lnSpc>
              <a:buNone/>
            </a:pPr>
            <a:r>
              <a:rPr lang="ar-SA" sz="1600" b="1" dirty="0" smtClean="0"/>
              <a:t> </a:t>
            </a:r>
            <a:r>
              <a:rPr lang="ar-SA" sz="1600" b="1" u="sng" dirty="0" smtClean="0"/>
              <a:t>1- أولاً كل كيان في النموذج يتحول إلى جدول </a:t>
            </a:r>
            <a:r>
              <a:rPr lang="ar-SA" sz="1600" b="1" dirty="0" smtClean="0"/>
              <a:t>ويكون اسم الجدول بنفس اسم الكيان.</a:t>
            </a:r>
          </a:p>
          <a:p>
            <a:pPr>
              <a:lnSpc>
                <a:spcPct val="150000"/>
              </a:lnSpc>
              <a:buNone/>
            </a:pPr>
            <a:r>
              <a:rPr lang="ar-SA" sz="1600" b="1" u="sng" dirty="0" smtClean="0"/>
              <a:t>2- خصائص الكيان تصبح هي حقول الجدول </a:t>
            </a:r>
            <a:r>
              <a:rPr lang="ar-SA" sz="1600" b="1" dirty="0" smtClean="0"/>
              <a:t>أي عناوين أعمدته ولاننسى أن نضع خطاً تحت المفتاح الأساسي</a:t>
            </a:r>
            <a:endParaRPr lang="en-US" sz="1600" b="1" dirty="0" smtClean="0"/>
          </a:p>
          <a:p>
            <a:pPr>
              <a:lnSpc>
                <a:spcPct val="150000"/>
              </a:lnSpc>
              <a:buNone/>
            </a:pPr>
            <a:endParaRPr lang="ar-SA" sz="1600" b="1" dirty="0" smtClean="0"/>
          </a:p>
          <a:p>
            <a:pPr>
              <a:lnSpc>
                <a:spcPct val="150000"/>
              </a:lnSpc>
            </a:pPr>
            <a:endParaRPr lang="ar-SA" sz="1600" b="1" dirty="0"/>
          </a:p>
        </p:txBody>
      </p:sp>
      <p:sp>
        <p:nvSpPr>
          <p:cNvPr id="4" name="Title 1"/>
          <p:cNvSpPr>
            <a:spLocks noGrp="1"/>
          </p:cNvSpPr>
          <p:nvPr>
            <p:ph type="title"/>
          </p:nvPr>
        </p:nvSpPr>
        <p:spPr>
          <a:xfrm>
            <a:off x="457200" y="285728"/>
            <a:ext cx="7239000" cy="500058"/>
          </a:xfrm>
        </p:spPr>
        <p:txBody>
          <a:bodyPr>
            <a:normAutofit fontScale="90000"/>
          </a:bodyPr>
          <a:lstStyle/>
          <a:p>
            <a:pPr algn="ctr"/>
            <a:r>
              <a:rPr lang="ar-SA" sz="2400" dirty="0" smtClean="0"/>
              <a:t>المرحلة الثانية : تحويل نموذج الكيان والعلاقة الرابطة إلى جداول</a:t>
            </a:r>
            <a:endParaRPr lang="ar-SA" sz="2400" dirty="0"/>
          </a:p>
        </p:txBody>
      </p:sp>
      <p:sp>
        <p:nvSpPr>
          <p:cNvPr id="6" name="Rectangle 5"/>
          <p:cNvSpPr/>
          <p:nvPr/>
        </p:nvSpPr>
        <p:spPr>
          <a:xfrm>
            <a:off x="1000100" y="4929198"/>
            <a:ext cx="6715172" cy="1938992"/>
          </a:xfrm>
          <a:prstGeom prst="rect">
            <a:avLst/>
          </a:prstGeom>
        </p:spPr>
        <p:txBody>
          <a:bodyPr wrap="square">
            <a:spAutoFit/>
          </a:bodyPr>
          <a:lstStyle/>
          <a:p>
            <a:pPr>
              <a:lnSpc>
                <a:spcPct val="150000"/>
              </a:lnSpc>
            </a:pPr>
            <a:r>
              <a:rPr lang="ar-SA" sz="1600" b="1" u="sng" dirty="0" smtClean="0"/>
              <a:t>3- لابد من الربط بين هذه الجداول </a:t>
            </a:r>
            <a:r>
              <a:rPr lang="ar-SA" sz="1600" b="1" dirty="0" smtClean="0"/>
              <a:t>وذلك بترجمة العلاقة في الكيان كحقل في الجداول ولكن على حسب نوع العلاقة </a:t>
            </a:r>
          </a:p>
          <a:p>
            <a:pPr>
              <a:lnSpc>
                <a:spcPct val="150000"/>
              </a:lnSpc>
              <a:buFont typeface="Wingdings" pitchFamily="2" charset="2"/>
              <a:buChar char="v"/>
            </a:pPr>
            <a:r>
              <a:rPr lang="ar-SA" sz="1600" b="1" dirty="0" smtClean="0"/>
              <a:t>وتتم الخطوات الثلاثة بأن نضع اسم الجدول ثم أسماء الحقول بين قوسين .</a:t>
            </a:r>
          </a:p>
          <a:p>
            <a:pPr>
              <a:lnSpc>
                <a:spcPct val="150000"/>
              </a:lnSpc>
            </a:pPr>
            <a:endParaRPr lang="ar-SA" sz="1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4000" dirty="0" smtClean="0"/>
              <a:t>تحويل نموذج الكيان والعلاقة الرابطة إلى جداول</a:t>
            </a:r>
            <a:endParaRPr lang="en-US" dirty="0"/>
          </a:p>
        </p:txBody>
      </p:sp>
      <p:sp>
        <p:nvSpPr>
          <p:cNvPr id="3" name="Content Placeholder 2"/>
          <p:cNvSpPr>
            <a:spLocks noGrp="1"/>
          </p:cNvSpPr>
          <p:nvPr>
            <p:ph idx="1"/>
          </p:nvPr>
        </p:nvSpPr>
        <p:spPr>
          <a:xfrm>
            <a:off x="0" y="1609416"/>
            <a:ext cx="8143900" cy="4846320"/>
          </a:xfrm>
        </p:spPr>
        <p:txBody>
          <a:bodyPr>
            <a:normAutofit/>
          </a:bodyPr>
          <a:lstStyle/>
          <a:p>
            <a:pPr>
              <a:buNone/>
            </a:pPr>
            <a:endParaRPr lang="ar-SA" sz="2400" b="1" u="sng" dirty="0" smtClean="0"/>
          </a:p>
          <a:p>
            <a:pPr>
              <a:buNone/>
            </a:pPr>
            <a:r>
              <a:rPr lang="ar-SA" sz="2400" b="1" u="sng" dirty="0" smtClean="0"/>
              <a:t>الحالة الأولى 1:1 :</a:t>
            </a:r>
          </a:p>
          <a:p>
            <a:pPr>
              <a:buNone/>
            </a:pPr>
            <a:r>
              <a:rPr lang="ar-SA" sz="2400" dirty="0" smtClean="0"/>
              <a:t>عندما تكون العلاقة بين الكيانين هي واحد إلى واحد فإننا عند تحويلها إلى جداول فإن المفتاح الأساسي لأحد الجدولين يظهر كحقل إضافي عند الجدول الآخر وفي هذه الحالة نسميه مفتاح أجنبي لأنه مفتاح أساسي لجدول وظهر في جدول آخر ونضع تحته خط متقطع</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4" name="Group 33"/>
          <p:cNvGrpSpPr/>
          <p:nvPr/>
        </p:nvGrpSpPr>
        <p:grpSpPr>
          <a:xfrm>
            <a:off x="214282" y="1357300"/>
            <a:ext cx="8215370" cy="3071834"/>
            <a:chOff x="714348" y="2651120"/>
            <a:chExt cx="6929486" cy="1706574"/>
          </a:xfrm>
        </p:grpSpPr>
        <p:grpSp>
          <p:nvGrpSpPr>
            <p:cNvPr id="18"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المدير</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يرأس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القسم</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المدير</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القسم</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القسم</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35530" y="3571875"/>
              <a:ext cx="266634" cy="205184"/>
            </a:xfrm>
            <a:prstGeom prst="rect">
              <a:avLst/>
            </a:prstGeom>
            <a:noFill/>
          </p:spPr>
          <p:txBody>
            <a:bodyPr wrap="none" rtlCol="1">
              <a:spAutoFit/>
            </a:bodyPr>
            <a:lstStyle/>
            <a:p>
              <a:r>
                <a:rPr lang="ar-SA" dirty="0" smtClean="0"/>
                <a:t>1</a:t>
              </a:r>
              <a:endParaRPr lang="ar-SA"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7340471"/>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b="1" dirty="0" smtClean="0"/>
              <a:t>المدير(</a:t>
            </a:r>
            <a:r>
              <a:rPr lang="ar-SA" sz="1800" b="1" u="sng" dirty="0" smtClean="0"/>
              <a:t>رقم المدير,</a:t>
            </a:r>
            <a:r>
              <a:rPr lang="ar-SA" sz="1800" b="1" dirty="0" smtClean="0"/>
              <a:t>الاسم)</a:t>
            </a:r>
          </a:p>
          <a:p>
            <a:pPr>
              <a:buNone/>
            </a:pPr>
            <a:r>
              <a:rPr lang="ar-SA" sz="1800" b="1" dirty="0" smtClean="0"/>
              <a:t>القسم</a:t>
            </a:r>
            <a:r>
              <a:rPr lang="ar-SA" sz="1800" b="1" u="sng" dirty="0" smtClean="0"/>
              <a:t>(رقم القسم</a:t>
            </a:r>
            <a:r>
              <a:rPr lang="ar-SA" sz="1800" b="1" dirty="0" smtClean="0"/>
              <a:t>, اسم القسم)</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واحد إذن أخذ المفتاح الأساسي لأحد الجدولين وأضعه كمفتاح أجنبي عند الجدول الآخر ويكون ذلك </a:t>
            </a:r>
            <a:r>
              <a:rPr lang="ar-SA" sz="1800" u="sng" dirty="0" smtClean="0"/>
              <a:t>اختياري</a:t>
            </a:r>
            <a:r>
              <a:rPr lang="ar-SA" sz="1800" dirty="0" smtClean="0"/>
              <a:t> فتكون النتيجة  النهائية كالتالي:</a:t>
            </a:r>
          </a:p>
          <a:p>
            <a:pPr>
              <a:buNone/>
            </a:pPr>
            <a:r>
              <a:rPr lang="ar-SA" sz="1800" b="1" dirty="0" smtClean="0"/>
              <a:t>المدير(</a:t>
            </a:r>
            <a:r>
              <a:rPr lang="ar-SA" sz="1800" b="1" u="sng" dirty="0" smtClean="0"/>
              <a:t>رقم المدير,</a:t>
            </a:r>
            <a:r>
              <a:rPr lang="ar-SA" sz="1800" b="1" dirty="0" smtClean="0"/>
              <a:t>الاسم , </a:t>
            </a:r>
            <a:r>
              <a:rPr lang="ar-SA" sz="1800" b="1" u="dash" dirty="0" smtClean="0"/>
              <a:t>رقم القسم</a:t>
            </a:r>
            <a:r>
              <a:rPr lang="ar-SA" sz="1800" b="1" dirty="0" smtClean="0"/>
              <a:t>)</a:t>
            </a:r>
          </a:p>
          <a:p>
            <a:pPr>
              <a:buNone/>
            </a:pPr>
            <a:r>
              <a:rPr lang="ar-SA" sz="1800" b="1" dirty="0" smtClean="0"/>
              <a:t>القسم(</a:t>
            </a:r>
            <a:r>
              <a:rPr lang="ar-SA" sz="1800" b="1" u="sng" dirty="0" smtClean="0"/>
              <a:t>رقم القسم</a:t>
            </a:r>
            <a:r>
              <a:rPr lang="ar-SA" sz="1800" b="1" dirty="0" smtClean="0"/>
              <a:t>, اسم القسم)</a:t>
            </a:r>
          </a:p>
          <a:p>
            <a:pPr>
              <a:buNone/>
            </a:pPr>
            <a:r>
              <a:rPr lang="ar-SA" sz="1800" dirty="0" smtClean="0"/>
              <a:t>(أخذنا المفتاح الأساسي لجدول القسم ووضعناه كمفتاح أجنبي في جدول المدير)</a:t>
            </a:r>
          </a:p>
          <a:p>
            <a:r>
              <a:rPr lang="ar-SA" sz="1800" dirty="0" smtClean="0"/>
              <a:t>رقم المدير هو المفتاح الأساسي لجدول المدير ورقم القسم هو المفتاح الأساسي لجدول القسم ومفتاح أجنبي لجدول المدير.</a:t>
            </a:r>
          </a:p>
          <a:p>
            <a:pPr>
              <a:buNone/>
            </a:pPr>
            <a:r>
              <a:rPr lang="ar-SA" sz="1800" dirty="0" smtClean="0"/>
              <a:t>أو نقوم بالتالي: </a:t>
            </a:r>
          </a:p>
          <a:p>
            <a:pPr>
              <a:buNone/>
            </a:pPr>
            <a:r>
              <a:rPr lang="ar-SA" sz="1800" b="1" dirty="0" smtClean="0"/>
              <a:t>المدير(</a:t>
            </a:r>
            <a:r>
              <a:rPr lang="ar-SA" sz="1800" b="1" u="sng" dirty="0" smtClean="0"/>
              <a:t>رقم المدير,</a:t>
            </a:r>
            <a:r>
              <a:rPr lang="ar-SA" sz="1800" b="1" dirty="0" smtClean="0"/>
              <a:t>الاسم )</a:t>
            </a:r>
          </a:p>
          <a:p>
            <a:pPr>
              <a:buNone/>
            </a:pPr>
            <a:r>
              <a:rPr lang="ar-SA" sz="1800" b="1" dirty="0" smtClean="0"/>
              <a:t>القسم(</a:t>
            </a:r>
            <a:r>
              <a:rPr lang="ar-SA" sz="1800" b="1" u="sng" dirty="0" smtClean="0"/>
              <a:t>رقم القسم</a:t>
            </a:r>
            <a:r>
              <a:rPr lang="ar-SA" sz="1800" b="1" dirty="0" smtClean="0"/>
              <a:t>, اسم القسم,</a:t>
            </a:r>
            <a:r>
              <a:rPr lang="ar-SA" sz="1800" b="1" u="dashHeavy" dirty="0" smtClean="0"/>
              <a:t>رقم المدير</a:t>
            </a:r>
            <a:r>
              <a:rPr lang="ar-SA" sz="1800" b="1" dirty="0" smtClean="0"/>
              <a:t>)</a:t>
            </a:r>
          </a:p>
          <a:p>
            <a:pPr>
              <a:buNone/>
            </a:pPr>
            <a:r>
              <a:rPr lang="ar-SA" sz="1800" dirty="0" smtClean="0"/>
              <a:t>(أخذنا المفتاح الأساسي لجدول المدير ووضعناه كمفتاح أجنبي في جدول القسم</a:t>
            </a:r>
          </a:p>
          <a:p>
            <a:endParaRPr lang="ar-SA" sz="1800" dirty="0" smtClean="0"/>
          </a:p>
          <a:p>
            <a:endParaRPr lang="ar-SA" sz="1800" dirty="0" smtClean="0"/>
          </a:p>
          <a:p>
            <a:endParaRPr lang="ar-SA" sz="1800" u="sng" dirty="0"/>
          </a:p>
        </p:txBody>
      </p:sp>
      <p:sp>
        <p:nvSpPr>
          <p:cNvPr id="3" name="Footer Placeholder 2"/>
          <p:cNvSpPr>
            <a:spLocks noGrp="1"/>
          </p:cNvSpPr>
          <p:nvPr>
            <p:ph type="ftr" sz="quarter" idx="11"/>
          </p:nvPr>
        </p:nvSpPr>
        <p:spPr/>
        <p:txBody>
          <a:bodyPr/>
          <a:lstStyle/>
          <a:p>
            <a:r>
              <a:rPr lang="ar-SA" smtClean="0"/>
              <a:t>أعداد : أ. أمل الحبيــب</a:t>
            </a:r>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الثانية  </a:t>
            </a:r>
            <a:r>
              <a:rPr lang="ar-SA" sz="2000" u="sng" dirty="0" smtClean="0"/>
              <a:t>:</a:t>
            </a:r>
          </a:p>
          <a:p>
            <a:pPr>
              <a:lnSpc>
                <a:spcPct val="150000"/>
              </a:lnSpc>
              <a:buNone/>
            </a:pPr>
            <a:r>
              <a:rPr lang="ar-SA" sz="2000" dirty="0" smtClean="0"/>
              <a:t>عندما تكون العلاقة بين الكيانين هي واحد إلى متعدد فإننا عند تحويلها إلى جداول فإن فإننا نأخذ المفتاح الأساسي للكيان الذي تكون العلاقة من جهته واحد ونضع نسخه منه كمفتاح أجنبي للكيان التي تكون العلاقة من جهته متعدد ويكون ذلك </a:t>
            </a:r>
            <a:r>
              <a:rPr lang="ar-SA" sz="2000" u="sng" dirty="0" smtClean="0"/>
              <a:t>إجباري</a:t>
            </a:r>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
        <p:nvSpPr>
          <p:cNvPr id="5" name="Footer Placeholder 4"/>
          <p:cNvSpPr>
            <a:spLocks noGrp="1"/>
          </p:cNvSpPr>
          <p:nvPr>
            <p:ph type="ftr" sz="quarter" idx="11"/>
          </p:nvPr>
        </p:nvSpPr>
        <p:spPr/>
        <p:txBody>
          <a:bodyPr/>
          <a:lstStyle/>
          <a:p>
            <a:r>
              <a:rPr lang="ar-SA" smtClean="0"/>
              <a:t>أعداد : أ. أمل الحبيــب</a:t>
            </a:r>
            <a:endParaRPr lang="ar-S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021CB6DE453745A96900EA7FF3BE06" ma:contentTypeVersion="0" ma:contentTypeDescription="Create a new document." ma:contentTypeScope="" ma:versionID="152fe0bb1cb5ae95785ef68888a9573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B4202C-C6A6-446E-8943-4032B909594E}">
  <ds:schemaRefs>
    <ds:schemaRef ds:uri="http://schemas.microsoft.com/office/2006/metadata/properties"/>
  </ds:schemaRefs>
</ds:datastoreItem>
</file>

<file path=customXml/itemProps2.xml><?xml version="1.0" encoding="utf-8"?>
<ds:datastoreItem xmlns:ds="http://schemas.openxmlformats.org/officeDocument/2006/customXml" ds:itemID="{6B703732-483E-455F-AEDC-05CAE4BAAA3C}">
  <ds:schemaRefs>
    <ds:schemaRef ds:uri="http://schemas.microsoft.com/sharepoint/v3/contenttype/forms"/>
  </ds:schemaRefs>
</ds:datastoreItem>
</file>

<file path=customXml/itemProps3.xml><?xml version="1.0" encoding="utf-8"?>
<ds:datastoreItem xmlns:ds="http://schemas.openxmlformats.org/officeDocument/2006/customXml" ds:itemID="{4F8D6831-92C4-4777-B1C9-11ED40E2C3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Oriel</Template>
  <TotalTime>1222</TotalTime>
  <Words>1024</Words>
  <Application>Microsoft Office PowerPoint</Application>
  <PresentationFormat>عرض على الشاشة (3:4)‏</PresentationFormat>
  <Paragraphs>184</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Opulent</vt:lpstr>
      <vt:lpstr>تحويل نموذج الكيان والعلاقة الرابطة إلى جداول</vt:lpstr>
      <vt:lpstr>الشريحة 2</vt:lpstr>
      <vt:lpstr>تحويل نموذج الكيان والعلاقة الرابطة إلى جداول</vt:lpstr>
      <vt:lpstr>مصطلحات أساسية عند التعامل مع الجداول في قواعد  البيانات</vt:lpstr>
      <vt:lpstr>المرحلة الثانية : تحويل نموذج الكيان والعلاقة الرابطة إلى جداول</vt:lpstr>
      <vt:lpstr>تحويل نموذج الكيان والعلاقة الرابطة إلى جداول</vt:lpstr>
      <vt:lpstr>مثال:حولي نموذج الكيان والعلاقة الرابطة التالي إلى جداول:</vt:lpstr>
      <vt:lpstr>الشريحة 8</vt:lpstr>
      <vt:lpstr>تابع تحويل نموذج الكيان والعلاقة الرابطة إلى جداول</vt:lpstr>
      <vt:lpstr>مثال:حولي نموذج الكيان والعلاقة الرابطة التالي إلى جداول:</vt:lpstr>
      <vt:lpstr>الشريحة 11</vt:lpstr>
      <vt:lpstr>تابع تحويل نموذج الكيان والعلاقة الرابطة إلى جداول</vt:lpstr>
      <vt:lpstr>مثال:حولي نموذج الكيان والعلاقة الرابطة التالي إلى جداول:</vt:lpstr>
      <vt:lpstr>الشريحة 14</vt:lpstr>
      <vt:lpstr>الشريحة 15</vt:lpstr>
      <vt:lpstr>الشريحة 16</vt:lpstr>
      <vt:lpstr>واجب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تحويل نموذج الكيان والعلاقة الرابطة إلى جداول</dc:title>
  <dc:creator>ايميل</dc:creator>
  <cp:lastModifiedBy>sara</cp:lastModifiedBy>
  <cp:revision>65</cp:revision>
  <dcterms:created xsi:type="dcterms:W3CDTF">2009-03-23T08:03:57Z</dcterms:created>
  <dcterms:modified xsi:type="dcterms:W3CDTF">2012-09-25T14:23:51Z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0x01010067021CB6DE453745A96900EA7FF3BE06</vt:lpwstr>
  </property>
</Properties>
</file>