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1" r:id="rId4"/>
  </p:sldMasterIdLst>
  <p:notesMasterIdLst>
    <p:notesMasterId r:id="rId30"/>
  </p:notesMasterIdLst>
  <p:sldIdLst>
    <p:sldId id="256" r:id="rId5"/>
    <p:sldId id="257" r:id="rId6"/>
    <p:sldId id="258" r:id="rId7"/>
    <p:sldId id="259" r:id="rId8"/>
    <p:sldId id="260" r:id="rId9"/>
    <p:sldId id="261" r:id="rId10"/>
    <p:sldId id="262" r:id="rId11"/>
    <p:sldId id="263" r:id="rId12"/>
    <p:sldId id="264" r:id="rId13"/>
    <p:sldId id="265" r:id="rId14"/>
    <p:sldId id="266" r:id="rId15"/>
    <p:sldId id="268" r:id="rId16"/>
    <p:sldId id="267"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0DE40B9F-6215-44CD-91CE-E20183D8633C}" type="slidenum">
              <a:rPr lang="ar-SA"/>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endParaRPr lang="en-US"/>
          </a:p>
        </p:txBody>
      </p:sp>
      <p:sp>
        <p:nvSpPr>
          <p:cNvPr id="19" name="عنصر نائب للتذييل 18"/>
          <p:cNvSpPr>
            <a:spLocks noGrp="1"/>
          </p:cNvSpPr>
          <p:nvPr>
            <p:ph type="ftr" sz="quarter" idx="11"/>
          </p:nvPr>
        </p:nvSpPr>
        <p:spPr/>
        <p:txBody>
          <a:bodyPr/>
          <a:lstStyle/>
          <a:p>
            <a:r>
              <a:rPr lang="ar-SA" smtClean="0"/>
              <a:t>اعداد : أ.ساره الحجام</a:t>
            </a:r>
            <a:endParaRPr lang="en-US"/>
          </a:p>
        </p:txBody>
      </p:sp>
      <p:sp>
        <p:nvSpPr>
          <p:cNvPr id="27" name="عنصر نائب لرقم الشريحة 26"/>
          <p:cNvSpPr>
            <a:spLocks noGrp="1"/>
          </p:cNvSpPr>
          <p:nvPr>
            <p:ph type="sldNum" sz="quarter" idx="12"/>
          </p:nvPr>
        </p:nvSpPr>
        <p:spPr/>
        <p:txBody>
          <a:bodyPr/>
          <a:lstStyle/>
          <a:p>
            <a:fld id="{D8A5E0F2-7E6F-455D-B40B-06A2D9BF6ACD}" type="slidenum">
              <a:rPr lang="ar-SA" smtClean="0"/>
              <a:pPr/>
              <a:t>‹#›</a:t>
            </a:fld>
            <a:endParaRPr lang="en-US"/>
          </a:p>
        </p:txBody>
      </p:sp>
    </p:spTree>
  </p:cSld>
  <p:clrMapOvr>
    <a:overrideClrMapping bg1="dk1" tx1="lt1" bg2="dk2" tx2="lt2" accent1="accent1" accent2="accent2" accent3="accent3" accent4="accent4" accent5="accent5" accent6="accent6" hlink="hlink" folHlink="folHlink"/>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r>
              <a:rPr lang="ar-SA" smtClean="0"/>
              <a:t>اعداد : أ.ساره الحجام</a:t>
            </a:r>
            <a:endParaRPr lang="en-US"/>
          </a:p>
        </p:txBody>
      </p:sp>
      <p:sp>
        <p:nvSpPr>
          <p:cNvPr id="6" name="عنصر نائب لرقم الشريحة 5"/>
          <p:cNvSpPr>
            <a:spLocks noGrp="1"/>
          </p:cNvSpPr>
          <p:nvPr>
            <p:ph type="sldNum" sz="quarter" idx="12"/>
          </p:nvPr>
        </p:nvSpPr>
        <p:spPr/>
        <p:txBody>
          <a:bodyPr/>
          <a:lstStyle/>
          <a:p>
            <a:fld id="{D8A5E0F2-7E6F-455D-B40B-06A2D9BF6ACD}" type="slidenum">
              <a:rPr lang="ar-SA" smtClean="0"/>
              <a:pPr/>
              <a:t>‹#›</a:t>
            </a:fld>
            <a:endParaRPr lang="en-US"/>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r>
              <a:rPr lang="ar-SA" smtClean="0"/>
              <a:t>اعداد : أ.ساره الحجام</a:t>
            </a:r>
            <a:endParaRPr lang="en-US"/>
          </a:p>
        </p:txBody>
      </p:sp>
      <p:sp>
        <p:nvSpPr>
          <p:cNvPr id="6" name="عنصر نائب لرقم الشريحة 5"/>
          <p:cNvSpPr>
            <a:spLocks noGrp="1"/>
          </p:cNvSpPr>
          <p:nvPr>
            <p:ph type="sldNum" sz="quarter" idx="12"/>
          </p:nvPr>
        </p:nvSpPr>
        <p:spPr/>
        <p:txBody>
          <a:bodyPr/>
          <a:lstStyle/>
          <a:p>
            <a:fld id="{D8A5E0F2-7E6F-455D-B40B-06A2D9BF6ACD}" type="slidenum">
              <a:rPr lang="ar-SA" smtClean="0"/>
              <a:pPr/>
              <a:t>‹#›</a:t>
            </a:fld>
            <a:endParaRPr lang="en-US"/>
          </a:p>
        </p:txBody>
      </p:sp>
    </p:spTree>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r>
              <a:rPr lang="ar-SA"/>
              <a:t>اعداد : أ.ساره الحجام</a:t>
            </a:r>
            <a:endParaRPr lang="en-US"/>
          </a:p>
        </p:txBody>
      </p:sp>
      <p:sp>
        <p:nvSpPr>
          <p:cNvPr id="7" name="Rectangle 6"/>
          <p:cNvSpPr>
            <a:spLocks noGrp="1" noChangeArrowheads="1"/>
          </p:cNvSpPr>
          <p:nvPr>
            <p:ph type="sldNum" sz="quarter" idx="12"/>
          </p:nvPr>
        </p:nvSpPr>
        <p:spPr>
          <a:ln/>
        </p:spPr>
        <p:txBody>
          <a:bodyPr/>
          <a:lstStyle>
            <a:lvl1pPr>
              <a:defRPr/>
            </a:lvl1pPr>
          </a:lstStyle>
          <a:p>
            <a:fld id="{2BADF231-FBC8-4B9F-BDC8-1BF7CDBAE3BD}"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r>
              <a:rPr lang="ar-SA" smtClean="0"/>
              <a:t>اعداد : أ.ساره الحجام</a:t>
            </a:r>
            <a:endParaRPr lang="en-US"/>
          </a:p>
        </p:txBody>
      </p:sp>
      <p:sp>
        <p:nvSpPr>
          <p:cNvPr id="6" name="عنصر نائب لرقم الشريحة 5"/>
          <p:cNvSpPr>
            <a:spLocks noGrp="1"/>
          </p:cNvSpPr>
          <p:nvPr>
            <p:ph type="sldNum" sz="quarter" idx="12"/>
          </p:nvPr>
        </p:nvSpPr>
        <p:spPr/>
        <p:txBody>
          <a:bodyPr/>
          <a:lstStyle/>
          <a:p>
            <a:fld id="{D8A5E0F2-7E6F-455D-B40B-06A2D9BF6ACD}" type="slidenum">
              <a:rPr lang="ar-SA" smtClean="0"/>
              <a:pPr/>
              <a:t>‹#›</a:t>
            </a:fld>
            <a:endParaRPr lang="en-US"/>
          </a:p>
        </p:txBody>
      </p:sp>
    </p:spTree>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r>
              <a:rPr lang="ar-SA" smtClean="0"/>
              <a:t>اعداد : أ.ساره الحجام</a:t>
            </a:r>
            <a:endParaRPr lang="en-US"/>
          </a:p>
        </p:txBody>
      </p:sp>
      <p:sp>
        <p:nvSpPr>
          <p:cNvPr id="6" name="عنصر نائب لرقم الشريحة 5"/>
          <p:cNvSpPr>
            <a:spLocks noGrp="1"/>
          </p:cNvSpPr>
          <p:nvPr>
            <p:ph type="sldNum" sz="quarter" idx="12"/>
          </p:nvPr>
        </p:nvSpPr>
        <p:spPr/>
        <p:txBody>
          <a:bodyPr/>
          <a:lstStyle/>
          <a:p>
            <a:fld id="{D8A5E0F2-7E6F-455D-B40B-06A2D9BF6ACD}" type="slidenum">
              <a:rPr lang="ar-SA" smtClean="0"/>
              <a:pPr/>
              <a:t>‹#›</a:t>
            </a:fld>
            <a:endParaRPr lang="en-US"/>
          </a:p>
        </p:txBody>
      </p:sp>
    </p:spTree>
  </p:cSld>
  <p:clrMapOvr>
    <a:overrideClrMapping bg1="dk1" tx1="lt1" bg2="dk2" tx2="lt2" accent1="accent1" accent2="accent2" accent3="accent3" accent4="accent4" accent5="accent5" accent6="accent6" hlink="hlink" folHlink="folHlink"/>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endParaRPr lang="en-US"/>
          </a:p>
        </p:txBody>
      </p:sp>
      <p:sp>
        <p:nvSpPr>
          <p:cNvPr id="6" name="عنصر نائب للتذييل 5"/>
          <p:cNvSpPr>
            <a:spLocks noGrp="1"/>
          </p:cNvSpPr>
          <p:nvPr>
            <p:ph type="ftr" sz="quarter" idx="11"/>
          </p:nvPr>
        </p:nvSpPr>
        <p:spPr/>
        <p:txBody>
          <a:bodyPr/>
          <a:lstStyle/>
          <a:p>
            <a:r>
              <a:rPr lang="ar-SA" smtClean="0"/>
              <a:t>اعداد : أ.ساره الحجام</a:t>
            </a:r>
            <a:endParaRPr lang="en-US"/>
          </a:p>
        </p:txBody>
      </p:sp>
      <p:sp>
        <p:nvSpPr>
          <p:cNvPr id="7" name="عنصر نائب لرقم الشريحة 6"/>
          <p:cNvSpPr>
            <a:spLocks noGrp="1"/>
          </p:cNvSpPr>
          <p:nvPr>
            <p:ph type="sldNum" sz="quarter" idx="12"/>
          </p:nvPr>
        </p:nvSpPr>
        <p:spPr/>
        <p:txBody>
          <a:bodyPr/>
          <a:lstStyle/>
          <a:p>
            <a:fld id="{D8A5E0F2-7E6F-455D-B40B-06A2D9BF6ACD}" type="slidenum">
              <a:rPr lang="ar-SA" smtClean="0"/>
              <a:pPr/>
              <a:t>‹#›</a:t>
            </a:fld>
            <a:endParaRPr lang="en-US"/>
          </a:p>
        </p:txBody>
      </p:sp>
    </p:spTree>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endParaRPr lang="en-US"/>
          </a:p>
        </p:txBody>
      </p:sp>
      <p:sp>
        <p:nvSpPr>
          <p:cNvPr id="8" name="عنصر نائب للتذييل 7"/>
          <p:cNvSpPr>
            <a:spLocks noGrp="1"/>
          </p:cNvSpPr>
          <p:nvPr>
            <p:ph type="ftr" sz="quarter" idx="11"/>
          </p:nvPr>
        </p:nvSpPr>
        <p:spPr/>
        <p:txBody>
          <a:bodyPr/>
          <a:lstStyle/>
          <a:p>
            <a:r>
              <a:rPr lang="ar-SA" smtClean="0"/>
              <a:t>اعداد : أ.ساره الحجام</a:t>
            </a:r>
            <a:endParaRPr lang="en-US"/>
          </a:p>
        </p:txBody>
      </p:sp>
      <p:sp>
        <p:nvSpPr>
          <p:cNvPr id="9" name="عنصر نائب لرقم الشريحة 8"/>
          <p:cNvSpPr>
            <a:spLocks noGrp="1"/>
          </p:cNvSpPr>
          <p:nvPr>
            <p:ph type="sldNum" sz="quarter" idx="12"/>
          </p:nvPr>
        </p:nvSpPr>
        <p:spPr/>
        <p:txBody>
          <a:bodyPr/>
          <a:lstStyle/>
          <a:p>
            <a:fld id="{D8A5E0F2-7E6F-455D-B40B-06A2D9BF6ACD}" type="slidenum">
              <a:rPr lang="ar-SA" smtClean="0"/>
              <a:pPr/>
              <a:t>‹#›</a:t>
            </a:fld>
            <a:endParaRPr lang="en-US"/>
          </a:p>
        </p:txBody>
      </p:sp>
    </p:spTree>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endParaRPr lang="en-US"/>
          </a:p>
        </p:txBody>
      </p:sp>
      <p:sp>
        <p:nvSpPr>
          <p:cNvPr id="4" name="عنصر نائب للتذييل 3"/>
          <p:cNvSpPr>
            <a:spLocks noGrp="1"/>
          </p:cNvSpPr>
          <p:nvPr>
            <p:ph type="ftr" sz="quarter" idx="11"/>
          </p:nvPr>
        </p:nvSpPr>
        <p:spPr/>
        <p:txBody>
          <a:bodyPr/>
          <a:lstStyle/>
          <a:p>
            <a:r>
              <a:rPr lang="ar-SA" smtClean="0"/>
              <a:t>اعداد : أ.ساره الحجام</a:t>
            </a:r>
            <a:endParaRPr lang="en-US"/>
          </a:p>
        </p:txBody>
      </p:sp>
      <p:sp>
        <p:nvSpPr>
          <p:cNvPr id="5" name="عنصر نائب لرقم الشريحة 4"/>
          <p:cNvSpPr>
            <a:spLocks noGrp="1"/>
          </p:cNvSpPr>
          <p:nvPr>
            <p:ph type="sldNum" sz="quarter" idx="12"/>
          </p:nvPr>
        </p:nvSpPr>
        <p:spPr/>
        <p:txBody>
          <a:bodyPr/>
          <a:lstStyle/>
          <a:p>
            <a:fld id="{D8A5E0F2-7E6F-455D-B40B-06A2D9BF6ACD}" type="slidenum">
              <a:rPr lang="ar-SA" smtClean="0"/>
              <a:pPr/>
              <a:t>‹#›</a:t>
            </a:fld>
            <a:endParaRPr lang="en-US"/>
          </a:p>
        </p:txBody>
      </p:sp>
    </p:spTree>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endParaRPr lang="en-US"/>
          </a:p>
        </p:txBody>
      </p:sp>
      <p:sp>
        <p:nvSpPr>
          <p:cNvPr id="3" name="عنصر نائب للتذييل 2"/>
          <p:cNvSpPr>
            <a:spLocks noGrp="1"/>
          </p:cNvSpPr>
          <p:nvPr>
            <p:ph type="ftr" sz="quarter" idx="11"/>
          </p:nvPr>
        </p:nvSpPr>
        <p:spPr/>
        <p:txBody>
          <a:bodyPr/>
          <a:lstStyle/>
          <a:p>
            <a:r>
              <a:rPr lang="ar-SA" smtClean="0"/>
              <a:t>اعداد : أ.ساره الحجام</a:t>
            </a:r>
            <a:endParaRPr lang="en-US"/>
          </a:p>
        </p:txBody>
      </p:sp>
      <p:sp>
        <p:nvSpPr>
          <p:cNvPr id="4" name="عنصر نائب لرقم الشريحة 3"/>
          <p:cNvSpPr>
            <a:spLocks noGrp="1"/>
          </p:cNvSpPr>
          <p:nvPr>
            <p:ph type="sldNum" sz="quarter" idx="12"/>
          </p:nvPr>
        </p:nvSpPr>
        <p:spPr/>
        <p:txBody>
          <a:bodyPr/>
          <a:lstStyle/>
          <a:p>
            <a:fld id="{D8A5E0F2-7E6F-455D-B40B-06A2D9BF6ACD}" type="slidenum">
              <a:rPr lang="ar-SA" smtClean="0"/>
              <a:pPr/>
              <a:t>‹#›</a:t>
            </a:fld>
            <a:endParaRPr lang="en-US"/>
          </a:p>
        </p:txBody>
      </p:sp>
    </p:spTree>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endParaRPr lang="en-US"/>
          </a:p>
        </p:txBody>
      </p:sp>
      <p:sp>
        <p:nvSpPr>
          <p:cNvPr id="6" name="عنصر نائب للتذييل 5"/>
          <p:cNvSpPr>
            <a:spLocks noGrp="1"/>
          </p:cNvSpPr>
          <p:nvPr>
            <p:ph type="ftr" sz="quarter" idx="11"/>
          </p:nvPr>
        </p:nvSpPr>
        <p:spPr/>
        <p:txBody>
          <a:bodyPr/>
          <a:lstStyle/>
          <a:p>
            <a:r>
              <a:rPr lang="ar-SA" smtClean="0"/>
              <a:t>اعداد : أ.ساره الحجام</a:t>
            </a:r>
            <a:endParaRPr lang="en-US"/>
          </a:p>
        </p:txBody>
      </p:sp>
      <p:sp>
        <p:nvSpPr>
          <p:cNvPr id="7" name="عنصر نائب لرقم الشريحة 6"/>
          <p:cNvSpPr>
            <a:spLocks noGrp="1"/>
          </p:cNvSpPr>
          <p:nvPr>
            <p:ph type="sldNum" sz="quarter" idx="12"/>
          </p:nvPr>
        </p:nvSpPr>
        <p:spPr/>
        <p:txBody>
          <a:bodyPr/>
          <a:lstStyle/>
          <a:p>
            <a:fld id="{D8A5E0F2-7E6F-455D-B40B-06A2D9BF6ACD}" type="slidenum">
              <a:rPr lang="ar-SA" smtClean="0"/>
              <a:pPr/>
              <a:t>‹#›</a:t>
            </a:fld>
            <a:endParaRPr lang="en-US"/>
          </a:p>
        </p:txBody>
      </p:sp>
    </p:spTree>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endParaRPr lang="en-US"/>
          </a:p>
        </p:txBody>
      </p:sp>
      <p:sp>
        <p:nvSpPr>
          <p:cNvPr id="6" name="عنصر نائب للتذييل 5"/>
          <p:cNvSpPr>
            <a:spLocks noGrp="1"/>
          </p:cNvSpPr>
          <p:nvPr>
            <p:ph type="ftr" sz="quarter" idx="11"/>
          </p:nvPr>
        </p:nvSpPr>
        <p:spPr/>
        <p:txBody>
          <a:bodyPr/>
          <a:lstStyle/>
          <a:p>
            <a:r>
              <a:rPr lang="ar-SA" smtClean="0"/>
              <a:t>اعداد : أ.ساره الحجام</a:t>
            </a:r>
            <a:endParaRPr lang="en-US"/>
          </a:p>
        </p:txBody>
      </p:sp>
      <p:sp>
        <p:nvSpPr>
          <p:cNvPr id="7" name="عنصر نائب لرقم الشريحة 6"/>
          <p:cNvSpPr>
            <a:spLocks noGrp="1"/>
          </p:cNvSpPr>
          <p:nvPr>
            <p:ph type="sldNum" sz="quarter" idx="12"/>
          </p:nvPr>
        </p:nvSpPr>
        <p:spPr>
          <a:xfrm>
            <a:off x="8077200" y="6356350"/>
            <a:ext cx="609600" cy="365125"/>
          </a:xfrm>
        </p:spPr>
        <p:txBody>
          <a:bodyPr/>
          <a:lstStyle/>
          <a:p>
            <a:fld id="{D8A5E0F2-7E6F-455D-B40B-06A2D9BF6ACD}" type="slidenum">
              <a:rPr lang="ar-SA" smtClean="0"/>
              <a:pPr/>
              <a:t>‹#›</a:t>
            </a:fld>
            <a:endParaRPr lang="en-US"/>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SA" smtClean="0"/>
              <a:t>اعداد : أ.ساره الحجام</a:t>
            </a:r>
            <a:endParaRPr lang="en-US"/>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8A5E0F2-7E6F-455D-B40B-06A2D9BF6ACD}" type="slidenum">
              <a:rPr lang="ar-SA" smtClean="0"/>
              <a:pPr/>
              <a:t>‹#›</a:t>
            </a:fld>
            <a:endParaRPr lang="en-US"/>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533400" y="1905000"/>
            <a:ext cx="7851648" cy="1828800"/>
          </a:xfrm>
        </p:spPr>
        <p:txBody>
          <a:bodyPr>
            <a:noAutofit/>
          </a:bodyPr>
          <a:lstStyle/>
          <a:p>
            <a:pPr algn="ctr" eaLnBrk="1" hangingPunct="1"/>
            <a:r>
              <a:rPr lang="ar-SA" sz="4000" b="1" dirty="0" smtClean="0"/>
              <a:t>1209 </a:t>
            </a:r>
            <a:r>
              <a:rPr lang="ar-SA" sz="4000" b="1" dirty="0" err="1" smtClean="0"/>
              <a:t>سطب</a:t>
            </a:r>
            <a:r>
              <a:rPr lang="ar-SA" sz="7200" b="1" dirty="0" smtClean="0"/>
              <a:t/>
            </a:r>
            <a:br>
              <a:rPr lang="ar-SA" sz="7200" b="1" dirty="0" smtClean="0"/>
            </a:br>
            <a:r>
              <a:rPr lang="ar-SA" sz="7200" b="1" dirty="0" smtClean="0"/>
              <a:t/>
            </a:r>
            <a:br>
              <a:rPr lang="ar-SA" sz="7200" b="1" dirty="0" smtClean="0"/>
            </a:br>
            <a:r>
              <a:rPr lang="ar-SA" sz="7200" b="1" dirty="0" smtClean="0"/>
              <a:t>قواعد البيانات</a:t>
            </a:r>
            <a:endParaRPr lang="en-US" sz="7200" b="1" dirty="0" smtClean="0"/>
          </a:p>
        </p:txBody>
      </p:sp>
      <p:sp>
        <p:nvSpPr>
          <p:cNvPr id="2052" name="Rectangle 3"/>
          <p:cNvSpPr>
            <a:spLocks noGrp="1" noChangeArrowheads="1"/>
          </p:cNvSpPr>
          <p:nvPr>
            <p:ph type="subTitle" idx="1"/>
          </p:nvPr>
        </p:nvSpPr>
        <p:spPr>
          <a:xfrm>
            <a:off x="1447800" y="4343400"/>
            <a:ext cx="6400800" cy="1752600"/>
          </a:xfrm>
        </p:spPr>
        <p:txBody>
          <a:bodyPr>
            <a:normAutofit/>
          </a:bodyPr>
          <a:lstStyle/>
          <a:p>
            <a:pPr algn="ctr" eaLnBrk="1" hangingPunct="1"/>
            <a:r>
              <a:rPr lang="ar-SA" sz="2400" dirty="0" smtClean="0"/>
              <a:t>المحاضرة الثانية</a:t>
            </a:r>
            <a:endParaRPr lang="en-US"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52600" y="228600"/>
            <a:ext cx="8229600" cy="1143000"/>
          </a:xfrm>
        </p:spPr>
        <p:txBody>
          <a:bodyPr/>
          <a:lstStyle/>
          <a:p>
            <a:pPr eaLnBrk="1" hangingPunct="1"/>
            <a:r>
              <a:rPr lang="ar-SA" sz="4000" b="1" dirty="0" smtClean="0">
                <a:solidFill>
                  <a:srgbClr val="FF0000"/>
                </a:solidFill>
                <a:effectLst>
                  <a:outerShdw blurRad="38100" dist="38100" dir="2700000" algn="tl">
                    <a:srgbClr val="C0C0C0"/>
                  </a:outerShdw>
                </a:effectLst>
              </a:rPr>
              <a:t>2- تحديد الخصائص (الصفات) </a:t>
            </a:r>
            <a:r>
              <a:rPr lang="en-US" sz="4000" b="1" dirty="0" smtClean="0">
                <a:solidFill>
                  <a:srgbClr val="FF0000"/>
                </a:solidFill>
                <a:effectLst>
                  <a:outerShdw blurRad="38100" dist="38100" dir="2700000" algn="tl">
                    <a:srgbClr val="C0C0C0"/>
                  </a:outerShdw>
                </a:effectLst>
              </a:rPr>
              <a:t>Attributes</a:t>
            </a:r>
            <a:r>
              <a:rPr lang="ar-SA" sz="4000" b="1" dirty="0" smtClean="0">
                <a:solidFill>
                  <a:srgbClr val="FF0000"/>
                </a:solidFill>
                <a:effectLst>
                  <a:outerShdw blurRad="38100" dist="38100" dir="2700000" algn="tl">
                    <a:srgbClr val="C0C0C0"/>
                  </a:outerShdw>
                </a:effectLst>
              </a:rPr>
              <a:t> </a:t>
            </a:r>
            <a:endParaRPr lang="en-US" sz="4000" b="1" dirty="0" smtClean="0">
              <a:solidFill>
                <a:srgbClr val="FF0000"/>
              </a:solidFill>
              <a:effectLst>
                <a:outerShdw blurRad="38100" dist="38100" dir="2700000" algn="tl">
                  <a:srgbClr val="C0C0C0"/>
                </a:outerShdw>
              </a:effectLst>
            </a:endParaRPr>
          </a:p>
        </p:txBody>
      </p:sp>
      <p:pic>
        <p:nvPicPr>
          <p:cNvPr id="11268" name="Picture 4"/>
          <p:cNvPicPr>
            <a:picLocks noGrp="1" noChangeAspect="1" noChangeArrowheads="1"/>
          </p:cNvPicPr>
          <p:nvPr>
            <p:ph idx="1"/>
          </p:nvPr>
        </p:nvPicPr>
        <p:blipFill>
          <a:blip r:embed="rId2" cstate="print"/>
          <a:srcRect/>
          <a:stretch>
            <a:fillRect/>
          </a:stretch>
        </p:blipFill>
        <p:spPr>
          <a:xfrm>
            <a:off x="0" y="1524000"/>
            <a:ext cx="9067800" cy="2417763"/>
          </a:xfrm>
          <a:noFill/>
        </p:spPr>
      </p:pic>
      <p:sp>
        <p:nvSpPr>
          <p:cNvPr id="13317" name="Text Box 5"/>
          <p:cNvSpPr txBox="1">
            <a:spLocks noChangeArrowheads="1"/>
          </p:cNvSpPr>
          <p:nvPr/>
        </p:nvSpPr>
        <p:spPr bwMode="auto">
          <a:xfrm>
            <a:off x="3886200" y="4114800"/>
            <a:ext cx="4953000" cy="519113"/>
          </a:xfrm>
          <a:prstGeom prst="rect">
            <a:avLst/>
          </a:prstGeom>
          <a:noFill/>
          <a:ln w="9525">
            <a:noFill/>
            <a:miter lim="800000"/>
            <a:headEnd/>
            <a:tailEnd/>
          </a:ln>
          <a:effectLst/>
        </p:spPr>
        <p:txBody>
          <a:bodyPr>
            <a:spAutoFit/>
          </a:bodyPr>
          <a:lstStyle/>
          <a:p>
            <a:pPr>
              <a:spcBef>
                <a:spcPct val="50000"/>
              </a:spcBef>
            </a:pPr>
            <a:r>
              <a:rPr lang="ar-SA" sz="2800" b="1">
                <a:effectLst>
                  <a:outerShdw blurRad="38100" dist="38100" dir="2700000" algn="tl">
                    <a:srgbClr val="C0C0C0"/>
                  </a:outerShdw>
                </a:effectLst>
              </a:rPr>
              <a:t>ويرمز له بالرمز :</a:t>
            </a:r>
            <a:endParaRPr lang="en-US" sz="2800" b="1">
              <a:effectLst>
                <a:outerShdw blurRad="38100" dist="38100" dir="2700000" algn="tl">
                  <a:srgbClr val="C0C0C0"/>
                </a:outerShdw>
              </a:effectLst>
            </a:endParaRPr>
          </a:p>
        </p:txBody>
      </p:sp>
      <p:pic>
        <p:nvPicPr>
          <p:cNvPr id="11270" name="Picture 6"/>
          <p:cNvPicPr>
            <a:picLocks noChangeAspect="1" noChangeArrowheads="1"/>
          </p:cNvPicPr>
          <p:nvPr/>
        </p:nvPicPr>
        <p:blipFill>
          <a:blip r:embed="rId3" cstate="print"/>
          <a:srcRect/>
          <a:stretch>
            <a:fillRect/>
          </a:stretch>
        </p:blipFill>
        <p:spPr bwMode="auto">
          <a:xfrm>
            <a:off x="5410200" y="4171950"/>
            <a:ext cx="828675" cy="47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idx="1"/>
          </p:nvPr>
        </p:nvSpPr>
        <p:spPr/>
        <p:txBody>
          <a:bodyPr/>
          <a:lstStyle/>
          <a:p>
            <a:pPr eaLnBrk="1" hangingPunct="1">
              <a:lnSpc>
                <a:spcPct val="80000"/>
              </a:lnSpc>
            </a:pPr>
            <a:r>
              <a:rPr lang="ar-SA" sz="2800" b="1" dirty="0" smtClean="0"/>
              <a:t>الآن نحاول تطبيق هذه الخطوة على </a:t>
            </a:r>
            <a:r>
              <a:rPr lang="ar-SA" sz="2800" b="1" dirty="0" err="1" smtClean="0"/>
              <a:t>مثالنا :</a:t>
            </a:r>
            <a:endParaRPr lang="en-US" sz="2800" b="1" dirty="0" smtClean="0"/>
          </a:p>
          <a:p>
            <a:pPr eaLnBrk="1" hangingPunct="1">
              <a:lnSpc>
                <a:spcPct val="80000"/>
              </a:lnSpc>
            </a:pPr>
            <a:r>
              <a:rPr lang="ar-SA" sz="2800" b="1" dirty="0" smtClean="0"/>
              <a:t> </a:t>
            </a:r>
            <a:r>
              <a:rPr lang="ar-SA" sz="2800" b="1" dirty="0" err="1" smtClean="0"/>
              <a:t>المتدربات </a:t>
            </a:r>
            <a:r>
              <a:rPr lang="ar-SA" sz="2800" b="1" dirty="0" smtClean="0"/>
              <a:t>: اسم </a:t>
            </a:r>
            <a:r>
              <a:rPr lang="ar-SA" sz="2800" b="1" dirty="0" err="1" smtClean="0"/>
              <a:t>المتدربة </a:t>
            </a:r>
            <a:r>
              <a:rPr lang="ar-SA" sz="2800" b="1" dirty="0" smtClean="0"/>
              <a:t>، تاريخ </a:t>
            </a:r>
            <a:r>
              <a:rPr lang="ar-SA" sz="2800" b="1" dirty="0" err="1" smtClean="0"/>
              <a:t>الميلاد </a:t>
            </a:r>
            <a:r>
              <a:rPr lang="ar-SA" sz="2800" b="1" dirty="0" smtClean="0"/>
              <a:t>، </a:t>
            </a:r>
            <a:r>
              <a:rPr lang="ar-SA" sz="2800" b="1" dirty="0" err="1" smtClean="0"/>
              <a:t>السكن ،</a:t>
            </a:r>
            <a:r>
              <a:rPr lang="en-US" sz="2800" b="1" dirty="0" smtClean="0"/>
              <a:t>  </a:t>
            </a:r>
            <a:r>
              <a:rPr lang="ar-SA" sz="2800" b="1" dirty="0" smtClean="0"/>
              <a:t>رقم </a:t>
            </a:r>
            <a:r>
              <a:rPr lang="ar-SA" sz="2800" b="1" dirty="0" err="1" smtClean="0"/>
              <a:t>الهاتف </a:t>
            </a:r>
            <a:r>
              <a:rPr lang="ar-SA" sz="2800" b="1" dirty="0" smtClean="0"/>
              <a:t>، ونضع حقل مفتاح أساسي لتميز كل متدربة عن الأخرى</a:t>
            </a:r>
            <a:r>
              <a:rPr lang="en-US" sz="2800" b="1" dirty="0" smtClean="0"/>
              <a:t>  </a:t>
            </a:r>
            <a:r>
              <a:rPr lang="ar-SA" sz="2800" b="1" dirty="0" smtClean="0"/>
              <a:t>وهو </a:t>
            </a:r>
            <a:r>
              <a:rPr lang="ar-SA" sz="2800" b="1" u="sng" dirty="0" smtClean="0"/>
              <a:t>الرقم الأكاديمي</a:t>
            </a:r>
            <a:r>
              <a:rPr lang="en-US" sz="2800" b="1" dirty="0" smtClean="0"/>
              <a:t>  </a:t>
            </a:r>
            <a:r>
              <a:rPr lang="ar-SA" sz="2800" b="1" dirty="0" err="1" smtClean="0"/>
              <a:t>ولانضع</a:t>
            </a:r>
            <a:r>
              <a:rPr lang="ar-SA" sz="2800" b="1" dirty="0" smtClean="0"/>
              <a:t> هنا اسم الدورة لأن هذه صفة تخص الدورة </a:t>
            </a:r>
            <a:r>
              <a:rPr lang="ar-SA" sz="2800" b="1" dirty="0" err="1" smtClean="0"/>
              <a:t>ولاتخص</a:t>
            </a:r>
            <a:r>
              <a:rPr lang="ar-SA" sz="2800" b="1" dirty="0" smtClean="0"/>
              <a:t> </a:t>
            </a:r>
            <a:r>
              <a:rPr lang="ar-SA" sz="2800" b="1" dirty="0" err="1" smtClean="0"/>
              <a:t>المتدربة .</a:t>
            </a:r>
            <a:endParaRPr lang="en-US" sz="2800" b="1" dirty="0" smtClean="0"/>
          </a:p>
          <a:p>
            <a:pPr eaLnBrk="1" hangingPunct="1">
              <a:lnSpc>
                <a:spcPct val="80000"/>
              </a:lnSpc>
            </a:pPr>
            <a:r>
              <a:rPr lang="ar-SA" sz="2800" b="1" dirty="0" smtClean="0"/>
              <a:t> </a:t>
            </a:r>
            <a:r>
              <a:rPr lang="ar-SA" sz="2800" b="1" dirty="0" err="1" smtClean="0"/>
              <a:t>المدربات </a:t>
            </a:r>
            <a:r>
              <a:rPr lang="ar-SA" sz="2800" b="1" dirty="0" smtClean="0"/>
              <a:t>: اسم </a:t>
            </a:r>
            <a:r>
              <a:rPr lang="ar-SA" sz="2800" b="1" dirty="0" err="1" smtClean="0"/>
              <a:t>المدربة </a:t>
            </a:r>
            <a:r>
              <a:rPr lang="ar-SA" sz="2800" b="1" dirty="0" smtClean="0"/>
              <a:t>، </a:t>
            </a:r>
            <a:r>
              <a:rPr lang="ar-SA" sz="2800" b="1" dirty="0" err="1" smtClean="0"/>
              <a:t>التخصص </a:t>
            </a:r>
            <a:r>
              <a:rPr lang="ar-SA" sz="2800" b="1" dirty="0" smtClean="0"/>
              <a:t>، مصدر التخصص</a:t>
            </a:r>
            <a:r>
              <a:rPr lang="en-US" sz="2800" b="1" dirty="0" smtClean="0"/>
              <a:t>  </a:t>
            </a:r>
            <a:r>
              <a:rPr lang="ar-SA" sz="2800" b="1" dirty="0" smtClean="0"/>
              <a:t>، </a:t>
            </a:r>
            <a:r>
              <a:rPr lang="ar-SA" sz="2800" b="1" dirty="0" err="1" smtClean="0"/>
              <a:t>السكن </a:t>
            </a:r>
            <a:r>
              <a:rPr lang="ar-SA" sz="2800" b="1" dirty="0" smtClean="0"/>
              <a:t>، رقم </a:t>
            </a:r>
            <a:r>
              <a:rPr lang="ar-SA" sz="2800" b="1" dirty="0" err="1" smtClean="0"/>
              <a:t>المنزل </a:t>
            </a:r>
            <a:r>
              <a:rPr lang="ar-SA" sz="2800" b="1" dirty="0" smtClean="0"/>
              <a:t>، ونضع أيضا حقل مفتاح أساسي لتميز كل مدربة عن الأخرى وهو </a:t>
            </a:r>
            <a:r>
              <a:rPr lang="ar-SA" sz="2800" b="1" u="sng" dirty="0" smtClean="0"/>
              <a:t>رقم المدربة</a:t>
            </a:r>
            <a:r>
              <a:rPr lang="en-US" sz="2800" b="1" dirty="0" smtClean="0"/>
              <a:t> </a:t>
            </a:r>
            <a:r>
              <a:rPr lang="ar-SA" sz="2800" b="1" dirty="0" err="1" smtClean="0"/>
              <a:t>ولانضع</a:t>
            </a:r>
            <a:r>
              <a:rPr lang="ar-SA" sz="2800" b="1" dirty="0" smtClean="0"/>
              <a:t> هنا اسم الدورة لأن هذه صفة تخص الدورة </a:t>
            </a:r>
            <a:r>
              <a:rPr lang="ar-SA" sz="2800" b="1" dirty="0" err="1" smtClean="0"/>
              <a:t>ولاتخص</a:t>
            </a:r>
            <a:r>
              <a:rPr lang="ar-SA" sz="2800" b="1" dirty="0" smtClean="0"/>
              <a:t> المدربة </a:t>
            </a:r>
            <a:r>
              <a:rPr lang="en-US" sz="2800" b="1" dirty="0" smtClean="0"/>
              <a:t>.</a:t>
            </a:r>
          </a:p>
          <a:p>
            <a:pPr eaLnBrk="1" hangingPunct="1">
              <a:lnSpc>
                <a:spcPct val="80000"/>
              </a:lnSpc>
            </a:pPr>
            <a:r>
              <a:rPr lang="ar-SA" sz="2800" b="1" dirty="0" smtClean="0"/>
              <a:t> </a:t>
            </a:r>
            <a:r>
              <a:rPr lang="ar-SA" sz="2800" b="1" dirty="0" err="1" smtClean="0"/>
              <a:t>الدورات </a:t>
            </a:r>
            <a:r>
              <a:rPr lang="ar-SA" sz="2800" b="1" dirty="0" smtClean="0"/>
              <a:t>: اسم </a:t>
            </a:r>
            <a:r>
              <a:rPr lang="ar-SA" sz="2800" b="1" dirty="0" err="1" smtClean="0"/>
              <a:t>الدورة </a:t>
            </a:r>
            <a:r>
              <a:rPr lang="ar-SA" sz="2800" b="1" dirty="0" smtClean="0"/>
              <a:t>، عدد ساعات </a:t>
            </a:r>
            <a:r>
              <a:rPr lang="ar-SA" sz="2800" b="1" dirty="0" err="1" smtClean="0"/>
              <a:t>الدورة </a:t>
            </a:r>
            <a:r>
              <a:rPr lang="ar-SA" sz="2800" b="1" dirty="0" smtClean="0"/>
              <a:t>، و نضع أيضا حقل </a:t>
            </a:r>
            <a:r>
              <a:rPr lang="ar-SA" sz="2800" b="1" dirty="0" smtClean="0"/>
              <a:t>مفتاح </a:t>
            </a:r>
            <a:r>
              <a:rPr lang="ar-SA" sz="2800" b="1" dirty="0" smtClean="0"/>
              <a:t>أساسي لتميز كل دورة عن الأخرى وهو </a:t>
            </a:r>
            <a:r>
              <a:rPr lang="ar-SA" sz="2800" b="1" u="sng" dirty="0" smtClean="0"/>
              <a:t>رقم الدورة</a:t>
            </a:r>
            <a:r>
              <a:rPr lang="en-US" sz="2800" b="1" dirty="0" smtClean="0"/>
              <a:t> .</a:t>
            </a:r>
          </a:p>
          <a:p>
            <a:pPr eaLnBrk="1" hangingPunct="1">
              <a:lnSpc>
                <a:spcPct val="80000"/>
              </a:lnSpc>
            </a:pPr>
            <a:endParaRPr lang="en-US" sz="28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4"/>
          <p:cNvPicPr>
            <a:picLocks noGrp="1" noChangeAspect="1" noChangeArrowheads="1"/>
          </p:cNvPicPr>
          <p:nvPr>
            <p:ph idx="1"/>
          </p:nvPr>
        </p:nvPicPr>
        <p:blipFill>
          <a:blip r:embed="rId2" cstate="print"/>
          <a:srcRect/>
          <a:stretch>
            <a:fillRect/>
          </a:stretch>
        </p:blipFill>
        <p:spPr>
          <a:xfrm>
            <a:off x="762000" y="685800"/>
            <a:ext cx="7467600" cy="5283200"/>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6"/>
          <p:cNvPicPr>
            <a:picLocks noGrp="1" noChangeAspect="1" noChangeArrowheads="1"/>
          </p:cNvPicPr>
          <p:nvPr>
            <p:ph idx="1"/>
          </p:nvPr>
        </p:nvPicPr>
        <p:blipFill>
          <a:blip r:embed="rId2" cstate="print"/>
          <a:srcRect/>
          <a:stretch>
            <a:fillRect/>
          </a:stretch>
        </p:blipFill>
        <p:spPr>
          <a:xfrm>
            <a:off x="0" y="457200"/>
            <a:ext cx="8991600" cy="5668963"/>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6"/>
          <p:cNvPicPr>
            <a:picLocks noGrp="1" noChangeAspect="1" noChangeArrowheads="1"/>
          </p:cNvPicPr>
          <p:nvPr>
            <p:ph idx="1"/>
          </p:nvPr>
        </p:nvPicPr>
        <p:blipFill>
          <a:blip r:embed="rId2" cstate="print"/>
          <a:srcRect/>
          <a:stretch>
            <a:fillRect/>
          </a:stretch>
        </p:blipFill>
        <p:spPr>
          <a:xfrm>
            <a:off x="0" y="1295400"/>
            <a:ext cx="8686800" cy="4876800"/>
          </a:xfr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4"/>
          <p:cNvPicPr>
            <a:picLocks noGrp="1" noChangeAspect="1" noChangeArrowheads="1"/>
          </p:cNvPicPr>
          <p:nvPr>
            <p:ph idx="1"/>
          </p:nvPr>
        </p:nvPicPr>
        <p:blipFill>
          <a:blip r:embed="rId2" cstate="print"/>
          <a:srcRect/>
          <a:stretch>
            <a:fillRect/>
          </a:stretch>
        </p:blipFill>
        <p:spPr>
          <a:xfrm>
            <a:off x="0" y="304800"/>
            <a:ext cx="9144000" cy="5821363"/>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04800"/>
            <a:ext cx="8229600" cy="1143000"/>
          </a:xfrm>
        </p:spPr>
        <p:txBody>
          <a:bodyPr/>
          <a:lstStyle/>
          <a:p>
            <a:pPr eaLnBrk="1" hangingPunct="1"/>
            <a:r>
              <a:rPr lang="ar-SA" b="1" smtClean="0">
                <a:solidFill>
                  <a:srgbClr val="FF0000"/>
                </a:solidFill>
                <a:effectLst>
                  <a:outerShdw blurRad="38100" dist="38100" dir="2700000" algn="tl">
                    <a:srgbClr val="C0C0C0"/>
                  </a:outerShdw>
                </a:effectLst>
              </a:rPr>
              <a:t>3- وضع العلاقات  </a:t>
            </a:r>
            <a:r>
              <a:rPr lang="en-US" b="1" smtClean="0">
                <a:solidFill>
                  <a:srgbClr val="FF0000"/>
                </a:solidFill>
                <a:effectLst>
                  <a:outerShdw blurRad="38100" dist="38100" dir="2700000" algn="tl">
                    <a:srgbClr val="C0C0C0"/>
                  </a:outerShdw>
                </a:effectLst>
              </a:rPr>
              <a:t>Relationship</a:t>
            </a:r>
            <a:r>
              <a:rPr lang="ar-SA" smtClean="0">
                <a:solidFill>
                  <a:srgbClr val="FF0000"/>
                </a:solidFill>
                <a:effectLst>
                  <a:outerShdw blurRad="38100" dist="38100" dir="2700000" algn="tl">
                    <a:srgbClr val="C0C0C0"/>
                  </a:outerShdw>
                </a:effectLst>
              </a:rPr>
              <a:t> </a:t>
            </a:r>
            <a:endParaRPr lang="en-US" smtClean="0">
              <a:solidFill>
                <a:srgbClr val="FF0000"/>
              </a:solidFill>
              <a:effectLst>
                <a:outerShdw blurRad="38100" dist="38100" dir="2700000" algn="tl">
                  <a:srgbClr val="C0C0C0"/>
                </a:outerShdw>
              </a:effectLst>
            </a:endParaRPr>
          </a:p>
        </p:txBody>
      </p:sp>
      <p:sp>
        <p:nvSpPr>
          <p:cNvPr id="17412" name="Rectangle 3"/>
          <p:cNvSpPr>
            <a:spLocks noGrp="1" noChangeArrowheads="1"/>
          </p:cNvSpPr>
          <p:nvPr>
            <p:ph idx="1"/>
          </p:nvPr>
        </p:nvSpPr>
        <p:spPr/>
        <p:txBody>
          <a:bodyPr/>
          <a:lstStyle/>
          <a:p>
            <a:pPr eaLnBrk="1" hangingPunct="1"/>
            <a:r>
              <a:rPr lang="ar-SA" b="1" dirty="0" smtClean="0"/>
              <a:t>العلاقة الرابطة هي العلاقة التي تربط بين الكيانات وتمثل علاقة رابطة في العالم المصغر الذي تمثله قاعدة البيانات وتهتم قواعد البيانات بشكل كبير جدا بالعلاقات الرابطة بين الكيانات لأنها تعبر عن الروابط بين البيانات في الواقع وتمثل العلاقة غالبا بفعل مضارع.</a:t>
            </a:r>
          </a:p>
          <a:p>
            <a:pPr eaLnBrk="1" hangingPunct="1"/>
            <a:r>
              <a:rPr lang="ar-SA" b="1" dirty="0" smtClean="0"/>
              <a:t>ويرمز لها بالرمز:</a:t>
            </a:r>
            <a:endParaRPr lang="en-US" b="1" dirty="0" smtClean="0"/>
          </a:p>
          <a:p>
            <a:pPr eaLnBrk="1" hangingPunct="1"/>
            <a:r>
              <a:rPr lang="ar-SA" b="1" dirty="0" smtClean="0"/>
              <a:t>لنطبق ذلك على المثال السابق ونربط الكيانات لدينا بعلاقات:</a:t>
            </a:r>
            <a:endParaRPr lang="en-US" b="1" dirty="0" smtClean="0"/>
          </a:p>
          <a:p>
            <a:pPr eaLnBrk="1" hangingPunct="1"/>
            <a:endParaRPr lang="en-US" dirty="0" smtClean="0"/>
          </a:p>
        </p:txBody>
      </p:sp>
      <p:pic>
        <p:nvPicPr>
          <p:cNvPr id="17413" name="Picture 4"/>
          <p:cNvPicPr>
            <a:picLocks noChangeAspect="1" noChangeArrowheads="1"/>
          </p:cNvPicPr>
          <p:nvPr/>
        </p:nvPicPr>
        <p:blipFill>
          <a:blip r:embed="rId2" cstate="print"/>
          <a:srcRect/>
          <a:stretch>
            <a:fillRect/>
          </a:stretch>
        </p:blipFill>
        <p:spPr bwMode="auto">
          <a:xfrm>
            <a:off x="4343400" y="3505200"/>
            <a:ext cx="11430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4"/>
          <p:cNvPicPr>
            <a:picLocks noGrp="1" noChangeAspect="1" noChangeArrowheads="1"/>
          </p:cNvPicPr>
          <p:nvPr>
            <p:ph idx="1"/>
          </p:nvPr>
        </p:nvPicPr>
        <p:blipFill>
          <a:blip r:embed="rId2" cstate="print"/>
          <a:srcRect/>
          <a:stretch>
            <a:fillRect/>
          </a:stretch>
        </p:blipFill>
        <p:spPr>
          <a:xfrm>
            <a:off x="0" y="198438"/>
            <a:ext cx="9144000" cy="6126162"/>
          </a:xfr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ar-SA" sz="4000" b="1" smtClean="0">
                <a:solidFill>
                  <a:srgbClr val="FF0000"/>
                </a:solidFill>
                <a:effectLst>
                  <a:outerShdw blurRad="38100" dist="38100" dir="2700000" algn="tl">
                    <a:srgbClr val="C0C0C0"/>
                  </a:outerShdw>
                </a:effectLst>
              </a:rPr>
              <a:t>4- تحديد نوع العلاقة بتحديد نسبة المشاركة </a:t>
            </a:r>
            <a:r>
              <a:rPr lang="en-US" sz="4000" b="1" smtClean="0">
                <a:solidFill>
                  <a:srgbClr val="FF0000"/>
                </a:solidFill>
                <a:effectLst>
                  <a:outerShdw blurRad="38100" dist="38100" dir="2700000" algn="tl">
                    <a:srgbClr val="C0C0C0"/>
                  </a:outerShdw>
                </a:effectLst>
              </a:rPr>
              <a:t>Cardinality ratio</a:t>
            </a:r>
            <a:r>
              <a:rPr lang="ar-SA" sz="4000" b="1" smtClean="0">
                <a:solidFill>
                  <a:srgbClr val="FF0000"/>
                </a:solidFill>
                <a:effectLst>
                  <a:outerShdw blurRad="38100" dist="38100" dir="2700000" algn="tl">
                    <a:srgbClr val="C0C0C0"/>
                  </a:outerShdw>
                </a:effectLst>
              </a:rPr>
              <a:t> :</a:t>
            </a:r>
            <a:r>
              <a:rPr lang="ar-SA" sz="4000" smtClean="0">
                <a:solidFill>
                  <a:srgbClr val="FF0000"/>
                </a:solidFill>
                <a:effectLst>
                  <a:outerShdw blurRad="38100" dist="38100" dir="2700000" algn="tl">
                    <a:srgbClr val="C0C0C0"/>
                  </a:outerShdw>
                </a:effectLst>
              </a:rPr>
              <a:t> </a:t>
            </a:r>
            <a:endParaRPr lang="en-US" sz="4000" smtClean="0">
              <a:solidFill>
                <a:srgbClr val="FF0000"/>
              </a:solidFill>
              <a:effectLst>
                <a:outerShdw blurRad="38100" dist="38100" dir="2700000" algn="tl">
                  <a:srgbClr val="C0C0C0"/>
                </a:outerShdw>
              </a:effectLst>
            </a:endParaRPr>
          </a:p>
        </p:txBody>
      </p:sp>
      <p:sp>
        <p:nvSpPr>
          <p:cNvPr id="19460" name="Rectangle 3"/>
          <p:cNvSpPr>
            <a:spLocks noGrp="1" noChangeArrowheads="1"/>
          </p:cNvSpPr>
          <p:nvPr>
            <p:ph idx="1"/>
          </p:nvPr>
        </p:nvSpPr>
        <p:spPr/>
        <p:txBody>
          <a:bodyPr/>
          <a:lstStyle/>
          <a:p>
            <a:pPr eaLnBrk="1" hangingPunct="1">
              <a:lnSpc>
                <a:spcPct val="90000"/>
              </a:lnSpc>
            </a:pPr>
            <a:r>
              <a:rPr lang="ar-SA" sz="2400" b="1" u="sng" smtClean="0"/>
              <a:t>أولاً- علاقة واحد إلى واحد</a:t>
            </a:r>
            <a:endParaRPr lang="en-US" sz="2400" b="1" smtClean="0"/>
          </a:p>
          <a:p>
            <a:pPr eaLnBrk="1" hangingPunct="1">
              <a:lnSpc>
                <a:spcPct val="90000"/>
              </a:lnSpc>
            </a:pPr>
            <a:r>
              <a:rPr lang="en-US" sz="2400" b="1" smtClean="0"/>
              <a:t>One to One     </a:t>
            </a:r>
          </a:p>
          <a:p>
            <a:pPr eaLnBrk="1" hangingPunct="1">
              <a:lnSpc>
                <a:spcPct val="90000"/>
              </a:lnSpc>
            </a:pPr>
            <a:r>
              <a:rPr lang="en-US" sz="2400" b="1" smtClean="0"/>
              <a:t>    </a:t>
            </a:r>
            <a:r>
              <a:rPr lang="ar-SA" sz="2400" b="1" smtClean="0"/>
              <a:t>يرمز لها بــ </a:t>
            </a:r>
            <a:r>
              <a:rPr lang="en-US" sz="2400" b="1" smtClean="0"/>
              <a:t>1:1</a:t>
            </a:r>
          </a:p>
          <a:p>
            <a:pPr eaLnBrk="1" hangingPunct="1">
              <a:lnSpc>
                <a:spcPct val="90000"/>
              </a:lnSpc>
            </a:pPr>
            <a:r>
              <a:rPr lang="ar-SA" sz="2400" b="1" smtClean="0"/>
              <a:t>يكون في هذه العلاقة لكل سجل في الكيان الأول سجل مطابق واحد في الكيان الثاني وكل سجل في الكيان الثاني له سجل مطابق واحد في الكيان الأول </a:t>
            </a:r>
            <a:endParaRPr lang="en-US" sz="2400" b="1" smtClean="0"/>
          </a:p>
          <a:p>
            <a:pPr eaLnBrk="1" hangingPunct="1">
              <a:lnSpc>
                <a:spcPct val="90000"/>
              </a:lnSpc>
            </a:pPr>
            <a:r>
              <a:rPr lang="ar-SA" sz="2400" b="1" smtClean="0"/>
              <a:t>مثال:</a:t>
            </a:r>
            <a:endParaRPr lang="en-US" sz="2400" b="1" smtClean="0"/>
          </a:p>
          <a:p>
            <a:pPr eaLnBrk="1" hangingPunct="1">
              <a:lnSpc>
                <a:spcPct val="90000"/>
              </a:lnSpc>
            </a:pPr>
            <a:r>
              <a:rPr lang="ar-SA" sz="2400" b="1" smtClean="0"/>
              <a:t>شركة تتكون من عدة أقسام ، بحيث لكل قسم مدير واحد وكل مدير يرأس قسم واحد فتكون العلاقة بين كيان المدير وكيان الأقسام علاقة واحد إلى واحد</a:t>
            </a:r>
            <a:r>
              <a:rPr lang="en-US" sz="2400" b="1" smtClean="0"/>
              <a:t>.</a:t>
            </a:r>
          </a:p>
          <a:p>
            <a:pPr eaLnBrk="1" hangingPunct="1">
              <a:lnSpc>
                <a:spcPct val="90000"/>
              </a:lnSpc>
            </a:pPr>
            <a:endParaRPr lang="en-US" sz="2400" b="1" smtClean="0"/>
          </a:p>
        </p:txBody>
      </p:sp>
      <p:grpSp>
        <p:nvGrpSpPr>
          <p:cNvPr id="19461" name="Group 18"/>
          <p:cNvGrpSpPr>
            <a:grpSpLocks noChangeAspect="1"/>
          </p:cNvGrpSpPr>
          <p:nvPr/>
        </p:nvGrpSpPr>
        <p:grpSpPr bwMode="auto">
          <a:xfrm>
            <a:off x="1965325" y="4724400"/>
            <a:ext cx="5273675" cy="1371600"/>
            <a:chOff x="1795" y="3924"/>
            <a:chExt cx="8306" cy="2160"/>
          </a:xfrm>
        </p:grpSpPr>
        <p:sp>
          <p:nvSpPr>
            <p:cNvPr id="19462" name="AutoShape 27"/>
            <p:cNvSpPr>
              <a:spLocks noChangeAspect="1" noChangeArrowheads="1" noTextEdit="1"/>
            </p:cNvSpPr>
            <p:nvPr/>
          </p:nvSpPr>
          <p:spPr bwMode="auto">
            <a:xfrm>
              <a:off x="1795" y="3924"/>
              <a:ext cx="8306" cy="2160"/>
            </a:xfrm>
            <a:prstGeom prst="rect">
              <a:avLst/>
            </a:prstGeom>
            <a:noFill/>
            <a:ln w="9525">
              <a:noFill/>
              <a:miter lim="800000"/>
              <a:headEnd/>
              <a:tailEnd/>
            </a:ln>
          </p:spPr>
          <p:txBody>
            <a:bodyPr/>
            <a:lstStyle/>
            <a:p>
              <a:endParaRPr lang="ar-SA"/>
            </a:p>
          </p:txBody>
        </p:sp>
        <p:sp>
          <p:nvSpPr>
            <p:cNvPr id="19463" name="Rectangle 26"/>
            <p:cNvSpPr>
              <a:spLocks noChangeArrowheads="1"/>
            </p:cNvSpPr>
            <p:nvPr/>
          </p:nvSpPr>
          <p:spPr bwMode="auto">
            <a:xfrm>
              <a:off x="7474" y="4544"/>
              <a:ext cx="1015" cy="873"/>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a:cs typeface="Times New Roman" pitchFamily="18" charset="0"/>
                </a:rPr>
                <a:t>المدير</a:t>
              </a:r>
              <a:endParaRPr lang="ar-SA"/>
            </a:p>
          </p:txBody>
        </p:sp>
        <p:sp>
          <p:nvSpPr>
            <p:cNvPr id="19464" name="Rectangle 25"/>
            <p:cNvSpPr>
              <a:spLocks noChangeArrowheads="1"/>
            </p:cNvSpPr>
            <p:nvPr/>
          </p:nvSpPr>
          <p:spPr bwMode="auto">
            <a:xfrm>
              <a:off x="3287" y="4544"/>
              <a:ext cx="1054" cy="946"/>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a:cs typeface="Times New Roman" pitchFamily="18" charset="0"/>
                </a:rPr>
                <a:t>القسم</a:t>
              </a:r>
              <a:endParaRPr lang="ar-SA"/>
            </a:p>
          </p:txBody>
        </p:sp>
        <p:sp>
          <p:nvSpPr>
            <p:cNvPr id="19465" name="Line 24"/>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a:lstStyle/>
            <a:p>
              <a:endParaRPr lang="ar-SA"/>
            </a:p>
          </p:txBody>
        </p:sp>
        <p:sp>
          <p:nvSpPr>
            <p:cNvPr id="19466" name="Line 23"/>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a:lstStyle/>
            <a:p>
              <a:endParaRPr lang="ar-SA"/>
            </a:p>
          </p:txBody>
        </p:sp>
        <p:sp>
          <p:nvSpPr>
            <p:cNvPr id="19467" name="Text Box 22"/>
            <p:cNvSpPr txBox="1">
              <a:spLocks noChangeArrowheads="1"/>
            </p:cNvSpPr>
            <p:nvPr/>
          </p:nvSpPr>
          <p:spPr bwMode="auto">
            <a:xfrm>
              <a:off x="6942" y="4099"/>
              <a:ext cx="411" cy="578"/>
            </a:xfrm>
            <a:prstGeom prst="rect">
              <a:avLst/>
            </a:prstGeom>
            <a:noFill/>
            <a:ln w="9525">
              <a:noFill/>
              <a:miter lim="800000"/>
              <a:headEnd/>
              <a:tailEnd/>
            </a:ln>
          </p:spPr>
          <p:txBody>
            <a:bodyPr wrap="none" lIns="58522" tIns="29261" rIns="58522" bIns="29261">
              <a:spAutoFit/>
            </a:bodyPr>
            <a:lstStyle/>
            <a:p>
              <a:pPr algn="ctr"/>
              <a:r>
                <a:rPr lang="ar-SA" sz="2000">
                  <a:solidFill>
                    <a:srgbClr val="000000"/>
                  </a:solidFill>
                  <a:cs typeface="Times New Roman" pitchFamily="18" charset="0"/>
                </a:rPr>
                <a:t>1</a:t>
              </a:r>
              <a:endParaRPr lang="ar-SA"/>
            </a:p>
          </p:txBody>
        </p:sp>
        <p:sp>
          <p:nvSpPr>
            <p:cNvPr id="19468" name="Text Box 21"/>
            <p:cNvSpPr txBox="1">
              <a:spLocks noChangeArrowheads="1"/>
            </p:cNvSpPr>
            <p:nvPr/>
          </p:nvSpPr>
          <p:spPr bwMode="auto">
            <a:xfrm>
              <a:off x="4764" y="4177"/>
              <a:ext cx="411" cy="578"/>
            </a:xfrm>
            <a:prstGeom prst="rect">
              <a:avLst/>
            </a:prstGeom>
            <a:noFill/>
            <a:ln w="9525">
              <a:noFill/>
              <a:miter lim="800000"/>
              <a:headEnd/>
              <a:tailEnd/>
            </a:ln>
          </p:spPr>
          <p:txBody>
            <a:bodyPr wrap="none" lIns="58522" tIns="29261" rIns="58522" bIns="29261">
              <a:spAutoFit/>
            </a:bodyPr>
            <a:lstStyle/>
            <a:p>
              <a:pPr algn="ctr"/>
              <a:r>
                <a:rPr lang="ar-SA" sz="2000">
                  <a:solidFill>
                    <a:srgbClr val="000000"/>
                  </a:solidFill>
                  <a:cs typeface="Times New Roman" pitchFamily="18" charset="0"/>
                </a:rPr>
                <a:t>1</a:t>
              </a:r>
              <a:endParaRPr lang="ar-SA"/>
            </a:p>
          </p:txBody>
        </p:sp>
        <p:sp>
          <p:nvSpPr>
            <p:cNvPr id="19469" name="Text Box 20"/>
            <p:cNvSpPr txBox="1">
              <a:spLocks noChangeArrowheads="1"/>
            </p:cNvSpPr>
            <p:nvPr/>
          </p:nvSpPr>
          <p:spPr bwMode="auto">
            <a:xfrm>
              <a:off x="4759" y="4872"/>
              <a:ext cx="411" cy="578"/>
            </a:xfrm>
            <a:prstGeom prst="rect">
              <a:avLst/>
            </a:prstGeom>
            <a:noFill/>
            <a:ln w="9525">
              <a:noFill/>
              <a:miter lim="800000"/>
              <a:headEnd/>
              <a:tailEnd/>
            </a:ln>
          </p:spPr>
          <p:txBody>
            <a:bodyPr wrap="none" lIns="58522" tIns="29261" rIns="58522" bIns="29261">
              <a:spAutoFit/>
            </a:bodyPr>
            <a:lstStyle/>
            <a:p>
              <a:pPr algn="ctr"/>
              <a:r>
                <a:rPr lang="ar-SA" sz="2000">
                  <a:solidFill>
                    <a:srgbClr val="000000"/>
                  </a:solidFill>
                  <a:cs typeface="Times New Roman" pitchFamily="18" charset="0"/>
                </a:rPr>
                <a:t>1</a:t>
              </a:r>
              <a:endParaRPr lang="ar-SA"/>
            </a:p>
          </p:txBody>
        </p:sp>
        <p:sp>
          <p:nvSpPr>
            <p:cNvPr id="19470" name="Text Box 19"/>
            <p:cNvSpPr txBox="1">
              <a:spLocks noChangeArrowheads="1"/>
            </p:cNvSpPr>
            <p:nvPr/>
          </p:nvSpPr>
          <p:spPr bwMode="auto">
            <a:xfrm>
              <a:off x="6927" y="4836"/>
              <a:ext cx="411" cy="578"/>
            </a:xfrm>
            <a:prstGeom prst="rect">
              <a:avLst/>
            </a:prstGeom>
            <a:noFill/>
            <a:ln w="9525">
              <a:noFill/>
              <a:miter lim="800000"/>
              <a:headEnd/>
              <a:tailEnd/>
            </a:ln>
          </p:spPr>
          <p:txBody>
            <a:bodyPr wrap="none" lIns="58522" tIns="29261" rIns="58522" bIns="29261">
              <a:spAutoFit/>
            </a:bodyPr>
            <a:lstStyle/>
            <a:p>
              <a:pPr algn="ctr"/>
              <a:r>
                <a:rPr lang="ar-SA" sz="2000">
                  <a:solidFill>
                    <a:srgbClr val="000000"/>
                  </a:solidFill>
                  <a:cs typeface="Times New Roman" pitchFamily="18" charset="0"/>
                </a:rPr>
                <a:t>1</a:t>
              </a:r>
              <a:endParaRPr lang="ar-SA"/>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457200" y="533400"/>
            <a:ext cx="8229600" cy="5592763"/>
          </a:xfrm>
        </p:spPr>
        <p:txBody>
          <a:bodyPr/>
          <a:lstStyle/>
          <a:p>
            <a:pPr marL="0" indent="0" eaLnBrk="1" hangingPunct="1">
              <a:spcBef>
                <a:spcPct val="0"/>
              </a:spcBef>
              <a:buFontTx/>
              <a:buNone/>
              <a:tabLst>
                <a:tab pos="457200" algn="l"/>
              </a:tabLst>
            </a:pPr>
            <a:r>
              <a:rPr lang="ar-SA" sz="2400" b="1" u="sng" smtClean="0">
                <a:cs typeface="Times New Roman" pitchFamily="18" charset="0"/>
              </a:rPr>
              <a:t>ثانياً - علاقة واحد إلى متعدد</a:t>
            </a:r>
            <a:endParaRPr lang="en-US" sz="2400" b="1" smtClean="0"/>
          </a:p>
          <a:p>
            <a:pPr marL="0" indent="0">
              <a:spcBef>
                <a:spcPct val="0"/>
              </a:spcBef>
              <a:buFontTx/>
              <a:buNone/>
              <a:tabLst>
                <a:tab pos="457200" algn="l"/>
              </a:tabLst>
            </a:pPr>
            <a:r>
              <a:rPr lang="en-US" sz="2400" b="1" smtClean="0">
                <a:cs typeface="Times New Roman" pitchFamily="18" charset="0"/>
              </a:rPr>
              <a:t>One to Many  </a:t>
            </a:r>
            <a:endParaRPr lang="en-US" sz="2400" b="1" smtClean="0"/>
          </a:p>
          <a:p>
            <a:pPr marL="0" indent="0">
              <a:spcBef>
                <a:spcPct val="0"/>
              </a:spcBef>
              <a:buFontTx/>
              <a:buNone/>
              <a:tabLst>
                <a:tab pos="457200" algn="l"/>
              </a:tabLst>
            </a:pPr>
            <a:r>
              <a:rPr lang="ar-SA" sz="2400" b="1" smtClean="0">
                <a:cs typeface="Times New Roman" pitchFamily="18" charset="0"/>
              </a:rPr>
              <a:t>  يرمز لها بــ </a:t>
            </a:r>
            <a:r>
              <a:rPr lang="en-US" sz="2400" b="1" smtClean="0">
                <a:cs typeface="Times New Roman" pitchFamily="18" charset="0"/>
              </a:rPr>
              <a:t>1:M</a:t>
            </a:r>
            <a:endParaRPr lang="en-US" sz="2400" b="1" smtClean="0"/>
          </a:p>
          <a:p>
            <a:pPr marL="0" indent="0">
              <a:spcBef>
                <a:spcPct val="0"/>
              </a:spcBef>
              <a:buFontTx/>
              <a:buNone/>
              <a:tabLst>
                <a:tab pos="457200" algn="l"/>
              </a:tabLst>
            </a:pPr>
            <a:r>
              <a:rPr lang="ar-SA" sz="2400" b="1" smtClean="0">
                <a:cs typeface="Times New Roman" pitchFamily="18" charset="0"/>
              </a:rPr>
              <a:t>يكون في هذه العلاقة لكل سجل في الكيان الأول عدة سجلات مطابقة  في الكيان الثاني وكل سجل في الكيان الثاني له سجل مطابق واحد في الكيان الأول</a:t>
            </a:r>
            <a:endParaRPr lang="en-US" sz="2400" b="1" smtClean="0"/>
          </a:p>
          <a:p>
            <a:pPr marL="0" indent="0">
              <a:spcBef>
                <a:spcPct val="0"/>
              </a:spcBef>
              <a:buFontTx/>
              <a:buNone/>
              <a:tabLst>
                <a:tab pos="457200" algn="l"/>
              </a:tabLst>
            </a:pPr>
            <a:r>
              <a:rPr lang="ar-SA" sz="2400" b="1" smtClean="0">
                <a:cs typeface="Times New Roman" pitchFamily="18" charset="0"/>
              </a:rPr>
              <a:t>مثال:</a:t>
            </a:r>
            <a:endParaRPr lang="en-US" sz="2400" b="1" smtClean="0"/>
          </a:p>
          <a:p>
            <a:pPr marL="0" indent="0">
              <a:spcBef>
                <a:spcPct val="0"/>
              </a:spcBef>
              <a:tabLst>
                <a:tab pos="457200" algn="l"/>
              </a:tabLst>
            </a:pPr>
            <a:r>
              <a:rPr lang="ar-SA" sz="2400" b="1" smtClean="0">
                <a:cs typeface="Times New Roman" pitchFamily="18" charset="0"/>
              </a:rPr>
              <a:t>حضانة أطفال كل طفل يعتنى به من قبل مربية واحدة فقط بينما المربية ممكن أن تكون مسئولة عن أكثر من طفل فتكون العلاقة بين المربيات و الأطفال علاقة واحد إلى متعدد</a:t>
            </a:r>
            <a:endParaRPr lang="en-US" sz="2400" b="1" smtClean="0"/>
          </a:p>
          <a:p>
            <a:pPr marL="0" indent="0" eaLnBrk="1" hangingPunct="1">
              <a:tabLst>
                <a:tab pos="457200" algn="l"/>
              </a:tabLst>
            </a:pPr>
            <a:endParaRPr lang="en-US" sz="2400" b="1" smtClean="0"/>
          </a:p>
        </p:txBody>
      </p:sp>
      <p:grpSp>
        <p:nvGrpSpPr>
          <p:cNvPr id="20484" name="Group 1"/>
          <p:cNvGrpSpPr>
            <a:grpSpLocks noChangeAspect="1"/>
          </p:cNvGrpSpPr>
          <p:nvPr/>
        </p:nvGrpSpPr>
        <p:grpSpPr bwMode="auto">
          <a:xfrm>
            <a:off x="2286000" y="4343400"/>
            <a:ext cx="5273675" cy="935038"/>
            <a:chOff x="1783" y="4200"/>
            <a:chExt cx="8306" cy="1472"/>
          </a:xfrm>
        </p:grpSpPr>
        <p:sp>
          <p:nvSpPr>
            <p:cNvPr id="20485" name="AutoShape 10"/>
            <p:cNvSpPr>
              <a:spLocks noChangeAspect="1" noChangeArrowheads="1" noTextEdit="1"/>
            </p:cNvSpPr>
            <p:nvPr/>
          </p:nvSpPr>
          <p:spPr bwMode="auto">
            <a:xfrm>
              <a:off x="1783" y="4200"/>
              <a:ext cx="8306" cy="1472"/>
            </a:xfrm>
            <a:prstGeom prst="rect">
              <a:avLst/>
            </a:prstGeom>
            <a:noFill/>
            <a:ln w="9525">
              <a:noFill/>
              <a:miter lim="800000"/>
              <a:headEnd/>
              <a:tailEnd/>
            </a:ln>
          </p:spPr>
          <p:txBody>
            <a:bodyPr/>
            <a:lstStyle/>
            <a:p>
              <a:endParaRPr lang="ar-SA"/>
            </a:p>
          </p:txBody>
        </p:sp>
        <p:sp>
          <p:nvSpPr>
            <p:cNvPr id="20486" name="Rectangle 9"/>
            <p:cNvSpPr>
              <a:spLocks noChangeArrowheads="1"/>
            </p:cNvSpPr>
            <p:nvPr/>
          </p:nvSpPr>
          <p:spPr bwMode="auto">
            <a:xfrm>
              <a:off x="7320" y="4671"/>
              <a:ext cx="1051" cy="969"/>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62179" tIns="31090" rIns="62179" bIns="31090" anchor="ctr">
              <a:flatTx/>
            </a:bodyPr>
            <a:lstStyle/>
            <a:p>
              <a:pPr algn="ctr"/>
              <a:r>
                <a:rPr lang="ar-SA" sz="1600" b="1">
                  <a:cs typeface="Times New Roman" pitchFamily="18" charset="0"/>
                </a:rPr>
                <a:t>المربية</a:t>
              </a:r>
              <a:endParaRPr lang="ar-SA"/>
            </a:p>
          </p:txBody>
        </p:sp>
        <p:sp>
          <p:nvSpPr>
            <p:cNvPr id="20487" name="Rectangle 8"/>
            <p:cNvSpPr>
              <a:spLocks noChangeArrowheads="1"/>
            </p:cNvSpPr>
            <p:nvPr/>
          </p:nvSpPr>
          <p:spPr bwMode="auto">
            <a:xfrm>
              <a:off x="3158" y="4671"/>
              <a:ext cx="976" cy="1001"/>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62179" tIns="31090" rIns="62179" bIns="31090" anchor="ctr">
              <a:flatTx/>
            </a:bodyPr>
            <a:lstStyle/>
            <a:p>
              <a:pPr algn="ctr"/>
              <a:r>
                <a:rPr lang="ar-SA" sz="1600" b="1"/>
                <a:t>الطفل</a:t>
              </a:r>
              <a:endParaRPr lang="ar-SA"/>
            </a:p>
          </p:txBody>
        </p:sp>
        <p:sp>
          <p:nvSpPr>
            <p:cNvPr id="20488" name="Line 7"/>
            <p:cNvSpPr>
              <a:spLocks noChangeShapeType="1"/>
            </p:cNvSpPr>
            <p:nvPr/>
          </p:nvSpPr>
          <p:spPr bwMode="auto">
            <a:xfrm flipH="1">
              <a:off x="5243" y="4671"/>
              <a:ext cx="1385" cy="0"/>
            </a:xfrm>
            <a:prstGeom prst="line">
              <a:avLst/>
            </a:prstGeom>
            <a:noFill/>
            <a:ln w="38100">
              <a:solidFill>
                <a:srgbClr val="000000"/>
              </a:solidFill>
              <a:round/>
              <a:headEnd/>
              <a:tailEnd type="triangle" w="med" len="med"/>
            </a:ln>
          </p:spPr>
          <p:txBody>
            <a:bodyPr/>
            <a:lstStyle/>
            <a:p>
              <a:endParaRPr lang="ar-SA"/>
            </a:p>
          </p:txBody>
        </p:sp>
        <p:sp>
          <p:nvSpPr>
            <p:cNvPr id="20489" name="Line 6"/>
            <p:cNvSpPr>
              <a:spLocks noChangeShapeType="1"/>
            </p:cNvSpPr>
            <p:nvPr/>
          </p:nvSpPr>
          <p:spPr bwMode="auto">
            <a:xfrm>
              <a:off x="5243" y="5517"/>
              <a:ext cx="1384" cy="0"/>
            </a:xfrm>
            <a:prstGeom prst="line">
              <a:avLst/>
            </a:prstGeom>
            <a:noFill/>
            <a:ln w="38100">
              <a:solidFill>
                <a:srgbClr val="000000"/>
              </a:solidFill>
              <a:round/>
              <a:headEnd/>
              <a:tailEnd type="triangle" w="med" len="med"/>
            </a:ln>
          </p:spPr>
          <p:txBody>
            <a:bodyPr/>
            <a:lstStyle/>
            <a:p>
              <a:endParaRPr lang="ar-SA"/>
            </a:p>
          </p:txBody>
        </p:sp>
        <p:sp>
          <p:nvSpPr>
            <p:cNvPr id="20490" name="Text Box 5"/>
            <p:cNvSpPr txBox="1">
              <a:spLocks noChangeArrowheads="1"/>
            </p:cNvSpPr>
            <p:nvPr/>
          </p:nvSpPr>
          <p:spPr bwMode="auto">
            <a:xfrm>
              <a:off x="6761" y="4200"/>
              <a:ext cx="421" cy="593"/>
            </a:xfrm>
            <a:prstGeom prst="rect">
              <a:avLst/>
            </a:prstGeom>
            <a:noFill/>
            <a:ln w="9525">
              <a:noFill/>
              <a:miter lim="800000"/>
              <a:headEnd/>
              <a:tailEnd/>
            </a:ln>
          </p:spPr>
          <p:txBody>
            <a:bodyPr wrap="none" lIns="62179" tIns="31090" rIns="62179" bIns="31090">
              <a:spAutoFit/>
            </a:bodyPr>
            <a:lstStyle/>
            <a:p>
              <a:r>
                <a:rPr lang="ar-SA" sz="2200">
                  <a:solidFill>
                    <a:srgbClr val="000000"/>
                  </a:solidFill>
                  <a:cs typeface="Times New Roman" pitchFamily="18" charset="0"/>
                </a:rPr>
                <a:t>1</a:t>
              </a:r>
              <a:endParaRPr lang="ar-SA"/>
            </a:p>
          </p:txBody>
        </p:sp>
        <p:sp>
          <p:nvSpPr>
            <p:cNvPr id="20491" name="Text Box 4"/>
            <p:cNvSpPr txBox="1">
              <a:spLocks noChangeArrowheads="1"/>
            </p:cNvSpPr>
            <p:nvPr/>
          </p:nvSpPr>
          <p:spPr bwMode="auto">
            <a:xfrm>
              <a:off x="4319" y="4282"/>
              <a:ext cx="556" cy="593"/>
            </a:xfrm>
            <a:prstGeom prst="rect">
              <a:avLst/>
            </a:prstGeom>
            <a:noFill/>
            <a:ln w="9525">
              <a:noFill/>
              <a:miter lim="800000"/>
              <a:headEnd/>
              <a:tailEnd/>
            </a:ln>
          </p:spPr>
          <p:txBody>
            <a:bodyPr wrap="none" lIns="62179" tIns="31090" rIns="62179" bIns="31090">
              <a:spAutoFit/>
            </a:bodyPr>
            <a:lstStyle/>
            <a:p>
              <a:r>
                <a:rPr lang="ar-SA" sz="2200">
                  <a:solidFill>
                    <a:srgbClr val="000000"/>
                  </a:solidFill>
                  <a:cs typeface="Times New Roman" pitchFamily="18" charset="0"/>
                </a:rPr>
                <a:t>M</a:t>
              </a:r>
              <a:endParaRPr lang="ar-SA"/>
            </a:p>
          </p:txBody>
        </p:sp>
        <p:sp>
          <p:nvSpPr>
            <p:cNvPr id="20492" name="Text Box 3"/>
            <p:cNvSpPr txBox="1">
              <a:spLocks noChangeArrowheads="1"/>
            </p:cNvSpPr>
            <p:nvPr/>
          </p:nvSpPr>
          <p:spPr bwMode="auto">
            <a:xfrm>
              <a:off x="4451" y="5019"/>
              <a:ext cx="421" cy="593"/>
            </a:xfrm>
            <a:prstGeom prst="rect">
              <a:avLst/>
            </a:prstGeom>
            <a:noFill/>
            <a:ln w="9525">
              <a:noFill/>
              <a:miter lim="800000"/>
              <a:headEnd/>
              <a:tailEnd/>
            </a:ln>
          </p:spPr>
          <p:txBody>
            <a:bodyPr wrap="none" lIns="62179" tIns="31090" rIns="62179" bIns="31090">
              <a:spAutoFit/>
            </a:bodyPr>
            <a:lstStyle/>
            <a:p>
              <a:r>
                <a:rPr lang="ar-SA" sz="2200">
                  <a:solidFill>
                    <a:srgbClr val="000000"/>
                  </a:solidFill>
                  <a:cs typeface="Times New Roman" pitchFamily="18" charset="0"/>
                </a:rPr>
                <a:t>1</a:t>
              </a:r>
              <a:endParaRPr lang="ar-SA"/>
            </a:p>
          </p:txBody>
        </p:sp>
        <p:sp>
          <p:nvSpPr>
            <p:cNvPr id="20493" name="Text Box 2"/>
            <p:cNvSpPr txBox="1">
              <a:spLocks noChangeArrowheads="1"/>
            </p:cNvSpPr>
            <p:nvPr/>
          </p:nvSpPr>
          <p:spPr bwMode="auto">
            <a:xfrm>
              <a:off x="6755" y="4980"/>
              <a:ext cx="421" cy="593"/>
            </a:xfrm>
            <a:prstGeom prst="rect">
              <a:avLst/>
            </a:prstGeom>
            <a:noFill/>
            <a:ln w="9525">
              <a:noFill/>
              <a:miter lim="800000"/>
              <a:headEnd/>
              <a:tailEnd/>
            </a:ln>
          </p:spPr>
          <p:txBody>
            <a:bodyPr wrap="none" lIns="62179" tIns="31090" rIns="62179" bIns="31090">
              <a:spAutoFit/>
            </a:bodyPr>
            <a:lstStyle/>
            <a:p>
              <a:r>
                <a:rPr lang="ar-SA" sz="2200">
                  <a:solidFill>
                    <a:srgbClr val="000000"/>
                  </a:solidFill>
                  <a:cs typeface="Times New Roman" pitchFamily="18" charset="0"/>
                </a:rPr>
                <a:t>1</a:t>
              </a:r>
              <a:endParaRPr lang="ar-SA"/>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ar-SA" b="1" dirty="0" smtClean="0">
                <a:solidFill>
                  <a:srgbClr val="FF0000"/>
                </a:solidFill>
                <a:effectLst>
                  <a:outerShdw blurRad="38100" dist="38100" dir="2700000" algn="tl">
                    <a:srgbClr val="C0C0C0"/>
                  </a:outerShdw>
                </a:effectLst>
              </a:rPr>
              <a:t>أنواع قواعد البيانات</a:t>
            </a:r>
            <a:endParaRPr lang="en-US" b="1" dirty="0" smtClean="0">
              <a:solidFill>
                <a:srgbClr val="FF0000"/>
              </a:solidFill>
              <a:effectLst>
                <a:outerShdw blurRad="38100" dist="38100" dir="2700000" algn="tl">
                  <a:srgbClr val="C0C0C0"/>
                </a:outerShdw>
              </a:effectLst>
            </a:endParaRPr>
          </a:p>
        </p:txBody>
      </p:sp>
      <p:sp>
        <p:nvSpPr>
          <p:cNvPr id="3076" name="Rectangle 3"/>
          <p:cNvSpPr>
            <a:spLocks noGrp="1" noChangeArrowheads="1"/>
          </p:cNvSpPr>
          <p:nvPr>
            <p:ph idx="1"/>
          </p:nvPr>
        </p:nvSpPr>
        <p:spPr/>
        <p:txBody>
          <a:bodyPr/>
          <a:lstStyle/>
          <a:p>
            <a:pPr marL="609600" indent="-609600" eaLnBrk="1" hangingPunct="1">
              <a:buFontTx/>
              <a:buAutoNum type="arabicPeriod"/>
            </a:pPr>
            <a:r>
              <a:rPr lang="ar-SA" sz="3600" b="1" smtClean="0"/>
              <a:t>قواعد البيانات الموزعة</a:t>
            </a:r>
            <a:r>
              <a:rPr lang="en-US" sz="3600" b="1" smtClean="0"/>
              <a:t> ..</a:t>
            </a:r>
          </a:p>
          <a:p>
            <a:pPr marL="609600" indent="-609600" eaLnBrk="1" hangingPunct="1">
              <a:buFontTx/>
              <a:buAutoNum type="arabicPeriod"/>
            </a:pPr>
            <a:r>
              <a:rPr lang="ar-SA" sz="3600" b="1" smtClean="0"/>
              <a:t>قواعد البيانات الشبكية</a:t>
            </a:r>
            <a:r>
              <a:rPr lang="en-US" sz="3600" b="1" smtClean="0"/>
              <a:t> .</a:t>
            </a:r>
          </a:p>
          <a:p>
            <a:pPr marL="609600" indent="-609600" eaLnBrk="1" hangingPunct="1">
              <a:buFontTx/>
              <a:buAutoNum type="arabicPeriod"/>
            </a:pPr>
            <a:r>
              <a:rPr lang="ar-SA" sz="3600" b="1" smtClean="0"/>
              <a:t>قواعد البيانات الشجرية</a:t>
            </a:r>
            <a:r>
              <a:rPr lang="en-US" sz="3600" b="1" smtClean="0"/>
              <a:t> .</a:t>
            </a:r>
          </a:p>
          <a:p>
            <a:pPr marL="609600" indent="-609600" eaLnBrk="1" hangingPunct="1">
              <a:buFontTx/>
              <a:buAutoNum type="arabicPeriod"/>
            </a:pPr>
            <a:r>
              <a:rPr lang="ar-SA" sz="3600" b="1" smtClean="0"/>
              <a:t>قواعد البيانات غرضية التوجه</a:t>
            </a:r>
            <a:r>
              <a:rPr lang="en-US" sz="3600" b="1" smtClean="0"/>
              <a:t> .</a:t>
            </a:r>
          </a:p>
          <a:p>
            <a:pPr marL="609600" indent="-609600" eaLnBrk="1" hangingPunct="1">
              <a:buFontTx/>
              <a:buAutoNum type="arabicPeriod"/>
            </a:pPr>
            <a:r>
              <a:rPr lang="ar-SA" sz="3600" b="1" smtClean="0"/>
              <a:t>قواعد البيانات العلائقية .</a:t>
            </a:r>
            <a:endParaRPr lang="en-US" sz="3600" b="1"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57200" y="381000"/>
            <a:ext cx="8229600" cy="5745163"/>
          </a:xfrm>
        </p:spPr>
        <p:txBody>
          <a:bodyPr/>
          <a:lstStyle/>
          <a:p>
            <a:r>
              <a:rPr lang="ar-SA" sz="2400" b="1" u="sng" smtClean="0">
                <a:cs typeface="Times New Roman" pitchFamily="18" charset="0"/>
              </a:rPr>
              <a:t>ثالثاً - </a:t>
            </a:r>
            <a:r>
              <a:rPr lang="ar-SA" sz="2400" b="1" u="sng" smtClean="0"/>
              <a:t>علاقة متعدد إلى متعدد</a:t>
            </a:r>
            <a:endParaRPr lang="en-US" sz="2400" b="1" smtClean="0"/>
          </a:p>
          <a:p>
            <a:r>
              <a:rPr lang="en-US" sz="2400" b="1" smtClean="0"/>
              <a:t>Many to Many   </a:t>
            </a:r>
          </a:p>
          <a:p>
            <a:r>
              <a:rPr lang="ar-SA" sz="2400" b="1" smtClean="0"/>
              <a:t>   يرمز لها بــ </a:t>
            </a:r>
            <a:r>
              <a:rPr lang="en-US" sz="2400" b="1" smtClean="0"/>
              <a:t>M:N</a:t>
            </a:r>
          </a:p>
          <a:p>
            <a:r>
              <a:rPr lang="ar-SA" sz="2400" b="1" smtClean="0"/>
              <a:t>يكون في هذه العلاقة لكل سجل في الكيان الأول عدة سجلات مطابقة في الكيان الثاني وكل سجل في الكيان الثاني له عدة سجلات مطابقة في الكيان الأول .</a:t>
            </a:r>
            <a:endParaRPr lang="en-US" sz="2400" b="1" smtClean="0"/>
          </a:p>
          <a:p>
            <a:r>
              <a:rPr lang="ar-SA" sz="2400" b="1" smtClean="0"/>
              <a:t> مثال : الجامعة ، يتم تدريس عدة مقررات ، بحيث المقرر الواحد يمكن أن يسجل فيه أكثر من طالب ، ويمكن  للطالب أن يدرس أكثر من مقرر.</a:t>
            </a:r>
          </a:p>
          <a:p>
            <a:r>
              <a:rPr lang="ar-SA" sz="2400" b="1" smtClean="0"/>
              <a:t>إذن العلاقة بين كيان الطالب وكيان المقرر علاقة متعدد إلى متعدد</a:t>
            </a:r>
          </a:p>
          <a:p>
            <a:endParaRPr lang="ar-SA" sz="2400" b="1" smtClean="0"/>
          </a:p>
          <a:p>
            <a:endParaRPr lang="ar-SA" sz="2400" b="1" smtClean="0"/>
          </a:p>
          <a:p>
            <a:endParaRPr lang="ar-SA" sz="2400" b="1" smtClean="0"/>
          </a:p>
          <a:p>
            <a:r>
              <a:rPr lang="ar-SA" sz="2400" b="1" smtClean="0"/>
              <a:t>لنطبق ذلك على مثال مركز التدريب السابق ونحدد أنواع العلاقات كالتالي:</a:t>
            </a:r>
          </a:p>
          <a:p>
            <a:endParaRPr lang="en-US" sz="2400" b="1" smtClean="0"/>
          </a:p>
        </p:txBody>
      </p:sp>
      <p:grpSp>
        <p:nvGrpSpPr>
          <p:cNvPr id="21508" name="Group 1"/>
          <p:cNvGrpSpPr>
            <a:grpSpLocks noChangeAspect="1"/>
          </p:cNvGrpSpPr>
          <p:nvPr/>
        </p:nvGrpSpPr>
        <p:grpSpPr bwMode="auto">
          <a:xfrm>
            <a:off x="2143125" y="3581400"/>
            <a:ext cx="5273675" cy="1371600"/>
            <a:chOff x="1795" y="3924"/>
            <a:chExt cx="8306" cy="2160"/>
          </a:xfrm>
        </p:grpSpPr>
        <p:sp>
          <p:nvSpPr>
            <p:cNvPr id="21509" name="AutoShape 10"/>
            <p:cNvSpPr>
              <a:spLocks noChangeAspect="1" noChangeArrowheads="1" noTextEdit="1"/>
            </p:cNvSpPr>
            <p:nvPr/>
          </p:nvSpPr>
          <p:spPr bwMode="auto">
            <a:xfrm>
              <a:off x="1795" y="3924"/>
              <a:ext cx="8306" cy="2160"/>
            </a:xfrm>
            <a:prstGeom prst="rect">
              <a:avLst/>
            </a:prstGeom>
            <a:noFill/>
            <a:ln w="9525">
              <a:noFill/>
              <a:miter lim="800000"/>
              <a:headEnd/>
              <a:tailEnd/>
            </a:ln>
          </p:spPr>
          <p:txBody>
            <a:bodyPr/>
            <a:lstStyle/>
            <a:p>
              <a:endParaRPr lang="ar-SA"/>
            </a:p>
          </p:txBody>
        </p:sp>
        <p:sp>
          <p:nvSpPr>
            <p:cNvPr id="21510" name="Rectangle 9"/>
            <p:cNvSpPr>
              <a:spLocks noChangeArrowheads="1"/>
            </p:cNvSpPr>
            <p:nvPr/>
          </p:nvSpPr>
          <p:spPr bwMode="auto">
            <a:xfrm>
              <a:off x="7474" y="4544"/>
              <a:ext cx="1015" cy="873"/>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a:cs typeface="Times New Roman" pitchFamily="18" charset="0"/>
                </a:rPr>
                <a:t>المقرر</a:t>
              </a:r>
              <a:endParaRPr lang="ar-SA"/>
            </a:p>
          </p:txBody>
        </p:sp>
        <p:sp>
          <p:nvSpPr>
            <p:cNvPr id="21511" name="Rectangle 8"/>
            <p:cNvSpPr>
              <a:spLocks noChangeArrowheads="1"/>
            </p:cNvSpPr>
            <p:nvPr/>
          </p:nvSpPr>
          <p:spPr bwMode="auto">
            <a:xfrm>
              <a:off x="3287" y="4544"/>
              <a:ext cx="1054" cy="946"/>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a:cs typeface="Times New Roman" pitchFamily="18" charset="0"/>
                </a:rPr>
                <a:t>الطالب</a:t>
              </a:r>
              <a:endParaRPr lang="ar-SA"/>
            </a:p>
          </p:txBody>
        </p:sp>
        <p:sp>
          <p:nvSpPr>
            <p:cNvPr id="21512" name="Line 7"/>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a:lstStyle/>
            <a:p>
              <a:endParaRPr lang="ar-SA"/>
            </a:p>
          </p:txBody>
        </p:sp>
        <p:sp>
          <p:nvSpPr>
            <p:cNvPr id="21513" name="Line 6"/>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a:lstStyle/>
            <a:p>
              <a:endParaRPr lang="ar-SA"/>
            </a:p>
          </p:txBody>
        </p:sp>
        <p:sp>
          <p:nvSpPr>
            <p:cNvPr id="21514" name="Text Box 5"/>
            <p:cNvSpPr txBox="1">
              <a:spLocks noChangeArrowheads="1"/>
            </p:cNvSpPr>
            <p:nvPr/>
          </p:nvSpPr>
          <p:spPr bwMode="auto">
            <a:xfrm>
              <a:off x="6947" y="4099"/>
              <a:ext cx="400" cy="563"/>
            </a:xfrm>
            <a:prstGeom prst="rect">
              <a:avLst/>
            </a:prstGeom>
            <a:noFill/>
            <a:ln w="9525">
              <a:noFill/>
              <a:miter lim="800000"/>
              <a:headEnd/>
              <a:tailEnd/>
            </a:ln>
          </p:spPr>
          <p:txBody>
            <a:bodyPr wrap="none" lIns="58522" tIns="29261" rIns="58522" bIns="29261">
              <a:spAutoFit/>
            </a:bodyPr>
            <a:lstStyle/>
            <a:p>
              <a:r>
                <a:rPr lang="ar-SA" sz="2000">
                  <a:solidFill>
                    <a:srgbClr val="000000"/>
                  </a:solidFill>
                  <a:cs typeface="Times New Roman" pitchFamily="18" charset="0"/>
                </a:rPr>
                <a:t>1</a:t>
              </a:r>
              <a:endParaRPr lang="ar-SA"/>
            </a:p>
          </p:txBody>
        </p:sp>
        <p:sp>
          <p:nvSpPr>
            <p:cNvPr id="21515" name="Text Box 4"/>
            <p:cNvSpPr txBox="1">
              <a:spLocks noChangeArrowheads="1"/>
            </p:cNvSpPr>
            <p:nvPr/>
          </p:nvSpPr>
          <p:spPr bwMode="auto">
            <a:xfrm>
              <a:off x="4639" y="4177"/>
              <a:ext cx="529" cy="572"/>
            </a:xfrm>
            <a:prstGeom prst="rect">
              <a:avLst/>
            </a:prstGeom>
            <a:noFill/>
            <a:ln w="9525">
              <a:noFill/>
              <a:miter lim="800000"/>
              <a:headEnd/>
              <a:tailEnd/>
            </a:ln>
          </p:spPr>
          <p:txBody>
            <a:bodyPr wrap="none" lIns="58522" tIns="29261" rIns="58522" bIns="29261">
              <a:spAutoFit/>
            </a:bodyPr>
            <a:lstStyle/>
            <a:p>
              <a:r>
                <a:rPr lang="ar-SA" sz="2000">
                  <a:solidFill>
                    <a:srgbClr val="000000"/>
                  </a:solidFill>
                  <a:cs typeface="Times New Roman" pitchFamily="18" charset="0"/>
                </a:rPr>
                <a:t>M</a:t>
              </a:r>
              <a:endParaRPr lang="ar-SA"/>
            </a:p>
          </p:txBody>
        </p:sp>
        <p:sp>
          <p:nvSpPr>
            <p:cNvPr id="21516" name="Text Box 3"/>
            <p:cNvSpPr txBox="1">
              <a:spLocks noChangeArrowheads="1"/>
            </p:cNvSpPr>
            <p:nvPr/>
          </p:nvSpPr>
          <p:spPr bwMode="auto">
            <a:xfrm>
              <a:off x="4764" y="4872"/>
              <a:ext cx="400" cy="563"/>
            </a:xfrm>
            <a:prstGeom prst="rect">
              <a:avLst/>
            </a:prstGeom>
            <a:noFill/>
            <a:ln w="9525">
              <a:noFill/>
              <a:miter lim="800000"/>
              <a:headEnd/>
              <a:tailEnd/>
            </a:ln>
          </p:spPr>
          <p:txBody>
            <a:bodyPr wrap="none" lIns="58522" tIns="29261" rIns="58522" bIns="29261">
              <a:spAutoFit/>
            </a:bodyPr>
            <a:lstStyle/>
            <a:p>
              <a:r>
                <a:rPr lang="ar-SA" sz="2000">
                  <a:solidFill>
                    <a:srgbClr val="000000"/>
                  </a:solidFill>
                  <a:cs typeface="Times New Roman" pitchFamily="18" charset="0"/>
                </a:rPr>
                <a:t>1</a:t>
              </a:r>
              <a:endParaRPr lang="ar-SA"/>
            </a:p>
          </p:txBody>
        </p:sp>
        <p:sp>
          <p:nvSpPr>
            <p:cNvPr id="21517" name="Text Box 2"/>
            <p:cNvSpPr txBox="1">
              <a:spLocks noChangeArrowheads="1"/>
            </p:cNvSpPr>
            <p:nvPr/>
          </p:nvSpPr>
          <p:spPr bwMode="auto">
            <a:xfrm>
              <a:off x="6852" y="4836"/>
              <a:ext cx="479" cy="578"/>
            </a:xfrm>
            <a:prstGeom prst="rect">
              <a:avLst/>
            </a:prstGeom>
            <a:noFill/>
            <a:ln w="9525">
              <a:noFill/>
              <a:miter lim="800000"/>
              <a:headEnd/>
              <a:tailEnd/>
            </a:ln>
          </p:spPr>
          <p:txBody>
            <a:bodyPr wrap="none" lIns="58522" tIns="29261" rIns="58522" bIns="29261">
              <a:spAutoFit/>
            </a:bodyPr>
            <a:lstStyle/>
            <a:p>
              <a:r>
                <a:rPr lang="en-US" sz="2000">
                  <a:solidFill>
                    <a:srgbClr val="000000"/>
                  </a:solidFill>
                </a:rPr>
                <a:t>N</a:t>
              </a:r>
              <a:endParaRPr lang="ar-SA"/>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92500"/>
          </a:bodyPr>
          <a:lstStyle/>
          <a:p>
            <a:pPr marL="0" indent="457200" eaLnBrk="1" hangingPunct="1">
              <a:lnSpc>
                <a:spcPct val="150000"/>
              </a:lnSpc>
              <a:spcBef>
                <a:spcPct val="0"/>
              </a:spcBef>
              <a:buFontTx/>
              <a:buNone/>
              <a:tabLst>
                <a:tab pos="457200" algn="r"/>
              </a:tabLst>
            </a:pPr>
            <a:r>
              <a:rPr lang="ar-SA" sz="1400" b="1" u="sng" smtClean="0">
                <a:latin typeface="Tahoma" pitchFamily="34" charset="0"/>
                <a:ea typeface="Times New Roman" pitchFamily="18" charset="0"/>
                <a:cs typeface="Tahoma" pitchFamily="34" charset="0"/>
              </a:rPr>
              <a:t>نأخذ العلاقة التي بين المتدربات والمدربات ، فأسأل نفسي سؤالين :</a:t>
            </a:r>
            <a:endParaRPr lang="en-US" sz="1400" b="1" u="sng" smtClean="0">
              <a:ea typeface="Times New Roman" pitchFamily="18" charset="0"/>
            </a:endParaRPr>
          </a:p>
          <a:p>
            <a:pPr marL="0" indent="457200">
              <a:lnSpc>
                <a:spcPct val="150000"/>
              </a:lnSpc>
              <a:spcBef>
                <a:spcPct val="0"/>
              </a:spcBef>
              <a:buFontTx/>
              <a:buNone/>
              <a:tabLst>
                <a:tab pos="457200" algn="r"/>
              </a:tabLst>
            </a:pPr>
            <a:r>
              <a:rPr lang="ar-SA" sz="1400" b="1" smtClean="0">
                <a:latin typeface="Tahoma" pitchFamily="34" charset="0"/>
                <a:ea typeface="Times New Roman" pitchFamily="18" charset="0"/>
                <a:cs typeface="Tahoma" pitchFamily="34" charset="0"/>
              </a:rPr>
              <a:t>السؤال الأول :هل المتدربة الواحدة تتدرب لدى عدد من المدربات أم مدربة واحدة ؟ </a:t>
            </a:r>
            <a:endParaRPr lang="en-US" sz="1400" b="1" smtClean="0">
              <a:ea typeface="Times New Roman" pitchFamily="18" charset="0"/>
            </a:endParaRPr>
          </a:p>
          <a:p>
            <a:pPr marL="0" indent="457200">
              <a:lnSpc>
                <a:spcPct val="150000"/>
              </a:lnSpc>
              <a:spcBef>
                <a:spcPct val="0"/>
              </a:spcBef>
              <a:buFontTx/>
              <a:buNone/>
              <a:tabLst>
                <a:tab pos="457200" algn="r"/>
              </a:tabLst>
            </a:pPr>
            <a:r>
              <a:rPr lang="ar-SA" sz="1400" b="1" smtClean="0">
                <a:latin typeface="Tahoma" pitchFamily="34" charset="0"/>
                <a:ea typeface="Times New Roman" pitchFamily="18" charset="0"/>
                <a:cs typeface="Tahoma" pitchFamily="34" charset="0"/>
              </a:rPr>
              <a:t>السؤال الثاني : هل المدربة الواحدة تدرب عدد من المتدربات أم متدربة واحدة ؟</a:t>
            </a:r>
            <a:endParaRPr lang="en-US" sz="1400" b="1" smtClean="0"/>
          </a:p>
          <a:p>
            <a:pPr marL="0" indent="457200">
              <a:lnSpc>
                <a:spcPct val="150000"/>
              </a:lnSpc>
              <a:spcBef>
                <a:spcPct val="0"/>
              </a:spcBef>
              <a:buFontTx/>
              <a:buNone/>
              <a:tabLst>
                <a:tab pos="457200" algn="r"/>
              </a:tabLst>
            </a:pPr>
            <a:r>
              <a:rPr lang="ar-SA" sz="1400" b="1" smtClean="0">
                <a:latin typeface="Tahoma" pitchFamily="34" charset="0"/>
                <a:cs typeface="Tahoma" pitchFamily="34" charset="0"/>
              </a:rPr>
              <a:t>نجيب على السؤال الأول فنقول أن المتدربة الواحدة ممكن أن تتدرب لدى عدد من المدربات لأن المتدربة    ممكن أن تأخذ أكثر من دورة واحدة في نفس الوقت .</a:t>
            </a:r>
            <a:endParaRPr lang="en-US" sz="1400" b="1" smtClean="0"/>
          </a:p>
          <a:p>
            <a:pPr marL="0" indent="457200">
              <a:lnSpc>
                <a:spcPct val="150000"/>
              </a:lnSpc>
              <a:spcBef>
                <a:spcPct val="0"/>
              </a:spcBef>
              <a:buFontTx/>
              <a:buNone/>
              <a:tabLst>
                <a:tab pos="457200" algn="r"/>
              </a:tabLst>
            </a:pPr>
            <a:r>
              <a:rPr lang="ar-SA" sz="1400" b="1" smtClean="0">
                <a:latin typeface="Tahoma" pitchFamily="34" charset="0"/>
                <a:cs typeface="Tahoma" pitchFamily="34" charset="0"/>
              </a:rPr>
              <a:t>نجيب على السؤال الثاني فنقول أن المدربة الواحدة ممكن أن تدرب عدد من المتدربات .</a:t>
            </a:r>
            <a:endParaRPr lang="en-US" sz="1400" b="1" smtClean="0"/>
          </a:p>
          <a:p>
            <a:pPr marL="0" indent="457200">
              <a:lnSpc>
                <a:spcPct val="150000"/>
              </a:lnSpc>
              <a:spcBef>
                <a:spcPct val="0"/>
              </a:spcBef>
              <a:tabLst>
                <a:tab pos="457200" algn="r"/>
              </a:tabLst>
            </a:pPr>
            <a:r>
              <a:rPr lang="ar-SA" sz="1400" b="1" smtClean="0">
                <a:latin typeface="Tahoma" pitchFamily="34" charset="0"/>
                <a:cs typeface="Tahoma" pitchFamily="34" charset="0"/>
              </a:rPr>
              <a:t>فمن هذين السؤالين تنتج العلاقة التالية : </a:t>
            </a:r>
            <a:r>
              <a:rPr lang="en-US" sz="1400" b="1" smtClean="0">
                <a:latin typeface="Tahoma" pitchFamily="34" charset="0"/>
                <a:cs typeface="Tahoma" pitchFamily="34" charset="0"/>
                <a:sym typeface="Wingdings" pitchFamily="2" charset="2"/>
              </a:rPr>
              <a:t>M:N</a:t>
            </a:r>
            <a:r>
              <a:rPr lang="ar-SA" sz="1400" b="1" smtClean="0">
                <a:latin typeface="Tahoma" pitchFamily="34" charset="0"/>
                <a:cs typeface="Tahoma" pitchFamily="34" charset="0"/>
              </a:rPr>
              <a:t> </a:t>
            </a:r>
            <a:endParaRPr lang="en-US" sz="1400" b="1" smtClean="0">
              <a:sym typeface="Wingdings" pitchFamily="2" charset="2"/>
            </a:endParaRPr>
          </a:p>
          <a:p>
            <a:pPr marL="0" indent="457200">
              <a:lnSpc>
                <a:spcPct val="150000"/>
              </a:lnSpc>
              <a:spcBef>
                <a:spcPct val="0"/>
              </a:spcBef>
              <a:buFontTx/>
              <a:buNone/>
              <a:tabLst>
                <a:tab pos="457200" algn="r"/>
              </a:tabLst>
            </a:pPr>
            <a:r>
              <a:rPr lang="ar-SA" sz="1400" b="1" u="sng" smtClean="0">
                <a:latin typeface="Tahoma" pitchFamily="34" charset="0"/>
                <a:cs typeface="Tahoma" pitchFamily="34" charset="0"/>
                <a:sym typeface="Wingdings" pitchFamily="2" charset="2"/>
              </a:rPr>
              <a:t>لنأخذ العلاقة بين المدربات والدورات فأسأل نفسي سؤالين :</a:t>
            </a:r>
            <a:endParaRPr lang="en-US" sz="1400" b="1" u="sng" smtClean="0">
              <a:sym typeface="Wingdings" pitchFamily="2" charset="2"/>
            </a:endParaRPr>
          </a:p>
          <a:p>
            <a:pPr marL="0" indent="457200">
              <a:lnSpc>
                <a:spcPct val="150000"/>
              </a:lnSpc>
              <a:spcBef>
                <a:spcPct val="0"/>
              </a:spcBef>
              <a:buFontTx/>
              <a:buNone/>
              <a:tabLst>
                <a:tab pos="457200" algn="r"/>
              </a:tabLst>
            </a:pPr>
            <a:r>
              <a:rPr lang="ar-SA" sz="1400" b="1" smtClean="0">
                <a:latin typeface="Tahoma" pitchFamily="34" charset="0"/>
                <a:cs typeface="Tahoma" pitchFamily="34" charset="0"/>
                <a:sym typeface="Wingdings" pitchFamily="2" charset="2"/>
              </a:rPr>
              <a:t>السؤال الأول : هل المدربة الواحدة ممكن أن تعطي اكثر من دورة في نفس الوقت أم دورة واحدة؟</a:t>
            </a:r>
            <a:endParaRPr lang="en-US" sz="1400" b="1" smtClean="0">
              <a:sym typeface="Wingdings" pitchFamily="2" charset="2"/>
            </a:endParaRPr>
          </a:p>
          <a:p>
            <a:pPr marL="0" indent="457200">
              <a:lnSpc>
                <a:spcPct val="150000"/>
              </a:lnSpc>
              <a:spcBef>
                <a:spcPct val="0"/>
              </a:spcBef>
              <a:buFontTx/>
              <a:buNone/>
              <a:tabLst>
                <a:tab pos="457200" algn="r"/>
              </a:tabLst>
            </a:pPr>
            <a:r>
              <a:rPr lang="ar-SA" sz="1400" b="1" smtClean="0">
                <a:latin typeface="Tahoma" pitchFamily="34" charset="0"/>
                <a:cs typeface="Tahoma" pitchFamily="34" charset="0"/>
                <a:sym typeface="Wingdings" pitchFamily="2" charset="2"/>
              </a:rPr>
              <a:t>السؤال الثاني : هل الدورة الواحدة تعطيها اكثر من مدربة أم مدربة واحدة ؟</a:t>
            </a:r>
            <a:endParaRPr lang="en-US" sz="1400" b="1" smtClean="0">
              <a:sym typeface="Wingdings" pitchFamily="2" charset="2"/>
            </a:endParaRPr>
          </a:p>
          <a:p>
            <a:pPr marL="0" indent="457200">
              <a:lnSpc>
                <a:spcPct val="150000"/>
              </a:lnSpc>
              <a:spcBef>
                <a:spcPct val="0"/>
              </a:spcBef>
              <a:buFontTx/>
              <a:buNone/>
              <a:tabLst>
                <a:tab pos="457200" algn="r"/>
              </a:tabLst>
            </a:pPr>
            <a:r>
              <a:rPr lang="ar-SA" sz="1400" b="1" smtClean="0">
                <a:latin typeface="Tahoma" pitchFamily="34" charset="0"/>
                <a:cs typeface="Tahoma" pitchFamily="34" charset="0"/>
                <a:sym typeface="Wingdings" pitchFamily="2" charset="2"/>
              </a:rPr>
              <a:t>نجيب على السؤال الأول فنقول أن المدربة الواحدة ممكن أن تعطي أكثر من دورة .</a:t>
            </a:r>
            <a:endParaRPr lang="en-US" sz="1400" b="1" smtClean="0">
              <a:sym typeface="Wingdings" pitchFamily="2" charset="2"/>
            </a:endParaRPr>
          </a:p>
          <a:p>
            <a:pPr marL="0" indent="457200">
              <a:lnSpc>
                <a:spcPct val="150000"/>
              </a:lnSpc>
              <a:spcBef>
                <a:spcPct val="0"/>
              </a:spcBef>
              <a:buFontTx/>
              <a:buNone/>
              <a:tabLst>
                <a:tab pos="457200" algn="r"/>
              </a:tabLst>
            </a:pPr>
            <a:r>
              <a:rPr lang="ar-SA" sz="1400" b="1" smtClean="0">
                <a:latin typeface="Tahoma" pitchFamily="34" charset="0"/>
                <a:cs typeface="Tahoma" pitchFamily="34" charset="0"/>
                <a:sym typeface="Wingdings" pitchFamily="2" charset="2"/>
              </a:rPr>
              <a:t>نجيب على السؤال الثاني فنقول أن الدورة الواحدة تعطيها مدربة</a:t>
            </a:r>
            <a:r>
              <a:rPr lang="en-US" sz="1400" b="1" smtClean="0">
                <a:latin typeface="Tahoma" pitchFamily="34" charset="0"/>
                <a:cs typeface="Tahoma" pitchFamily="34" charset="0"/>
                <a:sym typeface="Wingdings" pitchFamily="2" charset="2"/>
              </a:rPr>
              <a:t> </a:t>
            </a:r>
            <a:r>
              <a:rPr lang="ar-SA" sz="1400" b="1" smtClean="0">
                <a:latin typeface="Tahoma" pitchFamily="34" charset="0"/>
                <a:cs typeface="Tahoma" pitchFamily="34" charset="0"/>
                <a:sym typeface="Wingdings" pitchFamily="2" charset="2"/>
              </a:rPr>
              <a:t>واحدة .</a:t>
            </a:r>
            <a:endParaRPr lang="en-US" sz="1400" b="1" smtClean="0">
              <a:sym typeface="Wingdings" pitchFamily="2" charset="2"/>
            </a:endParaRPr>
          </a:p>
          <a:p>
            <a:pPr marL="0" indent="457200">
              <a:lnSpc>
                <a:spcPct val="150000"/>
              </a:lnSpc>
              <a:spcBef>
                <a:spcPct val="0"/>
              </a:spcBef>
              <a:tabLst>
                <a:tab pos="457200" algn="r"/>
              </a:tabLst>
            </a:pPr>
            <a:r>
              <a:rPr lang="ar-SA" sz="1400" b="1" smtClean="0">
                <a:latin typeface="Tahoma" pitchFamily="34" charset="0"/>
                <a:cs typeface="Tahoma" pitchFamily="34" charset="0"/>
                <a:sym typeface="Wingdings" pitchFamily="2" charset="2"/>
              </a:rPr>
              <a:t>فمن هذين السؤال تنتج العلاقة التالية  </a:t>
            </a:r>
            <a:r>
              <a:rPr lang="en-US" sz="1400" b="1" smtClean="0">
                <a:latin typeface="Tahoma" pitchFamily="34" charset="0"/>
                <a:cs typeface="Tahoma" pitchFamily="34" charset="0"/>
                <a:sym typeface="Wingdings" pitchFamily="2" charset="2"/>
              </a:rPr>
              <a:t> 1:M</a:t>
            </a:r>
            <a:endParaRPr lang="en-US" sz="1400" b="1" smtClean="0">
              <a:sym typeface="Wingdings" pitchFamily="2" charset="2"/>
            </a:endParaRPr>
          </a:p>
          <a:p>
            <a:pPr marL="0" indent="457200">
              <a:lnSpc>
                <a:spcPct val="150000"/>
              </a:lnSpc>
              <a:spcBef>
                <a:spcPct val="0"/>
              </a:spcBef>
              <a:buFontTx/>
              <a:buNone/>
              <a:tabLst>
                <a:tab pos="457200" algn="r"/>
              </a:tabLst>
            </a:pPr>
            <a:r>
              <a:rPr lang="ar-SA" sz="1400" b="1" u="sng" smtClean="0">
                <a:latin typeface="Tahoma" pitchFamily="34" charset="0"/>
                <a:cs typeface="Tahoma" pitchFamily="34" charset="0"/>
                <a:sym typeface="Wingdings" pitchFamily="2" charset="2"/>
              </a:rPr>
              <a:t>لنأخذ العلاقة بين المتدربات والدورات فأسأل نفسي سؤالين :</a:t>
            </a:r>
            <a:endParaRPr lang="en-US" sz="1400" b="1" u="sng" smtClean="0">
              <a:sym typeface="Wingdings" pitchFamily="2" charset="2"/>
            </a:endParaRPr>
          </a:p>
          <a:p>
            <a:pPr marL="0" indent="457200">
              <a:lnSpc>
                <a:spcPct val="150000"/>
              </a:lnSpc>
              <a:spcBef>
                <a:spcPct val="0"/>
              </a:spcBef>
              <a:buFontTx/>
              <a:buNone/>
              <a:tabLst>
                <a:tab pos="457200" algn="r"/>
              </a:tabLst>
            </a:pPr>
            <a:r>
              <a:rPr lang="ar-SA" sz="1400" b="1" smtClean="0">
                <a:latin typeface="Tahoma" pitchFamily="34" charset="0"/>
                <a:cs typeface="Tahoma" pitchFamily="34" charset="0"/>
                <a:sym typeface="Wingdings" pitchFamily="2" charset="2"/>
              </a:rPr>
              <a:t>السؤال الأول : هل المتدربة الواحدة ممكن أن تأخذ اكثر من دورة أم دورة واحدة فقط ؟</a:t>
            </a:r>
            <a:endParaRPr lang="en-US" sz="1400" b="1" smtClean="0">
              <a:sym typeface="Wingdings" pitchFamily="2" charset="2"/>
            </a:endParaRPr>
          </a:p>
          <a:p>
            <a:pPr marL="0" indent="457200">
              <a:lnSpc>
                <a:spcPct val="150000"/>
              </a:lnSpc>
              <a:spcBef>
                <a:spcPct val="0"/>
              </a:spcBef>
              <a:buFontTx/>
              <a:buNone/>
              <a:tabLst>
                <a:tab pos="457200" algn="r"/>
              </a:tabLst>
            </a:pPr>
            <a:r>
              <a:rPr lang="ar-SA" sz="1400" b="1" smtClean="0">
                <a:latin typeface="Tahoma" pitchFamily="34" charset="0"/>
                <a:cs typeface="Tahoma" pitchFamily="34" charset="0"/>
                <a:sym typeface="Wingdings" pitchFamily="2" charset="2"/>
              </a:rPr>
              <a:t>السؤال الثاني : هل الدورة الواحدة ممكن أن تشمل اكثر من متدربة أم متدربة واحدة فقط ؟</a:t>
            </a:r>
            <a:endParaRPr lang="en-US" sz="1400" b="1" smtClean="0">
              <a:sym typeface="Wingdings" pitchFamily="2" charset="2"/>
            </a:endParaRPr>
          </a:p>
          <a:p>
            <a:pPr marL="0" indent="457200">
              <a:lnSpc>
                <a:spcPct val="150000"/>
              </a:lnSpc>
              <a:spcBef>
                <a:spcPct val="0"/>
              </a:spcBef>
              <a:buFontTx/>
              <a:buNone/>
              <a:tabLst>
                <a:tab pos="457200" algn="r"/>
              </a:tabLst>
            </a:pPr>
            <a:r>
              <a:rPr lang="ar-SA" sz="1400" b="1" smtClean="0">
                <a:latin typeface="Tahoma" pitchFamily="34" charset="0"/>
                <a:cs typeface="Tahoma" pitchFamily="34" charset="0"/>
                <a:sym typeface="Wingdings" pitchFamily="2" charset="2"/>
              </a:rPr>
              <a:t>نجيب على السؤال الأول فنقول أن المتدربة الواحدة ممكن أن تأخذ اكثر من دورة .</a:t>
            </a:r>
            <a:endParaRPr lang="en-US" sz="1400" b="1" smtClean="0">
              <a:sym typeface="Wingdings" pitchFamily="2" charset="2"/>
            </a:endParaRPr>
          </a:p>
          <a:p>
            <a:pPr marL="0" indent="457200">
              <a:lnSpc>
                <a:spcPct val="150000"/>
              </a:lnSpc>
              <a:spcBef>
                <a:spcPct val="0"/>
              </a:spcBef>
              <a:buFontTx/>
              <a:buNone/>
              <a:tabLst>
                <a:tab pos="457200" algn="r"/>
              </a:tabLst>
            </a:pPr>
            <a:r>
              <a:rPr lang="ar-SA" sz="1400" b="1" smtClean="0">
                <a:latin typeface="Tahoma" pitchFamily="34" charset="0"/>
                <a:cs typeface="Tahoma" pitchFamily="34" charset="0"/>
                <a:sym typeface="Wingdings" pitchFamily="2" charset="2"/>
              </a:rPr>
              <a:t>نجيب على السؤال الثاني فنقول أن الدورة الواحدة ممكن أن تشمل اكثر من متدربة .</a:t>
            </a:r>
            <a:endParaRPr lang="en-US" sz="1400" b="1" smtClean="0">
              <a:sym typeface="Wingdings" pitchFamily="2" charset="2"/>
            </a:endParaRPr>
          </a:p>
          <a:p>
            <a:pPr marL="0" indent="457200">
              <a:lnSpc>
                <a:spcPct val="150000"/>
              </a:lnSpc>
              <a:spcBef>
                <a:spcPct val="0"/>
              </a:spcBef>
              <a:tabLst>
                <a:tab pos="457200" algn="r"/>
              </a:tabLst>
            </a:pPr>
            <a:r>
              <a:rPr lang="ar-SA" sz="1400" b="1" smtClean="0">
                <a:latin typeface="Tahoma" pitchFamily="34" charset="0"/>
                <a:cs typeface="Tahoma" pitchFamily="34" charset="0"/>
                <a:sym typeface="Wingdings" pitchFamily="2" charset="2"/>
              </a:rPr>
              <a:t> فتنتج العلاقة التالية :</a:t>
            </a:r>
            <a:r>
              <a:rPr lang="en-US" sz="1400" b="1" smtClean="0">
                <a:latin typeface="Tahoma" pitchFamily="34" charset="0"/>
                <a:cs typeface="Tahoma" pitchFamily="34" charset="0"/>
                <a:sym typeface="Wingdings" pitchFamily="2" charset="2"/>
              </a:rPr>
              <a:t> M:N</a:t>
            </a:r>
            <a:r>
              <a:rPr lang="ar-SA" sz="1400" b="1" smtClean="0">
                <a:latin typeface="Tahoma" pitchFamily="34" charset="0"/>
                <a:cs typeface="Tahoma" pitchFamily="34" charset="0"/>
                <a:sym typeface="Wingdings" pitchFamily="2" charset="2"/>
              </a:rPr>
              <a:t> </a:t>
            </a:r>
            <a:endParaRPr lang="en-US" sz="1400" b="1" smtClean="0">
              <a:sym typeface="Wingdings" pitchFamily="2" charset="2"/>
            </a:endParaRPr>
          </a:p>
          <a:p>
            <a:pPr marL="0" indent="457200">
              <a:tabLst>
                <a:tab pos="457200" algn="r"/>
              </a:tabLst>
            </a:pPr>
            <a:endParaRPr lang="en-US" sz="1400" b="1"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5" name="Group 2"/>
          <p:cNvGrpSpPr>
            <a:grpSpLocks noGrp="1"/>
          </p:cNvGrpSpPr>
          <p:nvPr>
            <p:ph idx="1"/>
          </p:nvPr>
        </p:nvGrpSpPr>
        <p:grpSpPr bwMode="auto">
          <a:xfrm>
            <a:off x="228600" y="274638"/>
            <a:ext cx="8763000" cy="5973762"/>
            <a:chOff x="180" y="3240"/>
            <a:chExt cx="11649" cy="8460"/>
          </a:xfrm>
        </p:grpSpPr>
        <p:grpSp>
          <p:nvGrpSpPr>
            <p:cNvPr id="23556" name="Group 3"/>
            <p:cNvGrpSpPr>
              <a:grpSpLocks/>
            </p:cNvGrpSpPr>
            <p:nvPr/>
          </p:nvGrpSpPr>
          <p:grpSpPr bwMode="auto">
            <a:xfrm>
              <a:off x="180" y="3240"/>
              <a:ext cx="11649" cy="8460"/>
              <a:chOff x="360" y="3600"/>
              <a:chExt cx="11649" cy="8460"/>
            </a:xfrm>
          </p:grpSpPr>
          <p:grpSp>
            <p:nvGrpSpPr>
              <p:cNvPr id="23563" name="Group 4"/>
              <p:cNvGrpSpPr>
                <a:grpSpLocks/>
              </p:cNvGrpSpPr>
              <p:nvPr/>
            </p:nvGrpSpPr>
            <p:grpSpPr bwMode="auto">
              <a:xfrm>
                <a:off x="4089" y="5352"/>
                <a:ext cx="5745" cy="4680"/>
                <a:chOff x="4089" y="5352"/>
                <a:chExt cx="5745" cy="4680"/>
              </a:xfrm>
            </p:grpSpPr>
            <p:grpSp>
              <p:nvGrpSpPr>
                <p:cNvPr id="23643" name="Group 5"/>
                <p:cNvGrpSpPr>
                  <a:grpSpLocks/>
                </p:cNvGrpSpPr>
                <p:nvPr/>
              </p:nvGrpSpPr>
              <p:grpSpPr bwMode="auto">
                <a:xfrm>
                  <a:off x="4449" y="5382"/>
                  <a:ext cx="3960" cy="2850"/>
                  <a:chOff x="3420" y="5430"/>
                  <a:chExt cx="3960" cy="2850"/>
                </a:xfrm>
              </p:grpSpPr>
              <p:grpSp>
                <p:nvGrpSpPr>
                  <p:cNvPr id="23656" name="Group 6"/>
                  <p:cNvGrpSpPr>
                    <a:grpSpLocks/>
                  </p:cNvGrpSpPr>
                  <p:nvPr/>
                </p:nvGrpSpPr>
                <p:grpSpPr bwMode="auto">
                  <a:xfrm>
                    <a:off x="5220" y="6840"/>
                    <a:ext cx="1260" cy="1080"/>
                    <a:chOff x="5220" y="6840"/>
                    <a:chExt cx="1260" cy="1080"/>
                  </a:xfrm>
                </p:grpSpPr>
                <p:sp>
                  <p:nvSpPr>
                    <p:cNvPr id="23659" name="AutoShape 7"/>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a:lstStyle/>
                    <a:p>
                      <a:endParaRPr lang="ar-SA"/>
                    </a:p>
                  </p:txBody>
                </p:sp>
                <p:sp>
                  <p:nvSpPr>
                    <p:cNvPr id="23660" name="Text Box 8"/>
                    <p:cNvSpPr txBox="1">
                      <a:spLocks noChangeArrowheads="1"/>
                    </p:cNvSpPr>
                    <p:nvPr/>
                  </p:nvSpPr>
                  <p:spPr bwMode="auto">
                    <a:xfrm>
                      <a:off x="5280" y="7140"/>
                      <a:ext cx="1080" cy="540"/>
                    </a:xfrm>
                    <a:prstGeom prst="rect">
                      <a:avLst/>
                    </a:prstGeom>
                    <a:noFill/>
                    <a:ln w="9525">
                      <a:noFill/>
                      <a:miter lim="800000"/>
                      <a:headEnd/>
                      <a:tailEnd/>
                    </a:ln>
                  </p:spPr>
                  <p:txBody>
                    <a:bodyPr/>
                    <a:lstStyle/>
                    <a:p>
                      <a:pPr algn="ctr">
                        <a:spcAft>
                          <a:spcPts val="1000"/>
                        </a:spcAft>
                      </a:pPr>
                      <a:r>
                        <a:rPr lang="ar-SA" sz="1100"/>
                        <a:t>يدربن</a:t>
                      </a:r>
                      <a:endParaRPr lang="ar-SA"/>
                    </a:p>
                  </p:txBody>
                </p:sp>
              </p:grpSp>
              <p:sp>
                <p:nvSpPr>
                  <p:cNvPr id="23657" name="Line 9"/>
                  <p:cNvSpPr>
                    <a:spLocks noChangeShapeType="1"/>
                  </p:cNvSpPr>
                  <p:nvPr/>
                </p:nvSpPr>
                <p:spPr bwMode="auto">
                  <a:xfrm flipV="1">
                    <a:off x="6120" y="5430"/>
                    <a:ext cx="1260" cy="1620"/>
                  </a:xfrm>
                  <a:prstGeom prst="line">
                    <a:avLst/>
                  </a:prstGeom>
                  <a:noFill/>
                  <a:ln w="9525">
                    <a:solidFill>
                      <a:srgbClr val="000000"/>
                    </a:solidFill>
                    <a:round/>
                    <a:headEnd/>
                    <a:tailEnd/>
                  </a:ln>
                </p:spPr>
                <p:txBody>
                  <a:bodyPr/>
                  <a:lstStyle/>
                  <a:p>
                    <a:endParaRPr lang="ar-SA"/>
                  </a:p>
                </p:txBody>
              </p:sp>
              <p:sp>
                <p:nvSpPr>
                  <p:cNvPr id="23658" name="Line 10"/>
                  <p:cNvSpPr>
                    <a:spLocks noChangeShapeType="1"/>
                  </p:cNvSpPr>
                  <p:nvPr/>
                </p:nvSpPr>
                <p:spPr bwMode="auto">
                  <a:xfrm flipH="1">
                    <a:off x="3420" y="7560"/>
                    <a:ext cx="1980" cy="720"/>
                  </a:xfrm>
                  <a:prstGeom prst="line">
                    <a:avLst/>
                  </a:prstGeom>
                  <a:noFill/>
                  <a:ln w="9525">
                    <a:solidFill>
                      <a:srgbClr val="000000"/>
                    </a:solidFill>
                    <a:round/>
                    <a:headEnd/>
                    <a:tailEnd/>
                  </a:ln>
                </p:spPr>
                <p:txBody>
                  <a:bodyPr/>
                  <a:lstStyle/>
                  <a:p>
                    <a:endParaRPr lang="ar-SA"/>
                  </a:p>
                </p:txBody>
              </p:sp>
            </p:grpSp>
            <p:grpSp>
              <p:nvGrpSpPr>
                <p:cNvPr id="23644" name="Group 11"/>
                <p:cNvGrpSpPr>
                  <a:grpSpLocks/>
                </p:cNvGrpSpPr>
                <p:nvPr/>
              </p:nvGrpSpPr>
              <p:grpSpPr bwMode="auto">
                <a:xfrm>
                  <a:off x="4089" y="8772"/>
                  <a:ext cx="3780" cy="1260"/>
                  <a:chOff x="3060" y="8820"/>
                  <a:chExt cx="3780" cy="1260"/>
                </a:xfrm>
              </p:grpSpPr>
              <p:grpSp>
                <p:nvGrpSpPr>
                  <p:cNvPr id="23651" name="Group 12"/>
                  <p:cNvGrpSpPr>
                    <a:grpSpLocks/>
                  </p:cNvGrpSpPr>
                  <p:nvPr/>
                </p:nvGrpSpPr>
                <p:grpSpPr bwMode="auto">
                  <a:xfrm>
                    <a:off x="4140" y="8820"/>
                    <a:ext cx="1260" cy="1200"/>
                    <a:chOff x="4140" y="8820"/>
                    <a:chExt cx="1260" cy="1200"/>
                  </a:xfrm>
                </p:grpSpPr>
                <p:sp>
                  <p:nvSpPr>
                    <p:cNvPr id="23654" name="AutoShape 13"/>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a:lstStyle/>
                    <a:p>
                      <a:endParaRPr lang="ar-SA"/>
                    </a:p>
                  </p:txBody>
                </p:sp>
                <p:sp>
                  <p:nvSpPr>
                    <p:cNvPr id="23655" name="Text Box 14"/>
                    <p:cNvSpPr txBox="1">
                      <a:spLocks noChangeArrowheads="1"/>
                    </p:cNvSpPr>
                    <p:nvPr/>
                  </p:nvSpPr>
                  <p:spPr bwMode="auto">
                    <a:xfrm>
                      <a:off x="4200" y="9180"/>
                      <a:ext cx="1140" cy="600"/>
                    </a:xfrm>
                    <a:prstGeom prst="rect">
                      <a:avLst/>
                    </a:prstGeom>
                    <a:noFill/>
                    <a:ln w="9525">
                      <a:noFill/>
                      <a:miter lim="800000"/>
                      <a:headEnd/>
                      <a:tailEnd/>
                    </a:ln>
                  </p:spPr>
                  <p:txBody>
                    <a:bodyPr/>
                    <a:lstStyle/>
                    <a:p>
                      <a:pPr algn="ctr">
                        <a:spcAft>
                          <a:spcPts val="1000"/>
                        </a:spcAft>
                      </a:pPr>
                      <a:r>
                        <a:rPr lang="ar-SA" sz="1100"/>
                        <a:t>يدربن على</a:t>
                      </a:r>
                      <a:endParaRPr lang="ar-SA"/>
                    </a:p>
                  </p:txBody>
                </p:sp>
              </p:grpSp>
              <p:sp>
                <p:nvSpPr>
                  <p:cNvPr id="23652" name="Line 15"/>
                  <p:cNvSpPr>
                    <a:spLocks noChangeShapeType="1"/>
                  </p:cNvSpPr>
                  <p:nvPr/>
                </p:nvSpPr>
                <p:spPr bwMode="auto">
                  <a:xfrm flipH="1" flipV="1">
                    <a:off x="3060" y="8820"/>
                    <a:ext cx="1080" cy="540"/>
                  </a:xfrm>
                  <a:prstGeom prst="line">
                    <a:avLst/>
                  </a:prstGeom>
                  <a:noFill/>
                  <a:ln w="9525">
                    <a:solidFill>
                      <a:srgbClr val="000000"/>
                    </a:solidFill>
                    <a:round/>
                    <a:headEnd/>
                    <a:tailEnd/>
                  </a:ln>
                </p:spPr>
                <p:txBody>
                  <a:bodyPr/>
                  <a:lstStyle/>
                  <a:p>
                    <a:endParaRPr lang="ar-SA"/>
                  </a:p>
                </p:txBody>
              </p:sp>
              <p:sp>
                <p:nvSpPr>
                  <p:cNvPr id="23653" name="Line 16"/>
                  <p:cNvSpPr>
                    <a:spLocks noChangeShapeType="1"/>
                  </p:cNvSpPr>
                  <p:nvPr/>
                </p:nvSpPr>
                <p:spPr bwMode="auto">
                  <a:xfrm>
                    <a:off x="5400" y="9360"/>
                    <a:ext cx="1440" cy="720"/>
                  </a:xfrm>
                  <a:prstGeom prst="line">
                    <a:avLst/>
                  </a:prstGeom>
                  <a:noFill/>
                  <a:ln w="9525">
                    <a:solidFill>
                      <a:srgbClr val="000000"/>
                    </a:solidFill>
                    <a:round/>
                    <a:headEnd/>
                    <a:tailEnd/>
                  </a:ln>
                </p:spPr>
                <p:txBody>
                  <a:bodyPr/>
                  <a:lstStyle/>
                  <a:p>
                    <a:endParaRPr lang="ar-SA"/>
                  </a:p>
                </p:txBody>
              </p:sp>
            </p:grpSp>
            <p:grpSp>
              <p:nvGrpSpPr>
                <p:cNvPr id="23645" name="Group 17"/>
                <p:cNvGrpSpPr>
                  <a:grpSpLocks/>
                </p:cNvGrpSpPr>
                <p:nvPr/>
              </p:nvGrpSpPr>
              <p:grpSpPr bwMode="auto">
                <a:xfrm>
                  <a:off x="8574" y="5352"/>
                  <a:ext cx="1260" cy="4680"/>
                  <a:chOff x="7545" y="5400"/>
                  <a:chExt cx="1260" cy="4680"/>
                </a:xfrm>
              </p:grpSpPr>
              <p:grpSp>
                <p:nvGrpSpPr>
                  <p:cNvPr id="23646" name="Group 18"/>
                  <p:cNvGrpSpPr>
                    <a:grpSpLocks/>
                  </p:cNvGrpSpPr>
                  <p:nvPr/>
                </p:nvGrpSpPr>
                <p:grpSpPr bwMode="auto">
                  <a:xfrm>
                    <a:off x="7545" y="6870"/>
                    <a:ext cx="1260" cy="1200"/>
                    <a:chOff x="4140" y="8820"/>
                    <a:chExt cx="1260" cy="1200"/>
                  </a:xfrm>
                </p:grpSpPr>
                <p:sp>
                  <p:nvSpPr>
                    <p:cNvPr id="23649"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a:lstStyle/>
                    <a:p>
                      <a:endParaRPr lang="ar-SA"/>
                    </a:p>
                  </p:txBody>
                </p:sp>
                <p:sp>
                  <p:nvSpPr>
                    <p:cNvPr id="23650" name="Text Box 20"/>
                    <p:cNvSpPr txBox="1">
                      <a:spLocks noChangeArrowheads="1"/>
                    </p:cNvSpPr>
                    <p:nvPr/>
                  </p:nvSpPr>
                  <p:spPr bwMode="auto">
                    <a:xfrm>
                      <a:off x="4200" y="9180"/>
                      <a:ext cx="1140" cy="600"/>
                    </a:xfrm>
                    <a:prstGeom prst="rect">
                      <a:avLst/>
                    </a:prstGeom>
                    <a:noFill/>
                    <a:ln w="9525">
                      <a:noFill/>
                      <a:miter lim="800000"/>
                      <a:headEnd/>
                      <a:tailEnd/>
                    </a:ln>
                  </p:spPr>
                  <p:txBody>
                    <a:bodyPr/>
                    <a:lstStyle/>
                    <a:p>
                      <a:pPr algn="ctr">
                        <a:spcAft>
                          <a:spcPts val="1000"/>
                        </a:spcAft>
                      </a:pPr>
                      <a:r>
                        <a:rPr lang="ar-SA" sz="1100"/>
                        <a:t>يدرسن</a:t>
                      </a:r>
                      <a:endParaRPr lang="ar-SA"/>
                    </a:p>
                  </p:txBody>
                </p:sp>
              </p:grpSp>
              <p:sp>
                <p:nvSpPr>
                  <p:cNvPr id="23647"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a:lstStyle/>
                  <a:p>
                    <a:endParaRPr lang="ar-SA"/>
                  </a:p>
                </p:txBody>
              </p:sp>
              <p:sp>
                <p:nvSpPr>
                  <p:cNvPr id="23648"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a:lstStyle/>
                  <a:p>
                    <a:endParaRPr lang="ar-SA"/>
                  </a:p>
                </p:txBody>
              </p:sp>
            </p:grpSp>
          </p:grpSp>
          <p:grpSp>
            <p:nvGrpSpPr>
              <p:cNvPr id="23564" name="Group 23"/>
              <p:cNvGrpSpPr>
                <a:grpSpLocks/>
              </p:cNvGrpSpPr>
              <p:nvPr/>
            </p:nvGrpSpPr>
            <p:grpSpPr bwMode="auto">
              <a:xfrm>
                <a:off x="360" y="3600"/>
                <a:ext cx="11649" cy="8460"/>
                <a:chOff x="360" y="3600"/>
                <a:chExt cx="11649" cy="8460"/>
              </a:xfrm>
            </p:grpSpPr>
            <p:grpSp>
              <p:nvGrpSpPr>
                <p:cNvPr id="23565" name="Group 24"/>
                <p:cNvGrpSpPr>
                  <a:grpSpLocks/>
                </p:cNvGrpSpPr>
                <p:nvPr/>
              </p:nvGrpSpPr>
              <p:grpSpPr bwMode="auto">
                <a:xfrm>
                  <a:off x="7869" y="10060"/>
                  <a:ext cx="4140" cy="2000"/>
                  <a:chOff x="6840" y="8820"/>
                  <a:chExt cx="4140" cy="2000"/>
                </a:xfrm>
              </p:grpSpPr>
              <p:grpSp>
                <p:nvGrpSpPr>
                  <p:cNvPr id="23632" name="Group 25"/>
                  <p:cNvGrpSpPr>
                    <a:grpSpLocks/>
                  </p:cNvGrpSpPr>
                  <p:nvPr/>
                </p:nvGrpSpPr>
                <p:grpSpPr bwMode="auto">
                  <a:xfrm>
                    <a:off x="6840" y="8820"/>
                    <a:ext cx="1800" cy="900"/>
                    <a:chOff x="4500" y="14220"/>
                    <a:chExt cx="1800" cy="900"/>
                  </a:xfrm>
                </p:grpSpPr>
                <p:sp>
                  <p:nvSpPr>
                    <p:cNvPr id="23641"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a:lstStyle/>
                    <a:p>
                      <a:endParaRPr lang="ar-SA"/>
                    </a:p>
                  </p:txBody>
                </p:sp>
                <p:sp>
                  <p:nvSpPr>
                    <p:cNvPr id="23642" name="Text Box 27"/>
                    <p:cNvSpPr txBox="1">
                      <a:spLocks noChangeArrowheads="1"/>
                    </p:cNvSpPr>
                    <p:nvPr/>
                  </p:nvSpPr>
                  <p:spPr bwMode="auto">
                    <a:xfrm>
                      <a:off x="4860" y="14440"/>
                      <a:ext cx="1080" cy="540"/>
                    </a:xfrm>
                    <a:prstGeom prst="rect">
                      <a:avLst/>
                    </a:prstGeom>
                    <a:noFill/>
                    <a:ln w="9525">
                      <a:noFill/>
                      <a:miter lim="800000"/>
                      <a:headEnd/>
                      <a:tailEnd/>
                    </a:ln>
                  </p:spPr>
                  <p:txBody>
                    <a:bodyPr/>
                    <a:lstStyle/>
                    <a:p>
                      <a:pPr algn="ctr">
                        <a:spcAft>
                          <a:spcPts val="1000"/>
                        </a:spcAft>
                      </a:pPr>
                      <a:r>
                        <a:rPr lang="ar-SA" sz="1100"/>
                        <a:t>الدورة</a:t>
                      </a:r>
                      <a:endParaRPr lang="ar-SA"/>
                    </a:p>
                  </p:txBody>
                </p:sp>
              </p:grpSp>
              <p:grpSp>
                <p:nvGrpSpPr>
                  <p:cNvPr id="23633" name="Group 31"/>
                  <p:cNvGrpSpPr>
                    <a:grpSpLocks/>
                  </p:cNvGrpSpPr>
                  <p:nvPr/>
                </p:nvGrpSpPr>
                <p:grpSpPr bwMode="auto">
                  <a:xfrm>
                    <a:off x="6840" y="10080"/>
                    <a:ext cx="1620" cy="720"/>
                    <a:chOff x="5300" y="12420"/>
                    <a:chExt cx="1620" cy="720"/>
                  </a:xfrm>
                </p:grpSpPr>
                <p:sp>
                  <p:nvSpPr>
                    <p:cNvPr id="23639"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640" name="Text Box 3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a:t>اسم الدورة</a:t>
                      </a:r>
                      <a:endParaRPr lang="ar-SA" u="sng"/>
                    </a:p>
                  </p:txBody>
                </p:sp>
              </p:grpSp>
              <p:grpSp>
                <p:nvGrpSpPr>
                  <p:cNvPr id="23634" name="Group 34"/>
                  <p:cNvGrpSpPr>
                    <a:grpSpLocks/>
                  </p:cNvGrpSpPr>
                  <p:nvPr/>
                </p:nvGrpSpPr>
                <p:grpSpPr bwMode="auto">
                  <a:xfrm>
                    <a:off x="8640" y="10080"/>
                    <a:ext cx="2340" cy="740"/>
                    <a:chOff x="8640" y="10080"/>
                    <a:chExt cx="2340" cy="740"/>
                  </a:xfrm>
                </p:grpSpPr>
                <p:sp>
                  <p:nvSpPr>
                    <p:cNvPr id="23637"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a:lstStyle/>
                    <a:p>
                      <a:endParaRPr lang="ar-SA"/>
                    </a:p>
                  </p:txBody>
                </p:sp>
                <p:sp>
                  <p:nvSpPr>
                    <p:cNvPr id="23638" name="Text Box 36"/>
                    <p:cNvSpPr txBox="1">
                      <a:spLocks noChangeArrowheads="1"/>
                    </p:cNvSpPr>
                    <p:nvPr/>
                  </p:nvSpPr>
                  <p:spPr bwMode="auto">
                    <a:xfrm>
                      <a:off x="8640" y="10260"/>
                      <a:ext cx="2340" cy="560"/>
                    </a:xfrm>
                    <a:prstGeom prst="rect">
                      <a:avLst/>
                    </a:prstGeom>
                    <a:noFill/>
                    <a:ln w="9525">
                      <a:noFill/>
                      <a:miter lim="800000"/>
                      <a:headEnd/>
                      <a:tailEnd/>
                    </a:ln>
                  </p:spPr>
                  <p:txBody>
                    <a:bodyPr/>
                    <a:lstStyle/>
                    <a:p>
                      <a:pPr algn="ctr">
                        <a:spcAft>
                          <a:spcPts val="1000"/>
                        </a:spcAft>
                      </a:pPr>
                      <a:r>
                        <a:rPr lang="ar-SA" sz="1100"/>
                        <a:t>عدد ساعات الدورة</a:t>
                      </a:r>
                      <a:endParaRPr lang="ar-SA"/>
                    </a:p>
                  </p:txBody>
                </p:sp>
              </p:grpSp>
              <p:sp>
                <p:nvSpPr>
                  <p:cNvPr id="23635"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a:lstStyle/>
                  <a:p>
                    <a:endParaRPr lang="ar-SA"/>
                  </a:p>
                </p:txBody>
              </p:sp>
              <p:sp>
                <p:nvSpPr>
                  <p:cNvPr id="23636"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a:lstStyle/>
                  <a:p>
                    <a:endParaRPr lang="ar-SA"/>
                  </a:p>
                </p:txBody>
              </p:sp>
            </p:grpSp>
            <p:grpSp>
              <p:nvGrpSpPr>
                <p:cNvPr id="23566" name="Group 40"/>
                <p:cNvGrpSpPr>
                  <a:grpSpLocks/>
                </p:cNvGrpSpPr>
                <p:nvPr/>
              </p:nvGrpSpPr>
              <p:grpSpPr bwMode="auto">
                <a:xfrm>
                  <a:off x="4280" y="3600"/>
                  <a:ext cx="7409" cy="2320"/>
                  <a:chOff x="4280" y="3600"/>
                  <a:chExt cx="7409" cy="2320"/>
                </a:xfrm>
              </p:grpSpPr>
              <p:grpSp>
                <p:nvGrpSpPr>
                  <p:cNvPr id="23602" name="Group 41"/>
                  <p:cNvGrpSpPr>
                    <a:grpSpLocks/>
                  </p:cNvGrpSpPr>
                  <p:nvPr/>
                </p:nvGrpSpPr>
                <p:grpSpPr bwMode="auto">
                  <a:xfrm>
                    <a:off x="6329" y="3600"/>
                    <a:ext cx="5360" cy="2320"/>
                    <a:chOff x="6329" y="3600"/>
                    <a:chExt cx="5360" cy="2320"/>
                  </a:xfrm>
                </p:grpSpPr>
                <p:grpSp>
                  <p:nvGrpSpPr>
                    <p:cNvPr id="23609" name="Group 42"/>
                    <p:cNvGrpSpPr>
                      <a:grpSpLocks/>
                    </p:cNvGrpSpPr>
                    <p:nvPr/>
                  </p:nvGrpSpPr>
                  <p:grpSpPr bwMode="auto">
                    <a:xfrm>
                      <a:off x="8229" y="4480"/>
                      <a:ext cx="1800" cy="900"/>
                      <a:chOff x="6840" y="12060"/>
                      <a:chExt cx="1800" cy="900"/>
                    </a:xfrm>
                  </p:grpSpPr>
                  <p:sp>
                    <p:nvSpPr>
                      <p:cNvPr id="23630"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a:lstStyle/>
                      <a:p>
                        <a:endParaRPr lang="ar-SA"/>
                      </a:p>
                    </p:txBody>
                  </p:sp>
                  <p:sp>
                    <p:nvSpPr>
                      <p:cNvPr id="23631" name="Text Box 44"/>
                      <p:cNvSpPr txBox="1">
                        <a:spLocks noChangeArrowheads="1"/>
                      </p:cNvSpPr>
                      <p:nvPr/>
                    </p:nvSpPr>
                    <p:spPr bwMode="auto">
                      <a:xfrm>
                        <a:off x="7200" y="12280"/>
                        <a:ext cx="1080" cy="620"/>
                      </a:xfrm>
                      <a:prstGeom prst="rect">
                        <a:avLst/>
                      </a:prstGeom>
                      <a:noFill/>
                      <a:ln w="9525">
                        <a:noFill/>
                        <a:miter lim="800000"/>
                        <a:headEnd/>
                        <a:tailEnd/>
                      </a:ln>
                    </p:spPr>
                    <p:txBody>
                      <a:bodyPr/>
                      <a:lstStyle/>
                      <a:p>
                        <a:pPr algn="ctr">
                          <a:spcAft>
                            <a:spcPts val="1000"/>
                          </a:spcAft>
                        </a:pPr>
                        <a:r>
                          <a:rPr lang="ar-SA" sz="1100"/>
                          <a:t>المتدربة</a:t>
                        </a:r>
                        <a:endParaRPr lang="ar-SA"/>
                      </a:p>
                    </p:txBody>
                  </p:sp>
                </p:grpSp>
                <p:grpSp>
                  <p:nvGrpSpPr>
                    <p:cNvPr id="23610" name="Group 45"/>
                    <p:cNvGrpSpPr>
                      <a:grpSpLocks/>
                    </p:cNvGrpSpPr>
                    <p:nvPr/>
                  </p:nvGrpSpPr>
                  <p:grpSpPr bwMode="auto">
                    <a:xfrm>
                      <a:off x="6529" y="5200"/>
                      <a:ext cx="1620" cy="720"/>
                      <a:chOff x="5300" y="12420"/>
                      <a:chExt cx="1620" cy="720"/>
                    </a:xfrm>
                  </p:grpSpPr>
                  <p:sp>
                    <p:nvSpPr>
                      <p:cNvPr id="23628"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629" name="Text Box 47"/>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a:t>السجل الأكاديمي</a:t>
                        </a:r>
                        <a:endParaRPr lang="ar-SA"/>
                      </a:p>
                    </p:txBody>
                  </p:sp>
                </p:grpSp>
                <p:grpSp>
                  <p:nvGrpSpPr>
                    <p:cNvPr id="23611" name="Group 48"/>
                    <p:cNvGrpSpPr>
                      <a:grpSpLocks/>
                    </p:cNvGrpSpPr>
                    <p:nvPr/>
                  </p:nvGrpSpPr>
                  <p:grpSpPr bwMode="auto">
                    <a:xfrm>
                      <a:off x="6329" y="4480"/>
                      <a:ext cx="1620" cy="720"/>
                      <a:chOff x="5300" y="12420"/>
                      <a:chExt cx="1620" cy="720"/>
                    </a:xfrm>
                  </p:grpSpPr>
                  <p:sp>
                    <p:nvSpPr>
                      <p:cNvPr id="23626"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627" name="Text Box 5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اسم المتدربة</a:t>
                        </a:r>
                        <a:endParaRPr lang="ar-SA"/>
                      </a:p>
                    </p:txBody>
                  </p:sp>
                </p:grpSp>
                <p:grpSp>
                  <p:nvGrpSpPr>
                    <p:cNvPr id="23612" name="Group 51"/>
                    <p:cNvGrpSpPr>
                      <a:grpSpLocks/>
                    </p:cNvGrpSpPr>
                    <p:nvPr/>
                  </p:nvGrpSpPr>
                  <p:grpSpPr bwMode="auto">
                    <a:xfrm>
                      <a:off x="6609" y="3760"/>
                      <a:ext cx="1620" cy="720"/>
                      <a:chOff x="5300" y="12420"/>
                      <a:chExt cx="1620" cy="720"/>
                    </a:xfrm>
                  </p:grpSpPr>
                  <p:sp>
                    <p:nvSpPr>
                      <p:cNvPr id="23624" name="Oval 5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625" name="Text Box 5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تاريخ الميلاد</a:t>
                        </a:r>
                        <a:endParaRPr lang="ar-SA"/>
                      </a:p>
                    </p:txBody>
                  </p:sp>
                </p:grpSp>
                <p:grpSp>
                  <p:nvGrpSpPr>
                    <p:cNvPr id="23613" name="Group 54"/>
                    <p:cNvGrpSpPr>
                      <a:grpSpLocks/>
                    </p:cNvGrpSpPr>
                    <p:nvPr/>
                  </p:nvGrpSpPr>
                  <p:grpSpPr bwMode="auto">
                    <a:xfrm>
                      <a:off x="8269" y="3600"/>
                      <a:ext cx="1620" cy="720"/>
                      <a:chOff x="5300" y="12420"/>
                      <a:chExt cx="1620" cy="720"/>
                    </a:xfrm>
                  </p:grpSpPr>
                  <p:sp>
                    <p:nvSpPr>
                      <p:cNvPr id="23622" name="Oval 5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623" name="Text Box 56"/>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grpSp>
                  <p:nvGrpSpPr>
                    <p:cNvPr id="23614" name="Group 57"/>
                    <p:cNvGrpSpPr>
                      <a:grpSpLocks/>
                    </p:cNvGrpSpPr>
                    <p:nvPr/>
                  </p:nvGrpSpPr>
                  <p:grpSpPr bwMode="auto">
                    <a:xfrm>
                      <a:off x="10069" y="3940"/>
                      <a:ext cx="1620" cy="720"/>
                      <a:chOff x="5300" y="12420"/>
                      <a:chExt cx="1620" cy="720"/>
                    </a:xfrm>
                  </p:grpSpPr>
                  <p:sp>
                    <p:nvSpPr>
                      <p:cNvPr id="23620" name="Oval 58"/>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p>
                    </p:txBody>
                  </p:sp>
                  <p:sp>
                    <p:nvSpPr>
                      <p:cNvPr id="23621" name="Text Box 59"/>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sp>
                  <p:nvSpPr>
                    <p:cNvPr id="23615"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a:lstStyle/>
                    <a:p>
                      <a:endParaRPr lang="ar-SA"/>
                    </a:p>
                  </p:txBody>
                </p:sp>
                <p:sp>
                  <p:nvSpPr>
                    <p:cNvPr id="23616"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a:lstStyle/>
                    <a:p>
                      <a:endParaRPr lang="ar-SA"/>
                    </a:p>
                  </p:txBody>
                </p:sp>
                <p:sp>
                  <p:nvSpPr>
                    <p:cNvPr id="23617" name="Line 62"/>
                    <p:cNvSpPr>
                      <a:spLocks noChangeShapeType="1"/>
                    </p:cNvSpPr>
                    <p:nvPr/>
                  </p:nvSpPr>
                  <p:spPr bwMode="auto">
                    <a:xfrm>
                      <a:off x="8049" y="4300"/>
                      <a:ext cx="180" cy="180"/>
                    </a:xfrm>
                    <a:prstGeom prst="line">
                      <a:avLst/>
                    </a:prstGeom>
                    <a:noFill/>
                    <a:ln w="9525">
                      <a:solidFill>
                        <a:srgbClr val="000000"/>
                      </a:solidFill>
                      <a:round/>
                      <a:headEnd/>
                      <a:tailEnd/>
                    </a:ln>
                  </p:spPr>
                  <p:txBody>
                    <a:bodyPr/>
                    <a:lstStyle/>
                    <a:p>
                      <a:endParaRPr lang="ar-SA"/>
                    </a:p>
                  </p:txBody>
                </p:sp>
                <p:sp>
                  <p:nvSpPr>
                    <p:cNvPr id="23618" name="Line 63"/>
                    <p:cNvSpPr>
                      <a:spLocks noChangeShapeType="1"/>
                    </p:cNvSpPr>
                    <p:nvPr/>
                  </p:nvSpPr>
                  <p:spPr bwMode="auto">
                    <a:xfrm>
                      <a:off x="9129" y="4300"/>
                      <a:ext cx="0" cy="180"/>
                    </a:xfrm>
                    <a:prstGeom prst="line">
                      <a:avLst/>
                    </a:prstGeom>
                    <a:noFill/>
                    <a:ln w="9525">
                      <a:solidFill>
                        <a:srgbClr val="000000"/>
                      </a:solidFill>
                      <a:round/>
                      <a:headEnd/>
                      <a:tailEnd/>
                    </a:ln>
                  </p:spPr>
                  <p:txBody>
                    <a:bodyPr/>
                    <a:lstStyle/>
                    <a:p>
                      <a:endParaRPr lang="ar-SA"/>
                    </a:p>
                  </p:txBody>
                </p:sp>
                <p:sp>
                  <p:nvSpPr>
                    <p:cNvPr id="23619" name="Line 64"/>
                    <p:cNvSpPr>
                      <a:spLocks noChangeShapeType="1"/>
                    </p:cNvSpPr>
                    <p:nvPr/>
                  </p:nvSpPr>
                  <p:spPr bwMode="auto">
                    <a:xfrm flipH="1">
                      <a:off x="10029" y="4660"/>
                      <a:ext cx="540" cy="180"/>
                    </a:xfrm>
                    <a:prstGeom prst="line">
                      <a:avLst/>
                    </a:prstGeom>
                    <a:noFill/>
                    <a:ln w="9525">
                      <a:solidFill>
                        <a:srgbClr val="000000"/>
                      </a:solidFill>
                      <a:round/>
                      <a:headEnd/>
                      <a:tailEnd/>
                    </a:ln>
                  </p:spPr>
                  <p:txBody>
                    <a:bodyPr/>
                    <a:lstStyle/>
                    <a:p>
                      <a:endParaRPr lang="ar-SA"/>
                    </a:p>
                  </p:txBody>
                </p:sp>
              </p:grpSp>
              <p:sp>
                <p:nvSpPr>
                  <p:cNvPr id="23603"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23604"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a:lstStyle/>
                  <a:p>
                    <a:endParaRPr lang="ar-SA"/>
                  </a:p>
                </p:txBody>
              </p:sp>
              <p:sp>
                <p:nvSpPr>
                  <p:cNvPr id="23605"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a:lstStyle/>
                  <a:p>
                    <a:endParaRPr lang="ar-SA"/>
                  </a:p>
                </p:txBody>
              </p:sp>
              <p:sp>
                <p:nvSpPr>
                  <p:cNvPr id="23606"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23607"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a:lstStyle/>
                  <a:p>
                    <a:endParaRPr lang="ar-SA"/>
                  </a:p>
                </p:txBody>
              </p:sp>
              <p:sp>
                <p:nvSpPr>
                  <p:cNvPr id="23608"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nvGrpSpPr>
                <p:cNvPr id="23567" name="Group 71"/>
                <p:cNvGrpSpPr>
                  <a:grpSpLocks/>
                </p:cNvGrpSpPr>
                <p:nvPr/>
              </p:nvGrpSpPr>
              <p:grpSpPr bwMode="auto">
                <a:xfrm>
                  <a:off x="360" y="6418"/>
                  <a:ext cx="4029" cy="4182"/>
                  <a:chOff x="360" y="6418"/>
                  <a:chExt cx="4029" cy="4182"/>
                </a:xfrm>
              </p:grpSpPr>
              <p:grpSp>
                <p:nvGrpSpPr>
                  <p:cNvPr id="23568" name="Group 72"/>
                  <p:cNvGrpSpPr>
                    <a:grpSpLocks/>
                  </p:cNvGrpSpPr>
                  <p:nvPr/>
                </p:nvGrpSpPr>
                <p:grpSpPr bwMode="auto">
                  <a:xfrm>
                    <a:off x="669" y="6418"/>
                    <a:ext cx="3720" cy="3420"/>
                    <a:chOff x="429" y="5902"/>
                    <a:chExt cx="3720" cy="3420"/>
                  </a:xfrm>
                </p:grpSpPr>
                <p:grpSp>
                  <p:nvGrpSpPr>
                    <p:cNvPr id="23575" name="Group 73"/>
                    <p:cNvGrpSpPr>
                      <a:grpSpLocks/>
                    </p:cNvGrpSpPr>
                    <p:nvPr/>
                  </p:nvGrpSpPr>
                  <p:grpSpPr bwMode="auto">
                    <a:xfrm>
                      <a:off x="2349" y="7342"/>
                      <a:ext cx="1800" cy="900"/>
                      <a:chOff x="2340" y="12060"/>
                      <a:chExt cx="1800" cy="900"/>
                    </a:xfrm>
                  </p:grpSpPr>
                  <p:sp>
                    <p:nvSpPr>
                      <p:cNvPr id="23600"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a:lstStyle/>
                      <a:p>
                        <a:endParaRPr lang="ar-SA"/>
                      </a:p>
                    </p:txBody>
                  </p:sp>
                  <p:sp>
                    <p:nvSpPr>
                      <p:cNvPr id="23601" name="Text Box 75"/>
                      <p:cNvSpPr txBox="1">
                        <a:spLocks noChangeArrowheads="1"/>
                      </p:cNvSpPr>
                      <p:nvPr/>
                    </p:nvSpPr>
                    <p:spPr bwMode="auto">
                      <a:xfrm>
                        <a:off x="2680" y="12280"/>
                        <a:ext cx="1080" cy="600"/>
                      </a:xfrm>
                      <a:prstGeom prst="rect">
                        <a:avLst/>
                      </a:prstGeom>
                      <a:noFill/>
                      <a:ln w="9525">
                        <a:noFill/>
                        <a:miter lim="800000"/>
                        <a:headEnd/>
                        <a:tailEnd/>
                      </a:ln>
                    </p:spPr>
                    <p:txBody>
                      <a:bodyPr/>
                      <a:lstStyle/>
                      <a:p>
                        <a:pPr algn="ctr">
                          <a:spcAft>
                            <a:spcPts val="1000"/>
                          </a:spcAft>
                        </a:pPr>
                        <a:r>
                          <a:rPr lang="ar-SA" sz="1100"/>
                          <a:t>المدربة</a:t>
                        </a:r>
                        <a:endParaRPr lang="ar-SA"/>
                      </a:p>
                    </p:txBody>
                  </p:sp>
                </p:grpSp>
                <p:grpSp>
                  <p:nvGrpSpPr>
                    <p:cNvPr id="23576" name="Group 76"/>
                    <p:cNvGrpSpPr>
                      <a:grpSpLocks/>
                    </p:cNvGrpSpPr>
                    <p:nvPr/>
                  </p:nvGrpSpPr>
                  <p:grpSpPr bwMode="auto">
                    <a:xfrm>
                      <a:off x="2529" y="6442"/>
                      <a:ext cx="1620" cy="720"/>
                      <a:chOff x="5300" y="12420"/>
                      <a:chExt cx="1620" cy="720"/>
                    </a:xfrm>
                  </p:grpSpPr>
                  <p:sp>
                    <p:nvSpPr>
                      <p:cNvPr id="23598" name="Oval 7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p>
                    </p:txBody>
                  </p:sp>
                  <p:sp>
                    <p:nvSpPr>
                      <p:cNvPr id="23599" name="Text Box 78"/>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grpSp>
                  <p:nvGrpSpPr>
                    <p:cNvPr id="23577" name="Group 79"/>
                    <p:cNvGrpSpPr>
                      <a:grpSpLocks/>
                    </p:cNvGrpSpPr>
                    <p:nvPr/>
                  </p:nvGrpSpPr>
                  <p:grpSpPr bwMode="auto">
                    <a:xfrm>
                      <a:off x="1829" y="8602"/>
                      <a:ext cx="1620" cy="720"/>
                      <a:chOff x="5300" y="12420"/>
                      <a:chExt cx="1620" cy="720"/>
                    </a:xfrm>
                  </p:grpSpPr>
                  <p:sp>
                    <p:nvSpPr>
                      <p:cNvPr id="23596"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597" name="Text Box 81"/>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a:t>رقم المدربة</a:t>
                        </a:r>
                        <a:endParaRPr lang="ar-SA"/>
                      </a:p>
                    </p:txBody>
                  </p:sp>
                </p:grpSp>
                <p:grpSp>
                  <p:nvGrpSpPr>
                    <p:cNvPr id="23578" name="Group 82"/>
                    <p:cNvGrpSpPr>
                      <a:grpSpLocks/>
                    </p:cNvGrpSpPr>
                    <p:nvPr/>
                  </p:nvGrpSpPr>
                  <p:grpSpPr bwMode="auto">
                    <a:xfrm>
                      <a:off x="729" y="8062"/>
                      <a:ext cx="1620" cy="720"/>
                      <a:chOff x="5300" y="12420"/>
                      <a:chExt cx="1620" cy="720"/>
                    </a:xfrm>
                  </p:grpSpPr>
                  <p:sp>
                    <p:nvSpPr>
                      <p:cNvPr id="23594"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595" name="Text Box 84"/>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اسم المدربة</a:t>
                        </a:r>
                        <a:endParaRPr lang="ar-SA"/>
                      </a:p>
                    </p:txBody>
                  </p:sp>
                </p:grpSp>
                <p:grpSp>
                  <p:nvGrpSpPr>
                    <p:cNvPr id="23579" name="Group 85"/>
                    <p:cNvGrpSpPr>
                      <a:grpSpLocks/>
                    </p:cNvGrpSpPr>
                    <p:nvPr/>
                  </p:nvGrpSpPr>
                  <p:grpSpPr bwMode="auto">
                    <a:xfrm>
                      <a:off x="549" y="7242"/>
                      <a:ext cx="1620" cy="720"/>
                      <a:chOff x="5300" y="12420"/>
                      <a:chExt cx="1620" cy="720"/>
                    </a:xfrm>
                  </p:grpSpPr>
                  <p:sp>
                    <p:nvSpPr>
                      <p:cNvPr id="23592" name="Oval 8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593" name="Text Box 87"/>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التخصص</a:t>
                        </a:r>
                        <a:endParaRPr lang="ar-SA"/>
                      </a:p>
                    </p:txBody>
                  </p:sp>
                </p:grpSp>
                <p:grpSp>
                  <p:nvGrpSpPr>
                    <p:cNvPr id="23580" name="Group 88"/>
                    <p:cNvGrpSpPr>
                      <a:grpSpLocks/>
                    </p:cNvGrpSpPr>
                    <p:nvPr/>
                  </p:nvGrpSpPr>
                  <p:grpSpPr bwMode="auto">
                    <a:xfrm>
                      <a:off x="429" y="6462"/>
                      <a:ext cx="1620" cy="720"/>
                      <a:chOff x="5300" y="12420"/>
                      <a:chExt cx="1620" cy="720"/>
                    </a:xfrm>
                  </p:grpSpPr>
                  <p:sp>
                    <p:nvSpPr>
                      <p:cNvPr id="23590" name="Oval 8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591" name="Text Box 9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مصدر التخصص</a:t>
                        </a:r>
                        <a:endParaRPr lang="ar-SA"/>
                      </a:p>
                    </p:txBody>
                  </p:sp>
                </p:grpSp>
                <p:grpSp>
                  <p:nvGrpSpPr>
                    <p:cNvPr id="23581" name="Group 91"/>
                    <p:cNvGrpSpPr>
                      <a:grpSpLocks/>
                    </p:cNvGrpSpPr>
                    <p:nvPr/>
                  </p:nvGrpSpPr>
                  <p:grpSpPr bwMode="auto">
                    <a:xfrm>
                      <a:off x="1449" y="5902"/>
                      <a:ext cx="1620" cy="720"/>
                      <a:chOff x="5300" y="12420"/>
                      <a:chExt cx="1620" cy="720"/>
                    </a:xfrm>
                  </p:grpSpPr>
                  <p:sp>
                    <p:nvSpPr>
                      <p:cNvPr id="23588" name="Oval 9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p>
                    </p:txBody>
                  </p:sp>
                  <p:sp>
                    <p:nvSpPr>
                      <p:cNvPr id="23589" name="Text Box 9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sp>
                  <p:nvSpPr>
                    <p:cNvPr id="23582"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a:lstStyle/>
                    <a:p>
                      <a:endParaRPr lang="ar-SA"/>
                    </a:p>
                  </p:txBody>
                </p:sp>
                <p:sp>
                  <p:nvSpPr>
                    <p:cNvPr id="23583"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a:lstStyle/>
                    <a:p>
                      <a:endParaRPr lang="ar-SA"/>
                    </a:p>
                  </p:txBody>
                </p:sp>
                <p:sp>
                  <p:nvSpPr>
                    <p:cNvPr id="23584"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a:lstStyle/>
                    <a:p>
                      <a:endParaRPr lang="ar-SA"/>
                    </a:p>
                  </p:txBody>
                </p:sp>
                <p:sp>
                  <p:nvSpPr>
                    <p:cNvPr id="23585" name="Line 97"/>
                    <p:cNvSpPr>
                      <a:spLocks noChangeShapeType="1"/>
                    </p:cNvSpPr>
                    <p:nvPr/>
                  </p:nvSpPr>
                  <p:spPr bwMode="auto">
                    <a:xfrm>
                      <a:off x="1909" y="6962"/>
                      <a:ext cx="540" cy="360"/>
                    </a:xfrm>
                    <a:prstGeom prst="line">
                      <a:avLst/>
                    </a:prstGeom>
                    <a:noFill/>
                    <a:ln w="9525">
                      <a:solidFill>
                        <a:srgbClr val="000000"/>
                      </a:solidFill>
                      <a:round/>
                      <a:headEnd/>
                      <a:tailEnd/>
                    </a:ln>
                  </p:spPr>
                  <p:txBody>
                    <a:bodyPr/>
                    <a:lstStyle/>
                    <a:p>
                      <a:endParaRPr lang="ar-SA"/>
                    </a:p>
                  </p:txBody>
                </p:sp>
                <p:sp>
                  <p:nvSpPr>
                    <p:cNvPr id="23586" name="Line 98"/>
                    <p:cNvSpPr>
                      <a:spLocks noChangeShapeType="1"/>
                    </p:cNvSpPr>
                    <p:nvPr/>
                  </p:nvSpPr>
                  <p:spPr bwMode="auto">
                    <a:xfrm>
                      <a:off x="2349" y="6622"/>
                      <a:ext cx="360" cy="720"/>
                    </a:xfrm>
                    <a:prstGeom prst="line">
                      <a:avLst/>
                    </a:prstGeom>
                    <a:noFill/>
                    <a:ln w="9525">
                      <a:solidFill>
                        <a:srgbClr val="000000"/>
                      </a:solidFill>
                      <a:round/>
                      <a:headEnd/>
                      <a:tailEnd/>
                    </a:ln>
                  </p:spPr>
                  <p:txBody>
                    <a:bodyPr/>
                    <a:lstStyle/>
                    <a:p>
                      <a:endParaRPr lang="ar-SA"/>
                    </a:p>
                  </p:txBody>
                </p:sp>
                <p:sp>
                  <p:nvSpPr>
                    <p:cNvPr id="23587"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a:lstStyle/>
                    <a:p>
                      <a:endParaRPr lang="ar-SA"/>
                    </a:p>
                  </p:txBody>
                </p:sp>
              </p:grpSp>
              <p:sp>
                <p:nvSpPr>
                  <p:cNvPr id="23569"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23570"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a:lstStyle/>
                  <a:p>
                    <a:endParaRPr lang="ar-SA"/>
                  </a:p>
                </p:txBody>
              </p:sp>
              <p:sp>
                <p:nvSpPr>
                  <p:cNvPr id="23571"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a:lstStyle/>
                  <a:p>
                    <a:endParaRPr lang="ar-SA"/>
                  </a:p>
                </p:txBody>
              </p:sp>
              <p:sp>
                <p:nvSpPr>
                  <p:cNvPr id="23572"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23573"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a:lstStyle/>
                  <a:p>
                    <a:endParaRPr lang="ar-SA"/>
                  </a:p>
                </p:txBody>
              </p:sp>
              <p:sp>
                <p:nvSpPr>
                  <p:cNvPr id="23574"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grpSp>
        <p:sp>
          <p:nvSpPr>
            <p:cNvPr id="23557" name="Text Box 106"/>
            <p:cNvSpPr txBox="1">
              <a:spLocks noChangeArrowheads="1"/>
            </p:cNvSpPr>
            <p:nvPr/>
          </p:nvSpPr>
          <p:spPr bwMode="auto">
            <a:xfrm>
              <a:off x="8054" y="5760"/>
              <a:ext cx="1086" cy="540"/>
            </a:xfrm>
            <a:prstGeom prst="rect">
              <a:avLst/>
            </a:prstGeom>
            <a:noFill/>
            <a:ln w="9525">
              <a:noFill/>
              <a:miter lim="800000"/>
              <a:headEnd/>
              <a:tailEnd/>
            </a:ln>
          </p:spPr>
          <p:txBody>
            <a:bodyPr/>
            <a:lstStyle/>
            <a:p>
              <a:pPr algn="ctr">
                <a:spcAft>
                  <a:spcPts val="1000"/>
                </a:spcAft>
              </a:pPr>
              <a:r>
                <a:rPr lang="en-US" sz="1400" b="1"/>
                <a:t>M</a:t>
              </a:r>
              <a:endParaRPr lang="ar-SA" sz="1400" b="1"/>
            </a:p>
            <a:p>
              <a:pPr algn="ctr">
                <a:spcAft>
                  <a:spcPts val="1000"/>
                </a:spcAft>
              </a:pPr>
              <a:endParaRPr lang="ar-SA" sz="1400" b="1"/>
            </a:p>
          </p:txBody>
        </p:sp>
        <p:sp>
          <p:nvSpPr>
            <p:cNvPr id="23558" name="Text Box 107"/>
            <p:cNvSpPr txBox="1">
              <a:spLocks noChangeArrowheads="1"/>
            </p:cNvSpPr>
            <p:nvPr/>
          </p:nvSpPr>
          <p:spPr bwMode="auto">
            <a:xfrm>
              <a:off x="8200" y="7960"/>
              <a:ext cx="720" cy="610"/>
            </a:xfrm>
            <a:prstGeom prst="rect">
              <a:avLst/>
            </a:prstGeom>
            <a:noFill/>
            <a:ln w="9525">
              <a:noFill/>
              <a:miter lim="800000"/>
              <a:headEnd/>
              <a:tailEnd/>
            </a:ln>
          </p:spPr>
          <p:txBody>
            <a:bodyPr/>
            <a:lstStyle/>
            <a:p>
              <a:pPr algn="ctr">
                <a:spcAft>
                  <a:spcPts val="1000"/>
                </a:spcAft>
              </a:pPr>
              <a:r>
                <a:rPr lang="en-US" sz="1400" b="1"/>
                <a:t>N</a:t>
              </a:r>
              <a:endParaRPr lang="ar-SA" sz="1400" b="1"/>
            </a:p>
          </p:txBody>
        </p:sp>
        <p:sp>
          <p:nvSpPr>
            <p:cNvPr id="23559" name="Text Box 108"/>
            <p:cNvSpPr txBox="1">
              <a:spLocks noChangeArrowheads="1"/>
            </p:cNvSpPr>
            <p:nvPr/>
          </p:nvSpPr>
          <p:spPr bwMode="auto">
            <a:xfrm>
              <a:off x="4460" y="8340"/>
              <a:ext cx="720" cy="540"/>
            </a:xfrm>
            <a:prstGeom prst="rect">
              <a:avLst/>
            </a:prstGeom>
            <a:noFill/>
            <a:ln w="9525">
              <a:noFill/>
              <a:miter lim="800000"/>
              <a:headEnd/>
              <a:tailEnd/>
            </a:ln>
          </p:spPr>
          <p:txBody>
            <a:bodyPr/>
            <a:lstStyle/>
            <a:p>
              <a:pPr algn="ctr">
                <a:spcAft>
                  <a:spcPts val="1000"/>
                </a:spcAft>
              </a:pPr>
              <a:r>
                <a:rPr lang="ar-SA"/>
                <a:t>1</a:t>
              </a:r>
            </a:p>
          </p:txBody>
        </p:sp>
        <p:sp>
          <p:nvSpPr>
            <p:cNvPr id="23560" name="Text Box 109"/>
            <p:cNvSpPr txBox="1">
              <a:spLocks noChangeArrowheads="1"/>
            </p:cNvSpPr>
            <p:nvPr/>
          </p:nvSpPr>
          <p:spPr bwMode="auto">
            <a:xfrm>
              <a:off x="6300" y="9140"/>
              <a:ext cx="720" cy="540"/>
            </a:xfrm>
            <a:prstGeom prst="rect">
              <a:avLst/>
            </a:prstGeom>
            <a:noFill/>
            <a:ln w="9525">
              <a:noFill/>
              <a:miter lim="800000"/>
              <a:headEnd/>
              <a:tailEnd/>
            </a:ln>
          </p:spPr>
          <p:txBody>
            <a:bodyPr/>
            <a:lstStyle/>
            <a:p>
              <a:pPr algn="ctr">
                <a:spcAft>
                  <a:spcPts val="1000"/>
                </a:spcAft>
              </a:pPr>
              <a:r>
                <a:rPr lang="en-US" sz="1400" b="1"/>
                <a:t>M</a:t>
              </a:r>
              <a:endParaRPr lang="ar-SA" sz="1400" b="1"/>
            </a:p>
          </p:txBody>
        </p:sp>
        <p:sp>
          <p:nvSpPr>
            <p:cNvPr id="23561" name="Text Box 110"/>
            <p:cNvSpPr txBox="1">
              <a:spLocks noChangeArrowheads="1"/>
            </p:cNvSpPr>
            <p:nvPr/>
          </p:nvSpPr>
          <p:spPr bwMode="auto">
            <a:xfrm>
              <a:off x="5300" y="6840"/>
              <a:ext cx="720" cy="540"/>
            </a:xfrm>
            <a:prstGeom prst="rect">
              <a:avLst/>
            </a:prstGeom>
            <a:noFill/>
            <a:ln w="9525">
              <a:noFill/>
              <a:miter lim="800000"/>
              <a:headEnd/>
              <a:tailEnd/>
            </a:ln>
          </p:spPr>
          <p:txBody>
            <a:bodyPr/>
            <a:lstStyle/>
            <a:p>
              <a:pPr algn="ctr">
                <a:spcAft>
                  <a:spcPts val="1000"/>
                </a:spcAft>
              </a:pPr>
              <a:r>
                <a:rPr lang="en-US" sz="1400" b="1"/>
                <a:t>N</a:t>
              </a:r>
              <a:endParaRPr lang="ar-SA" sz="1400" b="1"/>
            </a:p>
          </p:txBody>
        </p:sp>
        <p:sp>
          <p:nvSpPr>
            <p:cNvPr id="23562" name="Text Box 111"/>
            <p:cNvSpPr txBox="1">
              <a:spLocks noChangeArrowheads="1"/>
            </p:cNvSpPr>
            <p:nvPr/>
          </p:nvSpPr>
          <p:spPr bwMode="auto">
            <a:xfrm>
              <a:off x="6660" y="5880"/>
              <a:ext cx="720" cy="540"/>
            </a:xfrm>
            <a:prstGeom prst="rect">
              <a:avLst/>
            </a:prstGeom>
            <a:noFill/>
            <a:ln w="9525">
              <a:noFill/>
              <a:miter lim="800000"/>
              <a:headEnd/>
              <a:tailEnd/>
            </a:ln>
          </p:spPr>
          <p:txBody>
            <a:bodyPr/>
            <a:lstStyle/>
            <a:p>
              <a:pPr algn="ctr">
                <a:spcAft>
                  <a:spcPts val="1000"/>
                </a:spcAft>
              </a:pPr>
              <a:r>
                <a:rPr lang="en-US" sz="1400" b="1"/>
                <a:t>M</a:t>
              </a:r>
              <a:endParaRPr lang="ar-SA" sz="1400" b="1"/>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457200" y="762000"/>
            <a:ext cx="8229600" cy="5364163"/>
          </a:xfrm>
        </p:spPr>
        <p:txBody>
          <a:bodyPr/>
          <a:lstStyle/>
          <a:p>
            <a:pPr>
              <a:lnSpc>
                <a:spcPct val="150000"/>
              </a:lnSpc>
            </a:pPr>
            <a:r>
              <a:rPr lang="ar-SA" sz="2400" b="1" u="sng" smtClean="0"/>
              <a:t>إذن المرحلة الأولى وهي مرحلة التصميم ورسم نموذج الكيان والعلاقة الرابطة تمر بأربع خطوات هي :</a:t>
            </a:r>
          </a:p>
          <a:p>
            <a:pPr>
              <a:lnSpc>
                <a:spcPct val="150000"/>
              </a:lnSpc>
            </a:pPr>
            <a:r>
              <a:rPr lang="ar-SA" sz="2400" b="1" smtClean="0"/>
              <a:t>1- تحديد الكيانات.</a:t>
            </a:r>
          </a:p>
          <a:p>
            <a:pPr>
              <a:lnSpc>
                <a:spcPct val="150000"/>
              </a:lnSpc>
            </a:pPr>
            <a:r>
              <a:rPr lang="ar-SA" sz="2400" b="1" smtClean="0"/>
              <a:t>2- تحديد الصفات أو الخصائص لهذه الكيانات وفي هذه المرحلة لابد من تحديد الصفة التي تعد مفتاح أساسي لهذا الكيان</a:t>
            </a:r>
          </a:p>
          <a:p>
            <a:pPr>
              <a:lnSpc>
                <a:spcPct val="150000"/>
              </a:lnSpc>
            </a:pPr>
            <a:r>
              <a:rPr lang="ar-SA" sz="2400" b="1" smtClean="0"/>
              <a:t>3- ربط الكيانات بعلاقات</a:t>
            </a:r>
          </a:p>
          <a:p>
            <a:pPr>
              <a:lnSpc>
                <a:spcPct val="150000"/>
              </a:lnSpc>
            </a:pPr>
            <a:r>
              <a:rPr lang="ar-SA" sz="2400" b="1" smtClean="0"/>
              <a:t>4- تحديد نوع هذه العلاقات</a:t>
            </a:r>
            <a:endParaRPr lang="en-US" sz="2400" b="1"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r>
              <a:rPr lang="ar-SA" sz="3200" b="1" smtClean="0">
                <a:latin typeface="Tahoma" pitchFamily="34" charset="0"/>
                <a:ea typeface="Times New Roman" pitchFamily="18" charset="0"/>
                <a:cs typeface="Tahoma" pitchFamily="34" charset="0"/>
              </a:rPr>
              <a:t/>
            </a:r>
            <a:br>
              <a:rPr lang="ar-SA" sz="3200" b="1" smtClean="0">
                <a:latin typeface="Tahoma" pitchFamily="34" charset="0"/>
                <a:ea typeface="Times New Roman" pitchFamily="18" charset="0"/>
                <a:cs typeface="Tahoma" pitchFamily="34" charset="0"/>
              </a:rPr>
            </a:br>
            <a:r>
              <a:rPr lang="ar-SA" sz="3200" b="1" smtClean="0">
                <a:latin typeface="Tahoma" pitchFamily="34" charset="0"/>
                <a:ea typeface="Times New Roman" pitchFamily="18" charset="0"/>
                <a:cs typeface="Tahoma" pitchFamily="34" charset="0"/>
              </a:rPr>
              <a:t>الرموز القياسية المستخدمة في تصميم نموذج الكيان والعلاقة الرابطة:</a:t>
            </a:r>
            <a:r>
              <a:rPr lang="ar-SA" sz="3200" u="sng" smtClean="0">
                <a:ea typeface="Times New Roman" pitchFamily="18" charset="0"/>
              </a:rPr>
              <a:t/>
            </a:r>
            <a:br>
              <a:rPr lang="ar-SA" sz="3200" u="sng" smtClean="0">
                <a:ea typeface="Times New Roman" pitchFamily="18" charset="0"/>
              </a:rPr>
            </a:br>
            <a:endParaRPr lang="en-US" sz="3200" smtClean="0">
              <a:ea typeface="Times New Roman" pitchFamily="18" charset="0"/>
            </a:endParaRPr>
          </a:p>
        </p:txBody>
      </p:sp>
      <p:graphicFrame>
        <p:nvGraphicFramePr>
          <p:cNvPr id="5" name="Table 4"/>
          <p:cNvGraphicFramePr>
            <a:graphicFrameLocks noGrp="1"/>
          </p:cNvGraphicFramePr>
          <p:nvPr/>
        </p:nvGraphicFramePr>
        <p:xfrm>
          <a:off x="1524000" y="1685925"/>
          <a:ext cx="6096000" cy="448564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algn="ctr" rtl="1"/>
                      <a:r>
                        <a:rPr lang="ar-SA" dirty="0" smtClean="0"/>
                        <a:t>المفهوم</a:t>
                      </a:r>
                      <a:r>
                        <a:rPr lang="ar-SA" baseline="0" dirty="0" smtClean="0"/>
                        <a:t> </a:t>
                      </a:r>
                      <a:endParaRPr lang="ar-SA" dirty="0"/>
                    </a:p>
                  </a:txBody>
                  <a:tcPr anchor="ctr"/>
                </a:tc>
                <a:tc>
                  <a:txBody>
                    <a:bodyPr/>
                    <a:lstStyle/>
                    <a:p>
                      <a:pPr algn="ctr" rtl="1"/>
                      <a:r>
                        <a:rPr lang="ar-SA" dirty="0" smtClean="0"/>
                        <a:t>الرمز</a:t>
                      </a:r>
                      <a:endParaRPr lang="ar-SA" dirty="0"/>
                    </a:p>
                  </a:txBody>
                  <a:tcPr anchor="ctr"/>
                </a:tc>
              </a:tr>
              <a:tr h="370840">
                <a:tc>
                  <a:txBody>
                    <a:bodyPr/>
                    <a:lstStyle/>
                    <a:p>
                      <a:pPr algn="ctr" rtl="1"/>
                      <a:r>
                        <a:rPr lang="ar-SA" dirty="0" smtClean="0"/>
                        <a:t>الكيان</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العلاقة الرابطة</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الخاصية</a:t>
                      </a:r>
                      <a:r>
                        <a:rPr lang="ar-SA" baseline="0" dirty="0" smtClean="0"/>
                        <a:t> أو الصفة</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صفة تمثل</a:t>
                      </a:r>
                      <a:r>
                        <a:rPr lang="ar-SA" baseline="0" dirty="0" smtClean="0"/>
                        <a:t> مفتاح أساسي</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صفة ممكن أن يكون لها أكثر من قيمة</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صفة مركبة</a:t>
                      </a:r>
                      <a:endParaRPr lang="ar-SA" dirty="0"/>
                    </a:p>
                  </a:txBody>
                  <a:tcPr anchor="ctr"/>
                </a:tc>
                <a:tc>
                  <a:txBody>
                    <a:bodyPr/>
                    <a:lstStyle/>
                    <a:p>
                      <a:pPr algn="ctr" rtl="1"/>
                      <a:endParaRPr lang="ar-SA" dirty="0" smtClean="0"/>
                    </a:p>
                    <a:p>
                      <a:pPr algn="ctr" rtl="1"/>
                      <a:endParaRPr lang="ar-SA" dirty="0" smtClean="0"/>
                    </a:p>
                    <a:p>
                      <a:pPr algn="ctr" rtl="1"/>
                      <a:endParaRPr lang="ar-SA" dirty="0"/>
                    </a:p>
                  </a:txBody>
                  <a:tcPr anchor="ctr"/>
                </a:tc>
              </a:tr>
            </a:tbl>
          </a:graphicData>
        </a:graphic>
      </p:graphicFrame>
      <p:sp>
        <p:nvSpPr>
          <p:cNvPr id="6" name="Rectangle 5"/>
          <p:cNvSpPr/>
          <p:nvPr/>
        </p:nvSpPr>
        <p:spPr>
          <a:xfrm>
            <a:off x="2857500" y="2228850"/>
            <a:ext cx="642938"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7" name="Diamond 6"/>
          <p:cNvSpPr/>
          <p:nvPr/>
        </p:nvSpPr>
        <p:spPr>
          <a:xfrm>
            <a:off x="2928938" y="2843213"/>
            <a:ext cx="642937" cy="357187"/>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8" name="Oval 7"/>
          <p:cNvSpPr/>
          <p:nvPr/>
        </p:nvSpPr>
        <p:spPr>
          <a:xfrm>
            <a:off x="2928938" y="3452813"/>
            <a:ext cx="785812" cy="35718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9" name="Oval 8"/>
          <p:cNvSpPr/>
          <p:nvPr/>
        </p:nvSpPr>
        <p:spPr>
          <a:xfrm>
            <a:off x="2786063" y="4143375"/>
            <a:ext cx="928687" cy="4286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dirty="0">
                <a:solidFill>
                  <a:schemeClr val="tx1"/>
                </a:solidFill>
              </a:rPr>
              <a:t>ـــــــــ</a:t>
            </a:r>
          </a:p>
        </p:txBody>
      </p:sp>
      <p:sp>
        <p:nvSpPr>
          <p:cNvPr id="10" name="Oval 9"/>
          <p:cNvSpPr/>
          <p:nvPr/>
        </p:nvSpPr>
        <p:spPr>
          <a:xfrm>
            <a:off x="2857500" y="4800600"/>
            <a:ext cx="785813" cy="357188"/>
          </a:xfrm>
          <a:prstGeom prst="ellipse">
            <a:avLst/>
          </a:prstGeom>
          <a:solidFill>
            <a:schemeClr val="bg1"/>
          </a:solidFill>
          <a:ln w="57150" cmpd="db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grpSp>
        <p:nvGrpSpPr>
          <p:cNvPr id="25635" name="Group 23"/>
          <p:cNvGrpSpPr>
            <a:grpSpLocks/>
          </p:cNvGrpSpPr>
          <p:nvPr/>
        </p:nvGrpSpPr>
        <p:grpSpPr bwMode="auto">
          <a:xfrm>
            <a:off x="2571750" y="5341938"/>
            <a:ext cx="1347788" cy="449262"/>
            <a:chOff x="1860" y="3960"/>
            <a:chExt cx="1960" cy="990"/>
          </a:xfrm>
        </p:grpSpPr>
        <p:sp>
          <p:nvSpPr>
            <p:cNvPr id="25636" name="Oval 25"/>
            <p:cNvSpPr>
              <a:spLocks noChangeArrowheads="1"/>
            </p:cNvSpPr>
            <p:nvPr/>
          </p:nvSpPr>
          <p:spPr bwMode="auto">
            <a:xfrm>
              <a:off x="2520" y="4680"/>
              <a:ext cx="760" cy="270"/>
            </a:xfrm>
            <a:prstGeom prst="ellipse">
              <a:avLst/>
            </a:prstGeom>
            <a:solidFill>
              <a:srgbClr val="FFFFFF"/>
            </a:solidFill>
            <a:ln w="12700">
              <a:solidFill>
                <a:srgbClr val="000000"/>
              </a:solidFill>
              <a:round/>
              <a:headEnd/>
              <a:tailEnd/>
            </a:ln>
          </p:spPr>
          <p:txBody>
            <a:bodyPr/>
            <a:lstStyle/>
            <a:p>
              <a:endParaRPr lang="ar-SA"/>
            </a:p>
          </p:txBody>
        </p:sp>
        <p:grpSp>
          <p:nvGrpSpPr>
            <p:cNvPr id="25637" name="Group 27"/>
            <p:cNvGrpSpPr>
              <a:grpSpLocks/>
            </p:cNvGrpSpPr>
            <p:nvPr/>
          </p:nvGrpSpPr>
          <p:grpSpPr bwMode="auto">
            <a:xfrm>
              <a:off x="3220" y="4180"/>
              <a:ext cx="600" cy="540"/>
              <a:chOff x="3220" y="4180"/>
              <a:chExt cx="600" cy="540"/>
            </a:xfrm>
          </p:grpSpPr>
          <p:sp>
            <p:nvSpPr>
              <p:cNvPr id="25644" name="Oval 28"/>
              <p:cNvSpPr>
                <a:spLocks noChangeArrowheads="1"/>
              </p:cNvSpPr>
              <p:nvPr/>
            </p:nvSpPr>
            <p:spPr bwMode="auto">
              <a:xfrm>
                <a:off x="3280" y="4180"/>
                <a:ext cx="540" cy="360"/>
              </a:xfrm>
              <a:prstGeom prst="ellipse">
                <a:avLst/>
              </a:prstGeom>
              <a:solidFill>
                <a:srgbClr val="FFFFFF"/>
              </a:solidFill>
              <a:ln w="9525">
                <a:solidFill>
                  <a:srgbClr val="000000"/>
                </a:solidFill>
                <a:round/>
                <a:headEnd/>
                <a:tailEnd/>
              </a:ln>
            </p:spPr>
            <p:txBody>
              <a:bodyPr/>
              <a:lstStyle/>
              <a:p>
                <a:endParaRPr lang="ar-SA"/>
              </a:p>
            </p:txBody>
          </p:sp>
          <p:sp>
            <p:nvSpPr>
              <p:cNvPr id="25645" name="Line 29"/>
              <p:cNvSpPr>
                <a:spLocks noChangeShapeType="1"/>
              </p:cNvSpPr>
              <p:nvPr/>
            </p:nvSpPr>
            <p:spPr bwMode="auto">
              <a:xfrm flipH="1">
                <a:off x="3220" y="4540"/>
                <a:ext cx="180" cy="180"/>
              </a:xfrm>
              <a:prstGeom prst="line">
                <a:avLst/>
              </a:prstGeom>
              <a:noFill/>
              <a:ln w="9525">
                <a:solidFill>
                  <a:srgbClr val="000000"/>
                </a:solidFill>
                <a:round/>
                <a:headEnd/>
                <a:tailEnd/>
              </a:ln>
            </p:spPr>
            <p:txBody>
              <a:bodyPr/>
              <a:lstStyle/>
              <a:p>
                <a:endParaRPr lang="ar-SA"/>
              </a:p>
            </p:txBody>
          </p:sp>
        </p:grpSp>
        <p:grpSp>
          <p:nvGrpSpPr>
            <p:cNvPr id="25638" name="Group 30"/>
            <p:cNvGrpSpPr>
              <a:grpSpLocks/>
            </p:cNvGrpSpPr>
            <p:nvPr/>
          </p:nvGrpSpPr>
          <p:grpSpPr bwMode="auto">
            <a:xfrm>
              <a:off x="2640" y="3960"/>
              <a:ext cx="540" cy="720"/>
              <a:chOff x="4140" y="10080"/>
              <a:chExt cx="900" cy="720"/>
            </a:xfrm>
          </p:grpSpPr>
          <p:sp>
            <p:nvSpPr>
              <p:cNvPr id="25642" name="Oval 31"/>
              <p:cNvSpPr>
                <a:spLocks noChangeArrowheads="1"/>
              </p:cNvSpPr>
              <p:nvPr/>
            </p:nvSpPr>
            <p:spPr bwMode="auto">
              <a:xfrm>
                <a:off x="4140" y="10080"/>
                <a:ext cx="900" cy="360"/>
              </a:xfrm>
              <a:prstGeom prst="ellipse">
                <a:avLst/>
              </a:prstGeom>
              <a:solidFill>
                <a:srgbClr val="FFFFFF"/>
              </a:solidFill>
              <a:ln w="9525">
                <a:solidFill>
                  <a:srgbClr val="000000"/>
                </a:solidFill>
                <a:round/>
                <a:headEnd/>
                <a:tailEnd/>
              </a:ln>
            </p:spPr>
            <p:txBody>
              <a:bodyPr/>
              <a:lstStyle/>
              <a:p>
                <a:endParaRPr lang="ar-SA"/>
              </a:p>
            </p:txBody>
          </p:sp>
          <p:sp>
            <p:nvSpPr>
              <p:cNvPr id="25643" name="Line 32"/>
              <p:cNvSpPr>
                <a:spLocks noChangeShapeType="1"/>
              </p:cNvSpPr>
              <p:nvPr/>
            </p:nvSpPr>
            <p:spPr bwMode="auto">
              <a:xfrm flipH="1">
                <a:off x="4575" y="10440"/>
                <a:ext cx="0" cy="360"/>
              </a:xfrm>
              <a:prstGeom prst="line">
                <a:avLst/>
              </a:prstGeom>
              <a:noFill/>
              <a:ln w="9525">
                <a:solidFill>
                  <a:srgbClr val="000000"/>
                </a:solidFill>
                <a:round/>
                <a:headEnd/>
                <a:tailEnd/>
              </a:ln>
            </p:spPr>
            <p:txBody>
              <a:bodyPr/>
              <a:lstStyle/>
              <a:p>
                <a:endParaRPr lang="ar-SA"/>
              </a:p>
            </p:txBody>
          </p:sp>
        </p:grpSp>
        <p:grpSp>
          <p:nvGrpSpPr>
            <p:cNvPr id="25639" name="Group 33"/>
            <p:cNvGrpSpPr>
              <a:grpSpLocks/>
            </p:cNvGrpSpPr>
            <p:nvPr/>
          </p:nvGrpSpPr>
          <p:grpSpPr bwMode="auto">
            <a:xfrm>
              <a:off x="1860" y="4240"/>
              <a:ext cx="720" cy="500"/>
              <a:chOff x="1800" y="4320"/>
              <a:chExt cx="720" cy="500"/>
            </a:xfrm>
          </p:grpSpPr>
          <p:sp>
            <p:nvSpPr>
              <p:cNvPr id="25640" name="Oval 34"/>
              <p:cNvSpPr>
                <a:spLocks noChangeArrowheads="1"/>
              </p:cNvSpPr>
              <p:nvPr/>
            </p:nvSpPr>
            <p:spPr bwMode="auto">
              <a:xfrm>
                <a:off x="1800" y="4320"/>
                <a:ext cx="540" cy="360"/>
              </a:xfrm>
              <a:prstGeom prst="ellipse">
                <a:avLst/>
              </a:prstGeom>
              <a:solidFill>
                <a:srgbClr val="FFFFFF"/>
              </a:solidFill>
              <a:ln w="9525">
                <a:solidFill>
                  <a:srgbClr val="000000"/>
                </a:solidFill>
                <a:round/>
                <a:headEnd/>
                <a:tailEnd/>
              </a:ln>
            </p:spPr>
            <p:txBody>
              <a:bodyPr/>
              <a:lstStyle/>
              <a:p>
                <a:endParaRPr lang="ar-SA"/>
              </a:p>
            </p:txBody>
          </p:sp>
          <p:sp>
            <p:nvSpPr>
              <p:cNvPr id="25641" name="Line 35"/>
              <p:cNvSpPr>
                <a:spLocks noChangeShapeType="1"/>
              </p:cNvSpPr>
              <p:nvPr/>
            </p:nvSpPr>
            <p:spPr bwMode="auto">
              <a:xfrm>
                <a:off x="2241" y="4640"/>
                <a:ext cx="279" cy="180"/>
              </a:xfrm>
              <a:prstGeom prst="line">
                <a:avLst/>
              </a:prstGeom>
              <a:noFill/>
              <a:ln w="9525">
                <a:solidFill>
                  <a:srgbClr val="000000"/>
                </a:solidFill>
                <a:round/>
                <a:headEnd/>
                <a:tailEnd/>
              </a:ln>
            </p:spPr>
            <p:txBody>
              <a:bodyPr/>
              <a:lstStyle/>
              <a:p>
                <a:endParaRPr lang="ar-SA"/>
              </a:p>
            </p:txBody>
          </p:sp>
        </p:gr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6000" b="1" smtClean="0">
                <a:solidFill>
                  <a:srgbClr val="FF0000"/>
                </a:solidFill>
                <a:effectLst>
                  <a:outerShdw blurRad="38100" dist="38100" dir="2700000" algn="tl">
                    <a:srgbClr val="C0C0C0"/>
                  </a:outerShdw>
                </a:effectLst>
              </a:rPr>
              <a:t>المشاركة</a:t>
            </a:r>
            <a:endParaRPr lang="en-US" sz="6000" b="1" smtClean="0">
              <a:solidFill>
                <a:srgbClr val="FF0000"/>
              </a:solidFill>
              <a:effectLst>
                <a:outerShdw blurRad="38100" dist="38100" dir="2700000" algn="tl">
                  <a:srgbClr val="C0C0C0"/>
                </a:outerShdw>
              </a:effectLst>
            </a:endParaRPr>
          </a:p>
        </p:txBody>
      </p:sp>
      <p:sp>
        <p:nvSpPr>
          <p:cNvPr id="26627" name="Content Placeholder 2"/>
          <p:cNvSpPr>
            <a:spLocks noGrp="1"/>
          </p:cNvSpPr>
          <p:nvPr>
            <p:ph idx="1"/>
          </p:nvPr>
        </p:nvSpPr>
        <p:spPr/>
        <p:txBody>
          <a:bodyPr/>
          <a:lstStyle/>
          <a:p>
            <a:r>
              <a:rPr lang="ar-SA" b="1" smtClean="0"/>
              <a:t>1- ماهي قاعدة البيانات العلائقية ؟</a:t>
            </a:r>
          </a:p>
          <a:p>
            <a:r>
              <a:rPr lang="ar-SA" b="1" smtClean="0"/>
              <a:t>2- ماهي مراحل تصميم قواعد البيانات ؟</a:t>
            </a:r>
          </a:p>
          <a:p>
            <a:r>
              <a:rPr lang="ar-SA" b="1" smtClean="0"/>
              <a:t>3- ماهي خطوات رسم نموذج الكيانات ؟</a:t>
            </a:r>
          </a:p>
          <a:p>
            <a:r>
              <a:rPr lang="ar-SA" b="1" smtClean="0"/>
              <a:t>4- ماهي الصفة المركبة ؟</a:t>
            </a:r>
          </a:p>
          <a:p>
            <a:r>
              <a:rPr lang="ar-SA" b="1" smtClean="0"/>
              <a:t>5- ماهي الخاصية التي ممكن أن تحدد مفتاح أساسي ؟</a:t>
            </a:r>
          </a:p>
          <a:p>
            <a:r>
              <a:rPr lang="ar-SA" b="1" smtClean="0"/>
              <a:t>6- ماهي أنواع العلاقات ؟</a:t>
            </a:r>
            <a:endParaRPr lang="en-US" b="1"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ar-SA" b="1" dirty="0" smtClean="0">
                <a:solidFill>
                  <a:srgbClr val="FF0000"/>
                </a:solidFill>
                <a:effectLst>
                  <a:outerShdw blurRad="38100" dist="38100" dir="2700000" algn="tl">
                    <a:srgbClr val="C0C0C0"/>
                  </a:outerShdw>
                </a:effectLst>
              </a:rPr>
              <a:t>أنواع قواعد البيانات</a:t>
            </a:r>
            <a:endParaRPr lang="en-US" b="1" dirty="0" smtClean="0">
              <a:solidFill>
                <a:srgbClr val="FF0000"/>
              </a:solidFill>
              <a:effectLst>
                <a:outerShdw blurRad="38100" dist="38100" dir="2700000" algn="tl">
                  <a:srgbClr val="C0C0C0"/>
                </a:outerShdw>
              </a:effectLst>
            </a:endParaRPr>
          </a:p>
        </p:txBody>
      </p:sp>
      <p:sp>
        <p:nvSpPr>
          <p:cNvPr id="5123" name="Rectangle 3"/>
          <p:cNvSpPr>
            <a:spLocks noGrp="1" noChangeArrowheads="1"/>
          </p:cNvSpPr>
          <p:nvPr>
            <p:ph idx="1"/>
          </p:nvPr>
        </p:nvSpPr>
        <p:spPr/>
        <p:txBody>
          <a:bodyPr/>
          <a:lstStyle/>
          <a:p>
            <a:pPr eaLnBrk="1" hangingPunct="1"/>
            <a:endParaRPr lang="ar-SA" b="1" smtClean="0"/>
          </a:p>
          <a:p>
            <a:pPr eaLnBrk="1" hangingPunct="1">
              <a:buFontTx/>
              <a:buNone/>
            </a:pPr>
            <a:r>
              <a:rPr lang="ar-SA" b="1" smtClean="0"/>
              <a:t>وظلت الأنواع الاربعة الاولى هي المستخدمة حتى ظهرت قواعد </a:t>
            </a:r>
            <a:r>
              <a:rPr lang="ar-SA" b="1" u="sng" smtClean="0">
                <a:solidFill>
                  <a:srgbClr val="FF0000"/>
                </a:solidFill>
                <a:effectLst>
                  <a:outerShdw blurRad="38100" dist="38100" dir="2700000" algn="tl">
                    <a:srgbClr val="C0C0C0"/>
                  </a:outerShdw>
                </a:effectLst>
              </a:rPr>
              <a:t>البيانات العلائقية</a:t>
            </a:r>
            <a:r>
              <a:rPr lang="ar-SA" b="1" u="sng" smtClean="0"/>
              <a:t> </a:t>
            </a:r>
            <a:endParaRPr lang="en-US" b="1" smtClean="0"/>
          </a:p>
          <a:p>
            <a:pPr eaLnBrk="1" hangingPunct="1">
              <a:buFontTx/>
              <a:buNone/>
            </a:pPr>
            <a:r>
              <a:rPr lang="ar-SA" b="1" smtClean="0"/>
              <a:t>ونظرا لقوة نظم إدارة قواعد البيانات العلائقية فقد طغت على الأنواع الأخرى وأصبحت هي النوع الوحيد المستخدم.</a:t>
            </a:r>
          </a:p>
          <a:p>
            <a:pPr eaLnBrk="1" hangingPunct="1">
              <a:buFontTx/>
              <a:buNone/>
            </a:pPr>
            <a:r>
              <a:rPr lang="ar-SA" b="1" smtClean="0"/>
              <a:t>وفيما يلي سيتم عرضها بالتفصيل.</a:t>
            </a:r>
            <a:endParaRPr lang="en-US" b="1"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ar-SA" sz="3600" b="1" dirty="0" smtClean="0">
                <a:solidFill>
                  <a:srgbClr val="FF0000"/>
                </a:solidFill>
                <a:effectLst>
                  <a:outerShdw blurRad="38100" dist="38100" dir="2700000" algn="tl">
                    <a:srgbClr val="C0C0C0"/>
                  </a:outerShdw>
                </a:effectLst>
              </a:rPr>
              <a:t>قواعد البيانات العلائقية</a:t>
            </a:r>
            <a:r>
              <a:rPr lang="en-US" sz="3600" b="1" dirty="0" smtClean="0">
                <a:solidFill>
                  <a:srgbClr val="FF0000"/>
                </a:solidFill>
                <a:effectLst>
                  <a:outerShdw blurRad="38100" dist="38100" dir="2700000" algn="tl">
                    <a:srgbClr val="C0C0C0"/>
                  </a:outerShdw>
                </a:effectLst>
              </a:rPr>
              <a:t> Relational Database </a:t>
            </a:r>
          </a:p>
        </p:txBody>
      </p:sp>
      <p:sp>
        <p:nvSpPr>
          <p:cNvPr id="5124" name="Rectangle 3"/>
          <p:cNvSpPr>
            <a:spLocks noGrp="1" noChangeArrowheads="1"/>
          </p:cNvSpPr>
          <p:nvPr>
            <p:ph type="body" sz="half" idx="1"/>
          </p:nvPr>
        </p:nvSpPr>
        <p:spPr>
          <a:xfrm>
            <a:off x="0" y="1600200"/>
            <a:ext cx="5410200" cy="4525963"/>
          </a:xfrm>
        </p:spPr>
        <p:txBody>
          <a:bodyPr/>
          <a:lstStyle/>
          <a:p>
            <a:pPr eaLnBrk="1" hangingPunct="1"/>
            <a:r>
              <a:rPr lang="ar-SA" sz="2400" b="1" smtClean="0"/>
              <a:t>تعرف قواعد البيانات العلائقية بأنها عبارة عن تنظيم البيانات في جداول ، ويعرف الجدول بأنة علاقة رياضية تعتمد على بعدين ، هما الصف والعمود ، حيث أن الصفوف تشكل السجلات ، أما الاعمدة ( صفات الجدول ) فتشكل الحقول ، وتتميز هذه الجداول بوجود علاقة فيما بينهما تمكن المستخدم من الوصول الى بيانات من مختلف أجزاء قاعدة البيانات</a:t>
            </a:r>
            <a:r>
              <a:rPr lang="en-US" sz="2400" b="1" smtClean="0"/>
              <a:t> .</a:t>
            </a:r>
            <a:br>
              <a:rPr lang="en-US" sz="2400" b="1" smtClean="0"/>
            </a:br>
            <a:r>
              <a:rPr lang="en-US" sz="2400" b="1" smtClean="0"/>
              <a:t/>
            </a:r>
            <a:br>
              <a:rPr lang="en-US" sz="2400" b="1" smtClean="0"/>
            </a:br>
            <a:r>
              <a:rPr lang="en-US" sz="2400" b="1" smtClean="0"/>
              <a:t/>
            </a:r>
            <a:br>
              <a:rPr lang="en-US" sz="2400" b="1" smtClean="0"/>
            </a:br>
            <a:endParaRPr lang="en-US" sz="2400" b="1" smtClean="0"/>
          </a:p>
        </p:txBody>
      </p:sp>
      <p:graphicFrame>
        <p:nvGraphicFramePr>
          <p:cNvPr id="6186" name="Group 42"/>
          <p:cNvGraphicFramePr>
            <a:graphicFrameLocks noGrp="1"/>
          </p:cNvGraphicFramePr>
          <p:nvPr>
            <p:ph sz="half" idx="2"/>
          </p:nvPr>
        </p:nvGraphicFramePr>
        <p:xfrm>
          <a:off x="5486400" y="1600200"/>
          <a:ext cx="3200400" cy="3946208"/>
        </p:xfrm>
        <a:graphic>
          <a:graphicData uri="http://schemas.openxmlformats.org/drawingml/2006/table">
            <a:tbl>
              <a:tblPr rtl="1"/>
              <a:tblGrid>
                <a:gridCol w="1066800"/>
                <a:gridCol w="1066800"/>
                <a:gridCol w="1066800"/>
              </a:tblGrid>
              <a:tr h="5334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الاسم</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الرقم الجامعي</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الشعبة</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منى</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1524</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76</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3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اميرة</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1837</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21</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488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هدى</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1539</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34</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25" name="Text Box 4"/>
          <p:cNvSpPr txBox="1">
            <a:spLocks noChangeArrowheads="1"/>
          </p:cNvSpPr>
          <p:nvPr/>
        </p:nvSpPr>
        <p:spPr bwMode="auto">
          <a:xfrm>
            <a:off x="76200" y="1600200"/>
            <a:ext cx="3886200" cy="366713"/>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81000"/>
            <a:ext cx="8229600" cy="1143000"/>
          </a:xfrm>
        </p:spPr>
        <p:txBody>
          <a:bodyPr>
            <a:normAutofit fontScale="90000"/>
          </a:bodyPr>
          <a:lstStyle/>
          <a:p>
            <a:pPr algn="ctr" eaLnBrk="1" hangingPunct="1"/>
            <a:r>
              <a:rPr lang="ar-SA" sz="4000" b="1" dirty="0" smtClean="0">
                <a:solidFill>
                  <a:srgbClr val="FF0000"/>
                </a:solidFill>
                <a:effectLst>
                  <a:outerShdw blurRad="38100" dist="38100" dir="2700000" algn="tl">
                    <a:srgbClr val="C0C0C0"/>
                  </a:outerShdw>
                </a:effectLst>
              </a:rPr>
              <a:t>مثال لقاعدة بيانات بسيطة</a:t>
            </a:r>
            <a:br>
              <a:rPr lang="ar-SA" sz="4000" b="1" dirty="0" smtClean="0">
                <a:solidFill>
                  <a:srgbClr val="FF0000"/>
                </a:solidFill>
                <a:effectLst>
                  <a:outerShdw blurRad="38100" dist="38100" dir="2700000" algn="tl">
                    <a:srgbClr val="C0C0C0"/>
                  </a:outerShdw>
                </a:effectLst>
              </a:rPr>
            </a:br>
            <a:r>
              <a:rPr lang="ar-SA" sz="4000" b="1" dirty="0" smtClean="0">
                <a:solidFill>
                  <a:srgbClr val="FF0000"/>
                </a:solidFill>
                <a:effectLst>
                  <a:outerShdw blurRad="38100" dist="38100" dir="2700000" algn="tl">
                    <a:srgbClr val="C0C0C0"/>
                  </a:outerShdw>
                </a:effectLst>
              </a:rPr>
              <a:t>قاعدة بيانات مستشفى</a:t>
            </a:r>
            <a:endParaRPr lang="en-US" sz="4000" b="1" dirty="0" smtClean="0">
              <a:solidFill>
                <a:srgbClr val="FF0000"/>
              </a:solidFill>
              <a:effectLst>
                <a:outerShdw blurRad="38100" dist="38100" dir="2700000" algn="tl">
                  <a:srgbClr val="C0C0C0"/>
                </a:outerShdw>
              </a:effectLst>
            </a:endParaRPr>
          </a:p>
        </p:txBody>
      </p:sp>
      <p:pic>
        <p:nvPicPr>
          <p:cNvPr id="6148" name="Picture 4"/>
          <p:cNvPicPr>
            <a:picLocks noGrp="1" noChangeAspect="1" noChangeArrowheads="1"/>
          </p:cNvPicPr>
          <p:nvPr>
            <p:ph idx="1"/>
          </p:nvPr>
        </p:nvPicPr>
        <p:blipFill>
          <a:blip r:embed="rId2" cstate="print"/>
          <a:srcRect/>
          <a:stretch>
            <a:fillRect/>
          </a:stretch>
        </p:blipFill>
        <p:spPr>
          <a:xfrm>
            <a:off x="304800" y="1295400"/>
            <a:ext cx="8610600" cy="4953000"/>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p:cNvPicPr>
            <a:picLocks noGrp="1" noChangeAspect="1" noChangeArrowheads="1"/>
          </p:cNvPicPr>
          <p:nvPr>
            <p:ph idx="1"/>
          </p:nvPr>
        </p:nvPicPr>
        <p:blipFill>
          <a:blip r:embed="rId2" cstate="print"/>
          <a:srcRect/>
          <a:stretch>
            <a:fillRect/>
          </a:stretch>
        </p:blipFill>
        <p:spPr>
          <a:xfrm>
            <a:off x="0" y="1371600"/>
            <a:ext cx="8915400" cy="4754563"/>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0"/>
            <a:ext cx="8229600" cy="1143000"/>
          </a:xfrm>
        </p:spPr>
        <p:txBody>
          <a:bodyPr/>
          <a:lstStyle/>
          <a:p>
            <a:pPr eaLnBrk="1" hangingPunct="1"/>
            <a:r>
              <a:rPr lang="ar-SA" b="1" dirty="0" smtClean="0">
                <a:solidFill>
                  <a:srgbClr val="FF0000"/>
                </a:solidFill>
                <a:effectLst>
                  <a:outerShdw blurRad="38100" dist="38100" dir="2700000" algn="tl">
                    <a:srgbClr val="C0C0C0"/>
                  </a:outerShdw>
                </a:effectLst>
              </a:rPr>
              <a:t>ل</a:t>
            </a:r>
            <a:r>
              <a:rPr lang="ar-JO" b="1" dirty="0" smtClean="0">
                <a:solidFill>
                  <a:srgbClr val="FF0000"/>
                </a:solidFill>
                <a:effectLst>
                  <a:outerShdw blurRad="38100" dist="38100" dir="2700000" algn="tl">
                    <a:srgbClr val="C0C0C0"/>
                  </a:outerShdw>
                </a:effectLst>
              </a:rPr>
              <a:t>إ</a:t>
            </a:r>
            <a:r>
              <a:rPr lang="ar-SA" b="1" dirty="0" smtClean="0">
                <a:solidFill>
                  <a:srgbClr val="FF0000"/>
                </a:solidFill>
                <a:effectLst>
                  <a:outerShdw blurRad="38100" dist="38100" dir="2700000" algn="tl">
                    <a:srgbClr val="C0C0C0"/>
                  </a:outerShdw>
                </a:effectLst>
              </a:rPr>
              <a:t>نشاء </a:t>
            </a:r>
            <a:r>
              <a:rPr lang="ar-SA" b="1" dirty="0" smtClean="0">
                <a:solidFill>
                  <a:srgbClr val="FF0000"/>
                </a:solidFill>
                <a:effectLst>
                  <a:outerShdw blurRad="38100" dist="38100" dir="2700000" algn="tl">
                    <a:srgbClr val="C0C0C0"/>
                  </a:outerShdw>
                </a:effectLst>
              </a:rPr>
              <a:t>قاعدة بيانات سندرس المراحل التالية</a:t>
            </a:r>
            <a:endParaRPr lang="en-US" b="1" dirty="0" smtClean="0">
              <a:solidFill>
                <a:srgbClr val="FF0000"/>
              </a:solidFill>
              <a:effectLst>
                <a:outerShdw blurRad="38100" dist="38100" dir="2700000" algn="tl">
                  <a:srgbClr val="C0C0C0"/>
                </a:outerShdw>
              </a:effectLst>
            </a:endParaRPr>
          </a:p>
        </p:txBody>
      </p:sp>
      <p:pic>
        <p:nvPicPr>
          <p:cNvPr id="8196" name="Picture 9"/>
          <p:cNvPicPr>
            <a:picLocks noGrp="1" noChangeAspect="1" noChangeArrowheads="1"/>
          </p:cNvPicPr>
          <p:nvPr>
            <p:ph idx="1"/>
          </p:nvPr>
        </p:nvPicPr>
        <p:blipFill>
          <a:blip r:embed="rId2" cstate="print"/>
          <a:srcRect/>
          <a:stretch>
            <a:fillRect/>
          </a:stretch>
        </p:blipFill>
        <p:spPr>
          <a:xfrm>
            <a:off x="762000" y="1417637"/>
            <a:ext cx="7315200" cy="4906963"/>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ar-SA" sz="4000" b="1" smtClean="0">
                <a:solidFill>
                  <a:srgbClr val="FF0000"/>
                </a:solidFill>
                <a:effectLst>
                  <a:outerShdw blurRad="38100" dist="38100" dir="2700000" algn="tl">
                    <a:srgbClr val="C0C0C0"/>
                  </a:outerShdw>
                </a:effectLst>
              </a:rPr>
              <a:t>فلنبدأ الآن بالمرحلة الأولى وهي تصميم قاعدة البيانات</a:t>
            </a:r>
            <a:endParaRPr lang="en-US" sz="4000" b="1" smtClean="0">
              <a:solidFill>
                <a:srgbClr val="FF0000"/>
              </a:solidFill>
              <a:effectLst>
                <a:outerShdw blurRad="38100" dist="38100" dir="2700000" algn="tl">
                  <a:srgbClr val="C0C0C0"/>
                </a:outerShdw>
              </a:effectLst>
            </a:endParaRPr>
          </a:p>
        </p:txBody>
      </p:sp>
      <p:sp>
        <p:nvSpPr>
          <p:cNvPr id="9220" name="Rectangle 3"/>
          <p:cNvSpPr>
            <a:spLocks noGrp="1" noChangeArrowheads="1"/>
          </p:cNvSpPr>
          <p:nvPr>
            <p:ph idx="1"/>
          </p:nvPr>
        </p:nvSpPr>
        <p:spPr/>
        <p:txBody>
          <a:bodyPr/>
          <a:lstStyle/>
          <a:p>
            <a:pPr marL="609600" indent="-609600" eaLnBrk="1" hangingPunct="1"/>
            <a:r>
              <a:rPr lang="ar-SA" b="1" smtClean="0"/>
              <a:t>في هذه المرحلة سوف يكون هناك 4 خطوات لإتمام التصميم : </a:t>
            </a:r>
          </a:p>
          <a:p>
            <a:pPr marL="609600" indent="-609600" eaLnBrk="1" hangingPunct="1">
              <a:buFontTx/>
              <a:buAutoNum type="arabicPeriod"/>
            </a:pPr>
            <a:r>
              <a:rPr lang="ar-SA" b="1" smtClean="0"/>
              <a:t>تحديد الكيانات </a:t>
            </a:r>
            <a:r>
              <a:rPr lang="en-US" b="1" smtClean="0"/>
              <a:t>Entities</a:t>
            </a:r>
            <a:r>
              <a:rPr lang="ar-SA" smtClean="0"/>
              <a:t> </a:t>
            </a:r>
          </a:p>
          <a:p>
            <a:pPr marL="609600" indent="-609600" eaLnBrk="1" hangingPunct="1">
              <a:buFontTx/>
              <a:buAutoNum type="arabicPeriod"/>
            </a:pPr>
            <a:r>
              <a:rPr lang="ar-SA" b="1" smtClean="0"/>
              <a:t>تحديد الخصائص (الصفات) </a:t>
            </a:r>
            <a:r>
              <a:rPr lang="en-US" b="1" smtClean="0"/>
              <a:t>Attributes</a:t>
            </a:r>
            <a:r>
              <a:rPr lang="en-US" smtClean="0"/>
              <a:t> </a:t>
            </a:r>
            <a:endParaRPr lang="ar-SA" smtClean="0"/>
          </a:p>
          <a:p>
            <a:pPr marL="609600" indent="-609600" eaLnBrk="1" hangingPunct="1">
              <a:buFontTx/>
              <a:buAutoNum type="arabicPeriod"/>
            </a:pPr>
            <a:r>
              <a:rPr lang="ar-SA" b="1" smtClean="0"/>
              <a:t>وضع العلاقات  </a:t>
            </a:r>
            <a:r>
              <a:rPr lang="en-US" b="1" smtClean="0"/>
              <a:t>Relationship</a:t>
            </a:r>
            <a:r>
              <a:rPr lang="en-US" smtClean="0"/>
              <a:t> </a:t>
            </a:r>
          </a:p>
          <a:p>
            <a:pPr marL="609600" indent="-609600" eaLnBrk="1" hangingPunct="1">
              <a:buFontTx/>
              <a:buAutoNum type="arabicPeriod"/>
            </a:pPr>
            <a:r>
              <a:rPr lang="ar-SA" b="1" smtClean="0"/>
              <a:t>تحديد نوع العلاقة بتحديد نسبة المشاركة </a:t>
            </a:r>
            <a:r>
              <a:rPr lang="en-US" b="1" smtClean="0"/>
              <a:t>Cardinality ratio</a:t>
            </a:r>
            <a:r>
              <a:rPr lang="ar-SA" smtClean="0"/>
              <a:t> </a:t>
            </a:r>
            <a:endParaRPr lang="en-US" smtClean="0"/>
          </a:p>
          <a:p>
            <a:pPr marL="609600" indent="-609600" eaLnBrk="1" hangingPunct="1">
              <a:buFontTx/>
              <a:buAutoNum type="arabicPeriod"/>
            </a:pP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04800"/>
            <a:ext cx="8229600" cy="1143000"/>
          </a:xfrm>
        </p:spPr>
        <p:txBody>
          <a:bodyPr/>
          <a:lstStyle/>
          <a:p>
            <a:pPr algn="r" eaLnBrk="1" hangingPunct="1">
              <a:defRPr/>
            </a:pPr>
            <a:r>
              <a:rPr lang="ar-SA" b="1" dirty="0" smtClean="0">
                <a:solidFill>
                  <a:srgbClr val="FF0000"/>
                </a:solidFill>
                <a:effectLst>
                  <a:outerShdw blurRad="38100" dist="38100" dir="2700000" algn="tl">
                    <a:srgbClr val="C0C0C0"/>
                  </a:outerShdw>
                </a:effectLst>
              </a:rPr>
              <a:t>1- تحديد الكيانات </a:t>
            </a:r>
            <a:r>
              <a:rPr lang="en-US" b="1" dirty="0" smtClean="0">
                <a:solidFill>
                  <a:srgbClr val="FF0000"/>
                </a:solidFill>
                <a:effectLst>
                  <a:outerShdw blurRad="38100" dist="38100" dir="2700000" algn="tl">
                    <a:srgbClr val="C0C0C0"/>
                  </a:outerShdw>
                </a:effectLst>
              </a:rPr>
              <a:t>Entities</a:t>
            </a:r>
          </a:p>
        </p:txBody>
      </p:sp>
      <p:sp>
        <p:nvSpPr>
          <p:cNvPr id="12291" name="Rectangle 3"/>
          <p:cNvSpPr>
            <a:spLocks noGrp="1" noChangeArrowheads="1"/>
          </p:cNvSpPr>
          <p:nvPr>
            <p:ph idx="1"/>
          </p:nvPr>
        </p:nvSpPr>
        <p:spPr>
          <a:xfrm>
            <a:off x="457200" y="1600200"/>
            <a:ext cx="8229600" cy="4389120"/>
          </a:xfrm>
        </p:spPr>
        <p:txBody>
          <a:bodyPr/>
          <a:lstStyle/>
          <a:p>
            <a:pPr eaLnBrk="1" hangingPunct="1">
              <a:lnSpc>
                <a:spcPct val="90000"/>
              </a:lnSpc>
            </a:pPr>
            <a:r>
              <a:rPr lang="ar-SA" sz="2800" b="1" dirty="0" smtClean="0"/>
              <a:t>الكيان هو وحدة تمثل فئة أو مجموعة من الأشياء أو الكائنات أو أنشطة لها مواصفات (خصائص) تصفها وتخصها, ونسميه </a:t>
            </a:r>
            <a:r>
              <a:rPr lang="ar-SA" sz="2800" b="1" u="sng" dirty="0" smtClean="0"/>
              <a:t>باسم مفرد </a:t>
            </a:r>
            <a:r>
              <a:rPr lang="ar-SA" sz="2800" b="1" dirty="0" smtClean="0"/>
              <a:t>مثل : المريض – الطالب - القسم – الغرف</a:t>
            </a:r>
          </a:p>
          <a:p>
            <a:pPr eaLnBrk="1" hangingPunct="1">
              <a:lnSpc>
                <a:spcPct val="90000"/>
              </a:lnSpc>
            </a:pPr>
            <a:r>
              <a:rPr lang="ar-SA" sz="2800" b="1" dirty="0" smtClean="0"/>
              <a:t> ويرمز له بالرمز </a:t>
            </a:r>
            <a:endParaRPr lang="en-US" sz="2800" b="1" dirty="0" smtClean="0"/>
          </a:p>
          <a:p>
            <a:pPr eaLnBrk="1" hangingPunct="1">
              <a:lnSpc>
                <a:spcPct val="90000"/>
              </a:lnSpc>
            </a:pPr>
            <a:r>
              <a:rPr lang="ar-SA" sz="2800" b="1" u="sng" dirty="0" smtClean="0">
                <a:solidFill>
                  <a:srgbClr val="FF0000"/>
                </a:solidFill>
                <a:effectLst>
                  <a:outerShdw blurRad="38100" dist="38100" dir="2700000" algn="tl">
                    <a:srgbClr val="C0C0C0"/>
                  </a:outerShdw>
                </a:effectLst>
              </a:rPr>
              <a:t>مثال قاعدة بيانات مركز تدريب:</a:t>
            </a:r>
            <a:endParaRPr lang="en-US" sz="2800" b="1" u="sng" dirty="0" smtClean="0">
              <a:solidFill>
                <a:srgbClr val="FF0000"/>
              </a:solidFill>
              <a:effectLst>
                <a:outerShdw blurRad="38100" dist="38100" dir="2700000" algn="tl">
                  <a:srgbClr val="C0C0C0"/>
                </a:outerShdw>
              </a:effectLst>
            </a:endParaRPr>
          </a:p>
          <a:p>
            <a:pPr eaLnBrk="1" hangingPunct="1">
              <a:lnSpc>
                <a:spcPct val="90000"/>
              </a:lnSpc>
            </a:pPr>
            <a:r>
              <a:rPr lang="ar-SA" sz="2800" b="1" dirty="0" smtClean="0"/>
              <a:t>الآن نحاول تطبيق هذه الخطوة ، فنرى ماذا يحتاج المركز ؟؟ أو ما هي الكيانات الرئيسية التي يجب أن تخدمها قاعدة البيانات التي نريد تصميمها ؟؟ .. فنجد أن هناك 3 كيانات</a:t>
            </a:r>
            <a:r>
              <a:rPr lang="en-US" sz="2800" b="1" dirty="0" smtClean="0"/>
              <a:t>  </a:t>
            </a:r>
            <a:r>
              <a:rPr lang="ar-SA" sz="2800" b="1" dirty="0" smtClean="0"/>
              <a:t>وهي المتدربة ، المدربة ، والدورة .. وذلك بشكل مبسط </a:t>
            </a:r>
            <a:r>
              <a:rPr lang="en-US" sz="2800" b="1" dirty="0" smtClean="0"/>
              <a:t>.</a:t>
            </a:r>
            <a:endParaRPr lang="en-US" sz="2800" dirty="0" smtClean="0"/>
          </a:p>
          <a:p>
            <a:pPr eaLnBrk="1" hangingPunct="1">
              <a:lnSpc>
                <a:spcPct val="90000"/>
              </a:lnSpc>
            </a:pPr>
            <a:endParaRPr lang="en-US" sz="2800" dirty="0" smtClean="0"/>
          </a:p>
        </p:txBody>
      </p:sp>
      <p:pic>
        <p:nvPicPr>
          <p:cNvPr id="10245" name="Picture 4"/>
          <p:cNvPicPr>
            <a:picLocks noChangeAspect="1" noChangeArrowheads="1"/>
          </p:cNvPicPr>
          <p:nvPr/>
        </p:nvPicPr>
        <p:blipFill>
          <a:blip r:embed="rId2" cstate="print"/>
          <a:srcRect/>
          <a:stretch>
            <a:fillRect/>
          </a:stretch>
        </p:blipFill>
        <p:spPr bwMode="auto">
          <a:xfrm>
            <a:off x="4595813" y="2819400"/>
            <a:ext cx="1195387" cy="476250"/>
          </a:xfrm>
          <a:prstGeom prst="rect">
            <a:avLst/>
          </a:prstGeom>
          <a:noFill/>
          <a:ln w="9525">
            <a:noFill/>
            <a:miter lim="800000"/>
            <a:headEnd/>
            <a:tailEnd/>
          </a:ln>
        </p:spPr>
      </p:pic>
      <p:pic>
        <p:nvPicPr>
          <p:cNvPr id="10246" name="Picture 5"/>
          <p:cNvPicPr>
            <a:picLocks noChangeAspect="1" noChangeArrowheads="1"/>
          </p:cNvPicPr>
          <p:nvPr/>
        </p:nvPicPr>
        <p:blipFill>
          <a:blip r:embed="rId3" cstate="print"/>
          <a:srcRect/>
          <a:stretch>
            <a:fillRect/>
          </a:stretch>
        </p:blipFill>
        <p:spPr bwMode="auto">
          <a:xfrm>
            <a:off x="5791200" y="5410200"/>
            <a:ext cx="1768475" cy="622300"/>
          </a:xfrm>
          <a:prstGeom prst="rect">
            <a:avLst/>
          </a:prstGeom>
          <a:noFill/>
          <a:ln w="9525">
            <a:noFill/>
            <a:miter lim="800000"/>
            <a:headEnd/>
            <a:tailEnd/>
          </a:ln>
        </p:spPr>
      </p:pic>
      <p:pic>
        <p:nvPicPr>
          <p:cNvPr id="10247" name="Picture 6"/>
          <p:cNvPicPr>
            <a:picLocks noChangeAspect="1" noChangeArrowheads="1"/>
          </p:cNvPicPr>
          <p:nvPr/>
        </p:nvPicPr>
        <p:blipFill>
          <a:blip r:embed="rId3" cstate="print"/>
          <a:srcRect/>
          <a:stretch>
            <a:fillRect/>
          </a:stretch>
        </p:blipFill>
        <p:spPr bwMode="auto">
          <a:xfrm>
            <a:off x="1508125" y="5397500"/>
            <a:ext cx="1768475" cy="622300"/>
          </a:xfrm>
          <a:prstGeom prst="rect">
            <a:avLst/>
          </a:prstGeom>
          <a:noFill/>
          <a:ln w="9525">
            <a:noFill/>
            <a:miter lim="800000"/>
            <a:headEnd/>
            <a:tailEnd/>
          </a:ln>
        </p:spPr>
      </p:pic>
      <p:pic>
        <p:nvPicPr>
          <p:cNvPr id="10248" name="Picture 7"/>
          <p:cNvPicPr>
            <a:picLocks noChangeAspect="1" noChangeArrowheads="1"/>
          </p:cNvPicPr>
          <p:nvPr/>
        </p:nvPicPr>
        <p:blipFill>
          <a:blip r:embed="rId3" cstate="print"/>
          <a:srcRect/>
          <a:stretch>
            <a:fillRect/>
          </a:stretch>
        </p:blipFill>
        <p:spPr bwMode="auto">
          <a:xfrm>
            <a:off x="3657600" y="5410200"/>
            <a:ext cx="1768475" cy="622300"/>
          </a:xfrm>
          <a:prstGeom prst="rect">
            <a:avLst/>
          </a:prstGeom>
          <a:noFill/>
          <a:ln w="9525">
            <a:noFill/>
            <a:miter lim="800000"/>
            <a:headEnd/>
            <a:tailEnd/>
          </a:ln>
        </p:spPr>
      </p:pic>
      <p:sp>
        <p:nvSpPr>
          <p:cNvPr id="10249" name="Text Box 11"/>
          <p:cNvSpPr txBox="1">
            <a:spLocks noChangeArrowheads="1"/>
          </p:cNvSpPr>
          <p:nvPr/>
        </p:nvSpPr>
        <p:spPr bwMode="auto">
          <a:xfrm>
            <a:off x="5867400" y="5576888"/>
            <a:ext cx="1295400" cy="366712"/>
          </a:xfrm>
          <a:prstGeom prst="rect">
            <a:avLst/>
          </a:prstGeom>
          <a:noFill/>
          <a:ln w="9525">
            <a:noFill/>
            <a:miter lim="800000"/>
            <a:headEnd/>
            <a:tailEnd/>
          </a:ln>
        </p:spPr>
        <p:txBody>
          <a:bodyPr>
            <a:spAutoFit/>
          </a:bodyPr>
          <a:lstStyle/>
          <a:p>
            <a:pPr>
              <a:spcBef>
                <a:spcPct val="50000"/>
              </a:spcBef>
            </a:pPr>
            <a:r>
              <a:rPr lang="ar-SA" b="1"/>
              <a:t>المتدربة</a:t>
            </a:r>
            <a:endParaRPr lang="en-US" b="1"/>
          </a:p>
        </p:txBody>
      </p:sp>
      <p:sp>
        <p:nvSpPr>
          <p:cNvPr id="10250" name="Text Box 12"/>
          <p:cNvSpPr txBox="1">
            <a:spLocks noChangeArrowheads="1"/>
          </p:cNvSpPr>
          <p:nvPr/>
        </p:nvSpPr>
        <p:spPr bwMode="auto">
          <a:xfrm>
            <a:off x="3429000" y="5562600"/>
            <a:ext cx="1524000" cy="366713"/>
          </a:xfrm>
          <a:prstGeom prst="rect">
            <a:avLst/>
          </a:prstGeom>
          <a:noFill/>
          <a:ln w="9525">
            <a:noFill/>
            <a:miter lim="800000"/>
            <a:headEnd/>
            <a:tailEnd/>
          </a:ln>
        </p:spPr>
        <p:txBody>
          <a:bodyPr>
            <a:spAutoFit/>
          </a:bodyPr>
          <a:lstStyle/>
          <a:p>
            <a:pPr>
              <a:spcBef>
                <a:spcPct val="50000"/>
              </a:spcBef>
            </a:pPr>
            <a:r>
              <a:rPr lang="ar-SA" b="1"/>
              <a:t>المدربة</a:t>
            </a:r>
            <a:endParaRPr lang="en-US" b="1"/>
          </a:p>
        </p:txBody>
      </p:sp>
      <p:sp>
        <p:nvSpPr>
          <p:cNvPr id="10251" name="Text Box 13"/>
          <p:cNvSpPr txBox="1">
            <a:spLocks noChangeArrowheads="1"/>
          </p:cNvSpPr>
          <p:nvPr/>
        </p:nvSpPr>
        <p:spPr bwMode="auto">
          <a:xfrm>
            <a:off x="1524000" y="5486400"/>
            <a:ext cx="1676400" cy="366713"/>
          </a:xfrm>
          <a:prstGeom prst="rect">
            <a:avLst/>
          </a:prstGeom>
          <a:noFill/>
          <a:ln w="9525">
            <a:noFill/>
            <a:miter lim="800000"/>
            <a:headEnd/>
            <a:tailEnd/>
          </a:ln>
        </p:spPr>
        <p:txBody>
          <a:bodyPr>
            <a:spAutoFit/>
          </a:bodyPr>
          <a:lstStyle/>
          <a:p>
            <a:pPr algn="ctr">
              <a:spcBef>
                <a:spcPct val="50000"/>
              </a:spcBef>
            </a:pPr>
            <a:r>
              <a:rPr lang="ar-SA" b="1"/>
              <a:t>الدورة</a:t>
            </a:r>
            <a:endParaRPr lang="en-US" b="1"/>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021CB6DE453745A96900EA7FF3BE06" ma:contentTypeVersion="0" ma:contentTypeDescription="Create a new document." ma:contentTypeScope="" ma:versionID="152fe0bb1cb5ae95785ef68888a9573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CB7287A-E771-430F-B793-7A7AE16B7A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5DB4305-BC3E-4F1B-BF05-14F60A8BD8FD}">
  <ds:schemaRefs>
    <ds:schemaRef ds:uri="http://schemas.microsoft.com/sharepoint/v3/contenttype/forms"/>
  </ds:schemaRefs>
</ds:datastoreItem>
</file>

<file path=customXml/itemProps3.xml><?xml version="1.0" encoding="utf-8"?>
<ds:datastoreItem xmlns:ds="http://schemas.openxmlformats.org/officeDocument/2006/customXml" ds:itemID="{D2BCE187-F126-4AFC-AC1D-3CA3D5712F09}">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Flow</Template>
  <TotalTime>338</TotalTime>
  <Words>1138</Words>
  <Application>Microsoft Office PowerPoint</Application>
  <PresentationFormat>عرض على الشاشة (3:4)‏</PresentationFormat>
  <Paragraphs>166</Paragraphs>
  <Slides>25</Slides>
  <Notes>0</Notes>
  <HiddenSlides>0</HiddenSlides>
  <MMClips>0</MMClips>
  <ScaleCrop>false</ScaleCrop>
  <HeadingPairs>
    <vt:vector size="4" baseType="variant">
      <vt:variant>
        <vt:lpstr>سمة</vt:lpstr>
      </vt:variant>
      <vt:variant>
        <vt:i4>1</vt:i4>
      </vt:variant>
      <vt:variant>
        <vt:lpstr>عناوين الشرائح</vt:lpstr>
      </vt:variant>
      <vt:variant>
        <vt:i4>25</vt:i4>
      </vt:variant>
    </vt:vector>
  </HeadingPairs>
  <TitlesOfParts>
    <vt:vector size="26" baseType="lpstr">
      <vt:lpstr>تدفق</vt:lpstr>
      <vt:lpstr>1209 سطب  قواعد البيانات</vt:lpstr>
      <vt:lpstr>أنواع قواعد البيانات</vt:lpstr>
      <vt:lpstr>أنواع قواعد البيانات</vt:lpstr>
      <vt:lpstr>قواعد البيانات العلائقية Relational Database </vt:lpstr>
      <vt:lpstr>مثال لقاعدة بيانات بسيطة قاعدة بيانات مستشفى</vt:lpstr>
      <vt:lpstr>الشريحة 6</vt:lpstr>
      <vt:lpstr>لإنشاء قاعدة بيانات سندرس المراحل التالية</vt:lpstr>
      <vt:lpstr>فلنبدأ الآن بالمرحلة الأولى وهي تصميم قاعدة البيانات</vt:lpstr>
      <vt:lpstr>1- تحديد الكيانات Entities</vt:lpstr>
      <vt:lpstr>2- تحديد الخصائص (الصفات) Attributes </vt:lpstr>
      <vt:lpstr>الشريحة 11</vt:lpstr>
      <vt:lpstr>الشريحة 12</vt:lpstr>
      <vt:lpstr>الشريحة 13</vt:lpstr>
      <vt:lpstr>الشريحة 14</vt:lpstr>
      <vt:lpstr>الشريحة 15</vt:lpstr>
      <vt:lpstr>3- وضع العلاقات  Relationship </vt:lpstr>
      <vt:lpstr>الشريحة 17</vt:lpstr>
      <vt:lpstr>4- تحديد نوع العلاقة بتحديد نسبة المشاركة Cardinality ratio : </vt:lpstr>
      <vt:lpstr>الشريحة 19</vt:lpstr>
      <vt:lpstr>الشريحة 20</vt:lpstr>
      <vt:lpstr>الشريحة 21</vt:lpstr>
      <vt:lpstr>الشريحة 22</vt:lpstr>
      <vt:lpstr>الشريحة 23</vt:lpstr>
      <vt:lpstr> الرموز القياسية المستخدمة في تصميم نموذج الكيان والعلاقة الرابطة: </vt:lpstr>
      <vt:lpstr>المشاركة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برمجة على قواعد البيانات</dc:title>
  <dc:creator>alinma</dc:creator>
  <cp:lastModifiedBy>sara</cp:lastModifiedBy>
  <cp:revision>26</cp:revision>
  <dcterms:created xsi:type="dcterms:W3CDTF">2009-10-27T15:57:09Z</dcterms:created>
  <dcterms:modified xsi:type="dcterms:W3CDTF">2012-09-18T11:05:03Z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0x01010067021CB6DE453745A96900EA7FF3BE06</vt:lpwstr>
  </property>
</Properties>
</file>