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42B0146B-E2AA-47A1-9044-F281F114E8F2}" type="slidenum">
              <a:rPr lang="ar-SA"/>
              <a:pPr/>
              <a:t>‹#›</a:t>
            </a:fld>
            <a:endParaRPr lang="en-US"/>
          </a:p>
        </p:txBody>
      </p:sp>
    </p:spTree>
    <p:extLst>
      <p:ext uri="{BB962C8B-B14F-4D97-AF65-F5344CB8AC3E}">
        <p14:creationId xmlns:p14="http://schemas.microsoft.com/office/powerpoint/2010/main" val="616822864"/>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0F562-DA06-4052-AEA3-02A6FABB2004}" type="slidenum">
              <a:rPr lang="ar-SA"/>
              <a:pPr/>
              <a:t>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اعداد: أ.ساره الحجام</a:t>
            </a:r>
            <a:endParaRPr lang="en-US"/>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4F0DEFB2-295A-46E0-B41F-A18B3E75C2B4}"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en-US" smtClean="0"/>
              <a:t>اعداد: أ.ساره الحجام</a:t>
            </a:r>
            <a:endParaRPr lang="en-US"/>
          </a:p>
        </p:txBody>
      </p:sp>
      <p:sp>
        <p:nvSpPr>
          <p:cNvPr id="6" name="عنصر نائب لرقم الشريحة 5"/>
          <p:cNvSpPr>
            <a:spLocks noGrp="1"/>
          </p:cNvSpPr>
          <p:nvPr>
            <p:ph type="sldNum" sz="quarter" idx="12"/>
          </p:nvPr>
        </p:nvSpPr>
        <p:spPr/>
        <p:txBody>
          <a:bodyPr/>
          <a:lstStyle/>
          <a:p>
            <a:fld id="{C6325477-1E63-40A4-9611-D41907B1B4B5}"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endParaRPr lang="en-US"/>
          </a:p>
        </p:txBody>
      </p:sp>
      <p:sp>
        <p:nvSpPr>
          <p:cNvPr id="5" name="عنصر نائب للتذييل 4"/>
          <p:cNvSpPr>
            <a:spLocks noGrp="1"/>
          </p:cNvSpPr>
          <p:nvPr>
            <p:ph type="ftr" sz="quarter" idx="11"/>
          </p:nvPr>
        </p:nvSpPr>
        <p:spPr>
          <a:xfrm>
            <a:off x="457201" y="6248207"/>
            <a:ext cx="5573483" cy="365125"/>
          </a:xfrm>
        </p:spPr>
        <p:txBody>
          <a:bodyPr/>
          <a:lstStyle/>
          <a:p>
            <a:r>
              <a:rPr lang="en-US" smtClean="0"/>
              <a:t>اعداد: أ.ساره الحجام</a:t>
            </a:r>
            <a:endParaRPr lang="en-US"/>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E07407A0-53D2-4522-A934-0F118A94C99F}"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en-US" smtClean="0"/>
              <a:t>اعداد: أ.ساره الحجام</a:t>
            </a:r>
            <a:endParaRPr lang="en-US"/>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19C6F0ED-37C8-4918-A5A9-335A6F2A27D9}" type="slidenum">
              <a:rPr lang="ar-SA" smtClean="0"/>
              <a:pPr/>
              <a:t>‹#›</a:t>
            </a:fld>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endParaRPr lang="en-US"/>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B074DCD-8A99-4565-97CF-7B3D4D83185B}" type="slidenum">
              <a:rPr lang="ar-SA" smtClean="0"/>
              <a:pPr/>
              <a:t>‹#›</a:t>
            </a:fld>
            <a:endParaRPr lang="en-US"/>
          </a:p>
        </p:txBody>
      </p:sp>
      <p:sp>
        <p:nvSpPr>
          <p:cNvPr id="14" name="عنصر نائب للتذييل 13"/>
          <p:cNvSpPr>
            <a:spLocks noGrp="1"/>
          </p:cNvSpPr>
          <p:nvPr>
            <p:ph type="ftr" sz="quarter" idx="12"/>
          </p:nvPr>
        </p:nvSpPr>
        <p:spPr/>
        <p:txBody>
          <a:bodyPr/>
          <a:lstStyle/>
          <a:p>
            <a:r>
              <a:rPr lang="en-US" smtClean="0"/>
              <a:t>اعداد: أ.ساره الحجام</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endParaRPr lang="en-US"/>
          </a:p>
        </p:txBody>
      </p:sp>
      <p:sp>
        <p:nvSpPr>
          <p:cNvPr id="10" name="عنصر نائب لرقم الشريحة 9"/>
          <p:cNvSpPr>
            <a:spLocks noGrp="1"/>
          </p:cNvSpPr>
          <p:nvPr>
            <p:ph type="sldNum" sz="quarter" idx="16"/>
          </p:nvPr>
        </p:nvSpPr>
        <p:spPr/>
        <p:txBody>
          <a:bodyPr rtlCol="0"/>
          <a:lstStyle/>
          <a:p>
            <a:fld id="{B7509DA0-B172-4FE2-AB49-92F99478EA2C}" type="slidenum">
              <a:rPr lang="ar-SA" smtClean="0"/>
              <a:pPr/>
              <a:t>‹#›</a:t>
            </a:fld>
            <a:endParaRPr lang="en-US"/>
          </a:p>
        </p:txBody>
      </p:sp>
      <p:sp>
        <p:nvSpPr>
          <p:cNvPr id="12" name="عنصر نائب للتذييل 11"/>
          <p:cNvSpPr>
            <a:spLocks noGrp="1"/>
          </p:cNvSpPr>
          <p:nvPr>
            <p:ph type="ftr" sz="quarter" idx="17"/>
          </p:nvPr>
        </p:nvSpPr>
        <p:spPr/>
        <p:txBody>
          <a:bodyPr rtlCol="0"/>
          <a:lstStyle/>
          <a:p>
            <a:r>
              <a:rPr lang="en-US" smtClean="0"/>
              <a:t>اعداد: أ.ساره الحجام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endParaRPr lang="en-US"/>
          </a:p>
        </p:txBody>
      </p:sp>
      <p:sp>
        <p:nvSpPr>
          <p:cNvPr id="12" name="عنصر نائب لرقم الشريحة 11"/>
          <p:cNvSpPr>
            <a:spLocks noGrp="1"/>
          </p:cNvSpPr>
          <p:nvPr>
            <p:ph type="sldNum" sz="quarter" idx="16"/>
          </p:nvPr>
        </p:nvSpPr>
        <p:spPr/>
        <p:txBody>
          <a:bodyPr rtlCol="0"/>
          <a:lstStyle/>
          <a:p>
            <a:fld id="{64E4F17A-A8FB-4298-8914-950AD60F011A}" type="slidenum">
              <a:rPr lang="ar-SA" smtClean="0"/>
              <a:pPr/>
              <a:t>‹#›</a:t>
            </a:fld>
            <a:endParaRPr lang="en-US"/>
          </a:p>
        </p:txBody>
      </p:sp>
      <p:sp>
        <p:nvSpPr>
          <p:cNvPr id="14" name="عنصر نائب للتذييل 13"/>
          <p:cNvSpPr>
            <a:spLocks noGrp="1"/>
          </p:cNvSpPr>
          <p:nvPr>
            <p:ph type="ftr" sz="quarter" idx="17"/>
          </p:nvPr>
        </p:nvSpPr>
        <p:spPr/>
        <p:txBody>
          <a:bodyPr rtlCol="0"/>
          <a:lstStyle/>
          <a:p>
            <a:r>
              <a:rPr lang="en-US" smtClean="0"/>
              <a:t>اعداد: أ.ساره الحجام</a:t>
            </a:r>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r>
              <a:rPr lang="en-US" smtClean="0"/>
              <a:t>اعداد: أ.ساره الحجام</a:t>
            </a:r>
            <a:endParaRPr lang="en-US"/>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95E9A65E-BA97-453A-AE1D-36748FBFB859}"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r>
              <a:rPr lang="en-US" smtClean="0"/>
              <a:t>اعداد: أ.ساره الحجام</a:t>
            </a:r>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BD8B11F1-5D25-4DE4-B13B-04A61A0A803D}"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en-US" smtClean="0"/>
              <a:t>اعداد: أ.ساره الحجام</a:t>
            </a:r>
            <a:endParaRPr lang="en-US"/>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50E277D-03A5-40AA-B2E5-84F631086DAB}" type="slidenum">
              <a:rPr lang="ar-SA" smtClean="0"/>
              <a:pPr/>
              <a:t>‹#›</a:t>
            </a:fld>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endParaRPr lang="en-US"/>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F8265ABF-2F32-4993-B741-0242CEA3E16C}" type="slidenum">
              <a:rPr lang="ar-SA" smtClean="0"/>
              <a:pPr/>
              <a:t>‹#›</a:t>
            </a:fld>
            <a:endParaRPr lang="en-US"/>
          </a:p>
        </p:txBody>
      </p:sp>
      <p:sp>
        <p:nvSpPr>
          <p:cNvPr id="14" name="عنصر نائب للتذييل 13"/>
          <p:cNvSpPr>
            <a:spLocks noGrp="1"/>
          </p:cNvSpPr>
          <p:nvPr>
            <p:ph type="ftr" sz="quarter" idx="12"/>
          </p:nvPr>
        </p:nvSpPr>
        <p:spPr>
          <a:xfrm>
            <a:off x="1600200" y="6248206"/>
            <a:ext cx="4572000" cy="365125"/>
          </a:xfrm>
        </p:spPr>
        <p:txBody>
          <a:bodyPr rtlCol="0"/>
          <a:lstStyle/>
          <a:p>
            <a:r>
              <a:rPr lang="en-US" smtClean="0"/>
              <a:t>اعداد: أ.ساره الحجام</a:t>
            </a:r>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اعداد: أ.ساره الحجام</a:t>
            </a:r>
            <a:endParaRPr lang="en-US"/>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9958279-2774-483F-9274-4C5E11EAE5CD}"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76400" y="1905000"/>
            <a:ext cx="6477000" cy="1143000"/>
          </a:xfrm>
        </p:spPr>
        <p:txBody>
          <a:bodyPr/>
          <a:lstStyle/>
          <a:p>
            <a:pPr algn="ctr"/>
            <a:r>
              <a:rPr lang="ar-SA" dirty="0" smtClean="0"/>
              <a:t>قواعد </a:t>
            </a:r>
            <a:r>
              <a:rPr lang="ar-SA" dirty="0"/>
              <a:t>البيانات</a:t>
            </a:r>
            <a:endParaRPr lang="en-US" dirty="0"/>
          </a:p>
        </p:txBody>
      </p:sp>
      <p:sp>
        <p:nvSpPr>
          <p:cNvPr id="2051" name="Rectangle 3"/>
          <p:cNvSpPr>
            <a:spLocks noGrp="1" noChangeArrowheads="1"/>
          </p:cNvSpPr>
          <p:nvPr>
            <p:ph type="subTitle" idx="1"/>
          </p:nvPr>
        </p:nvSpPr>
        <p:spPr/>
        <p:txBody>
          <a:bodyPr/>
          <a:lstStyle/>
          <a:p>
            <a:r>
              <a:rPr lang="ar-SA"/>
              <a:t>المحاضرة الأولى</a:t>
            </a:r>
            <a:endParaRPr lang="en-US"/>
          </a:p>
        </p:txBody>
      </p:sp>
      <p:sp>
        <p:nvSpPr>
          <p:cNvPr id="4" name="مربع نص 3"/>
          <p:cNvSpPr txBox="1"/>
          <p:nvPr/>
        </p:nvSpPr>
        <p:spPr>
          <a:xfrm>
            <a:off x="6248400" y="6043136"/>
            <a:ext cx="2438400" cy="523220"/>
          </a:xfrm>
          <a:prstGeom prst="rect">
            <a:avLst/>
          </a:prstGeom>
          <a:noFill/>
        </p:spPr>
        <p:txBody>
          <a:bodyPr wrap="square" rtlCol="1">
            <a:spAutoFit/>
          </a:bodyPr>
          <a:lstStyle/>
          <a:p>
            <a:r>
              <a:rPr lang="ar-JO" sz="1400" dirty="0" smtClean="0"/>
              <a:t>1209 </a:t>
            </a:r>
            <a:r>
              <a:rPr lang="ar-JO" sz="1400" dirty="0" err="1" smtClean="0"/>
              <a:t>سطب</a:t>
            </a:r>
            <a:endParaRPr lang="en-US" sz="1400" dirty="0" smtClean="0"/>
          </a:p>
          <a:p>
            <a:pPr marL="342900" indent="-342900"/>
            <a:endParaRPr lang="ar-SA"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143000"/>
          </a:xfrm>
        </p:spPr>
        <p:txBody>
          <a:bodyPr/>
          <a:lstStyle/>
          <a:p>
            <a:pPr algn="ctr"/>
            <a:r>
              <a:rPr lang="ar-SA" b="1" dirty="0" err="1">
                <a:solidFill>
                  <a:srgbClr val="FF0000"/>
                </a:solidFill>
                <a:effectLst>
                  <a:outerShdw blurRad="38100" dist="38100" dir="2700000" algn="tl">
                    <a:srgbClr val="C0C0C0"/>
                  </a:outerShdw>
                </a:effectLst>
              </a:rPr>
              <a:t>تعاريف</a:t>
            </a:r>
            <a:r>
              <a:rPr lang="ar-SA" b="1" dirty="0">
                <a:solidFill>
                  <a:srgbClr val="FF0000"/>
                </a:solidFill>
                <a:effectLst>
                  <a:outerShdw blurRad="38100" dist="38100" dir="2700000" algn="tl">
                    <a:srgbClr val="C0C0C0"/>
                  </a:outerShdw>
                </a:effectLst>
              </a:rPr>
              <a:t> مهمة تخص قواعد البيانات</a:t>
            </a:r>
            <a:endParaRPr lang="en-US" b="1" dirty="0">
              <a:solidFill>
                <a:srgbClr val="FF0000"/>
              </a:solidFill>
              <a:effectLst>
                <a:outerShdw blurRad="38100" dist="38100" dir="2700000" algn="tl">
                  <a:srgbClr val="C0C0C0"/>
                </a:outerShdw>
              </a:effectLst>
            </a:endParaRPr>
          </a:p>
        </p:txBody>
      </p:sp>
      <p:sp>
        <p:nvSpPr>
          <p:cNvPr id="11269" name="Rectangle 5"/>
          <p:cNvSpPr>
            <a:spLocks noGrp="1" noChangeArrowheads="1"/>
          </p:cNvSpPr>
          <p:nvPr>
            <p:ph sz="quarter" idx="1"/>
          </p:nvPr>
        </p:nvSpPr>
        <p:spPr>
          <a:xfrm>
            <a:off x="457200" y="1646237"/>
            <a:ext cx="8229600" cy="4983163"/>
          </a:xfrm>
        </p:spPr>
        <p:txBody>
          <a:bodyPr>
            <a:normAutofit/>
          </a:bodyPr>
          <a:lstStyle/>
          <a:p>
            <a:pPr>
              <a:lnSpc>
                <a:spcPct val="80000"/>
              </a:lnSpc>
              <a:buNone/>
            </a:pPr>
            <a:r>
              <a:rPr lang="ar-SA" sz="2400" b="1" u="sng" dirty="0">
                <a:solidFill>
                  <a:schemeClr val="folHlink"/>
                </a:solidFill>
              </a:rPr>
              <a:t>1- البيانات </a:t>
            </a:r>
            <a:r>
              <a:rPr lang="en-US" sz="2400" b="1" u="sng" dirty="0">
                <a:solidFill>
                  <a:schemeClr val="folHlink"/>
                </a:solidFill>
              </a:rPr>
              <a:t>Data: </a:t>
            </a:r>
            <a:endParaRPr lang="en-US" sz="2400" b="1" dirty="0">
              <a:solidFill>
                <a:schemeClr val="folHlink"/>
              </a:solidFill>
            </a:endParaRPr>
          </a:p>
          <a:p>
            <a:pPr>
              <a:lnSpc>
                <a:spcPct val="80000"/>
              </a:lnSpc>
              <a:buNone/>
            </a:pPr>
            <a:r>
              <a:rPr lang="ar-SA" sz="2400" b="1" dirty="0"/>
              <a:t>هي كافة البيانات المطلوب إدخالها والاستعلام عنها </a:t>
            </a:r>
            <a:r>
              <a:rPr lang="ar-SA" sz="2400" b="1" dirty="0" err="1"/>
              <a:t>مثل : </a:t>
            </a:r>
            <a:r>
              <a:rPr lang="ar-SA" sz="2400" b="1" dirty="0"/>
              <a:t>(اسم </a:t>
            </a:r>
            <a:r>
              <a:rPr lang="ar-SA" sz="2400" b="1" dirty="0" err="1"/>
              <a:t>المريض </a:t>
            </a:r>
            <a:r>
              <a:rPr lang="ar-SA" sz="2400" b="1" dirty="0"/>
              <a:t>, رقم </a:t>
            </a:r>
            <a:r>
              <a:rPr lang="ar-SA" sz="2400" b="1" dirty="0" err="1"/>
              <a:t>الغرفة </a:t>
            </a:r>
            <a:r>
              <a:rPr lang="ar-SA" sz="2400" b="1" dirty="0"/>
              <a:t>, </a:t>
            </a:r>
            <a:r>
              <a:rPr lang="ar-SA" sz="2400" b="1" dirty="0" err="1"/>
              <a:t>الطبيب....)</a:t>
            </a:r>
            <a:endParaRPr lang="en-US" sz="2400" b="1" dirty="0"/>
          </a:p>
          <a:p>
            <a:pPr>
              <a:lnSpc>
                <a:spcPct val="80000"/>
              </a:lnSpc>
              <a:buNone/>
            </a:pPr>
            <a:r>
              <a:rPr lang="en-US" sz="2400" b="1" u="sng" dirty="0">
                <a:solidFill>
                  <a:schemeClr val="folHlink"/>
                </a:solidFill>
              </a:rPr>
              <a:t>2</a:t>
            </a:r>
            <a:r>
              <a:rPr lang="ar-SA" sz="2400" b="1" u="sng" dirty="0">
                <a:solidFill>
                  <a:schemeClr val="folHlink"/>
                </a:solidFill>
              </a:rPr>
              <a:t>- المعلومات </a:t>
            </a:r>
            <a:r>
              <a:rPr lang="en-US" sz="2400" b="1" u="sng" dirty="0">
                <a:solidFill>
                  <a:schemeClr val="folHlink"/>
                </a:solidFill>
              </a:rPr>
              <a:t>Information: </a:t>
            </a:r>
            <a:endParaRPr lang="en-US" sz="2400" b="1" dirty="0">
              <a:solidFill>
                <a:schemeClr val="folHlink"/>
              </a:solidFill>
            </a:endParaRPr>
          </a:p>
          <a:p>
            <a:pPr>
              <a:lnSpc>
                <a:spcPct val="80000"/>
              </a:lnSpc>
              <a:buNone/>
            </a:pPr>
            <a:r>
              <a:rPr lang="ar-SA" sz="2400" b="1" dirty="0"/>
              <a:t>هي البيانات التي تمت معالجتها ووضعها في صورة ملائمة ومفهومة للمستخدم.</a:t>
            </a:r>
            <a:endParaRPr lang="en-US" sz="2400" b="1" dirty="0"/>
          </a:p>
          <a:p>
            <a:pPr>
              <a:lnSpc>
                <a:spcPct val="80000"/>
              </a:lnSpc>
              <a:buNone/>
            </a:pPr>
            <a:r>
              <a:rPr lang="ar-SA" sz="2400" b="1" u="sng" dirty="0">
                <a:solidFill>
                  <a:schemeClr val="folHlink"/>
                </a:solidFill>
              </a:rPr>
              <a:t>3- تصميم قاعدة </a:t>
            </a:r>
            <a:r>
              <a:rPr lang="ar-SA" sz="2400" b="1" u="sng" dirty="0" err="1">
                <a:solidFill>
                  <a:schemeClr val="folHlink"/>
                </a:solidFill>
              </a:rPr>
              <a:t>البينات:</a:t>
            </a:r>
            <a:r>
              <a:rPr lang="ar-SA" sz="2400" b="1" u="sng" dirty="0"/>
              <a:t> </a:t>
            </a:r>
            <a:endParaRPr lang="en-US" sz="2400" b="1" dirty="0"/>
          </a:p>
          <a:p>
            <a:pPr>
              <a:lnSpc>
                <a:spcPct val="80000"/>
              </a:lnSpc>
              <a:buNone/>
            </a:pPr>
            <a:r>
              <a:rPr lang="ar-SA" sz="2400" b="1" dirty="0"/>
              <a:t>يشمل تحديد أنواع </a:t>
            </a:r>
            <a:r>
              <a:rPr lang="ar-SA" sz="2400" b="1" dirty="0" err="1"/>
              <a:t>البينات</a:t>
            </a:r>
            <a:r>
              <a:rPr lang="ar-SA" sz="2400" b="1" dirty="0"/>
              <a:t> والتراكيب والقيود على البيانات في قاعدة </a:t>
            </a:r>
            <a:r>
              <a:rPr lang="ar-SA" sz="2400" b="1" dirty="0" err="1"/>
              <a:t>البيانات .</a:t>
            </a:r>
            <a:endParaRPr lang="ar-SA" sz="2400" b="1" dirty="0"/>
          </a:p>
          <a:p>
            <a:pPr>
              <a:lnSpc>
                <a:spcPct val="80000"/>
              </a:lnSpc>
              <a:buNone/>
            </a:pPr>
            <a:r>
              <a:rPr lang="ar-SA" sz="2400" b="1" u="sng" dirty="0">
                <a:solidFill>
                  <a:schemeClr val="folHlink"/>
                </a:solidFill>
              </a:rPr>
              <a:t>4- بناء قاعدة </a:t>
            </a:r>
            <a:r>
              <a:rPr lang="ar-SA" sz="2400" b="1" u="sng" dirty="0" err="1">
                <a:solidFill>
                  <a:schemeClr val="folHlink"/>
                </a:solidFill>
              </a:rPr>
              <a:t>بيانات :</a:t>
            </a:r>
            <a:r>
              <a:rPr lang="ar-SA" sz="2400" b="1" u="sng" dirty="0"/>
              <a:t> </a:t>
            </a:r>
            <a:endParaRPr lang="en-US" sz="2400" b="1" dirty="0"/>
          </a:p>
          <a:p>
            <a:pPr>
              <a:lnSpc>
                <a:spcPct val="80000"/>
              </a:lnSpc>
              <a:buNone/>
            </a:pPr>
            <a:r>
              <a:rPr lang="ar-SA" sz="2400" b="1" dirty="0"/>
              <a:t>هو عملية تخزين البيانات نفسها في وسط تخزين يتحكم فيه نظام إدارة قاعدة البيانات </a:t>
            </a:r>
            <a:r>
              <a:rPr lang="en-US" sz="2400" b="1" dirty="0"/>
              <a:t>DBMS .</a:t>
            </a:r>
          </a:p>
          <a:p>
            <a:pPr>
              <a:lnSpc>
                <a:spcPct val="80000"/>
              </a:lnSpc>
              <a:buNone/>
            </a:pPr>
            <a:r>
              <a:rPr lang="ar-SA" sz="2400" b="1" u="sng" dirty="0">
                <a:solidFill>
                  <a:schemeClr val="folHlink"/>
                </a:solidFill>
              </a:rPr>
              <a:t>5- نظام إدارة قاعدة البيانات </a:t>
            </a:r>
            <a:r>
              <a:rPr lang="en-US" sz="2400" b="1" u="sng" dirty="0">
                <a:solidFill>
                  <a:schemeClr val="folHlink"/>
                </a:solidFill>
              </a:rPr>
              <a:t>Database management systems DBMS)):</a:t>
            </a:r>
            <a:r>
              <a:rPr lang="en-US" sz="2400" b="1" u="sng" dirty="0"/>
              <a:t> </a:t>
            </a:r>
            <a:endParaRPr lang="en-US" sz="2400" b="1" dirty="0"/>
          </a:p>
          <a:p>
            <a:pPr>
              <a:lnSpc>
                <a:spcPct val="80000"/>
              </a:lnSpc>
              <a:buNone/>
            </a:pPr>
            <a:r>
              <a:rPr lang="ar-SA" sz="2400" b="1" dirty="0"/>
              <a:t>هو</a:t>
            </a:r>
            <a:r>
              <a:rPr lang="en-US" sz="2400" b="1" dirty="0"/>
              <a:t> </a:t>
            </a:r>
            <a:r>
              <a:rPr lang="ar-SA" sz="2400" b="1" dirty="0"/>
              <a:t>مجموعة البرامج التي يمكن </a:t>
            </a:r>
            <a:r>
              <a:rPr lang="ar-SA" sz="2400" b="1" dirty="0" err="1"/>
              <a:t>إستخدامها</a:t>
            </a:r>
            <a:r>
              <a:rPr lang="ar-SA" sz="2400" b="1" dirty="0"/>
              <a:t> في إنشاء ومعالجة قاعدة بيانات ما مثل برنامج </a:t>
            </a:r>
            <a:r>
              <a:rPr lang="en-US" sz="2400" b="1" dirty="0"/>
              <a:t>Access.</a:t>
            </a:r>
          </a:p>
          <a:p>
            <a:pPr>
              <a:lnSpc>
                <a:spcPct val="80000"/>
              </a:lnSpc>
              <a:buNone/>
            </a:pPr>
            <a:endParaRPr lang="en-US" sz="2400" b="1" dirty="0"/>
          </a:p>
          <a:p>
            <a:pPr>
              <a:lnSpc>
                <a:spcPct val="80000"/>
              </a:lnSpc>
              <a:buNone/>
            </a:pPr>
            <a:endParaRPr lang="en-US" sz="2400" b="1" dirty="0"/>
          </a:p>
          <a:p>
            <a:pPr>
              <a:lnSpc>
                <a:spcPct val="80000"/>
              </a:lnSpc>
              <a:buNone/>
            </a:pP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ar-SA" b="1" dirty="0" err="1">
                <a:solidFill>
                  <a:srgbClr val="FF0000"/>
                </a:solidFill>
                <a:effectLst>
                  <a:outerShdw blurRad="38100" dist="38100" dir="2700000" algn="tl">
                    <a:srgbClr val="C0C0C0"/>
                  </a:outerShdw>
                </a:effectLst>
              </a:rPr>
              <a:t>ماهي</a:t>
            </a:r>
            <a:r>
              <a:rPr lang="ar-SA" b="1" dirty="0">
                <a:solidFill>
                  <a:srgbClr val="FF0000"/>
                </a:solidFill>
                <a:effectLst>
                  <a:outerShdw blurRad="38100" dist="38100" dir="2700000" algn="tl">
                    <a:srgbClr val="C0C0C0"/>
                  </a:outerShdw>
                </a:effectLst>
              </a:rPr>
              <a:t> قاعدة البيانات</a:t>
            </a:r>
            <a:endParaRPr lang="en-US" b="1" dirty="0">
              <a:solidFill>
                <a:srgbClr val="FF0000"/>
              </a:solidFill>
              <a:effectLst>
                <a:outerShdw blurRad="38100" dist="38100" dir="2700000" algn="tl">
                  <a:srgbClr val="C0C0C0"/>
                </a:outerShdw>
              </a:effectLst>
            </a:endParaRPr>
          </a:p>
        </p:txBody>
      </p:sp>
      <p:sp>
        <p:nvSpPr>
          <p:cNvPr id="3075" name="Rectangle 3"/>
          <p:cNvSpPr>
            <a:spLocks noGrp="1" noChangeArrowheads="1"/>
          </p:cNvSpPr>
          <p:nvPr>
            <p:ph sz="quarter" idx="1"/>
          </p:nvPr>
        </p:nvSpPr>
        <p:spPr/>
        <p:txBody>
          <a:bodyPr>
            <a:normAutofit lnSpcReduction="10000"/>
          </a:bodyPr>
          <a:lstStyle/>
          <a:p>
            <a:pPr>
              <a:lnSpc>
                <a:spcPct val="90000"/>
              </a:lnSpc>
            </a:pPr>
            <a:r>
              <a:rPr lang="en-US" sz="2800"/>
              <a:t>- </a:t>
            </a:r>
            <a:r>
              <a:rPr lang="ar-SA" b="1">
                <a:solidFill>
                  <a:schemeClr val="folHlink"/>
                </a:solidFill>
                <a:effectLst>
                  <a:outerShdw blurRad="38100" dist="38100" dir="2700000" algn="tl">
                    <a:srgbClr val="C0C0C0"/>
                  </a:outerShdw>
                </a:effectLst>
              </a:rPr>
              <a:t>قواعد البيانات</a:t>
            </a:r>
            <a:r>
              <a:rPr lang="en-US" b="1">
                <a:solidFill>
                  <a:schemeClr val="folHlink"/>
                </a:solidFill>
                <a:effectLst>
                  <a:outerShdw blurRad="38100" dist="38100" dir="2700000" algn="tl">
                    <a:srgbClr val="C0C0C0"/>
                  </a:outerShdw>
                </a:effectLst>
              </a:rPr>
              <a:t> Data base :</a:t>
            </a:r>
            <a:r>
              <a:rPr lang="en-US" sz="2800"/>
              <a:t> </a:t>
            </a:r>
            <a:br>
              <a:rPr lang="en-US" sz="2800"/>
            </a:br>
            <a:r>
              <a:rPr lang="ar-SA" sz="2800" b="1"/>
              <a:t>هي تجميع لكمية كبيرة من المعلومات أو البيانات وعرضها بطريقة أو بأكثر من طريقة تسهل الاستفادة منها</a:t>
            </a:r>
            <a:r>
              <a:rPr lang="en-US" sz="2800" b="1"/>
              <a:t>. </a:t>
            </a:r>
            <a:br>
              <a:rPr lang="en-US" sz="2800" b="1"/>
            </a:br>
            <a:r>
              <a:rPr lang="ar-SA" sz="2800" b="1"/>
              <a:t>مثال : دليل الهاتف الذي يشتمل على أسماء وعناوين وأرقام هواتف سكان مدينة ما يمكن أن نعتبره قاعدة بيانات وتتحقق الأستفاده من قاعدة البيانات هذه بإدخال رقم المشترك والحصول على إسمه وعنوانه أو إدخال إسم المشترك والحصول على رقم هاتفه وعنوانه وهكذا, يمكن تعريف قواعد البيانات على أنها مستودع أو مخزن كبير لتخزين البيانات المختلفة , فتكون البيانات في قاعدة البيانات مخزنة في جداول, كل جدول منها يتكون من صفوف و أعمدة .</a:t>
            </a:r>
            <a:r>
              <a:rPr lang="en-US" sz="2800" b="1"/>
              <a:t/>
            </a:r>
            <a:br>
              <a:rPr lang="en-US" sz="2800" b="1"/>
            </a:br>
            <a:endParaRPr lang="en-US" sz="2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ar-SA" b="1" dirty="0" err="1">
                <a:solidFill>
                  <a:srgbClr val="FF0000"/>
                </a:solidFill>
                <a:effectLst>
                  <a:outerShdw blurRad="38100" dist="38100" dir="2700000" algn="tl">
                    <a:srgbClr val="C0C0C0"/>
                  </a:outerShdw>
                </a:effectLst>
              </a:rPr>
              <a:t>ماهي</a:t>
            </a:r>
            <a:r>
              <a:rPr lang="ar-SA" b="1" dirty="0">
                <a:solidFill>
                  <a:srgbClr val="FF0000"/>
                </a:solidFill>
                <a:effectLst>
                  <a:outerShdw blurRad="38100" dist="38100" dir="2700000" algn="tl">
                    <a:srgbClr val="C0C0C0"/>
                  </a:outerShdw>
                </a:effectLst>
              </a:rPr>
              <a:t> قاعدة البيانات</a:t>
            </a:r>
            <a:endParaRPr lang="en-US" b="1" dirty="0">
              <a:solidFill>
                <a:srgbClr val="FF0000"/>
              </a:solidFill>
              <a:effectLst>
                <a:outerShdw blurRad="38100" dist="38100" dir="2700000" algn="tl">
                  <a:srgbClr val="C0C0C0"/>
                </a:outerShdw>
              </a:effectLst>
            </a:endParaRPr>
          </a:p>
        </p:txBody>
      </p:sp>
      <p:sp>
        <p:nvSpPr>
          <p:cNvPr id="4099" name="Rectangle 3"/>
          <p:cNvSpPr>
            <a:spLocks noGrp="1" noChangeArrowheads="1"/>
          </p:cNvSpPr>
          <p:nvPr>
            <p:ph sz="quarter" idx="1"/>
          </p:nvPr>
        </p:nvSpPr>
        <p:spPr/>
        <p:txBody>
          <a:bodyPr/>
          <a:lstStyle/>
          <a:p>
            <a:pPr>
              <a:lnSpc>
                <a:spcPct val="90000"/>
              </a:lnSpc>
            </a:pPr>
            <a:r>
              <a:rPr lang="ar-SA" sz="2800" b="1" dirty="0"/>
              <a:t>وهي عبارة عن مجموعة من الكائنات على النحو التالي</a:t>
            </a:r>
            <a:r>
              <a:rPr lang="en-US" sz="2800" b="1" dirty="0"/>
              <a:t>:</a:t>
            </a:r>
            <a:r>
              <a:rPr lang="en-US" sz="2800" dirty="0"/>
              <a:t> </a:t>
            </a:r>
            <a:endParaRPr lang="ar-SA" sz="2800" dirty="0"/>
          </a:p>
          <a:p>
            <a:pPr>
              <a:lnSpc>
                <a:spcPct val="90000"/>
              </a:lnSpc>
              <a:buFontTx/>
              <a:buNone/>
            </a:pPr>
            <a:r>
              <a:rPr lang="ar-JO" sz="2800" b="1" dirty="0" err="1" smtClean="0">
                <a:solidFill>
                  <a:schemeClr val="folHlink"/>
                </a:solidFill>
                <a:effectLst>
                  <a:outerShdw blurRad="38100" dist="38100" dir="2700000" algn="tl">
                    <a:srgbClr val="C0C0C0"/>
                  </a:outerShdw>
                </a:effectLst>
              </a:rPr>
              <a:t>1-</a:t>
            </a:r>
            <a:r>
              <a:rPr lang="ar-JO" sz="2800" b="1" dirty="0" smtClean="0">
                <a:solidFill>
                  <a:schemeClr val="folHlink"/>
                </a:solidFill>
                <a:effectLst>
                  <a:outerShdw blurRad="38100" dist="38100" dir="2700000" algn="tl">
                    <a:srgbClr val="C0C0C0"/>
                  </a:outerShdw>
                </a:effectLst>
              </a:rPr>
              <a:t> </a:t>
            </a:r>
            <a:r>
              <a:rPr lang="ar-SA" sz="2800" b="1" dirty="0" smtClean="0">
                <a:solidFill>
                  <a:schemeClr val="folHlink"/>
                </a:solidFill>
                <a:effectLst>
                  <a:outerShdw blurRad="38100" dist="38100" dir="2700000" algn="tl">
                    <a:srgbClr val="C0C0C0"/>
                  </a:outerShdw>
                </a:effectLst>
              </a:rPr>
              <a:t>الجداول </a:t>
            </a:r>
            <a:r>
              <a:rPr lang="en-US" sz="2800" b="1" dirty="0">
                <a:solidFill>
                  <a:schemeClr val="folHlink"/>
                </a:solidFill>
                <a:effectLst>
                  <a:outerShdw blurRad="38100" dist="38100" dir="2700000" algn="tl">
                    <a:srgbClr val="C0C0C0"/>
                  </a:outerShdw>
                </a:effectLst>
              </a:rPr>
              <a:t>:</a:t>
            </a:r>
            <a:r>
              <a:rPr lang="en-US" sz="2800" b="1" dirty="0"/>
              <a:t/>
            </a:r>
            <a:br>
              <a:rPr lang="en-US" sz="2800" b="1" dirty="0"/>
            </a:br>
            <a:r>
              <a:rPr lang="ar-SA" sz="2800" b="1" dirty="0"/>
              <a:t>أهم هذه الكائنات لأن الجدول هو الملف الذي يحتوي على البيانات الكاملة </a:t>
            </a:r>
            <a:r>
              <a:rPr lang="en-US" sz="2800" b="1" dirty="0"/>
              <a:t/>
            </a:r>
            <a:br>
              <a:rPr lang="en-US" sz="2800" b="1" dirty="0"/>
            </a:br>
            <a:r>
              <a:rPr lang="ar-SA" sz="2800" b="1" dirty="0"/>
              <a:t>وهي عبارة عن جداول مجموعة في ملف واحد </a:t>
            </a:r>
            <a:r>
              <a:rPr lang="en-US" sz="2800" b="1" dirty="0"/>
              <a:t/>
            </a:r>
            <a:br>
              <a:rPr lang="en-US" sz="2800" b="1" dirty="0"/>
            </a:br>
            <a:r>
              <a:rPr lang="ar-SA" sz="2800" b="1" dirty="0"/>
              <a:t>والجدول الواحد يحتوي على عدة صفوف وأعمدة والأعمدة </a:t>
            </a:r>
            <a:r>
              <a:rPr lang="en-US" sz="2800" b="1" dirty="0"/>
              <a:t/>
            </a:r>
            <a:br>
              <a:rPr lang="en-US" sz="2800" b="1" dirty="0"/>
            </a:br>
            <a:r>
              <a:rPr lang="ar-SA" sz="2800" b="1" dirty="0"/>
              <a:t>هي الحقول للمعلومات التي تدرج لحفظها داخل الجدول</a:t>
            </a:r>
            <a:r>
              <a:rPr lang="ar-SA" sz="2800" dirty="0"/>
              <a:t> </a:t>
            </a:r>
          </a:p>
          <a:p>
            <a:pPr>
              <a:lnSpc>
                <a:spcPct val="90000"/>
              </a:lnSpc>
              <a:buFontTx/>
              <a:buNone/>
            </a:pPr>
            <a:r>
              <a:rPr lang="ar-SA" sz="2800" b="1" dirty="0" smtClean="0">
                <a:solidFill>
                  <a:schemeClr val="folHlink"/>
                </a:solidFill>
                <a:effectLst>
                  <a:outerShdw blurRad="38100" dist="38100" dir="2700000" algn="tl">
                    <a:srgbClr val="C0C0C0"/>
                  </a:outerShdw>
                </a:effectLst>
              </a:rPr>
              <a:t>2-</a:t>
            </a:r>
            <a:r>
              <a:rPr lang="ar-JO" sz="2800" b="1" dirty="0" smtClean="0">
                <a:solidFill>
                  <a:schemeClr val="folHlink"/>
                </a:solidFill>
                <a:effectLst>
                  <a:outerShdw blurRad="38100" dist="38100" dir="2700000" algn="tl">
                    <a:srgbClr val="C0C0C0"/>
                  </a:outerShdw>
                </a:effectLst>
              </a:rPr>
              <a:t> </a:t>
            </a:r>
            <a:r>
              <a:rPr lang="ar-SA" sz="2800" b="1" dirty="0" err="1" smtClean="0">
                <a:solidFill>
                  <a:schemeClr val="folHlink"/>
                </a:solidFill>
                <a:effectLst>
                  <a:outerShdw blurRad="38100" dist="38100" dir="2700000" algn="tl">
                    <a:srgbClr val="C0C0C0"/>
                  </a:outerShdw>
                </a:effectLst>
              </a:rPr>
              <a:t>الإستعلامات</a:t>
            </a:r>
            <a:r>
              <a:rPr lang="ar-SA" sz="2800" b="1" dirty="0" smtClean="0"/>
              <a:t> </a:t>
            </a:r>
            <a:r>
              <a:rPr lang="en-US" sz="2800" b="1" dirty="0">
                <a:solidFill>
                  <a:schemeClr val="folHlink"/>
                </a:solidFill>
                <a:effectLst>
                  <a:outerShdw blurRad="38100" dist="38100" dir="2700000" algn="tl">
                    <a:srgbClr val="C0C0C0"/>
                  </a:outerShdw>
                </a:effectLst>
              </a:rPr>
              <a:t>:</a:t>
            </a:r>
            <a:r>
              <a:rPr lang="en-US" sz="2800" b="1" dirty="0"/>
              <a:t/>
            </a:r>
            <a:br>
              <a:rPr lang="en-US" sz="2800" b="1" dirty="0"/>
            </a:br>
            <a:r>
              <a:rPr lang="ar-SA" sz="2800" b="1" dirty="0"/>
              <a:t> مجموعة محددة أو </a:t>
            </a:r>
            <a:r>
              <a:rPr lang="ar-SA" sz="2800" b="1" dirty="0" err="1"/>
              <a:t>مفلترة</a:t>
            </a:r>
            <a:r>
              <a:rPr lang="ar-SA" sz="2800" b="1" dirty="0"/>
              <a:t> أو مصفاة من الجدول حسب شروط أو خصائص معينة</a:t>
            </a:r>
            <a:r>
              <a:rPr lang="en-US" sz="2800" b="1" dirty="0"/>
              <a:t> .</a:t>
            </a:r>
          </a:p>
          <a:p>
            <a:pPr>
              <a:lnSpc>
                <a:spcPct val="90000"/>
              </a:lnSpc>
              <a:buFontTx/>
              <a:buNone/>
            </a:pP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ar-SA" b="1" dirty="0" err="1">
                <a:solidFill>
                  <a:srgbClr val="FF0000"/>
                </a:solidFill>
                <a:effectLst>
                  <a:outerShdw blurRad="38100" dist="38100" dir="2700000" algn="tl">
                    <a:srgbClr val="C0C0C0"/>
                  </a:outerShdw>
                </a:effectLst>
              </a:rPr>
              <a:t>ماهي</a:t>
            </a:r>
            <a:r>
              <a:rPr lang="ar-SA" b="1" dirty="0">
                <a:solidFill>
                  <a:srgbClr val="FF0000"/>
                </a:solidFill>
                <a:effectLst>
                  <a:outerShdw blurRad="38100" dist="38100" dir="2700000" algn="tl">
                    <a:srgbClr val="C0C0C0"/>
                  </a:outerShdw>
                </a:effectLst>
              </a:rPr>
              <a:t> قاعدة البيانات</a:t>
            </a:r>
            <a:endParaRPr lang="en-US" b="1" dirty="0">
              <a:solidFill>
                <a:srgbClr val="FF0000"/>
              </a:solidFill>
              <a:effectLst>
                <a:outerShdw blurRad="38100" dist="38100" dir="2700000" algn="tl">
                  <a:srgbClr val="C0C0C0"/>
                </a:outerShdw>
              </a:effectLst>
            </a:endParaRPr>
          </a:p>
        </p:txBody>
      </p:sp>
      <p:sp>
        <p:nvSpPr>
          <p:cNvPr id="5123" name="Rectangle 3"/>
          <p:cNvSpPr>
            <a:spLocks noGrp="1" noChangeArrowheads="1"/>
          </p:cNvSpPr>
          <p:nvPr>
            <p:ph sz="quarter" idx="1"/>
          </p:nvPr>
        </p:nvSpPr>
        <p:spPr>
          <a:xfrm>
            <a:off x="457200" y="1676400"/>
            <a:ext cx="8229600" cy="4876800"/>
          </a:xfrm>
        </p:spPr>
        <p:txBody>
          <a:bodyPr>
            <a:normAutofit fontScale="92500" lnSpcReduction="20000"/>
          </a:bodyPr>
          <a:lstStyle/>
          <a:p>
            <a:pPr>
              <a:lnSpc>
                <a:spcPct val="90000"/>
              </a:lnSpc>
              <a:buFontTx/>
              <a:buNone/>
            </a:pPr>
            <a:r>
              <a:rPr lang="ar-SA" sz="2800" b="1" dirty="0" err="1">
                <a:solidFill>
                  <a:schemeClr val="folHlink"/>
                </a:solidFill>
                <a:effectLst>
                  <a:outerShdw blurRad="38100" dist="38100" dir="2700000" algn="tl">
                    <a:srgbClr val="C0C0C0"/>
                  </a:outerShdw>
                </a:effectLst>
              </a:rPr>
              <a:t>3 </a:t>
            </a:r>
            <a:r>
              <a:rPr lang="ar-SA" sz="2800" b="1" dirty="0">
                <a:solidFill>
                  <a:schemeClr val="folHlink"/>
                </a:solidFill>
                <a:effectLst>
                  <a:outerShdw blurRad="38100" dist="38100" dir="2700000" algn="tl">
                    <a:srgbClr val="C0C0C0"/>
                  </a:outerShdw>
                </a:effectLst>
              </a:rPr>
              <a:t>-النماذج</a:t>
            </a:r>
            <a:r>
              <a:rPr lang="en-US" sz="2800" b="1" dirty="0">
                <a:solidFill>
                  <a:schemeClr val="folHlink"/>
                </a:solidFill>
                <a:effectLst>
                  <a:outerShdw blurRad="38100" dist="38100" dir="2700000" algn="tl">
                    <a:srgbClr val="C0C0C0"/>
                  </a:outerShdw>
                </a:effectLst>
              </a:rPr>
              <a:t> :</a:t>
            </a:r>
            <a:r>
              <a:rPr lang="en-US" sz="2800" b="1" dirty="0"/>
              <a:t> </a:t>
            </a:r>
            <a:br>
              <a:rPr lang="en-US" sz="2800" b="1" dirty="0"/>
            </a:br>
            <a:r>
              <a:rPr lang="ar-SA" sz="2800" b="1" dirty="0"/>
              <a:t>عبارة عن الشكل الذي توضع </a:t>
            </a:r>
            <a:r>
              <a:rPr lang="ar-SA" sz="2800" b="1" dirty="0" err="1"/>
              <a:t>به</a:t>
            </a:r>
            <a:r>
              <a:rPr lang="ar-SA" sz="2800" b="1" dirty="0"/>
              <a:t> البيانات, أي وضع البيانات بشكل مناسب</a:t>
            </a:r>
            <a:r>
              <a:rPr lang="en-US" sz="2800" b="1" dirty="0"/>
              <a:t> </a:t>
            </a:r>
            <a:br>
              <a:rPr lang="en-US" sz="2800" b="1" dirty="0"/>
            </a:br>
            <a:r>
              <a:rPr lang="ar-SA" sz="2800" b="1" dirty="0" err="1"/>
              <a:t>باسلوب</a:t>
            </a:r>
            <a:r>
              <a:rPr lang="ar-SA" sz="2800" b="1" dirty="0"/>
              <a:t> منسق من جدول محدد ويمكننا ايضاً ادخال بيانات على هذا النموذج من هذا الجدول</a:t>
            </a:r>
            <a:r>
              <a:rPr lang="en-US" sz="2800" b="1" dirty="0"/>
              <a:t> . </a:t>
            </a:r>
            <a:endParaRPr lang="ar-SA" sz="2800" b="1" dirty="0">
              <a:solidFill>
                <a:schemeClr val="folHlink"/>
              </a:solidFill>
              <a:effectLst>
                <a:outerShdw blurRad="38100" dist="38100" dir="2700000" algn="tl">
                  <a:srgbClr val="C0C0C0"/>
                </a:outerShdw>
              </a:effectLst>
            </a:endParaRPr>
          </a:p>
          <a:p>
            <a:pPr>
              <a:lnSpc>
                <a:spcPct val="90000"/>
              </a:lnSpc>
              <a:buNone/>
            </a:pPr>
            <a:r>
              <a:rPr lang="en-US" sz="2800" b="1" dirty="0" smtClean="0">
                <a:solidFill>
                  <a:schemeClr val="folHlink"/>
                </a:solidFill>
                <a:effectLst>
                  <a:outerShdw blurRad="38100" dist="38100" dir="2700000" algn="tl">
                    <a:srgbClr val="C0C0C0"/>
                  </a:outerShdw>
                </a:effectLst>
              </a:rPr>
              <a:t>-4  </a:t>
            </a:r>
            <a:r>
              <a:rPr lang="ar-JO" sz="2800" b="1" dirty="0" smtClean="0">
                <a:solidFill>
                  <a:schemeClr val="folHlink"/>
                </a:solidFill>
                <a:effectLst>
                  <a:outerShdw blurRad="38100" dist="38100" dir="2700000" algn="tl">
                    <a:srgbClr val="C0C0C0"/>
                  </a:outerShdw>
                </a:effectLst>
              </a:rPr>
              <a:t> </a:t>
            </a:r>
            <a:r>
              <a:rPr lang="ar-SA" sz="2800" b="1" dirty="0" smtClean="0">
                <a:solidFill>
                  <a:schemeClr val="folHlink"/>
                </a:solidFill>
                <a:effectLst>
                  <a:outerShdw blurRad="38100" dist="38100" dir="2700000" algn="tl">
                    <a:srgbClr val="C0C0C0"/>
                  </a:outerShdw>
                </a:effectLst>
              </a:rPr>
              <a:t>التقارير</a:t>
            </a:r>
            <a:r>
              <a:rPr lang="en-US" sz="2800" b="1" dirty="0">
                <a:solidFill>
                  <a:schemeClr val="folHlink"/>
                </a:solidFill>
                <a:effectLst>
                  <a:outerShdw blurRad="38100" dist="38100" dir="2700000" algn="tl">
                    <a:srgbClr val="C0C0C0"/>
                  </a:outerShdw>
                </a:effectLst>
              </a:rPr>
              <a:t>: </a:t>
            </a:r>
            <a:r>
              <a:rPr lang="en-US" sz="2800" b="1" dirty="0"/>
              <a:t/>
            </a:r>
            <a:br>
              <a:rPr lang="en-US" sz="2800" b="1" dirty="0"/>
            </a:br>
            <a:r>
              <a:rPr lang="ar-SA" sz="2800" b="1" dirty="0"/>
              <a:t>الشكل المطبوع على الطابعة</a:t>
            </a:r>
            <a:r>
              <a:rPr lang="en-US" sz="2800" b="1" dirty="0" smtClean="0"/>
              <a:t>.</a:t>
            </a:r>
          </a:p>
          <a:p>
            <a:pPr>
              <a:lnSpc>
                <a:spcPct val="90000"/>
              </a:lnSpc>
              <a:buNone/>
            </a:pPr>
            <a:r>
              <a:rPr lang="en-US" sz="2800" b="1" dirty="0"/>
              <a:t/>
            </a:r>
            <a:br>
              <a:rPr lang="en-US" sz="2800" b="1" dirty="0"/>
            </a:br>
            <a:r>
              <a:rPr lang="ar-SA" sz="2800" b="1" dirty="0">
                <a:solidFill>
                  <a:schemeClr val="folHlink"/>
                </a:solidFill>
                <a:effectLst>
                  <a:outerShdw blurRad="38100" dist="38100" dir="2700000" algn="tl">
                    <a:srgbClr val="C0C0C0"/>
                  </a:outerShdw>
                </a:effectLst>
              </a:rPr>
              <a:t>5-</a:t>
            </a:r>
            <a:r>
              <a:rPr lang="en-US" sz="2800" b="1" dirty="0">
                <a:solidFill>
                  <a:schemeClr val="folHlink"/>
                </a:solidFill>
                <a:effectLst>
                  <a:outerShdw blurRad="38100" dist="38100" dir="2700000" algn="tl">
                    <a:srgbClr val="C0C0C0"/>
                  </a:outerShdw>
                </a:effectLst>
              </a:rPr>
              <a:t> </a:t>
            </a:r>
            <a:r>
              <a:rPr lang="ar-SA" sz="2800" b="1" dirty="0">
                <a:solidFill>
                  <a:schemeClr val="folHlink"/>
                </a:solidFill>
                <a:effectLst>
                  <a:outerShdw blurRad="38100" dist="38100" dir="2700000" algn="tl">
                    <a:srgbClr val="C0C0C0"/>
                  </a:outerShdw>
                </a:effectLst>
              </a:rPr>
              <a:t>وحدات </a:t>
            </a:r>
            <a:r>
              <a:rPr lang="ar-SA" sz="2800" b="1" dirty="0" err="1">
                <a:solidFill>
                  <a:schemeClr val="folHlink"/>
                </a:solidFill>
                <a:effectLst>
                  <a:outerShdw blurRad="38100" dist="38100" dir="2700000" algn="tl">
                    <a:srgbClr val="C0C0C0"/>
                  </a:outerShdw>
                </a:effectLst>
              </a:rPr>
              <a:t>الماكرو</a:t>
            </a:r>
            <a:r>
              <a:rPr lang="en-US" sz="2800" b="1" dirty="0">
                <a:solidFill>
                  <a:schemeClr val="folHlink"/>
                </a:solidFill>
                <a:effectLst>
                  <a:outerShdw blurRad="38100" dist="38100" dir="2700000" algn="tl">
                    <a:srgbClr val="C0C0C0"/>
                  </a:outerShdw>
                </a:effectLst>
              </a:rPr>
              <a:t>:</a:t>
            </a:r>
            <a:r>
              <a:rPr lang="en-US" sz="2800" b="1" dirty="0"/>
              <a:t/>
            </a:r>
            <a:br>
              <a:rPr lang="en-US" sz="2800" b="1" dirty="0"/>
            </a:br>
            <a:r>
              <a:rPr lang="ar-SA" sz="2800" b="1" dirty="0"/>
              <a:t>مجموعة الإجراءات المسجلة من خلال عملية معينة لإنجاز عملية معينة</a:t>
            </a:r>
            <a:r>
              <a:rPr lang="en-US" sz="2800" b="1" dirty="0" smtClean="0"/>
              <a:t>.</a:t>
            </a:r>
            <a:endParaRPr lang="ar-JO" sz="2800" b="1" dirty="0" smtClean="0"/>
          </a:p>
          <a:p>
            <a:pPr>
              <a:lnSpc>
                <a:spcPct val="90000"/>
              </a:lnSpc>
              <a:buNone/>
            </a:pPr>
            <a:r>
              <a:rPr lang="en-US" sz="2800" b="1" dirty="0"/>
              <a:t/>
            </a:r>
            <a:br>
              <a:rPr lang="en-US" sz="2800" b="1" dirty="0"/>
            </a:br>
            <a:r>
              <a:rPr lang="ar-SA" sz="2800" b="1" dirty="0">
                <a:solidFill>
                  <a:schemeClr val="folHlink"/>
                </a:solidFill>
                <a:effectLst>
                  <a:outerShdw blurRad="38100" dist="38100" dir="2700000" algn="tl">
                    <a:srgbClr val="C0C0C0"/>
                  </a:outerShdw>
                </a:effectLst>
              </a:rPr>
              <a:t>6-</a:t>
            </a:r>
            <a:r>
              <a:rPr lang="en-US" sz="2800" b="1" dirty="0">
                <a:solidFill>
                  <a:schemeClr val="folHlink"/>
                </a:solidFill>
                <a:effectLst>
                  <a:outerShdw blurRad="38100" dist="38100" dir="2700000" algn="tl">
                    <a:srgbClr val="C0C0C0"/>
                  </a:outerShdw>
                </a:effectLst>
              </a:rPr>
              <a:t> </a:t>
            </a:r>
            <a:r>
              <a:rPr lang="ar-SA" sz="2800" b="1" dirty="0">
                <a:solidFill>
                  <a:schemeClr val="folHlink"/>
                </a:solidFill>
                <a:effectLst>
                  <a:outerShdw blurRad="38100" dist="38100" dir="2700000" algn="tl">
                    <a:srgbClr val="C0C0C0"/>
                  </a:outerShdw>
                </a:effectLst>
              </a:rPr>
              <a:t>وحدات </a:t>
            </a:r>
            <a:r>
              <a:rPr lang="ar-SA" sz="2800" b="1" dirty="0" err="1">
                <a:solidFill>
                  <a:schemeClr val="folHlink"/>
                </a:solidFill>
                <a:effectLst>
                  <a:outerShdw blurRad="38100" dist="38100" dir="2700000" algn="tl">
                    <a:srgbClr val="C0C0C0"/>
                  </a:outerShdw>
                </a:effectLst>
              </a:rPr>
              <a:t>نمطية :</a:t>
            </a:r>
            <a:r>
              <a:rPr lang="en-US" sz="2800" b="1" dirty="0"/>
              <a:t>   </a:t>
            </a:r>
            <a:r>
              <a:rPr lang="ar-SA" sz="2800" b="1" dirty="0"/>
              <a:t> </a:t>
            </a:r>
            <a:r>
              <a:rPr lang="en-US" sz="2800" b="1" dirty="0"/>
              <a:t/>
            </a:r>
            <a:br>
              <a:rPr lang="en-US" sz="2800" b="1" dirty="0"/>
            </a:br>
            <a:r>
              <a:rPr lang="ar-SA" sz="2800" b="1" dirty="0"/>
              <a:t>برامج صغيرة عن أداء </a:t>
            </a:r>
            <a:r>
              <a:rPr lang="ar-SA" sz="2800" b="1" dirty="0" err="1"/>
              <a:t>شئ</a:t>
            </a:r>
            <a:r>
              <a:rPr lang="ar-SA" sz="2800" b="1" dirty="0"/>
              <a:t> معين </a:t>
            </a:r>
            <a:r>
              <a:rPr lang="en-US" sz="2800" b="1" dirty="0"/>
              <a:t/>
            </a:r>
            <a:br>
              <a:rPr lang="en-US" sz="2800" b="1" dirty="0"/>
            </a:br>
            <a:r>
              <a:rPr lang="ar-SA" sz="2800" b="1" dirty="0"/>
              <a:t>أي عند النقر على زر معين</a:t>
            </a:r>
            <a:r>
              <a:rPr lang="en-US" sz="2800" b="1" dirty="0"/>
              <a:t>.</a:t>
            </a:r>
            <a:br>
              <a:rPr lang="en-US" sz="2800" b="1" dirty="0"/>
            </a:br>
            <a:r>
              <a:rPr lang="en-US" sz="2800" b="1" dirty="0"/>
              <a:t/>
            </a:r>
            <a:br>
              <a:rPr lang="en-US" sz="2800" b="1" dirty="0"/>
            </a:b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a:r>
              <a:rPr lang="ar-SA" b="1" dirty="0">
                <a:solidFill>
                  <a:srgbClr val="FF0000"/>
                </a:solidFill>
                <a:effectLst>
                  <a:outerShdw blurRad="38100" dist="38100" dir="2700000" algn="tl">
                    <a:srgbClr val="C0C0C0"/>
                  </a:outerShdw>
                </a:effectLst>
              </a:rPr>
              <a:t>العمليات الأساسية على قواعد البيانات</a:t>
            </a:r>
            <a:endParaRPr lang="en-US" b="1" dirty="0">
              <a:solidFill>
                <a:srgbClr val="FF0000"/>
              </a:solidFill>
              <a:effectLst>
                <a:outerShdw blurRad="38100" dist="38100" dir="2700000" algn="tl">
                  <a:srgbClr val="C0C0C0"/>
                </a:outerShdw>
              </a:effectLst>
            </a:endParaRPr>
          </a:p>
        </p:txBody>
      </p:sp>
      <p:sp>
        <p:nvSpPr>
          <p:cNvPr id="6147" name="Rectangle 3"/>
          <p:cNvSpPr>
            <a:spLocks noGrp="1" noChangeArrowheads="1"/>
          </p:cNvSpPr>
          <p:nvPr>
            <p:ph sz="quarter" idx="1"/>
          </p:nvPr>
        </p:nvSpPr>
        <p:spPr>
          <a:xfrm>
            <a:off x="457200" y="1371600"/>
            <a:ext cx="8229600" cy="5257800"/>
          </a:xfrm>
        </p:spPr>
        <p:txBody>
          <a:bodyPr>
            <a:normAutofit/>
          </a:bodyPr>
          <a:lstStyle/>
          <a:p>
            <a:pPr>
              <a:lnSpc>
                <a:spcPct val="80000"/>
              </a:lnSpc>
            </a:pPr>
            <a:endParaRPr lang="ar-JO" sz="2800" b="1" dirty="0" smtClean="0">
              <a:solidFill>
                <a:schemeClr val="folHlink"/>
              </a:solidFill>
            </a:endParaRPr>
          </a:p>
          <a:p>
            <a:pPr>
              <a:lnSpc>
                <a:spcPct val="80000"/>
              </a:lnSpc>
            </a:pPr>
            <a:r>
              <a:rPr lang="ar-SA" sz="2800" b="1" dirty="0" smtClean="0">
                <a:solidFill>
                  <a:schemeClr val="folHlink"/>
                </a:solidFill>
              </a:rPr>
              <a:t>- ما </a:t>
            </a:r>
            <a:r>
              <a:rPr lang="ar-SA" sz="2800" b="1" dirty="0">
                <a:solidFill>
                  <a:schemeClr val="folHlink"/>
                </a:solidFill>
              </a:rPr>
              <a:t>هى العمليات الأساسية على قواعد </a:t>
            </a:r>
            <a:r>
              <a:rPr lang="ar-SA" sz="2800" b="1" dirty="0" err="1">
                <a:solidFill>
                  <a:schemeClr val="folHlink"/>
                </a:solidFill>
              </a:rPr>
              <a:t>البيانات ؟</a:t>
            </a:r>
            <a:r>
              <a:rPr lang="ar-SA" sz="2800" b="1" u="sng" dirty="0"/>
              <a:t> </a:t>
            </a:r>
          </a:p>
          <a:p>
            <a:pPr>
              <a:lnSpc>
                <a:spcPct val="80000"/>
              </a:lnSpc>
              <a:buFontTx/>
              <a:buNone/>
            </a:pPr>
            <a:r>
              <a:rPr lang="ar-SA" sz="1800" b="1" dirty="0"/>
              <a:t/>
            </a:r>
            <a:br>
              <a:rPr lang="ar-SA" sz="1800" b="1" dirty="0"/>
            </a:br>
            <a:r>
              <a:rPr lang="ar-SA" sz="2400" b="1" dirty="0"/>
              <a:t>1- إنشاء و تعديل قاعدة البيانات </a:t>
            </a:r>
            <a:r>
              <a:rPr lang="en-US" sz="2400" b="1" dirty="0"/>
              <a:t>Create Database</a:t>
            </a:r>
            <a:r>
              <a:rPr lang="ar-SA" sz="2400" b="1" dirty="0"/>
              <a:t> : </a:t>
            </a:r>
            <a:br>
              <a:rPr lang="ar-SA" sz="2400" b="1" dirty="0"/>
            </a:br>
            <a:r>
              <a:rPr lang="ar-SA" sz="2400" b="1" dirty="0"/>
              <a:t>و </a:t>
            </a:r>
            <a:r>
              <a:rPr lang="ar-SA" sz="2400" b="1" dirty="0" err="1"/>
              <a:t>تشمل </a:t>
            </a:r>
            <a:r>
              <a:rPr lang="ar-SA" sz="2400" b="1" dirty="0"/>
              <a:t>( إضافة </a:t>
            </a:r>
            <a:r>
              <a:rPr lang="ar-SA" sz="2400" b="1" dirty="0" err="1"/>
              <a:t>جدول </a:t>
            </a:r>
            <a:r>
              <a:rPr lang="ar-SA" sz="2400" b="1" dirty="0"/>
              <a:t>- حذف </a:t>
            </a:r>
            <a:r>
              <a:rPr lang="ar-SA" sz="2400" b="1" dirty="0" err="1"/>
              <a:t>جدول </a:t>
            </a:r>
            <a:r>
              <a:rPr lang="ar-SA" sz="2400" b="1" dirty="0"/>
              <a:t>- تعديل </a:t>
            </a:r>
            <a:r>
              <a:rPr lang="ar-SA" sz="2400" b="1" dirty="0" err="1"/>
              <a:t>جدول ) .</a:t>
            </a:r>
            <a:r>
              <a:rPr lang="ar-SA" sz="2400" b="1" dirty="0"/>
              <a:t> </a:t>
            </a:r>
            <a:endParaRPr lang="en-US" sz="2400" b="1" dirty="0"/>
          </a:p>
          <a:p>
            <a:pPr>
              <a:lnSpc>
                <a:spcPct val="80000"/>
              </a:lnSpc>
              <a:buFontTx/>
              <a:buNone/>
            </a:pPr>
            <a:endParaRPr lang="ar-SA" sz="2400" b="1" u="sng" dirty="0"/>
          </a:p>
          <a:p>
            <a:pPr lvl="1">
              <a:lnSpc>
                <a:spcPct val="80000"/>
              </a:lnSpc>
              <a:buNone/>
            </a:pPr>
            <a:r>
              <a:rPr lang="ar-SA" sz="2100" b="1" dirty="0" smtClean="0"/>
              <a:t>2- </a:t>
            </a:r>
            <a:r>
              <a:rPr lang="ar-SA" sz="2100" b="1" dirty="0"/>
              <a:t>تحديث البيانات فى قاعدة البيانات </a:t>
            </a:r>
            <a:r>
              <a:rPr lang="en-US" sz="2100" b="1" dirty="0"/>
              <a:t>Update Database</a:t>
            </a:r>
            <a:r>
              <a:rPr lang="ar-SA" sz="2100" b="1" dirty="0"/>
              <a:t> : </a:t>
            </a:r>
            <a:br>
              <a:rPr lang="ar-SA" sz="2100" b="1" dirty="0"/>
            </a:br>
            <a:r>
              <a:rPr lang="ar-SA" sz="2100" b="1" dirty="0"/>
              <a:t>و تشمل إضافة سجل </a:t>
            </a:r>
            <a:r>
              <a:rPr lang="ar-SA" sz="2100" b="1" dirty="0" err="1"/>
              <a:t>جديد </a:t>
            </a:r>
            <a:r>
              <a:rPr lang="ar-SA" sz="2100" b="1" dirty="0"/>
              <a:t>( إضافة موظف</a:t>
            </a:r>
            <a:r>
              <a:rPr lang="ar-SA" sz="2100" b="1" dirty="0" err="1"/>
              <a:t>) </a:t>
            </a:r>
            <a:r>
              <a:rPr lang="ar-SA" sz="2100" b="1" dirty="0"/>
              <a:t>- حذف </a:t>
            </a:r>
            <a:r>
              <a:rPr lang="ar-SA" sz="2100" b="1" dirty="0" err="1"/>
              <a:t>سجل </a:t>
            </a:r>
            <a:r>
              <a:rPr lang="ar-SA" sz="2100" b="1" dirty="0"/>
              <a:t>( حذف </a:t>
            </a:r>
            <a:r>
              <a:rPr lang="ar-SA" sz="2100" b="1" dirty="0" err="1"/>
              <a:t>موظف ) </a:t>
            </a:r>
            <a:r>
              <a:rPr lang="ar-SA" sz="2100" b="1" dirty="0"/>
              <a:t>- تعديل </a:t>
            </a:r>
            <a:r>
              <a:rPr lang="ar-SA" sz="2100" b="1" dirty="0" err="1"/>
              <a:t>سجل </a:t>
            </a:r>
            <a:r>
              <a:rPr lang="ar-SA" sz="2100" b="1" dirty="0"/>
              <a:t>( تغيير عنوان </a:t>
            </a:r>
            <a:r>
              <a:rPr lang="ar-SA" sz="2100" b="1" dirty="0" err="1"/>
              <a:t>موظف )</a:t>
            </a:r>
            <a:r>
              <a:rPr lang="ar-SA" sz="2100" b="1" dirty="0"/>
              <a:t> </a:t>
            </a:r>
          </a:p>
          <a:p>
            <a:pPr>
              <a:lnSpc>
                <a:spcPct val="80000"/>
              </a:lnSpc>
              <a:buFontTx/>
              <a:buNone/>
            </a:pPr>
            <a:r>
              <a:rPr lang="ar-SA" sz="2400" b="1" dirty="0"/>
              <a:t> </a:t>
            </a:r>
          </a:p>
          <a:p>
            <a:pPr lvl="1">
              <a:lnSpc>
                <a:spcPct val="80000"/>
              </a:lnSpc>
              <a:buNone/>
            </a:pPr>
            <a:r>
              <a:rPr lang="ar-SA" sz="2100" b="1" dirty="0"/>
              <a:t>3- عرض محتويات قاعدة البيانات </a:t>
            </a:r>
            <a:r>
              <a:rPr lang="en-US" sz="2100" b="1" dirty="0"/>
              <a:t>View Database</a:t>
            </a:r>
            <a:r>
              <a:rPr lang="ar-SA" sz="2100" b="1" dirty="0"/>
              <a:t> : </a:t>
            </a:r>
            <a:br>
              <a:rPr lang="ar-SA" sz="2100" b="1" dirty="0"/>
            </a:br>
            <a:r>
              <a:rPr lang="ar-SA" sz="2100" b="1" dirty="0"/>
              <a:t>أى مشاهدة محتويات جدول موظف </a:t>
            </a:r>
            <a:r>
              <a:rPr lang="ar-SA" sz="2100" b="1" dirty="0" err="1"/>
              <a:t>ما </a:t>
            </a:r>
            <a:r>
              <a:rPr lang="ar-SA" sz="2100" b="1" dirty="0"/>
              <a:t>( بحث عن موظف بمعرفة </a:t>
            </a:r>
            <a:r>
              <a:rPr lang="ar-SA" sz="2100" b="1" dirty="0" err="1"/>
              <a:t>رقمه </a:t>
            </a:r>
            <a:r>
              <a:rPr lang="ar-SA" sz="2100" b="1" dirty="0"/>
              <a:t>- إجمالى عدد عمال </a:t>
            </a:r>
            <a:r>
              <a:rPr lang="ar-SA" sz="2100" b="1" dirty="0" err="1"/>
              <a:t>بمصنع </a:t>
            </a:r>
            <a:r>
              <a:rPr lang="ar-SA" sz="2100" b="1" dirty="0"/>
              <a:t>) و يمكن الحصول عليها عن طريق الشاشة أو طباعتها على شكل تقارير </a:t>
            </a:r>
            <a:r>
              <a:rPr lang="en-US" sz="2100" b="1" dirty="0"/>
              <a:t>Report</a:t>
            </a:r>
            <a:r>
              <a:rPr lang="ar-SA" sz="2100" b="1" dirty="0" err="1"/>
              <a:t>.</a:t>
            </a:r>
            <a:r>
              <a:rPr lang="ar-SA" sz="2100" b="1" dirty="0"/>
              <a:t> </a:t>
            </a:r>
            <a:br>
              <a:rPr lang="ar-SA" sz="2100" b="1" dirty="0"/>
            </a:br>
            <a:r>
              <a:rPr lang="ar-SA" sz="2100" b="1" dirty="0"/>
              <a:t/>
            </a:r>
            <a:br>
              <a:rPr lang="ar-SA" sz="2100" b="1" dirty="0"/>
            </a:br>
            <a:endParaRPr lang="en-US" sz="21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أهمية قواعد البيانات</a:t>
            </a:r>
            <a:endParaRPr lang="en-US" b="1"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sz="quarter" idx="1"/>
          </p:nvPr>
        </p:nvSpPr>
        <p:spPr>
          <a:xfrm>
            <a:off x="457200" y="1143000"/>
            <a:ext cx="8458200" cy="5715000"/>
          </a:xfrm>
        </p:spPr>
        <p:txBody>
          <a:bodyPr/>
          <a:lstStyle/>
          <a:p>
            <a:pPr>
              <a:lnSpc>
                <a:spcPct val="80000"/>
              </a:lnSpc>
              <a:buFontTx/>
              <a:buNone/>
            </a:pPr>
            <a:endParaRPr lang="en-US" sz="2400" b="1"/>
          </a:p>
          <a:p>
            <a:pPr>
              <a:lnSpc>
                <a:spcPct val="80000"/>
              </a:lnSpc>
              <a:buFontTx/>
              <a:buNone/>
            </a:pPr>
            <a:r>
              <a:rPr lang="en-US" sz="2400" b="1"/>
              <a:t>1</a:t>
            </a:r>
            <a:r>
              <a:rPr lang="ar-SA" sz="2400" b="1"/>
              <a:t>-تخزين جميع البيانات بكافة الانشطه لجهة ما بطرق متكاملة ودقيقه وتصنيف وتنظيم هذه البيانات بحيث يسهل استرجاعها في المستقبل</a:t>
            </a:r>
            <a:r>
              <a:rPr lang="en-US" sz="2400" b="1"/>
              <a:t>. </a:t>
            </a:r>
            <a:endParaRPr lang="ar-SA" sz="2400" b="1"/>
          </a:p>
          <a:p>
            <a:pPr>
              <a:lnSpc>
                <a:spcPct val="80000"/>
              </a:lnSpc>
              <a:buFontTx/>
              <a:buNone/>
            </a:pPr>
            <a:endParaRPr lang="en-US" sz="2400" b="1"/>
          </a:p>
          <a:p>
            <a:pPr>
              <a:lnSpc>
                <a:spcPct val="80000"/>
              </a:lnSpc>
              <a:buFontTx/>
              <a:buNone/>
            </a:pPr>
            <a:r>
              <a:rPr lang="en-US" sz="2400" b="1"/>
              <a:t>2</a:t>
            </a:r>
            <a:r>
              <a:rPr lang="ar-SA" sz="2400" b="1"/>
              <a:t>- متابعة التغيرات التي تحدث في البيانات المخزنة وإدخال التعديلات اللازمة عليها، حتى تكون دائماً في الصورة الملائمة لاستخدامها فور طلبها</a:t>
            </a:r>
            <a:r>
              <a:rPr lang="en-US" sz="2400" b="1"/>
              <a:t>. </a:t>
            </a:r>
            <a:br>
              <a:rPr lang="en-US" sz="2400" b="1"/>
            </a:br>
            <a:endParaRPr lang="ar-SA" sz="2400" b="1"/>
          </a:p>
          <a:p>
            <a:pPr>
              <a:lnSpc>
                <a:spcPct val="80000"/>
              </a:lnSpc>
              <a:buFontTx/>
              <a:buNone/>
            </a:pPr>
            <a:r>
              <a:rPr lang="ar-SA" sz="2400" b="1"/>
              <a:t>3- تخزين كم هائل من البيانات التي تتجاوز الإمكانيات البشرية في تذكر تفاصيلها ومن ثم إجراء بعض العمليات والمعالجات التي يستحيل تنفيذها يدوياً</a:t>
            </a:r>
            <a:r>
              <a:rPr lang="en-US" sz="2400" b="1"/>
              <a:t>. </a:t>
            </a:r>
            <a:br>
              <a:rPr lang="en-US" sz="2400" b="1"/>
            </a:br>
            <a:endParaRPr lang="ar-SA" sz="2400" b="1"/>
          </a:p>
          <a:p>
            <a:pPr>
              <a:lnSpc>
                <a:spcPct val="80000"/>
              </a:lnSpc>
              <a:buFontTx/>
              <a:buNone/>
            </a:pPr>
            <a:r>
              <a:rPr lang="ar-SA" sz="2400" b="1"/>
              <a:t>4- تساعد على تخزين البيانات بطريقه متكاملة، بمعنى الربط بين النوعيات المختلفة للبيانات المعبرة عن كافة الأنشطة</a:t>
            </a:r>
            <a:r>
              <a:rPr lang="en-US" sz="2400" b="1"/>
              <a:t>. </a:t>
            </a:r>
          </a:p>
          <a:p>
            <a:pPr>
              <a:lnSpc>
                <a:spcPct val="80000"/>
              </a:lnSpc>
              <a:buFontTx/>
              <a:buNone/>
            </a:pPr>
            <a:endParaRPr lang="en-US" sz="2400" b="1"/>
          </a:p>
          <a:p>
            <a:pPr>
              <a:lnSpc>
                <a:spcPct val="80000"/>
              </a:lnSpc>
              <a:buFontTx/>
              <a:buNone/>
            </a:pPr>
            <a:r>
              <a:rPr lang="en-US" sz="2400" b="1"/>
              <a:t>5</a:t>
            </a:r>
            <a:r>
              <a:rPr lang="ar-SA" sz="2400" b="1"/>
              <a:t>- تساعد على تحقيق السرية الكاملة للبيانات المخزنة بها بحيث لا تتاح أية معلومات لأي شخص ليس له الحق في الإطلاع عليها</a:t>
            </a:r>
            <a:r>
              <a:rPr lang="en-US" sz="2400" b="1"/>
              <a:t>. </a:t>
            </a:r>
            <a:br>
              <a:rPr lang="en-US" sz="2400" b="1"/>
            </a:br>
            <a:r>
              <a:rPr lang="en-US" sz="2400" b="1"/>
              <a:t/>
            </a:r>
            <a:br>
              <a:rPr lang="en-US" sz="2400" b="1"/>
            </a:br>
            <a:endParaRPr lang="en-US"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مميزات قواعد البيانات</a:t>
            </a:r>
            <a:endParaRPr lang="en-US" b="1" dirty="0">
              <a:solidFill>
                <a:srgbClr val="FF0000"/>
              </a:solidFill>
              <a:effectLst>
                <a:outerShdw blurRad="38100" dist="38100" dir="2700000" algn="tl">
                  <a:srgbClr val="C0C0C0"/>
                </a:outerShdw>
              </a:effectLst>
            </a:endParaRPr>
          </a:p>
        </p:txBody>
      </p:sp>
      <p:sp>
        <p:nvSpPr>
          <p:cNvPr id="8195" name="Rectangle 3"/>
          <p:cNvSpPr>
            <a:spLocks noGrp="1" noChangeArrowheads="1"/>
          </p:cNvSpPr>
          <p:nvPr>
            <p:ph sz="quarter" idx="1"/>
          </p:nvPr>
        </p:nvSpPr>
        <p:spPr>
          <a:xfrm>
            <a:off x="457200" y="1600200"/>
            <a:ext cx="8229600" cy="1447800"/>
          </a:xfrm>
        </p:spPr>
        <p:txBody>
          <a:bodyPr/>
          <a:lstStyle/>
          <a:p>
            <a:pPr>
              <a:lnSpc>
                <a:spcPct val="90000"/>
              </a:lnSpc>
              <a:buNone/>
            </a:pPr>
            <a:r>
              <a:rPr lang="ar-SA" sz="2800" b="1" dirty="0" smtClean="0"/>
              <a:t>1-</a:t>
            </a:r>
            <a:r>
              <a:rPr lang="en-US" sz="2800" b="1" dirty="0" smtClean="0"/>
              <a:t> </a:t>
            </a:r>
            <a:r>
              <a:rPr lang="ar-SA" sz="2800" b="1" dirty="0" smtClean="0"/>
              <a:t>تتميز </a:t>
            </a:r>
            <a:r>
              <a:rPr lang="ar-SA" sz="2800" b="1" dirty="0"/>
              <a:t>قاعدة البيانات بأن </a:t>
            </a:r>
            <a:r>
              <a:rPr lang="ar-SA" sz="2800" b="1" u="sng" dirty="0">
                <a:solidFill>
                  <a:schemeClr val="folHlink"/>
                </a:solidFill>
              </a:rPr>
              <a:t>تخزين أي بيان يتم في مكان واحد فقط </a:t>
            </a:r>
            <a:r>
              <a:rPr lang="ar-SA" sz="2800" b="1" dirty="0"/>
              <a:t>تتأثر </a:t>
            </a:r>
            <a:r>
              <a:rPr lang="ar-SA" sz="2800" b="1" dirty="0" err="1"/>
              <a:t>به</a:t>
            </a:r>
            <a:r>
              <a:rPr lang="ar-SA" sz="2800" b="1" dirty="0"/>
              <a:t> كافة البرامج والتطبيقات التي تتناول قاعدة البيانات ويبين الشكل التالي </a:t>
            </a:r>
            <a:r>
              <a:rPr lang="ar-SA" sz="2800" b="1" dirty="0" err="1"/>
              <a:t>ذلك :</a:t>
            </a:r>
            <a:endParaRPr lang="en-US" sz="2800" b="1" dirty="0"/>
          </a:p>
          <a:p>
            <a:pPr>
              <a:lnSpc>
                <a:spcPct val="90000"/>
              </a:lnSpc>
            </a:pPr>
            <a:endParaRPr lang="en-US" sz="2800" b="1" dirty="0"/>
          </a:p>
        </p:txBody>
      </p:sp>
      <p:pic>
        <p:nvPicPr>
          <p:cNvPr id="8196" name="Picture 4"/>
          <p:cNvPicPr>
            <a:picLocks noChangeAspect="1" noChangeArrowheads="1"/>
          </p:cNvPicPr>
          <p:nvPr/>
        </p:nvPicPr>
        <p:blipFill>
          <a:blip r:embed="rId2" cstate="print"/>
          <a:srcRect/>
          <a:stretch>
            <a:fillRect/>
          </a:stretch>
        </p:blipFill>
        <p:spPr bwMode="auto">
          <a:xfrm>
            <a:off x="990600" y="2998787"/>
            <a:ext cx="7267575" cy="37068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مميزات قواعد البيانات</a:t>
            </a:r>
            <a:endParaRPr lang="en-US" b="1" dirty="0">
              <a:solidFill>
                <a:srgbClr val="FF0000"/>
              </a:solidFill>
              <a:effectLst>
                <a:outerShdw blurRad="38100" dist="38100" dir="2700000" algn="tl">
                  <a:srgbClr val="C0C0C0"/>
                </a:outerShdw>
              </a:effectLst>
            </a:endParaRPr>
          </a:p>
        </p:txBody>
      </p:sp>
      <p:sp>
        <p:nvSpPr>
          <p:cNvPr id="9219" name="Rectangle 3"/>
          <p:cNvSpPr>
            <a:spLocks noGrp="1" noChangeArrowheads="1"/>
          </p:cNvSpPr>
          <p:nvPr>
            <p:ph sz="quarter" idx="1"/>
          </p:nvPr>
        </p:nvSpPr>
        <p:spPr/>
        <p:txBody>
          <a:bodyPr>
            <a:normAutofit lnSpcReduction="10000"/>
          </a:bodyPr>
          <a:lstStyle/>
          <a:p>
            <a:pPr>
              <a:lnSpc>
                <a:spcPct val="90000"/>
              </a:lnSpc>
              <a:buNone/>
            </a:pPr>
            <a:r>
              <a:rPr lang="ar-SA" sz="2800" b="1" u="sng" dirty="0">
                <a:solidFill>
                  <a:schemeClr val="folHlink"/>
                </a:solidFill>
              </a:rPr>
              <a:t>2- ندرة تكرار </a:t>
            </a:r>
            <a:r>
              <a:rPr lang="ar-SA" sz="2800" b="1" u="sng" dirty="0" err="1">
                <a:solidFill>
                  <a:schemeClr val="folHlink"/>
                </a:solidFill>
              </a:rPr>
              <a:t>البيانات:</a:t>
            </a:r>
            <a:r>
              <a:rPr lang="ar-SA" sz="2400" b="1" u="sng" dirty="0"/>
              <a:t> </a:t>
            </a:r>
            <a:endParaRPr lang="en-US" sz="2400" dirty="0"/>
          </a:p>
          <a:p>
            <a:pPr>
              <a:lnSpc>
                <a:spcPct val="90000"/>
              </a:lnSpc>
              <a:buNone/>
            </a:pPr>
            <a:r>
              <a:rPr lang="ar-SA" sz="2400" b="1" dirty="0"/>
              <a:t>نظرا لاستخدام قاعدة بيانات واحدة فأي بيان </a:t>
            </a:r>
            <a:r>
              <a:rPr lang="ar-SA" sz="2400" b="1" dirty="0" err="1"/>
              <a:t>لايتم</a:t>
            </a:r>
            <a:r>
              <a:rPr lang="ar-SA" sz="2400" b="1" dirty="0"/>
              <a:t> تسجيله أكثر من </a:t>
            </a:r>
            <a:r>
              <a:rPr lang="ar-SA" sz="2400" b="1" dirty="0" err="1"/>
              <a:t>مره .</a:t>
            </a:r>
            <a:r>
              <a:rPr lang="ar-SA" sz="2400" b="1" dirty="0"/>
              <a:t> ويحدث فقط تكرار محدود لعدد من حقول البيانات بشكل يتحكم فيه مصمم قاعدة البيانات من أجل ربط البيانات </a:t>
            </a:r>
            <a:r>
              <a:rPr lang="ar-SA" sz="2400" b="1" dirty="0" err="1"/>
              <a:t>ببعضها</a:t>
            </a:r>
            <a:r>
              <a:rPr lang="ar-SA" sz="2400" b="1" dirty="0"/>
              <a:t> البعض وهذا يمنع ضياع حيز التخزين والجهد والوقت اللازمين </a:t>
            </a:r>
            <a:r>
              <a:rPr lang="ar-SA" sz="2400" b="1" dirty="0" err="1"/>
              <a:t>لذلك.</a:t>
            </a:r>
            <a:r>
              <a:rPr lang="ar-SA" sz="2400" b="1" dirty="0"/>
              <a:t> </a:t>
            </a:r>
          </a:p>
          <a:p>
            <a:pPr>
              <a:lnSpc>
                <a:spcPct val="90000"/>
              </a:lnSpc>
              <a:buNone/>
            </a:pPr>
            <a:endParaRPr lang="en-US" sz="2400" b="1" dirty="0"/>
          </a:p>
          <a:p>
            <a:pPr>
              <a:lnSpc>
                <a:spcPct val="90000"/>
              </a:lnSpc>
              <a:buNone/>
            </a:pPr>
            <a:r>
              <a:rPr lang="ar-SA" sz="2800" b="1" u="sng" dirty="0">
                <a:solidFill>
                  <a:schemeClr val="folHlink"/>
                </a:solidFill>
              </a:rPr>
              <a:t>3- تجانس أو توافق </a:t>
            </a:r>
            <a:r>
              <a:rPr lang="ar-SA" sz="2800" b="1" u="sng" dirty="0" err="1">
                <a:solidFill>
                  <a:schemeClr val="folHlink"/>
                </a:solidFill>
              </a:rPr>
              <a:t>المعلومات:</a:t>
            </a:r>
            <a:r>
              <a:rPr lang="ar-SA" sz="2400" b="1" u="sng" dirty="0"/>
              <a:t> </a:t>
            </a:r>
            <a:endParaRPr lang="en-US" sz="2400" b="1" u="sng" dirty="0"/>
          </a:p>
          <a:p>
            <a:pPr>
              <a:lnSpc>
                <a:spcPct val="90000"/>
              </a:lnSpc>
              <a:buNone/>
            </a:pPr>
            <a:r>
              <a:rPr lang="ar-SA" sz="2400" b="1" dirty="0"/>
              <a:t>يترتب على عدم </a:t>
            </a:r>
            <a:r>
              <a:rPr lang="ar-SA" sz="2400" b="1" dirty="0" err="1"/>
              <a:t>تكرارالبيانات</a:t>
            </a:r>
            <a:r>
              <a:rPr lang="ar-SA" sz="2400" b="1" dirty="0"/>
              <a:t> داخل قاعدة بيانات واحدة عدم وجود أي بيانات غير متوافقة ذلك لأن إدخال أي معلومة </a:t>
            </a:r>
            <a:r>
              <a:rPr lang="ar-SA" sz="2400" b="1" dirty="0" err="1"/>
              <a:t>أوتعديلها</a:t>
            </a:r>
            <a:r>
              <a:rPr lang="ar-SA" sz="2400" b="1" dirty="0"/>
              <a:t> أو حذفها يتم في نفس قاعدة البيانات وتتأثر </a:t>
            </a:r>
            <a:r>
              <a:rPr lang="ar-SA" sz="2400" b="1" dirty="0" err="1"/>
              <a:t>به</a:t>
            </a:r>
            <a:r>
              <a:rPr lang="ar-SA" sz="2400" b="1" dirty="0"/>
              <a:t> كافة التطبيقات التي تتناول </a:t>
            </a:r>
            <a:r>
              <a:rPr lang="ar-SA" sz="2400" b="1" dirty="0" err="1"/>
              <a:t>القاعدة.</a:t>
            </a:r>
            <a:r>
              <a:rPr lang="ar-SA" sz="2400" b="1" dirty="0"/>
              <a:t>(مثلا في نظام الجامعة عند تعديل عدد ساعات مادة معينة يظهر هذا التعديل في جداول الطلبة وجداول الأساتذة</a:t>
            </a:r>
            <a:r>
              <a:rPr lang="ar-SA" sz="2400" b="1" dirty="0" err="1"/>
              <a:t>)</a:t>
            </a:r>
            <a:r>
              <a:rPr lang="ar-SA" sz="2400" b="1" dirty="0"/>
              <a:t> </a:t>
            </a:r>
            <a:endParaRPr lang="en-US" sz="2400" b="1" dirty="0"/>
          </a:p>
          <a:p>
            <a:pPr>
              <a:lnSpc>
                <a:spcPct val="90000"/>
              </a:lnSpc>
              <a:buNone/>
            </a:pP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ar-SA" b="1" dirty="0">
                <a:solidFill>
                  <a:srgbClr val="FF0000"/>
                </a:solidFill>
                <a:effectLst>
                  <a:outerShdw blurRad="38100" dist="38100" dir="2700000" algn="tl">
                    <a:srgbClr val="C0C0C0"/>
                  </a:outerShdw>
                </a:effectLst>
              </a:rPr>
              <a:t>مميزات قواعد البيانات</a:t>
            </a:r>
            <a:endParaRPr lang="en-US" b="1" dirty="0">
              <a:solidFill>
                <a:srgbClr val="FF0000"/>
              </a:solidFill>
              <a:effectLst>
                <a:outerShdw blurRad="38100" dist="38100" dir="2700000" algn="tl">
                  <a:srgbClr val="C0C0C0"/>
                </a:outerShdw>
              </a:effectLst>
            </a:endParaRPr>
          </a:p>
        </p:txBody>
      </p:sp>
      <p:sp>
        <p:nvSpPr>
          <p:cNvPr id="10243" name="Rectangle 3"/>
          <p:cNvSpPr>
            <a:spLocks noGrp="1" noChangeArrowheads="1"/>
          </p:cNvSpPr>
          <p:nvPr>
            <p:ph sz="quarter" idx="1"/>
          </p:nvPr>
        </p:nvSpPr>
        <p:spPr>
          <a:xfrm>
            <a:off x="457200" y="1570037"/>
            <a:ext cx="8229600" cy="4678363"/>
          </a:xfrm>
        </p:spPr>
        <p:txBody>
          <a:bodyPr/>
          <a:lstStyle/>
          <a:p>
            <a:pPr>
              <a:lnSpc>
                <a:spcPct val="90000"/>
              </a:lnSpc>
              <a:buNone/>
            </a:pPr>
            <a:r>
              <a:rPr lang="ar-SA" sz="2800" b="1" u="sng" dirty="0">
                <a:solidFill>
                  <a:schemeClr val="folHlink"/>
                </a:solidFill>
              </a:rPr>
              <a:t>4- توفر </a:t>
            </a:r>
            <a:r>
              <a:rPr lang="ar-SA" sz="2800" b="1" u="sng" dirty="0" err="1">
                <a:solidFill>
                  <a:schemeClr val="folHlink"/>
                </a:solidFill>
              </a:rPr>
              <a:t>المرونة :</a:t>
            </a:r>
            <a:r>
              <a:rPr lang="ar-SA" sz="2400" b="1" u="sng" dirty="0"/>
              <a:t> </a:t>
            </a:r>
            <a:endParaRPr lang="en-US" sz="2400" b="1" dirty="0"/>
          </a:p>
          <a:p>
            <a:pPr>
              <a:lnSpc>
                <a:spcPct val="90000"/>
              </a:lnSpc>
              <a:buNone/>
            </a:pPr>
            <a:r>
              <a:rPr lang="ar-SA" sz="2400" b="1" dirty="0"/>
              <a:t>يتميز نظام معالجة قواعد البيانات بالمرونة الكبيرة والقابلية للتعديل وتتطلب وقتا وجهدا بسيطا جدا وبالتالي تكلفة </a:t>
            </a:r>
            <a:r>
              <a:rPr lang="ar-SA" sz="2400" b="1" dirty="0" err="1"/>
              <a:t>منخفضة </a:t>
            </a:r>
            <a:r>
              <a:rPr lang="ar-SA" sz="2400" b="1" dirty="0"/>
              <a:t>(مثل الحذف والإضافة</a:t>
            </a:r>
            <a:r>
              <a:rPr lang="ar-SA" sz="2400" b="1" dirty="0" err="1"/>
              <a:t>) .</a:t>
            </a:r>
            <a:r>
              <a:rPr lang="ar-SA" sz="2400" b="1" dirty="0"/>
              <a:t> </a:t>
            </a:r>
            <a:endParaRPr lang="en-US" sz="2400" b="1" dirty="0"/>
          </a:p>
          <a:p>
            <a:pPr>
              <a:lnSpc>
                <a:spcPct val="90000"/>
              </a:lnSpc>
              <a:buNone/>
            </a:pPr>
            <a:r>
              <a:rPr lang="ar-SA" sz="2800" b="1" u="sng" dirty="0">
                <a:solidFill>
                  <a:schemeClr val="folHlink"/>
                </a:solidFill>
              </a:rPr>
              <a:t>5- توفر المواصفات القياسية</a:t>
            </a:r>
            <a:r>
              <a:rPr lang="en-US" sz="2800" b="1" u="sng" dirty="0">
                <a:solidFill>
                  <a:schemeClr val="folHlink"/>
                </a:solidFill>
              </a:rPr>
              <a:t>  :</a:t>
            </a:r>
            <a:r>
              <a:rPr lang="en-US" sz="2400" b="1" u="sng" dirty="0"/>
              <a:t> </a:t>
            </a:r>
            <a:endParaRPr lang="en-US" sz="2400" b="1" dirty="0"/>
          </a:p>
          <a:p>
            <a:pPr>
              <a:lnSpc>
                <a:spcPct val="90000"/>
              </a:lnSpc>
              <a:buNone/>
            </a:pPr>
            <a:r>
              <a:rPr lang="ar-SA" sz="2400" b="1" dirty="0"/>
              <a:t>في العادة يضع مصمم قاعدة البيانات قيودا على البيانات وعلى علاقاتها </a:t>
            </a:r>
            <a:r>
              <a:rPr lang="ar-SA" sz="2400" b="1" dirty="0" err="1"/>
              <a:t>ببعضها</a:t>
            </a:r>
            <a:r>
              <a:rPr lang="ar-SA" sz="2400" b="1" dirty="0"/>
              <a:t> البعض هذه القيود يفرضها النظام على جميع المتعاملين مع قاعدة البيانات مما يضمن توفر مواصفات قياسية عالية لأنها إجبارية من النظام</a:t>
            </a:r>
            <a:r>
              <a:rPr lang="en-US" sz="2400" b="1" dirty="0"/>
              <a:t>  </a:t>
            </a:r>
            <a:r>
              <a:rPr lang="ar-SA" sz="2400" b="1" dirty="0"/>
              <a:t>(مثلا عدم ادخال درجة أكبر من مئة</a:t>
            </a:r>
            <a:r>
              <a:rPr lang="ar-SA" sz="2400" b="1" dirty="0" err="1"/>
              <a:t>).</a:t>
            </a:r>
            <a:r>
              <a:rPr lang="ar-SA" sz="2400" b="1" dirty="0"/>
              <a:t> </a:t>
            </a:r>
          </a:p>
          <a:p>
            <a:pPr>
              <a:lnSpc>
                <a:spcPct val="90000"/>
              </a:lnSpc>
              <a:buNone/>
            </a:pPr>
            <a:r>
              <a:rPr lang="ar-SA" sz="2800" b="1" u="sng" dirty="0">
                <a:solidFill>
                  <a:schemeClr val="folHlink"/>
                </a:solidFill>
              </a:rPr>
              <a:t>6- أمن وسرية </a:t>
            </a:r>
            <a:r>
              <a:rPr lang="ar-SA" sz="2800" b="1" u="sng" dirty="0" err="1">
                <a:solidFill>
                  <a:schemeClr val="folHlink"/>
                </a:solidFill>
              </a:rPr>
              <a:t>البيانات :</a:t>
            </a:r>
            <a:r>
              <a:rPr lang="en-US" sz="2800" b="1" u="sng" dirty="0"/>
              <a:t> </a:t>
            </a:r>
            <a:endParaRPr lang="en-US" sz="2800" b="1" dirty="0"/>
          </a:p>
          <a:p>
            <a:pPr>
              <a:lnSpc>
                <a:spcPct val="90000"/>
              </a:lnSpc>
              <a:buNone/>
            </a:pPr>
            <a:r>
              <a:rPr lang="ar-SA" sz="2400" b="1" dirty="0"/>
              <a:t>تتضمن نظم </a:t>
            </a:r>
            <a:r>
              <a:rPr lang="ar-SA" sz="2400" b="1" dirty="0" smtClean="0"/>
              <a:t>قو</a:t>
            </a:r>
            <a:r>
              <a:rPr lang="ar-JO" sz="2400" b="1" dirty="0" smtClean="0"/>
              <a:t>ا</a:t>
            </a:r>
            <a:r>
              <a:rPr lang="ar-SA" sz="2400" b="1" dirty="0" smtClean="0"/>
              <a:t>عد </a:t>
            </a:r>
            <a:r>
              <a:rPr lang="ar-SA" sz="2400" b="1" dirty="0"/>
              <a:t>البيانات إعطاء صلاحيات محددة لكل مجموعة من المستخدمين وهذا يؤمن البيانات عاليا ضد المستخدمين غير المصرح لهم</a:t>
            </a:r>
            <a:r>
              <a:rPr lang="en-US" sz="2400" b="1" dirty="0"/>
              <a:t>  . </a:t>
            </a:r>
          </a:p>
          <a:p>
            <a:pPr>
              <a:lnSpc>
                <a:spcPct val="90000"/>
              </a:lnSpc>
              <a:buNone/>
            </a:pPr>
            <a:endParaRPr lang="en-US" sz="2400" b="1" dirty="0"/>
          </a:p>
          <a:p>
            <a:pPr>
              <a:lnSpc>
                <a:spcPct val="90000"/>
              </a:lnSpc>
              <a:buNone/>
            </a:pPr>
            <a:endParaRPr lang="en-US" sz="24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emplateUrl xmlns="http://schemas.microsoft.com/sharepoint/v3" xsi:nil="true"/>
    <ShowRepairView xmlns="http://schemas.microsoft.com/sharepoint/v3" xsi:nil="true"/>
    <ShowCombineView xmlns="http://schemas.microsoft.com/sharepoint/v3" xsi:nil="true"/>
    <xd_ProgID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Form" ma:contentTypeID="0x01010100562EEE7E11DD0242BF471EB755CCB598" ma:contentTypeVersion="0" ma:contentTypeDescription="Fill out this form." ma:contentTypeScope="" ma:versionID="9632bbbc750669ca7aaefe41c9537002">
  <xsd:schema xmlns:xsd="http://www.w3.org/2001/XMLSchema" xmlns:xs="http://www.w3.org/2001/XMLSchema" xmlns:p="http://schemas.microsoft.com/office/2006/metadata/properties" xmlns:ns1="http://schemas.microsoft.com/sharepoint/v3" targetNamespace="http://schemas.microsoft.com/office/2006/metadata/properties" ma:root="true" ma:fieldsID="77b8cfcb884412bbba6d692195423fb6" ns1:_="">
    <xsd:import namespace="http://schemas.microsoft.com/sharepoint/v3"/>
    <xsd:element name="properties">
      <xsd:complexType>
        <xsd:sequence>
          <xsd:element name="documentManagement">
            <xsd:complexType>
              <xsd:all>
                <xsd:element ref="ns1:ShowCombineView" minOccurs="0"/>
                <xsd:element ref="ns1:ShowRepairView" minOccurs="0"/>
                <xsd:element ref="ns1:TemplateUrl" minOccurs="0"/>
                <xsd:element ref="ns1:xd_Prog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Show Combine View" ma:hidden="true" ma:internalName="ShowCombineView">
      <xsd:simpleType>
        <xsd:restriction base="dms:Text"/>
      </xsd:simpleType>
    </xsd:element>
    <xsd:element name="ShowRepairView" ma:index="10" nillable="true" ma:displayName="Show Repair View" ma:hidden="true" ma:internalName="ShowRepairView">
      <xsd:simpleType>
        <xsd:restriction base="dms:Text"/>
      </xsd:simpleType>
    </xsd:element>
    <xsd:element name="TemplateUrl" ma:index="11" nillable="true" ma:displayName="Template Link" ma:hidden="true" ma:internalName="TemplateUrl">
      <xsd:simpleType>
        <xsd:restriction base="dms:Text"/>
      </xsd:simpleType>
    </xsd:element>
    <xsd:element name="xd_ProgID" ma:index="12" nillable="true" ma:displayName="HTML File Link" ma:hidden="true" ma:internalName="xd_ProgID">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89D85E-E039-494E-92DD-D448E3D3200F}">
  <ds:schemaRefs>
    <ds:schemaRef ds:uri="http://schemas.microsoft.com/sharepoint/v3/contenttype/forms"/>
  </ds:schemaRefs>
</ds:datastoreItem>
</file>

<file path=customXml/itemProps2.xml><?xml version="1.0" encoding="utf-8"?>
<ds:datastoreItem xmlns:ds="http://schemas.openxmlformats.org/officeDocument/2006/customXml" ds:itemID="{2BA48292-56DC-4BAE-BFBF-68854CD270BD}">
  <ds:schemaRefs>
    <ds:schemaRef ds:uri="http://schemas.microsoft.com/office/2006/metadata/properties"/>
    <ds:schemaRef ds:uri="http://schemas.microsoft.com/sharepoint/v3"/>
  </ds:schemaRefs>
</ds:datastoreItem>
</file>

<file path=customXml/itemProps3.xml><?xml version="1.0" encoding="utf-8"?>
<ds:datastoreItem xmlns:ds="http://schemas.openxmlformats.org/officeDocument/2006/customXml" ds:itemID="{7166CBBF-3DF9-4897-A962-3315753CC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Median</Template>
  <TotalTime>312</TotalTime>
  <Words>455</Words>
  <Application>Microsoft Office PowerPoint</Application>
  <PresentationFormat>On-screen Show (4:3)</PresentationFormat>
  <Paragraphs>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ألوان متوسطة</vt:lpstr>
      <vt:lpstr>قواعد البيانات</vt:lpstr>
      <vt:lpstr>ماهي قاعدة البيانات</vt:lpstr>
      <vt:lpstr>ماهي قاعدة البيانات</vt:lpstr>
      <vt:lpstr>ماهي قاعدة البيانات</vt:lpstr>
      <vt:lpstr>العمليات الأساسية على قواعد البيانات</vt:lpstr>
      <vt:lpstr>أهمية قواعد البيانات</vt:lpstr>
      <vt:lpstr>مميزات قواعد البيانات</vt:lpstr>
      <vt:lpstr>مميزات قواعد البيانات</vt:lpstr>
      <vt:lpstr>مميزات قواعد البيانات</vt:lpstr>
      <vt:lpstr>تعاريف مهمة تخص قواعد البيانات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برمجة على قواعد البيانات</dc:title>
  <dc:creator>alinma</dc:creator>
  <cp:lastModifiedBy>maram</cp:lastModifiedBy>
  <cp:revision>19</cp:revision>
  <dcterms:created xsi:type="dcterms:W3CDTF">2009-10-20T16:13:25Z</dcterms:created>
  <dcterms:modified xsi:type="dcterms:W3CDTF">2013-09-04T08:05:17Z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0x01010100562EEE7E11DD0242BF471EB755CCB598</vt:lpwstr>
  </property>
</Properties>
</file>