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7"/>
  </p:notesMasterIdLst>
  <p:handoutMasterIdLst>
    <p:handoutMasterId r:id="rId38"/>
  </p:handoutMasterIdLst>
  <p:sldIdLst>
    <p:sldId id="265" r:id="rId2"/>
    <p:sldId id="323" r:id="rId3"/>
    <p:sldId id="381" r:id="rId4"/>
    <p:sldId id="398" r:id="rId5"/>
    <p:sldId id="382" r:id="rId6"/>
    <p:sldId id="383" r:id="rId7"/>
    <p:sldId id="384" r:id="rId8"/>
    <p:sldId id="388" r:id="rId9"/>
    <p:sldId id="389" r:id="rId10"/>
    <p:sldId id="390" r:id="rId11"/>
    <p:sldId id="391" r:id="rId12"/>
    <p:sldId id="392" r:id="rId13"/>
    <p:sldId id="393" r:id="rId14"/>
    <p:sldId id="394" r:id="rId15"/>
    <p:sldId id="399" r:id="rId16"/>
    <p:sldId id="303" r:id="rId17"/>
    <p:sldId id="361" r:id="rId18"/>
    <p:sldId id="362" r:id="rId19"/>
    <p:sldId id="363" r:id="rId20"/>
    <p:sldId id="364" r:id="rId21"/>
    <p:sldId id="400" r:id="rId22"/>
    <p:sldId id="376" r:id="rId23"/>
    <p:sldId id="377" r:id="rId24"/>
    <p:sldId id="360" r:id="rId25"/>
    <p:sldId id="401" r:id="rId26"/>
    <p:sldId id="403" r:id="rId27"/>
    <p:sldId id="410" r:id="rId28"/>
    <p:sldId id="404" r:id="rId29"/>
    <p:sldId id="405" r:id="rId30"/>
    <p:sldId id="406" r:id="rId31"/>
    <p:sldId id="408" r:id="rId32"/>
    <p:sldId id="409" r:id="rId33"/>
    <p:sldId id="407" r:id="rId34"/>
    <p:sldId id="411" r:id="rId35"/>
    <p:sldId id="412" r:id="rId3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6D6"/>
    <a:srgbClr val="DDDAB7"/>
    <a:srgbClr val="014F6C"/>
    <a:srgbClr val="40A3CE"/>
    <a:srgbClr val="539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88287" autoAdjust="0"/>
  </p:normalViewPr>
  <p:slideViewPr>
    <p:cSldViewPr snapToGrid="0" snapToObjects="1">
      <p:cViewPr varScale="1">
        <p:scale>
          <a:sx n="77" d="100"/>
          <a:sy n="77" d="100"/>
        </p:scale>
        <p:origin x="5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900" y="0"/>
            <a:ext cx="3078163" cy="512763"/>
          </a:xfrm>
          <a:prstGeom prst="rect">
            <a:avLst/>
          </a:prstGeom>
        </p:spPr>
        <p:txBody>
          <a:bodyPr vert="horz" lIns="91440" tIns="45720" rIns="91440" bIns="45720" rtlCol="1"/>
          <a:lstStyle>
            <a:lvl1pPr algn="l">
              <a:defRPr sz="1200"/>
            </a:lvl1pPr>
          </a:lstStyle>
          <a:p>
            <a:endParaRPr lang="en-US" dirty="0">
              <a:latin typeface="Sakkal Majalla" panose="02000000000000000000" pitchFamily="2" charset="-78"/>
            </a:endParaRPr>
          </a:p>
        </p:txBody>
      </p:sp>
      <p:sp>
        <p:nvSpPr>
          <p:cNvPr id="3" name="عنصر نائب للتاريخ 2"/>
          <p:cNvSpPr>
            <a:spLocks noGrp="1"/>
          </p:cNvSpPr>
          <p:nvPr>
            <p:ph type="dt" sz="quarter" idx="1"/>
          </p:nvPr>
        </p:nvSpPr>
        <p:spPr>
          <a:xfrm>
            <a:off x="1588" y="0"/>
            <a:ext cx="3078162" cy="512763"/>
          </a:xfrm>
          <a:prstGeom prst="rect">
            <a:avLst/>
          </a:prstGeom>
        </p:spPr>
        <p:txBody>
          <a:bodyPr vert="horz" lIns="91440" tIns="45720" rIns="91440" bIns="45720" rtlCol="1"/>
          <a:lstStyle>
            <a:lvl1pPr algn="r">
              <a:defRPr sz="1200"/>
            </a:lvl1pPr>
          </a:lstStyle>
          <a:p>
            <a:fld id="{977C6329-6C89-4957-AAA4-28491742CF59}" type="datetimeFigureOut">
              <a:rPr lang="en-US" smtClean="0">
                <a:latin typeface="Sakkal Majalla" panose="02000000000000000000" pitchFamily="2" charset="-78"/>
              </a:rPr>
              <a:t>12/5/2025</a:t>
            </a:fld>
            <a:endParaRPr lang="en-US" dirty="0">
              <a:latin typeface="Sakkal Majalla" panose="02000000000000000000" pitchFamily="2" charset="-78"/>
            </a:endParaRPr>
          </a:p>
        </p:txBody>
      </p:sp>
      <p:sp>
        <p:nvSpPr>
          <p:cNvPr id="4" name="عنصر نائب للتذييل 3"/>
          <p:cNvSpPr>
            <a:spLocks noGrp="1"/>
          </p:cNvSpPr>
          <p:nvPr>
            <p:ph type="ftr" sz="quarter" idx="2"/>
          </p:nvPr>
        </p:nvSpPr>
        <p:spPr>
          <a:xfrm>
            <a:off x="4025900" y="9721850"/>
            <a:ext cx="3078163" cy="512763"/>
          </a:xfrm>
          <a:prstGeom prst="rect">
            <a:avLst/>
          </a:prstGeom>
        </p:spPr>
        <p:txBody>
          <a:bodyPr vert="horz" lIns="91440" tIns="45720" rIns="91440" bIns="45720" rtlCol="1" anchor="b"/>
          <a:lstStyle>
            <a:lvl1pPr algn="l">
              <a:defRPr sz="1200"/>
            </a:lvl1pPr>
          </a:lstStyle>
          <a:p>
            <a:endParaRPr lang="en-US" dirty="0">
              <a:latin typeface="Sakkal Majalla" panose="02000000000000000000" pitchFamily="2" charset="-78"/>
            </a:endParaRPr>
          </a:p>
        </p:txBody>
      </p:sp>
      <p:sp>
        <p:nvSpPr>
          <p:cNvPr id="5" name="عنصر نائب لرقم الشريحة 4"/>
          <p:cNvSpPr>
            <a:spLocks noGrp="1"/>
          </p:cNvSpPr>
          <p:nvPr>
            <p:ph type="sldNum" sz="quarter" idx="3"/>
          </p:nvPr>
        </p:nvSpPr>
        <p:spPr>
          <a:xfrm>
            <a:off x="1588" y="9721850"/>
            <a:ext cx="3078162" cy="512763"/>
          </a:xfrm>
          <a:prstGeom prst="rect">
            <a:avLst/>
          </a:prstGeom>
        </p:spPr>
        <p:txBody>
          <a:bodyPr vert="horz" lIns="91440" tIns="45720" rIns="91440" bIns="45720" rtlCol="1" anchor="b"/>
          <a:lstStyle>
            <a:lvl1pPr algn="r">
              <a:defRPr sz="1200"/>
            </a:lvl1pPr>
          </a:lstStyle>
          <a:p>
            <a:fld id="{08B290D9-44A5-425C-B45E-0877AE2D0CF3}" type="slidenum">
              <a:rPr lang="en-US" smtClean="0">
                <a:latin typeface="Sakkal Majalla" panose="02000000000000000000" pitchFamily="2" charset="-78"/>
              </a:rPr>
              <a:t>‹#›</a:t>
            </a:fld>
            <a:endParaRPr lang="en-US" dirty="0">
              <a:latin typeface="Sakkal Majalla" panose="02000000000000000000" pitchFamily="2" charset="-78"/>
            </a:endParaRPr>
          </a:p>
        </p:txBody>
      </p:sp>
    </p:spTree>
    <p:extLst>
      <p:ext uri="{BB962C8B-B14F-4D97-AF65-F5344CB8AC3E}">
        <p14:creationId xmlns:p14="http://schemas.microsoft.com/office/powerpoint/2010/main" val="155820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636" y="0"/>
            <a:ext cx="3078427" cy="513508"/>
          </a:xfrm>
          <a:prstGeom prst="rect">
            <a:avLst/>
          </a:prstGeom>
        </p:spPr>
        <p:txBody>
          <a:bodyPr vert="horz" lIns="99075" tIns="49538" rIns="99075" bIns="49538" rtlCol="1"/>
          <a:lstStyle>
            <a:lvl1pPr algn="l">
              <a:defRPr sz="1300">
                <a:latin typeface="Sakkal Majalla" panose="02000000000000000000" pitchFamily="2" charset="-78"/>
              </a:defRPr>
            </a:lvl1pPr>
          </a:lstStyle>
          <a:p>
            <a:endParaRPr lang="en-US" dirty="0"/>
          </a:p>
        </p:txBody>
      </p:sp>
      <p:sp>
        <p:nvSpPr>
          <p:cNvPr id="3" name="عنصر نائب للتاريخ 2"/>
          <p:cNvSpPr>
            <a:spLocks noGrp="1"/>
          </p:cNvSpPr>
          <p:nvPr>
            <p:ph type="dt" idx="1"/>
          </p:nvPr>
        </p:nvSpPr>
        <p:spPr>
          <a:xfrm>
            <a:off x="1645" y="0"/>
            <a:ext cx="3078427" cy="513508"/>
          </a:xfrm>
          <a:prstGeom prst="rect">
            <a:avLst/>
          </a:prstGeom>
        </p:spPr>
        <p:txBody>
          <a:bodyPr vert="horz" lIns="99075" tIns="49538" rIns="99075" bIns="49538" rtlCol="1"/>
          <a:lstStyle>
            <a:lvl1pPr algn="r">
              <a:defRPr sz="1300">
                <a:latin typeface="Sakkal Majalla" panose="02000000000000000000" pitchFamily="2" charset="-78"/>
              </a:defRPr>
            </a:lvl1pPr>
          </a:lstStyle>
          <a:p>
            <a:fld id="{F91F178F-5717-4980-88D1-58F27319738D}" type="datetimeFigureOut">
              <a:rPr lang="en-US" smtClean="0"/>
              <a:pPr/>
              <a:t>12/5/2025</a:t>
            </a:fld>
            <a:endParaRPr lang="en-US" dirty="0"/>
          </a:p>
        </p:txBody>
      </p:sp>
      <p:sp>
        <p:nvSpPr>
          <p:cNvPr id="4" name="عنصر نائب لصورة الشريحة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1" anchor="ctr"/>
          <a:lstStyle/>
          <a:p>
            <a:endParaRPr lang="en-US" dirty="0"/>
          </a:p>
        </p:txBody>
      </p:sp>
      <p:sp>
        <p:nvSpPr>
          <p:cNvPr id="5" name="عنصر نائب للملاحظات 4"/>
          <p:cNvSpPr>
            <a:spLocks noGrp="1"/>
          </p:cNvSpPr>
          <p:nvPr>
            <p:ph type="body" sz="quarter" idx="3"/>
          </p:nvPr>
        </p:nvSpPr>
        <p:spPr>
          <a:xfrm>
            <a:off x="710407" y="4925407"/>
            <a:ext cx="5683250" cy="4029879"/>
          </a:xfrm>
          <a:prstGeom prst="rect">
            <a:avLst/>
          </a:prstGeom>
        </p:spPr>
        <p:txBody>
          <a:bodyPr vert="horz" lIns="99075" tIns="49538" rIns="99075" bIns="49538" rtlCol="1"/>
          <a:lstStyle/>
          <a:p>
            <a:pPr lvl="0"/>
            <a:r>
              <a:rPr lang="ar-SA" dirty="0" smtClean="0"/>
              <a:t>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6" name="عنصر نائب للتذييل 5"/>
          <p:cNvSpPr>
            <a:spLocks noGrp="1"/>
          </p:cNvSpPr>
          <p:nvPr>
            <p:ph type="ftr" sz="quarter" idx="4"/>
          </p:nvPr>
        </p:nvSpPr>
        <p:spPr>
          <a:xfrm>
            <a:off x="4025636" y="9721107"/>
            <a:ext cx="3078427" cy="513507"/>
          </a:xfrm>
          <a:prstGeom prst="rect">
            <a:avLst/>
          </a:prstGeom>
        </p:spPr>
        <p:txBody>
          <a:bodyPr vert="horz" lIns="99075" tIns="49538" rIns="99075" bIns="49538" rtlCol="1" anchor="b"/>
          <a:lstStyle>
            <a:lvl1pPr algn="l">
              <a:defRPr sz="1300">
                <a:latin typeface="Sakkal Majalla" panose="02000000000000000000" pitchFamily="2" charset="-78"/>
              </a:defRPr>
            </a:lvl1pPr>
          </a:lstStyle>
          <a:p>
            <a:endParaRPr lang="en-US" dirty="0"/>
          </a:p>
        </p:txBody>
      </p:sp>
      <p:sp>
        <p:nvSpPr>
          <p:cNvPr id="7" name="عنصر نائب لرقم الشريحة 6"/>
          <p:cNvSpPr>
            <a:spLocks noGrp="1"/>
          </p:cNvSpPr>
          <p:nvPr>
            <p:ph type="sldNum" sz="quarter" idx="5"/>
          </p:nvPr>
        </p:nvSpPr>
        <p:spPr>
          <a:xfrm>
            <a:off x="1645" y="9721107"/>
            <a:ext cx="3078427" cy="513507"/>
          </a:xfrm>
          <a:prstGeom prst="rect">
            <a:avLst/>
          </a:prstGeom>
        </p:spPr>
        <p:txBody>
          <a:bodyPr vert="horz" lIns="99075" tIns="49538" rIns="99075" bIns="49538" rtlCol="1" anchor="b"/>
          <a:lstStyle>
            <a:lvl1pPr algn="r">
              <a:defRPr sz="1300">
                <a:latin typeface="Sakkal Majalla" panose="02000000000000000000" pitchFamily="2" charset="-78"/>
              </a:defRPr>
            </a:lvl1pPr>
          </a:lstStyle>
          <a:p>
            <a:fld id="{DBE666C4-5825-49CB-A684-BD8C70F842A1}" type="slidenum">
              <a:rPr lang="en-US" smtClean="0"/>
              <a:pPr/>
              <a:t>‹#›</a:t>
            </a:fld>
            <a:endParaRPr lang="en-US" dirty="0"/>
          </a:p>
        </p:txBody>
      </p:sp>
    </p:spTree>
    <p:extLst>
      <p:ext uri="{BB962C8B-B14F-4D97-AF65-F5344CB8AC3E}">
        <p14:creationId xmlns:p14="http://schemas.microsoft.com/office/powerpoint/2010/main" val="33748775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Sakkal Majalla" panose="02000000000000000000" pitchFamily="2" charset="-78"/>
        <a:ea typeface="+mn-ea"/>
        <a:cs typeface="+mn-cs"/>
      </a:defRPr>
    </a:lvl1pPr>
    <a:lvl2pPr marL="457200" algn="r" defTabSz="914400" rtl="1" eaLnBrk="1" latinLnBrk="0" hangingPunct="1">
      <a:defRPr sz="1200" kern="1200">
        <a:solidFill>
          <a:schemeClr val="tx1"/>
        </a:solidFill>
        <a:latin typeface="Sakkal Majalla" panose="02000000000000000000" pitchFamily="2" charset="-78"/>
        <a:ea typeface="+mn-ea"/>
        <a:cs typeface="+mn-cs"/>
      </a:defRPr>
    </a:lvl2pPr>
    <a:lvl3pPr marL="914400" algn="r" defTabSz="914400" rtl="1" eaLnBrk="1" latinLnBrk="0" hangingPunct="1">
      <a:defRPr sz="1200" kern="1200">
        <a:solidFill>
          <a:schemeClr val="tx1"/>
        </a:solidFill>
        <a:latin typeface="Sakkal Majalla" panose="02000000000000000000" pitchFamily="2" charset="-78"/>
        <a:ea typeface="+mn-ea"/>
        <a:cs typeface="+mn-cs"/>
      </a:defRPr>
    </a:lvl3pPr>
    <a:lvl4pPr marL="1371600" algn="r" defTabSz="914400" rtl="1" eaLnBrk="1" latinLnBrk="0" hangingPunct="1">
      <a:defRPr sz="1200" kern="1200">
        <a:solidFill>
          <a:schemeClr val="tx1"/>
        </a:solidFill>
        <a:latin typeface="Sakkal Majalla" panose="02000000000000000000" pitchFamily="2" charset="-78"/>
        <a:ea typeface="+mn-ea"/>
        <a:cs typeface="+mn-cs"/>
      </a:defRPr>
    </a:lvl4pPr>
    <a:lvl5pPr marL="1828800" algn="r" defTabSz="914400" rtl="1" eaLnBrk="1" latinLnBrk="0" hangingPunct="1">
      <a:defRPr sz="1200" kern="1200">
        <a:solidFill>
          <a:schemeClr val="tx1"/>
        </a:solidFill>
        <a:latin typeface="Sakkal Majalla" panose="02000000000000000000" pitchFamily="2" charset="-78"/>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2</a:t>
            </a:fld>
            <a:endParaRPr lang="en-US"/>
          </a:p>
        </p:txBody>
      </p:sp>
    </p:spTree>
    <p:extLst>
      <p:ext uri="{BB962C8B-B14F-4D97-AF65-F5344CB8AC3E}">
        <p14:creationId xmlns:p14="http://schemas.microsoft.com/office/powerpoint/2010/main" val="361560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b="1" dirty="0"/>
              <a:t>الطوابع الزمنية </a:t>
            </a:r>
            <a:r>
              <a:rPr lang="ar-SA" dirty="0"/>
              <a:t>مهمة للاحتفاظ بسجلات وقت تبادل المعلومات أو إنشاؤها أو حذفها عبر الإنترنت، فهي تسجل تاريخ ووقت الحدث فنقول إنه مخطط زمنيًا،</a:t>
            </a:r>
            <a:r>
              <a:rPr lang="ar-SA" baseline="0" dirty="0"/>
              <a:t> </a:t>
            </a:r>
            <a:r>
              <a:rPr lang="ar-SA" dirty="0"/>
              <a:t>من أمثلتها:</a:t>
            </a:r>
            <a:endParaRPr lang="en-US" dirty="0"/>
          </a:p>
          <a:p>
            <a:pPr marL="228600" indent="-228600">
              <a:buFont typeface="+mj-lt"/>
              <a:buAutoNum type="arabicPeriod"/>
            </a:pPr>
            <a:r>
              <a:rPr lang="ar-SA" dirty="0"/>
              <a:t>تسجل الكاميرا الرقمية وقت وتاريخ التقاط الصورة</a:t>
            </a:r>
            <a:r>
              <a:rPr lang="en-US" dirty="0"/>
              <a:t>.</a:t>
            </a:r>
          </a:p>
          <a:p>
            <a:pPr marL="228600" indent="-228600">
              <a:buFont typeface="+mj-lt"/>
              <a:buAutoNum type="arabicPeriod"/>
            </a:pPr>
            <a:r>
              <a:rPr lang="ar-SA" dirty="0"/>
              <a:t>تسجيل وقت وتاريخ حفظ المستند وتحريره</a:t>
            </a:r>
            <a:r>
              <a:rPr lang="en-US" dirty="0"/>
              <a:t> </a:t>
            </a:r>
            <a:r>
              <a:rPr lang="ar-SA" baseline="0" dirty="0"/>
              <a:t> على الحاسب.</a:t>
            </a:r>
          </a:p>
          <a:p>
            <a:pPr marL="228600" indent="-228600">
              <a:buFont typeface="+mj-lt"/>
              <a:buAutoNum type="arabicPeriod"/>
            </a:pPr>
            <a:r>
              <a:rPr lang="ar-SA" dirty="0"/>
              <a:t>تسجيل تاريخ ووقت منشور على وسائل التواصل الاجتماعي.</a:t>
            </a:r>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6966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94300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78789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30620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7660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20661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580907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51908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016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25385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24F9FDB-FC44-444C-AC59-27191184CD25}" type="slidenum">
              <a:rPr lang="ar-SA" smtClean="0"/>
              <a:t>6</a:t>
            </a:fld>
            <a:endParaRPr lang="ar-SA"/>
          </a:p>
        </p:txBody>
      </p:sp>
    </p:spTree>
    <p:extLst>
      <p:ext uri="{BB962C8B-B14F-4D97-AF65-F5344CB8AC3E}">
        <p14:creationId xmlns:p14="http://schemas.microsoft.com/office/powerpoint/2010/main" val="166524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9</a:t>
            </a:fld>
            <a:endParaRPr lang="en-US"/>
          </a:p>
        </p:txBody>
      </p:sp>
    </p:spTree>
    <p:extLst>
      <p:ext uri="{BB962C8B-B14F-4D97-AF65-F5344CB8AC3E}">
        <p14:creationId xmlns:p14="http://schemas.microsoft.com/office/powerpoint/2010/main" val="208168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47AED4"/>
                </a:solidFill>
                <a:ea typeface="+mn-ea"/>
                <a:cs typeface="+mn-cs"/>
              </a:rPr>
              <a:t>Lacks sophistication: </a:t>
            </a:r>
            <a:r>
              <a:rPr lang="ar-SA" sz="1200" b="1" kern="1200" dirty="0">
                <a:solidFill>
                  <a:srgbClr val="47AED4"/>
                </a:solidFill>
                <a:ea typeface="+mn-ea"/>
                <a:cs typeface="+mn-cs"/>
              </a:rPr>
              <a:t>يفتقر للتطور</a:t>
            </a:r>
            <a:endParaRPr lang="en-US" sz="1200" b="1" kern="1200" dirty="0">
              <a:solidFill>
                <a:srgbClr val="47AED4"/>
              </a:solidFill>
              <a:ea typeface="+mn-ea"/>
              <a:cs typeface="+mn-cs"/>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4F9FDB-FC44-444C-AC59-27191184CD25}" type="slidenum">
              <a:rPr kumimoji="0" lang="ar-SA" sz="13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ar-SA" sz="13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67907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11</a:t>
            </a:fld>
            <a:endParaRPr lang="en-US"/>
          </a:p>
        </p:txBody>
      </p:sp>
    </p:spTree>
    <p:extLst>
      <p:ext uri="{BB962C8B-B14F-4D97-AF65-F5344CB8AC3E}">
        <p14:creationId xmlns:p14="http://schemas.microsoft.com/office/powerpoint/2010/main" val="181278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12</a:t>
            </a:fld>
            <a:endParaRPr lang="en-US"/>
          </a:p>
        </p:txBody>
      </p:sp>
    </p:spTree>
    <p:extLst>
      <p:ext uri="{BB962C8B-B14F-4D97-AF65-F5344CB8AC3E}">
        <p14:creationId xmlns:p14="http://schemas.microsoft.com/office/powerpoint/2010/main" val="22612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13</a:t>
            </a:fld>
            <a:endParaRPr lang="en-US"/>
          </a:p>
        </p:txBody>
      </p:sp>
    </p:spTree>
    <p:extLst>
      <p:ext uri="{BB962C8B-B14F-4D97-AF65-F5344CB8AC3E}">
        <p14:creationId xmlns:p14="http://schemas.microsoft.com/office/powerpoint/2010/main" val="411176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14</a:t>
            </a:fld>
            <a:endParaRPr lang="en-US"/>
          </a:p>
        </p:txBody>
      </p:sp>
    </p:spTree>
    <p:extLst>
      <p:ext uri="{BB962C8B-B14F-4D97-AF65-F5344CB8AC3E}">
        <p14:creationId xmlns:p14="http://schemas.microsoft.com/office/powerpoint/2010/main" val="18028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15</a:t>
            </a:fld>
            <a:endParaRPr lang="en-US"/>
          </a:p>
        </p:txBody>
      </p:sp>
    </p:spTree>
    <p:extLst>
      <p:ext uri="{BB962C8B-B14F-4D97-AF65-F5344CB8AC3E}">
        <p14:creationId xmlns:p14="http://schemas.microsoft.com/office/powerpoint/2010/main" val="758887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pic>
        <p:nvPicPr>
          <p:cNvPr id="7" name="صورة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8142" y="227009"/>
            <a:ext cx="1781175" cy="692156"/>
          </a:xfrm>
          <a:prstGeom prst="rect">
            <a:avLst/>
          </a:prstGeom>
        </p:spPr>
      </p:pic>
      <p:sp>
        <p:nvSpPr>
          <p:cNvPr id="8" name="مربع نص 6">
            <a:extLst>
              <a:ext uri="{FF2B5EF4-FFF2-40B4-BE49-F238E27FC236}">
                <a16:creationId xmlns:a16="http://schemas.microsoft.com/office/drawing/2014/main" id="{717B67D3-4DCE-6E49-9BCB-07D80C5E3F2B}"/>
              </a:ext>
            </a:extLst>
          </p:cNvPr>
          <p:cNvSpPr txBox="1"/>
          <p:nvPr userDrawn="1"/>
        </p:nvSpPr>
        <p:spPr>
          <a:xfrm>
            <a:off x="2660433" y="449381"/>
            <a:ext cx="6871135" cy="461665"/>
          </a:xfrm>
          <a:prstGeom prst="rect">
            <a:avLst/>
          </a:prstGeom>
          <a:noFill/>
        </p:spPr>
        <p:txBody>
          <a:bodyPr wrap="square" rtlCol="1">
            <a:spAutoFit/>
          </a:bodyPr>
          <a:lstStyle/>
          <a:p>
            <a:pPr algn="ctr"/>
            <a:r>
              <a:rPr lang="en-US" sz="2400" b="1" dirty="0" smtClean="0">
                <a:solidFill>
                  <a:srgbClr val="539AB0"/>
                </a:solidFill>
                <a:latin typeface="Sakkal Majalla" panose="02000000000000000000" pitchFamily="2" charset="-78"/>
              </a:rPr>
              <a:t>WEBT </a:t>
            </a:r>
            <a:r>
              <a:rPr lang="en-US" sz="2400" b="1" dirty="0">
                <a:solidFill>
                  <a:srgbClr val="539AB0"/>
                </a:solidFill>
                <a:latin typeface="Sakkal Majalla" panose="02000000000000000000" pitchFamily="2" charset="-78"/>
              </a:rPr>
              <a:t>2411 - Web Hosting &amp; Internet Protocols</a:t>
            </a:r>
          </a:p>
        </p:txBody>
      </p:sp>
      <p:pic>
        <p:nvPicPr>
          <p:cNvPr id="9" name="صورة 8"/>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73" t="-3269" r="485" b="23739"/>
          <a:stretch/>
        </p:blipFill>
        <p:spPr>
          <a:xfrm>
            <a:off x="0" y="2090057"/>
            <a:ext cx="4114800" cy="4767943"/>
          </a:xfrm>
          <a:prstGeom prst="rect">
            <a:avLst/>
          </a:prstGeom>
        </p:spPr>
      </p:pic>
      <p:pic>
        <p:nvPicPr>
          <p:cNvPr id="10" name="صورة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978" y="1507937"/>
            <a:ext cx="2816358" cy="2609093"/>
          </a:xfrm>
          <a:prstGeom prst="rect">
            <a:avLst/>
          </a:prstGeom>
        </p:spPr>
      </p:pic>
      <p:pic>
        <p:nvPicPr>
          <p:cNvPr id="11" name="صورة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00814" y="1630192"/>
            <a:ext cx="1091186" cy="3825248"/>
          </a:xfrm>
          <a:prstGeom prst="rect">
            <a:avLst/>
          </a:prstGeom>
        </p:spPr>
      </p:pic>
    </p:spTree>
    <p:extLst>
      <p:ext uri="{BB962C8B-B14F-4D97-AF65-F5344CB8AC3E}">
        <p14:creationId xmlns:p14="http://schemas.microsoft.com/office/powerpoint/2010/main" val="386250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84800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336191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Freeform 19"/>
          <p:cNvSpPr/>
          <p:nvPr userDrawn="1"/>
        </p:nvSpPr>
        <p:spPr>
          <a:xfrm>
            <a:off x="0" y="6494582"/>
            <a:ext cx="12192000" cy="360791"/>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endParaRPr lang="en-US" sz="1100" i="1" dirty="0">
              <a:solidFill>
                <a:schemeClr val="bg1"/>
              </a:solidFill>
              <a:latin typeface="Sakkal Majalla" panose="02000000000000000000" pitchFamily="2" charset="-78"/>
            </a:endParaRPr>
          </a:p>
        </p:txBody>
      </p:sp>
      <p:sp>
        <p:nvSpPr>
          <p:cNvPr id="3" name="Content Placeholder 2"/>
          <p:cNvSpPr>
            <a:spLocks noGrp="1"/>
          </p:cNvSpPr>
          <p:nvPr>
            <p:ph idx="1"/>
          </p:nvPr>
        </p:nvSpPr>
        <p:spPr>
          <a:xfrm>
            <a:off x="457200" y="1600200"/>
            <a:ext cx="10440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3AF5B-8BFE-4D3C-9713-89C313F15BC0}" type="datetime1">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
        <p:nvSpPr>
          <p:cNvPr id="7" name="Freeform 34"/>
          <p:cNvSpPr/>
          <p:nvPr userDrawn="1"/>
        </p:nvSpPr>
        <p:spPr>
          <a:xfrm>
            <a:off x="0" y="0"/>
            <a:ext cx="12192000" cy="161543"/>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Sakkal Majalla" panose="02000000000000000000" pitchFamily="2" charset="-78"/>
            </a:endParaRPr>
          </a:p>
        </p:txBody>
      </p:sp>
      <p:pic>
        <p:nvPicPr>
          <p:cNvPr id="9" name="Graphic 8">
            <a:extLst>
              <a:ext uri="{FF2B5EF4-FFF2-40B4-BE49-F238E27FC236}">
                <a16:creationId xmlns:a16="http://schemas.microsoft.com/office/drawing/2014/main" id="{C02C3F41-84DA-4A9C-8D9A-BEA34060636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21614" y="0"/>
            <a:ext cx="719889" cy="4517303"/>
          </a:xfrm>
          <a:prstGeom prst="rect">
            <a:avLst/>
          </a:prstGeom>
        </p:spPr>
      </p:pic>
      <p:pic>
        <p:nvPicPr>
          <p:cNvPr id="10" name="Graphic 9">
            <a:extLst>
              <a:ext uri="{FF2B5EF4-FFF2-40B4-BE49-F238E27FC236}">
                <a16:creationId xmlns:a16="http://schemas.microsoft.com/office/drawing/2014/main" id="{7EF49D8C-B12A-4E26-97F0-A69FC739A49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419127" y="4517303"/>
            <a:ext cx="722376" cy="2333830"/>
          </a:xfrm>
          <a:prstGeom prst="rect">
            <a:avLst/>
          </a:prstGeom>
        </p:spPr>
      </p:pic>
      <p:pic>
        <p:nvPicPr>
          <p:cNvPr id="11" name="Picture 10">
            <a:extLst>
              <a:ext uri="{FF2B5EF4-FFF2-40B4-BE49-F238E27FC236}">
                <a16:creationId xmlns:a16="http://schemas.microsoft.com/office/drawing/2014/main" id="{E8187A5C-D17E-473B-8320-28CD1A3432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54051" y="76511"/>
            <a:ext cx="722376" cy="6781489"/>
          </a:xfrm>
          <a:prstGeom prst="rect">
            <a:avLst/>
          </a:prstGeom>
        </p:spPr>
      </p:pic>
      <p:sp>
        <p:nvSpPr>
          <p:cNvPr id="13" name="TextBox 36">
            <a:extLst>
              <a:ext uri="{FF2B5EF4-FFF2-40B4-BE49-F238E27FC236}">
                <a16:creationId xmlns:a16="http://schemas.microsoft.com/office/drawing/2014/main" id="{8179114C-D757-482F-803B-FD7875B95367}"/>
              </a:ext>
            </a:extLst>
          </p:cNvPr>
          <p:cNvSpPr txBox="1"/>
          <p:nvPr userDrawn="1"/>
        </p:nvSpPr>
        <p:spPr>
          <a:xfrm>
            <a:off x="457200" y="1125854"/>
            <a:ext cx="8156065" cy="492443"/>
          </a:xfrm>
          <a:prstGeom prst="rect">
            <a:avLst/>
          </a:prstGeom>
          <a:noFill/>
        </p:spPr>
        <p:txBody>
          <a:bodyPr wrap="square" lIns="0" tIns="0" rIns="0" bIns="0" rtlCol="0">
            <a:spAutoFit/>
          </a:bodyPr>
          <a:lstStyle/>
          <a:p>
            <a:pPr algn="l"/>
            <a:r>
              <a:rPr lang="en-US" altLang="zh-CN" sz="3200" b="1" spc="-94" dirty="0">
                <a:solidFill>
                  <a:srgbClr val="47AED4"/>
                </a:solidFill>
                <a:latin typeface="Sakkal Majalla" panose="02000000000000000000" pitchFamily="2" charset="-78"/>
              </a:rPr>
              <a:t>TCP /IP Model</a:t>
            </a:r>
          </a:p>
        </p:txBody>
      </p:sp>
    </p:spTree>
    <p:extLst>
      <p:ext uri="{BB962C8B-B14F-4D97-AF65-F5344CB8AC3E}">
        <p14:creationId xmlns:p14="http://schemas.microsoft.com/office/powerpoint/2010/main" val="307527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Freeform 19"/>
          <p:cNvSpPr/>
          <p:nvPr userDrawn="1"/>
        </p:nvSpPr>
        <p:spPr>
          <a:xfrm>
            <a:off x="0" y="6494582"/>
            <a:ext cx="12192000" cy="360791"/>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endParaRPr lang="en-US" sz="1100" i="1" dirty="0">
              <a:solidFill>
                <a:schemeClr val="bg1"/>
              </a:solidFill>
              <a:latin typeface="Sakkal Majalla" panose="02000000000000000000" pitchFamily="2" charset="-78"/>
            </a:endParaRPr>
          </a:p>
        </p:txBody>
      </p:sp>
      <p:sp>
        <p:nvSpPr>
          <p:cNvPr id="3" name="Content Placeholder 2"/>
          <p:cNvSpPr>
            <a:spLocks noGrp="1"/>
          </p:cNvSpPr>
          <p:nvPr>
            <p:ph idx="1"/>
          </p:nvPr>
        </p:nvSpPr>
        <p:spPr>
          <a:xfrm>
            <a:off x="457200" y="1600200"/>
            <a:ext cx="10800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3AF5B-8BFE-4D3C-9713-89C313F15BC0}" type="datetime1">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
        <p:nvSpPr>
          <p:cNvPr id="7" name="Freeform 34"/>
          <p:cNvSpPr/>
          <p:nvPr userDrawn="1"/>
        </p:nvSpPr>
        <p:spPr>
          <a:xfrm>
            <a:off x="0" y="0"/>
            <a:ext cx="12192000" cy="161543"/>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Sakkal Majalla" panose="02000000000000000000" pitchFamily="2" charset="-78"/>
            </a:endParaRPr>
          </a:p>
        </p:txBody>
      </p:sp>
      <p:pic>
        <p:nvPicPr>
          <p:cNvPr id="9" name="Graphic 8">
            <a:extLst>
              <a:ext uri="{FF2B5EF4-FFF2-40B4-BE49-F238E27FC236}">
                <a16:creationId xmlns:a16="http://schemas.microsoft.com/office/drawing/2014/main" id="{C02C3F41-84DA-4A9C-8D9A-BEA34060636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21614" y="0"/>
            <a:ext cx="719889" cy="4517303"/>
          </a:xfrm>
          <a:prstGeom prst="rect">
            <a:avLst/>
          </a:prstGeom>
        </p:spPr>
      </p:pic>
      <p:pic>
        <p:nvPicPr>
          <p:cNvPr id="10" name="Graphic 9">
            <a:extLst>
              <a:ext uri="{FF2B5EF4-FFF2-40B4-BE49-F238E27FC236}">
                <a16:creationId xmlns:a16="http://schemas.microsoft.com/office/drawing/2014/main" id="{7EF49D8C-B12A-4E26-97F0-A69FC739A49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419127" y="4517303"/>
            <a:ext cx="722376" cy="2333830"/>
          </a:xfrm>
          <a:prstGeom prst="rect">
            <a:avLst/>
          </a:prstGeom>
        </p:spPr>
      </p:pic>
      <p:pic>
        <p:nvPicPr>
          <p:cNvPr id="11" name="Picture 10">
            <a:extLst>
              <a:ext uri="{FF2B5EF4-FFF2-40B4-BE49-F238E27FC236}">
                <a16:creationId xmlns:a16="http://schemas.microsoft.com/office/drawing/2014/main" id="{E8187A5C-D17E-473B-8320-28CD1A3432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54051" y="76511"/>
            <a:ext cx="722376" cy="6781489"/>
          </a:xfrm>
          <a:prstGeom prst="rect">
            <a:avLst/>
          </a:prstGeom>
        </p:spPr>
      </p:pic>
      <p:sp>
        <p:nvSpPr>
          <p:cNvPr id="13" name="TextBox 36">
            <a:extLst>
              <a:ext uri="{FF2B5EF4-FFF2-40B4-BE49-F238E27FC236}">
                <a16:creationId xmlns:a16="http://schemas.microsoft.com/office/drawing/2014/main" id="{8179114C-D757-482F-803B-FD7875B95367}"/>
              </a:ext>
            </a:extLst>
          </p:cNvPr>
          <p:cNvSpPr txBox="1"/>
          <p:nvPr userDrawn="1"/>
        </p:nvSpPr>
        <p:spPr>
          <a:xfrm>
            <a:off x="457200" y="1135267"/>
            <a:ext cx="4320000" cy="492443"/>
          </a:xfrm>
          <a:prstGeom prst="rect">
            <a:avLst/>
          </a:prstGeom>
          <a:noFill/>
        </p:spPr>
        <p:txBody>
          <a:bodyPr wrap="square" lIns="0" tIns="0" rIns="0" bIns="0" rtlCol="0">
            <a:spAutoFit/>
          </a:bodyPr>
          <a:lstStyle/>
          <a:p>
            <a:pPr algn="l"/>
            <a:r>
              <a:rPr lang="en-US" altLang="zh-CN" sz="3200" b="1" spc="-94" dirty="0">
                <a:solidFill>
                  <a:srgbClr val="47AED4"/>
                </a:solidFill>
                <a:latin typeface="Sakkal Majalla" panose="02000000000000000000" pitchFamily="2" charset="-78"/>
              </a:rPr>
              <a:t>Ports and Protocols</a:t>
            </a:r>
          </a:p>
        </p:txBody>
      </p:sp>
    </p:spTree>
    <p:extLst>
      <p:ext uri="{BB962C8B-B14F-4D97-AF65-F5344CB8AC3E}">
        <p14:creationId xmlns:p14="http://schemas.microsoft.com/office/powerpoint/2010/main" val="269274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7217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80A6CB-C046-46E8-BA88-7B589DB1BCE4}" type="datetime1">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pic>
        <p:nvPicPr>
          <p:cNvPr id="9" name="Graphic 8">
            <a:extLst>
              <a:ext uri="{FF2B5EF4-FFF2-40B4-BE49-F238E27FC236}">
                <a16:creationId xmlns:a16="http://schemas.microsoft.com/office/drawing/2014/main" id="{CD060932-E4D7-4935-92D9-7390608BC06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7455842" y="914400"/>
            <a:ext cx="3497423" cy="5029200"/>
          </a:xfrm>
          <a:prstGeom prst="rect">
            <a:avLst/>
          </a:prstGeom>
        </p:spPr>
      </p:pic>
      <p:pic>
        <p:nvPicPr>
          <p:cNvPr id="10" name="Picture 9">
            <a:extLst>
              <a:ext uri="{FF2B5EF4-FFF2-40B4-BE49-F238E27FC236}">
                <a16:creationId xmlns:a16="http://schemas.microsoft.com/office/drawing/2014/main" id="{6F5C1706-9D58-4C1E-A2C3-3DF4EDBF04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05969" y="38255"/>
            <a:ext cx="722376" cy="6781489"/>
          </a:xfrm>
          <a:prstGeom prst="rect">
            <a:avLst/>
          </a:prstGeom>
        </p:spPr>
      </p:pic>
      <p:sp>
        <p:nvSpPr>
          <p:cNvPr id="11" name="TextBox 6">
            <a:extLst>
              <a:ext uri="{FF2B5EF4-FFF2-40B4-BE49-F238E27FC236}">
                <a16:creationId xmlns:a16="http://schemas.microsoft.com/office/drawing/2014/main" id="{384DBD1A-C244-4F57-8714-8AF3FA27D437}"/>
              </a:ext>
            </a:extLst>
          </p:cNvPr>
          <p:cNvSpPr txBox="1"/>
          <p:nvPr userDrawn="1"/>
        </p:nvSpPr>
        <p:spPr>
          <a:xfrm>
            <a:off x="470263" y="256162"/>
            <a:ext cx="10816427" cy="761747"/>
          </a:xfrm>
          <a:prstGeom prst="rect">
            <a:avLst/>
          </a:prstGeom>
          <a:noFill/>
        </p:spPr>
        <p:txBody>
          <a:bodyPr wrap="square" lIns="0" tIns="0" rIns="0" bIns="0" rtlCol="0">
            <a:sp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3600" b="1" kern="1200" dirty="0">
                <a:solidFill>
                  <a:srgbClr val="174F63"/>
                </a:solidFill>
                <a:latin typeface="Sakkal Majalla" panose="02000000000000000000" pitchFamily="2" charset="-78"/>
                <a:ea typeface="+mn-ea"/>
                <a:cs typeface="+mn-cs"/>
              </a:rPr>
              <a:t>WEB</a:t>
            </a:r>
            <a:r>
              <a:rPr lang="en-US" sz="3600" b="1" kern="1200" baseline="0" dirty="0">
                <a:solidFill>
                  <a:srgbClr val="174F63"/>
                </a:solidFill>
                <a:latin typeface="Sakkal Majalla" panose="02000000000000000000" pitchFamily="2" charset="-78"/>
                <a:ea typeface="+mn-ea"/>
                <a:cs typeface="+mn-cs"/>
              </a:rPr>
              <a:t> 2312: </a:t>
            </a:r>
            <a:r>
              <a:rPr lang="en-US" sz="3600" b="1" kern="1200" dirty="0">
                <a:solidFill>
                  <a:srgbClr val="174F63"/>
                </a:solidFill>
                <a:latin typeface="Sakkal Majalla" panose="02000000000000000000" pitchFamily="2" charset="-78"/>
                <a:ea typeface="+mn-ea"/>
                <a:cs typeface="+mn-cs"/>
              </a:rPr>
              <a:t>Network Essentials</a:t>
            </a:r>
          </a:p>
        </p:txBody>
      </p:sp>
    </p:spTree>
    <p:extLst>
      <p:ext uri="{BB962C8B-B14F-4D97-AF65-F5344CB8AC3E}">
        <p14:creationId xmlns:p14="http://schemas.microsoft.com/office/powerpoint/2010/main" val="73837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pic>
        <p:nvPicPr>
          <p:cNvPr id="7" name="صورة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399" y="367970"/>
            <a:ext cx="1781175" cy="692156"/>
          </a:xfrm>
          <a:prstGeom prst="rect">
            <a:avLst/>
          </a:prstGeom>
        </p:spPr>
      </p:pic>
      <p:pic>
        <p:nvPicPr>
          <p:cNvPr id="8" name="صورة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73" t="-3269" r="485" b="23739"/>
          <a:stretch/>
        </p:blipFill>
        <p:spPr>
          <a:xfrm>
            <a:off x="1" y="3178496"/>
            <a:ext cx="3175462" cy="3679504"/>
          </a:xfrm>
          <a:prstGeom prst="rect">
            <a:avLst/>
          </a:prstGeom>
        </p:spPr>
      </p:pic>
      <p:pic>
        <p:nvPicPr>
          <p:cNvPr id="9" name="صورة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16" y="2599642"/>
            <a:ext cx="2173432" cy="2013482"/>
          </a:xfrm>
          <a:prstGeom prst="rect">
            <a:avLst/>
          </a:prstGeom>
        </p:spPr>
      </p:pic>
      <p:pic>
        <p:nvPicPr>
          <p:cNvPr id="10" name="صورة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00654" y="1364185"/>
            <a:ext cx="891345" cy="3124688"/>
          </a:xfrm>
          <a:prstGeom prst="rect">
            <a:avLst/>
          </a:prstGeom>
        </p:spPr>
      </p:pic>
      <p:sp>
        <p:nvSpPr>
          <p:cNvPr id="11" name="مربع نص 6">
            <a:extLst>
              <a:ext uri="{FF2B5EF4-FFF2-40B4-BE49-F238E27FC236}">
                <a16:creationId xmlns:a16="http://schemas.microsoft.com/office/drawing/2014/main" id="{717B67D3-4DCE-6E49-9BCB-07D80C5E3F2B}"/>
              </a:ext>
            </a:extLst>
          </p:cNvPr>
          <p:cNvSpPr txBox="1"/>
          <p:nvPr userDrawn="1"/>
        </p:nvSpPr>
        <p:spPr>
          <a:xfrm>
            <a:off x="2660433" y="449381"/>
            <a:ext cx="6871135" cy="461665"/>
          </a:xfrm>
          <a:prstGeom prst="rect">
            <a:avLst/>
          </a:prstGeom>
          <a:noFill/>
        </p:spPr>
        <p:txBody>
          <a:bodyPr wrap="square" rtlCol="1">
            <a:spAutoFit/>
          </a:bodyPr>
          <a:lstStyle/>
          <a:p>
            <a:pPr algn="ctr"/>
            <a:r>
              <a:rPr lang="en-US" sz="2400" b="1" dirty="0" smtClean="0">
                <a:solidFill>
                  <a:srgbClr val="539AB0"/>
                </a:solidFill>
                <a:latin typeface="Sakkal Majalla" panose="02000000000000000000" pitchFamily="2" charset="-78"/>
              </a:rPr>
              <a:t>WEBT </a:t>
            </a:r>
            <a:r>
              <a:rPr lang="en-US" sz="2400" b="1" dirty="0">
                <a:solidFill>
                  <a:srgbClr val="539AB0"/>
                </a:solidFill>
                <a:latin typeface="Sakkal Majalla" panose="02000000000000000000" pitchFamily="2" charset="-78"/>
              </a:rPr>
              <a:t>2411 - Web Hosting &amp; Internet Protocols</a:t>
            </a:r>
          </a:p>
        </p:txBody>
      </p:sp>
    </p:spTree>
    <p:extLst>
      <p:ext uri="{BB962C8B-B14F-4D97-AF65-F5344CB8AC3E}">
        <p14:creationId xmlns:p14="http://schemas.microsoft.com/office/powerpoint/2010/main" val="324220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EB12913-FF92-5D4B-A08C-EAD6C370B4A6}"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4226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EB12913-FF92-5D4B-A08C-EAD6C370B4A6}"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03811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39789"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72201"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EB12913-FF92-5D4B-A08C-EAD6C370B4A6}"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30793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EB12913-FF92-5D4B-A08C-EAD6C370B4A6}"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93768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12913-FF92-5D4B-A08C-EAD6C370B4A6}"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11115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EB12913-FF92-5D4B-A08C-EAD6C370B4A6}"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44236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EB12913-FF92-5D4B-A08C-EAD6C370B4A6}"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279852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dirty="0" smtClean="0"/>
              <a:t>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akkal Majalla" panose="02000000000000000000" pitchFamily="2" charset="-78"/>
              </a:defRPr>
            </a:lvl1pPr>
          </a:lstStyle>
          <a:p>
            <a:fld id="{3EB12913-FF92-5D4B-A08C-EAD6C370B4A6}" type="datetimeFigureOut">
              <a:rPr lang="en-US" smtClean="0"/>
              <a:pPr/>
              <a:t>12/5/2025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akkal Majalla" panose="02000000000000000000" pitchFamily="2" charset="-78"/>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akkal Majalla" panose="02000000000000000000" pitchFamily="2" charset="-78"/>
              </a:defRPr>
            </a:lvl1pPr>
          </a:lstStyle>
          <a:p>
            <a:fld id="{717A24F2-7CA6-A54C-8DF8-2B0A9845C81E}" type="slidenum">
              <a:rPr lang="en-US" smtClean="0"/>
              <a:pPr/>
              <a:t>‹#›</a:t>
            </a:fld>
            <a:endParaRPr lang="en-US" dirty="0"/>
          </a:p>
        </p:txBody>
      </p:sp>
    </p:spTree>
    <p:extLst>
      <p:ext uri="{BB962C8B-B14F-4D97-AF65-F5344CB8AC3E}">
        <p14:creationId xmlns:p14="http://schemas.microsoft.com/office/powerpoint/2010/main" val="5447065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10" r:id="rId13"/>
    <p:sldLayoutId id="2147483711" r:id="rId14"/>
    <p:sldLayoutId id="214748371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kkal Majalla" panose="02000000000000000000" pitchFamily="2" charset="-7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kkal Majalla" panose="02000000000000000000" pitchFamily="2" charset="-7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kkal Majalla" panose="02000000000000000000" pitchFamily="2" charset="-7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kkal Majalla" panose="02000000000000000000" pitchFamily="2" charset="-7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kkal Majalla" panose="02000000000000000000" pitchFamily="2" charset="-7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tinet.com/resources/cyberglossary/user-datagram-protocol-ud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fortinet.com/resources/cyberglossary/what-is-dns" TargetMode="External"/><Relationship Id="rId4" Type="http://schemas.openxmlformats.org/officeDocument/2006/relationships/hyperlink" Target="https://www.fortinet.com/resources/cyberglossary/latenc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6564" y="1271780"/>
            <a:ext cx="8618872" cy="2387600"/>
          </a:xfrm>
        </p:spPr>
        <p:txBody>
          <a:bodyPr anchor="ctr">
            <a:normAutofit/>
          </a:bodyPr>
          <a:lstStyle/>
          <a:p>
            <a:r>
              <a:rPr lang="ar-SA" sz="5400" b="1" dirty="0" smtClean="0">
                <a:solidFill>
                  <a:srgbClr val="014F6C"/>
                </a:solidFill>
              </a:rPr>
              <a:t> </a:t>
            </a:r>
            <a:r>
              <a:rPr lang="en-US" sz="5400" b="1" dirty="0" smtClean="0">
                <a:solidFill>
                  <a:srgbClr val="014F6C"/>
                </a:solidFill>
              </a:rPr>
              <a:t>Web Hosting</a:t>
            </a:r>
            <a:endParaRPr lang="en-US" sz="5400" b="1" dirty="0">
              <a:solidFill>
                <a:srgbClr val="014F6C"/>
              </a:solidFill>
            </a:endParaRPr>
          </a:p>
        </p:txBody>
      </p:sp>
      <p:pic>
        <p:nvPicPr>
          <p:cNvPr id="2056" name="Picture 8" descr="What Is Web Hosting And How It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857" y="3489124"/>
            <a:ext cx="4698287" cy="278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65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1453018" y="1184602"/>
            <a:ext cx="1004298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UDP (User Datagram Protocol)</a:t>
            </a:r>
            <a:endParaRPr lang="en-GB" dirty="0"/>
          </a:p>
        </p:txBody>
      </p:sp>
      <p:sp>
        <p:nvSpPr>
          <p:cNvPr id="3" name="مربع نص 2">
            <a:extLst>
              <a:ext uri="{FF2B5EF4-FFF2-40B4-BE49-F238E27FC236}">
                <a16:creationId xmlns:a16="http://schemas.microsoft.com/office/drawing/2014/main" id="{C35AE665-2019-408B-94CA-3FBE485C2465}"/>
              </a:ext>
            </a:extLst>
          </p:cNvPr>
          <p:cNvSpPr txBox="1"/>
          <p:nvPr/>
        </p:nvSpPr>
        <p:spPr>
          <a:xfrm>
            <a:off x="1453018" y="1772641"/>
            <a:ext cx="10042981" cy="5093702"/>
          </a:xfrm>
          <a:prstGeom prst="rect">
            <a:avLst/>
          </a:prstGeom>
          <a:noFill/>
        </p:spPr>
        <p:txBody>
          <a:bodyPr wrap="square" rtlCol="1">
            <a:spAutoFit/>
          </a:bodyPr>
          <a:lstStyle/>
          <a:p>
            <a:pPr marL="342900" marR="0" lvl="0" indent="-34290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Transport layer protocol</a:t>
            </a:r>
          </a:p>
          <a:p>
            <a:pPr marL="342900" marR="0" lvl="0" indent="-34290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Provides unreliable data delivery services</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Connectionless transport service.</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No assurance packets received in correct sequence.</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No guaranteed packets received at all.</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No error checking, sequencing.</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Lacks sophistication.</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More efficient than TCP.</a:t>
            </a:r>
          </a:p>
          <a:p>
            <a:pPr marL="342900" marR="0" lvl="0" indent="-34290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Useful situations</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Great volume of data transferred quickly.</a:t>
            </a:r>
          </a:p>
        </p:txBody>
      </p:sp>
    </p:spTree>
    <p:extLst>
      <p:ext uri="{BB962C8B-B14F-4D97-AF65-F5344CB8AC3E}">
        <p14:creationId xmlns:p14="http://schemas.microsoft.com/office/powerpoint/2010/main" val="392925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34885" y="1853991"/>
            <a:ext cx="10051689" cy="4462760"/>
          </a:xfrm>
          <a:prstGeom prst="rect">
            <a:avLst/>
          </a:prstGeom>
        </p:spPr>
        <p:txBody>
          <a:bodyPr wrap="square">
            <a:spAutoFit/>
          </a:bodyPr>
          <a:lstStyle/>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An </a:t>
            </a:r>
            <a:r>
              <a:rPr lang="en-US" sz="2800" b="1" dirty="0">
                <a:solidFill>
                  <a:srgbClr val="014F6C"/>
                </a:solidFill>
                <a:latin typeface="Sakkal Majalla" panose="02000000000000000000" pitchFamily="2" charset="-78"/>
                <a:cs typeface="Sakkal Majalla" panose="02000000000000000000" pitchFamily="2" charset="-78"/>
              </a:rPr>
              <a:t>alternative to TCP in networking is the </a:t>
            </a:r>
            <a:r>
              <a:rPr lang="en-US" sz="2800" b="1" dirty="0">
                <a:solidFill>
                  <a:srgbClr val="014F6C"/>
                </a:solidFill>
                <a:latin typeface="Sakkal Majalla" panose="02000000000000000000" pitchFamily="2" charset="-78"/>
                <a:cs typeface="Sakkal Majalla" panose="02000000000000000000" pitchFamily="2" charset="-78"/>
                <a:hlinkClick r:id="rId3"/>
              </a:rPr>
              <a:t>User Datagram Protocol (UDP</a:t>
            </a:r>
            <a:r>
              <a:rPr lang="en-US" sz="2800" b="1" dirty="0" smtClean="0">
                <a:solidFill>
                  <a:srgbClr val="014F6C"/>
                </a:solidFill>
                <a:latin typeface="Sakkal Majalla" panose="02000000000000000000" pitchFamily="2" charset="-78"/>
                <a:cs typeface="Sakkal Majalla" panose="02000000000000000000" pitchFamily="2" charset="-78"/>
                <a:hlinkClick r:id="rId3"/>
              </a:rPr>
              <a:t>)</a:t>
            </a:r>
            <a:r>
              <a:rPr lang="en-US" sz="2800" b="1" dirty="0" smtClean="0">
                <a:solidFill>
                  <a:srgbClr val="014F6C"/>
                </a:solidFill>
                <a:latin typeface="Sakkal Majalla" panose="02000000000000000000" pitchFamily="2" charset="-78"/>
                <a:cs typeface="Sakkal Majalla" panose="02000000000000000000" pitchFamily="2" charset="-78"/>
              </a:rPr>
              <a:t>.</a:t>
            </a: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Used </a:t>
            </a:r>
            <a:r>
              <a:rPr lang="en-US" sz="2800" b="1" dirty="0">
                <a:solidFill>
                  <a:srgbClr val="014F6C"/>
                </a:solidFill>
                <a:latin typeface="Sakkal Majalla" panose="02000000000000000000" pitchFamily="2" charset="-78"/>
                <a:cs typeface="Sakkal Majalla" panose="02000000000000000000" pitchFamily="2" charset="-78"/>
              </a:rPr>
              <a:t>to establish </a:t>
            </a:r>
            <a:r>
              <a:rPr lang="en-US" sz="2800" b="1" dirty="0">
                <a:solidFill>
                  <a:srgbClr val="014F6C"/>
                </a:solidFill>
                <a:latin typeface="Sakkal Majalla" panose="02000000000000000000" pitchFamily="2" charset="-78"/>
                <a:cs typeface="Sakkal Majalla" panose="02000000000000000000" pitchFamily="2" charset="-78"/>
                <a:hlinkClick r:id="rId4"/>
              </a:rPr>
              <a:t>low-latency</a:t>
            </a:r>
            <a:r>
              <a:rPr lang="en-US" sz="2800" b="1" dirty="0">
                <a:solidFill>
                  <a:srgbClr val="014F6C"/>
                </a:solidFill>
                <a:latin typeface="Sakkal Majalla" panose="02000000000000000000" pitchFamily="2" charset="-78"/>
                <a:cs typeface="Sakkal Majalla" panose="02000000000000000000" pitchFamily="2" charset="-78"/>
              </a:rPr>
              <a:t> connections between applications and decrease transmissions time</a:t>
            </a:r>
            <a:r>
              <a:rPr lang="en-US" sz="2800" b="1" dirty="0" smtClean="0">
                <a:solidFill>
                  <a:srgbClr val="014F6C"/>
                </a:solidFill>
                <a:latin typeface="Sakkal Majalla" panose="02000000000000000000" pitchFamily="2" charset="-78"/>
                <a:cs typeface="Sakkal Majalla" panose="02000000000000000000" pitchFamily="2" charset="-78"/>
              </a:rPr>
              <a:t>.</a:t>
            </a: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UDP </a:t>
            </a:r>
            <a:r>
              <a:rPr lang="en-US" sz="2800" b="1" dirty="0">
                <a:solidFill>
                  <a:srgbClr val="014F6C"/>
                </a:solidFill>
                <a:latin typeface="Sakkal Majalla" panose="02000000000000000000" pitchFamily="2" charset="-78"/>
                <a:cs typeface="Sakkal Majalla" panose="02000000000000000000" pitchFamily="2" charset="-78"/>
              </a:rPr>
              <a:t>does not provide error connection or packet sequencing nor does it signal a destination before it delivers </a:t>
            </a:r>
            <a:r>
              <a:rPr lang="en-US" sz="2800" b="1" dirty="0" smtClean="0">
                <a:solidFill>
                  <a:srgbClr val="014F6C"/>
                </a:solidFill>
                <a:latin typeface="Sakkal Majalla" panose="02000000000000000000" pitchFamily="2" charset="-78"/>
                <a:cs typeface="Sakkal Majalla" panose="02000000000000000000" pitchFamily="2" charset="-78"/>
              </a:rPr>
              <a:t>data.</a:t>
            </a: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UDP is less </a:t>
            </a:r>
            <a:r>
              <a:rPr lang="en-US" sz="2800" b="1" dirty="0">
                <a:solidFill>
                  <a:srgbClr val="014F6C"/>
                </a:solidFill>
                <a:latin typeface="Sakkal Majalla" panose="02000000000000000000" pitchFamily="2" charset="-78"/>
                <a:cs typeface="Sakkal Majalla" panose="02000000000000000000" pitchFamily="2" charset="-78"/>
              </a:rPr>
              <a:t>reliable but less expensive</a:t>
            </a:r>
            <a:r>
              <a:rPr lang="en-US" sz="2800" b="1" dirty="0" smtClean="0">
                <a:solidFill>
                  <a:srgbClr val="014F6C"/>
                </a:solidFill>
                <a:latin typeface="Sakkal Majalla" panose="02000000000000000000" pitchFamily="2" charset="-78"/>
                <a:cs typeface="Sakkal Majalla" panose="02000000000000000000" pitchFamily="2" charset="-78"/>
              </a:rPr>
              <a:t>.</a:t>
            </a: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It </a:t>
            </a:r>
            <a:r>
              <a:rPr lang="en-US" sz="2800" b="1" dirty="0">
                <a:solidFill>
                  <a:srgbClr val="014F6C"/>
                </a:solidFill>
                <a:latin typeface="Sakkal Majalla" panose="02000000000000000000" pitchFamily="2" charset="-78"/>
                <a:cs typeface="Sakkal Majalla" panose="02000000000000000000" pitchFamily="2" charset="-78"/>
              </a:rPr>
              <a:t>is a good option for time-sensitive situations, such as </a:t>
            </a:r>
            <a:r>
              <a:rPr lang="en-US" sz="2800" b="1" dirty="0">
                <a:solidFill>
                  <a:srgbClr val="014F6C"/>
                </a:solidFill>
                <a:latin typeface="Sakkal Majalla" panose="02000000000000000000" pitchFamily="2" charset="-78"/>
                <a:cs typeface="Sakkal Majalla" panose="02000000000000000000" pitchFamily="2" charset="-78"/>
                <a:hlinkClick r:id="rId5"/>
              </a:rPr>
              <a:t>Domain Name System (DNS)</a:t>
            </a:r>
            <a:r>
              <a:rPr lang="en-US" sz="2800" b="1" dirty="0">
                <a:solidFill>
                  <a:srgbClr val="014F6C"/>
                </a:solidFill>
                <a:latin typeface="Sakkal Majalla" panose="02000000000000000000" pitchFamily="2" charset="-78"/>
                <a:cs typeface="Sakkal Majalla" panose="02000000000000000000" pitchFamily="2" charset="-78"/>
              </a:rPr>
              <a:t> lookup, Voice over Internet Protocol (VoIP), and streaming media</a:t>
            </a:r>
            <a:r>
              <a:rPr lang="en-US" sz="2800" b="1" dirty="0" smtClean="0">
                <a:solidFill>
                  <a:srgbClr val="014F6C"/>
                </a:solidFill>
                <a:latin typeface="Sakkal Majalla" panose="02000000000000000000" pitchFamily="2" charset="-78"/>
                <a:cs typeface="Sakkal Majalla" panose="02000000000000000000" pitchFamily="2" charset="-78"/>
              </a:rPr>
              <a:t>.</a:t>
            </a:r>
            <a:endParaRPr lang="en-US" sz="2800" b="1" dirty="0">
              <a:solidFill>
                <a:srgbClr val="014F6C"/>
              </a:solidFill>
              <a:latin typeface="Sakkal Majalla" panose="02000000000000000000" pitchFamily="2" charset="-78"/>
              <a:cs typeface="Sakkal Majalla" panose="02000000000000000000" pitchFamily="2" charset="-78"/>
            </a:endParaRPr>
          </a:p>
        </p:txBody>
      </p:sp>
      <p:sp>
        <p:nvSpPr>
          <p:cNvPr id="7" name="TextBox 57">
            <a:extLst>
              <a:ext uri="{FF2B5EF4-FFF2-40B4-BE49-F238E27FC236}">
                <a16:creationId xmlns:a16="http://schemas.microsoft.com/office/drawing/2014/main" id="{2C9CC049-BBD5-4908-B04D-9CAD2043943C}"/>
              </a:ext>
            </a:extLst>
          </p:cNvPr>
          <p:cNvSpPr txBox="1"/>
          <p:nvPr/>
        </p:nvSpPr>
        <p:spPr>
          <a:xfrm>
            <a:off x="1453018" y="1184602"/>
            <a:ext cx="1004298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UDP (User Datagram Protocol)</a:t>
            </a:r>
            <a:endParaRPr lang="en-GB" dirty="0"/>
          </a:p>
        </p:txBody>
      </p:sp>
    </p:spTree>
    <p:extLst>
      <p:ext uri="{BB962C8B-B14F-4D97-AF65-F5344CB8AC3E}">
        <p14:creationId xmlns:p14="http://schemas.microsoft.com/office/powerpoint/2010/main" val="346525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What Is User Datagram Protocol?"/>
          <p:cNvPicPr>
            <a:picLocks noChangeAspect="1"/>
          </p:cNvPicPr>
          <p:nvPr/>
        </p:nvPicPr>
        <p:blipFill rotWithShape="1">
          <a:blip r:embed="rId3">
            <a:extLst>
              <a:ext uri="{28A0092B-C50C-407E-A947-70E740481C1C}">
                <a14:useLocalDpi xmlns:a14="http://schemas.microsoft.com/office/drawing/2010/main" val="0"/>
              </a:ext>
            </a:extLst>
          </a:blip>
          <a:srcRect t="22298" b="10379"/>
          <a:stretch/>
        </p:blipFill>
        <p:spPr bwMode="auto">
          <a:xfrm>
            <a:off x="2106305" y="2613643"/>
            <a:ext cx="8908847" cy="3600000"/>
          </a:xfrm>
          <a:prstGeom prst="rect">
            <a:avLst/>
          </a:prstGeom>
          <a:noFill/>
          <a:ln>
            <a:noFill/>
          </a:ln>
          <a:extLst>
            <a:ext uri="{53640926-AAD7-44D8-BBD7-CCE9431645EC}">
              <a14:shadowObscured xmlns:a14="http://schemas.microsoft.com/office/drawing/2010/main"/>
            </a:ext>
          </a:extLst>
        </p:spPr>
      </p:pic>
      <p:sp>
        <p:nvSpPr>
          <p:cNvPr id="5" name="TextBox 57">
            <a:extLst>
              <a:ext uri="{FF2B5EF4-FFF2-40B4-BE49-F238E27FC236}">
                <a16:creationId xmlns:a16="http://schemas.microsoft.com/office/drawing/2014/main" id="{2C9CC049-BBD5-4908-B04D-9CAD2043943C}"/>
              </a:ext>
            </a:extLst>
          </p:cNvPr>
          <p:cNvSpPr txBox="1"/>
          <p:nvPr/>
        </p:nvSpPr>
        <p:spPr>
          <a:xfrm>
            <a:off x="1453018" y="1184602"/>
            <a:ext cx="1004298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smtClean="0"/>
              <a:t>TCP Vs. UDP</a:t>
            </a:r>
            <a:endParaRPr lang="en-GB" dirty="0"/>
          </a:p>
        </p:txBody>
      </p:sp>
    </p:spTree>
    <p:extLst>
      <p:ext uri="{BB962C8B-B14F-4D97-AF65-F5344CB8AC3E}">
        <p14:creationId xmlns:p14="http://schemas.microsoft.com/office/powerpoint/2010/main" val="221449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34885" y="1853991"/>
            <a:ext cx="10051689" cy="4231928"/>
          </a:xfrm>
          <a:prstGeom prst="rect">
            <a:avLst/>
          </a:prstGeom>
        </p:spPr>
        <p:txBody>
          <a:bodyPr wrap="square">
            <a:spAutoFit/>
          </a:bodyPr>
          <a:lstStyle/>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IP </a:t>
            </a:r>
            <a:r>
              <a:rPr lang="en-US" sz="2800" b="1" dirty="0">
                <a:solidFill>
                  <a:srgbClr val="014F6C"/>
                </a:solidFill>
                <a:latin typeface="Sakkal Majalla" panose="02000000000000000000" pitchFamily="2" charset="-78"/>
                <a:cs typeface="Sakkal Majalla" panose="02000000000000000000" pitchFamily="2" charset="-78"/>
              </a:rPr>
              <a:t>is responsible for routing and addressing packets of data so that they can travel across multiple networks and reach their intended destinations</a:t>
            </a:r>
            <a:r>
              <a:rPr lang="en-US" sz="2800" b="1" dirty="0" smtClean="0">
                <a:solidFill>
                  <a:srgbClr val="014F6C"/>
                </a:solidFill>
                <a:latin typeface="Sakkal Majalla" panose="02000000000000000000" pitchFamily="2" charset="-78"/>
                <a:cs typeface="Sakkal Majalla" panose="02000000000000000000" pitchFamily="2" charset="-78"/>
              </a:rPr>
              <a:t>.</a:t>
            </a: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It </a:t>
            </a:r>
            <a:r>
              <a:rPr lang="en-US" sz="2800" b="1" dirty="0">
                <a:solidFill>
                  <a:srgbClr val="014F6C"/>
                </a:solidFill>
                <a:latin typeface="Sakkal Majalla" panose="02000000000000000000" pitchFamily="2" charset="-78"/>
                <a:cs typeface="Sakkal Majalla" panose="02000000000000000000" pitchFamily="2" charset="-78"/>
              </a:rPr>
              <a:t>defines how devices on a network are assigned unique IP addresses and how packets are forwarded between routers.</a:t>
            </a:r>
          </a:p>
          <a:p>
            <a:pPr marL="360000" lvl="1" indent="-360000" fontAlgn="base">
              <a:spcBef>
                <a:spcPts val="600"/>
              </a:spcBef>
              <a:spcAft>
                <a:spcPts val="1200"/>
              </a:spcAft>
              <a:buFont typeface="Wingdings" panose="05000000000000000000" pitchFamily="2" charset="2"/>
              <a:buChar char="§"/>
            </a:pPr>
            <a:r>
              <a:rPr lang="en-US" sz="2800" b="1" dirty="0">
                <a:solidFill>
                  <a:srgbClr val="014F6C"/>
                </a:solidFill>
                <a:latin typeface="Sakkal Majalla" panose="02000000000000000000" pitchFamily="2" charset="-78"/>
                <a:cs typeface="Sakkal Majalla" panose="02000000000000000000" pitchFamily="2" charset="-78"/>
              </a:rPr>
              <a:t>IP is the foundation of the Internet and enables global connectivity by facilitating the exchange of data packets between devices regardless of their physical location</a:t>
            </a:r>
            <a:r>
              <a:rPr lang="en-US" sz="2800" b="1" dirty="0" smtClean="0">
                <a:solidFill>
                  <a:srgbClr val="014F6C"/>
                </a:solidFill>
                <a:latin typeface="Sakkal Majalla" panose="02000000000000000000" pitchFamily="2" charset="-78"/>
                <a:cs typeface="Sakkal Majalla" panose="02000000000000000000" pitchFamily="2" charset="-78"/>
              </a:rPr>
              <a:t>.</a:t>
            </a: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It </a:t>
            </a:r>
            <a:r>
              <a:rPr lang="en-US" sz="2800" b="1" dirty="0">
                <a:solidFill>
                  <a:srgbClr val="014F6C"/>
                </a:solidFill>
                <a:latin typeface="Sakkal Majalla" panose="02000000000000000000" pitchFamily="2" charset="-78"/>
                <a:cs typeface="Sakkal Majalla" panose="02000000000000000000" pitchFamily="2" charset="-78"/>
              </a:rPr>
              <a:t>forms the basis for the entire TCP/IP protocol suite.</a:t>
            </a:r>
          </a:p>
        </p:txBody>
      </p:sp>
      <p:sp>
        <p:nvSpPr>
          <p:cNvPr id="4" name="TextBox 57">
            <a:extLst>
              <a:ext uri="{FF2B5EF4-FFF2-40B4-BE49-F238E27FC236}">
                <a16:creationId xmlns:a16="http://schemas.microsoft.com/office/drawing/2014/main" id="{2C9CC049-BBD5-4908-B04D-9CAD2043943C}"/>
              </a:ext>
            </a:extLst>
          </p:cNvPr>
          <p:cNvSpPr txBox="1"/>
          <p:nvPr/>
        </p:nvSpPr>
        <p:spPr>
          <a:xfrm>
            <a:off x="1453018" y="1184602"/>
            <a:ext cx="1004298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lvl="0" algn="l"/>
            <a:r>
              <a:rPr lang="en-US" dirty="0">
                <a:cs typeface="Sakkal Majalla" panose="02000000000000000000" pitchFamily="2" charset="-78"/>
              </a:rPr>
              <a:t>Internet Protocol (IP</a:t>
            </a:r>
            <a:r>
              <a:rPr lang="en-US" dirty="0" smtClean="0">
                <a:cs typeface="Sakkal Majalla" panose="02000000000000000000" pitchFamily="2" charset="-78"/>
              </a:rPr>
              <a:t>)</a:t>
            </a:r>
            <a:endParaRPr lang="en-US" dirty="0">
              <a:cs typeface="Sakkal Majalla" panose="02000000000000000000" pitchFamily="2" charset="-78"/>
            </a:endParaRPr>
          </a:p>
        </p:txBody>
      </p:sp>
    </p:spTree>
    <p:extLst>
      <p:ext uri="{BB962C8B-B14F-4D97-AF65-F5344CB8AC3E}">
        <p14:creationId xmlns:p14="http://schemas.microsoft.com/office/powerpoint/2010/main" val="2890563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34885" y="1853991"/>
            <a:ext cx="10051689" cy="3570208"/>
          </a:xfrm>
          <a:prstGeom prst="rect">
            <a:avLst/>
          </a:prstGeom>
        </p:spPr>
        <p:txBody>
          <a:bodyPr wrap="square">
            <a:spAutoFit/>
          </a:bodyPr>
          <a:lstStyle/>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The </a:t>
            </a:r>
            <a:r>
              <a:rPr lang="en-US" sz="2800" b="1" dirty="0">
                <a:solidFill>
                  <a:srgbClr val="014F6C"/>
                </a:solidFill>
                <a:latin typeface="Sakkal Majalla" panose="02000000000000000000" pitchFamily="2" charset="-78"/>
                <a:cs typeface="Sakkal Majalla" panose="02000000000000000000" pitchFamily="2" charset="-78"/>
              </a:rPr>
              <a:t>Internet Protocol (IP) is the method for sending data from one device to another across the internet</a:t>
            </a:r>
            <a:r>
              <a:rPr lang="en-US" sz="2800" b="1" dirty="0" smtClean="0">
                <a:solidFill>
                  <a:srgbClr val="014F6C"/>
                </a:solidFill>
                <a:latin typeface="Sakkal Majalla" panose="02000000000000000000" pitchFamily="2" charset="-78"/>
                <a:cs typeface="Sakkal Majalla" panose="02000000000000000000" pitchFamily="2" charset="-78"/>
              </a:rPr>
              <a:t>.</a:t>
            </a: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Every </a:t>
            </a:r>
            <a:r>
              <a:rPr lang="en-US" sz="2800" b="1" dirty="0">
                <a:solidFill>
                  <a:srgbClr val="014F6C"/>
                </a:solidFill>
                <a:latin typeface="Sakkal Majalla" panose="02000000000000000000" pitchFamily="2" charset="-78"/>
                <a:cs typeface="Sakkal Majalla" panose="02000000000000000000" pitchFamily="2" charset="-78"/>
              </a:rPr>
              <a:t>device has an IP address that uniquely identifies it and enables it to communicate with and exchange data with other devices connected to the internet. </a:t>
            </a:r>
            <a:endParaRPr lang="en-US" sz="2800" b="1" dirty="0" smtClean="0">
              <a:solidFill>
                <a:srgbClr val="014F6C"/>
              </a:solidFill>
              <a:latin typeface="Sakkal Majalla" panose="02000000000000000000" pitchFamily="2" charset="-78"/>
              <a:cs typeface="Sakkal Majalla" panose="02000000000000000000" pitchFamily="2" charset="-78"/>
            </a:endParaRPr>
          </a:p>
          <a:p>
            <a:pPr marL="360000" lvl="1" indent="-360000" fontAlgn="base">
              <a:spcBef>
                <a:spcPts val="600"/>
              </a:spcBef>
              <a:spcAft>
                <a:spcPts val="1200"/>
              </a:spcAft>
              <a:buFont typeface="Wingdings" panose="05000000000000000000" pitchFamily="2" charset="2"/>
              <a:buChar char="§"/>
            </a:pPr>
            <a:r>
              <a:rPr lang="en-US" sz="2800" b="1" dirty="0" smtClean="0">
                <a:solidFill>
                  <a:srgbClr val="014F6C"/>
                </a:solidFill>
                <a:latin typeface="Sakkal Majalla" panose="02000000000000000000" pitchFamily="2" charset="-78"/>
                <a:cs typeface="Sakkal Majalla" panose="02000000000000000000" pitchFamily="2" charset="-78"/>
              </a:rPr>
              <a:t>Today</a:t>
            </a:r>
            <a:r>
              <a:rPr lang="en-US" sz="2800" b="1" dirty="0">
                <a:solidFill>
                  <a:srgbClr val="014F6C"/>
                </a:solidFill>
                <a:latin typeface="Sakkal Majalla" panose="02000000000000000000" pitchFamily="2" charset="-78"/>
                <a:cs typeface="Sakkal Majalla" panose="02000000000000000000" pitchFamily="2" charset="-78"/>
              </a:rPr>
              <a:t>, it’s considered the standard for fast and secure communication directly between mobile devices.</a:t>
            </a:r>
          </a:p>
        </p:txBody>
      </p:sp>
      <p:sp>
        <p:nvSpPr>
          <p:cNvPr id="8" name="TextBox 57">
            <a:extLst>
              <a:ext uri="{FF2B5EF4-FFF2-40B4-BE49-F238E27FC236}">
                <a16:creationId xmlns:a16="http://schemas.microsoft.com/office/drawing/2014/main" id="{2C9CC049-BBD5-4908-B04D-9CAD2043943C}"/>
              </a:ext>
            </a:extLst>
          </p:cNvPr>
          <p:cNvSpPr txBox="1"/>
          <p:nvPr/>
        </p:nvSpPr>
        <p:spPr>
          <a:xfrm>
            <a:off x="1453018" y="1184602"/>
            <a:ext cx="1004298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lvl="0" algn="l"/>
            <a:r>
              <a:rPr lang="en-US" dirty="0">
                <a:cs typeface="Sakkal Majalla" panose="02000000000000000000" pitchFamily="2" charset="-78"/>
              </a:rPr>
              <a:t>Internet Protocol (IP</a:t>
            </a:r>
            <a:r>
              <a:rPr lang="en-US" dirty="0" smtClean="0">
                <a:cs typeface="Sakkal Majalla" panose="02000000000000000000" pitchFamily="2" charset="-78"/>
              </a:rPr>
              <a:t>)</a:t>
            </a:r>
            <a:endParaRPr lang="en-US" dirty="0">
              <a:cs typeface="Sakkal Majalla" panose="02000000000000000000" pitchFamily="2" charset="-78"/>
            </a:endParaRPr>
          </a:p>
        </p:txBody>
      </p:sp>
    </p:spTree>
    <p:extLst>
      <p:ext uri="{BB962C8B-B14F-4D97-AF65-F5344CB8AC3E}">
        <p14:creationId xmlns:p14="http://schemas.microsoft.com/office/powerpoint/2010/main" val="2636150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7">
            <a:extLst>
              <a:ext uri="{FF2B5EF4-FFF2-40B4-BE49-F238E27FC236}">
                <a16:creationId xmlns:a16="http://schemas.microsoft.com/office/drawing/2014/main" id="{2C9CC049-BBD5-4908-B04D-9CAD2043943C}"/>
              </a:ext>
            </a:extLst>
          </p:cNvPr>
          <p:cNvSpPr txBox="1"/>
          <p:nvPr/>
        </p:nvSpPr>
        <p:spPr>
          <a:xfrm>
            <a:off x="1453018" y="1184602"/>
            <a:ext cx="1004298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lvl="0" algn="l"/>
            <a:r>
              <a:rPr lang="en-US" dirty="0">
                <a:cs typeface="Sakkal Majalla" panose="02000000000000000000" pitchFamily="2" charset="-78"/>
              </a:rPr>
              <a:t>Internet Protocol (IP</a:t>
            </a:r>
            <a:r>
              <a:rPr lang="en-US" dirty="0" smtClean="0">
                <a:cs typeface="Sakkal Majalla" panose="02000000000000000000" pitchFamily="2" charset="-78"/>
              </a:rPr>
              <a:t>)</a:t>
            </a:r>
            <a:endParaRPr lang="en-US" dirty="0">
              <a:cs typeface="Sakkal Majalla" panose="02000000000000000000" pitchFamily="2" charset="-78"/>
            </a:endParaRPr>
          </a:p>
        </p:txBody>
      </p:sp>
      <p:pic>
        <p:nvPicPr>
          <p:cNvPr id="4" name="Picture 8"/>
          <p:cNvPicPr/>
          <p:nvPr/>
        </p:nvPicPr>
        <p:blipFill>
          <a:blip r:embed="rId3">
            <a:extLst>
              <a:ext uri="{28A0092B-C50C-407E-A947-70E740481C1C}">
                <a14:useLocalDpi xmlns:a14="http://schemas.microsoft.com/office/drawing/2010/main" val="0"/>
              </a:ext>
            </a:extLst>
          </a:blip>
          <a:stretch>
            <a:fillRect/>
          </a:stretch>
        </p:blipFill>
        <p:spPr>
          <a:xfrm>
            <a:off x="2282165" y="2478123"/>
            <a:ext cx="8384685" cy="3734786"/>
          </a:xfrm>
          <a:prstGeom prst="rect">
            <a:avLst/>
          </a:prstGeom>
        </p:spPr>
      </p:pic>
    </p:spTree>
    <p:extLst>
      <p:ext uri="{BB962C8B-B14F-4D97-AF65-F5344CB8AC3E}">
        <p14:creationId xmlns:p14="http://schemas.microsoft.com/office/powerpoint/2010/main" val="3875487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6564" y="1246728"/>
            <a:ext cx="8618872" cy="2387600"/>
          </a:xfrm>
        </p:spPr>
        <p:txBody>
          <a:bodyPr anchor="t">
            <a:normAutofit fontScale="90000"/>
          </a:bodyPr>
          <a:lstStyle/>
          <a:p>
            <a:pPr lvl="0">
              <a:lnSpc>
                <a:spcPct val="150000"/>
              </a:lnSpc>
            </a:pPr>
            <a:r>
              <a:rPr lang="en-US" b="1" dirty="0" smtClean="0">
                <a:solidFill>
                  <a:srgbClr val="014F6C"/>
                </a:solidFill>
              </a:rPr>
              <a:t>Part 2</a:t>
            </a:r>
            <a:br>
              <a:rPr lang="en-US" b="1" dirty="0" smtClean="0">
                <a:solidFill>
                  <a:srgbClr val="014F6C"/>
                </a:solidFill>
              </a:rPr>
            </a:br>
            <a:r>
              <a:rPr lang="en-US" altLang="zh-CN" sz="4400" b="1" dirty="0" smtClean="0">
                <a:solidFill>
                  <a:srgbClr val="014F6C"/>
                </a:solidFill>
              </a:rPr>
              <a:t>Protocols and Ports</a:t>
            </a:r>
            <a:endParaRPr lang="en-US" sz="4400" b="1" dirty="0">
              <a:solidFill>
                <a:srgbClr val="014F6C"/>
              </a:solidFill>
            </a:endParaRPr>
          </a:p>
        </p:txBody>
      </p:sp>
      <p:pic>
        <p:nvPicPr>
          <p:cNvPr id="4" name="Picture 4" descr="Network Server Ports: Why You Need Them? | FS Community"/>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3033" b="2621"/>
          <a:stretch/>
        </p:blipFill>
        <p:spPr bwMode="auto">
          <a:xfrm>
            <a:off x="4296471" y="3772671"/>
            <a:ext cx="3599057" cy="286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54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noChangeArrowheads="1"/>
          </p:cNvSpPr>
          <p:nvPr/>
        </p:nvSpPr>
        <p:spPr>
          <a:xfrm>
            <a:off x="1478071" y="2031086"/>
            <a:ext cx="10083452" cy="44591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60000" algn="l" defTabSz="4572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rPr>
              <a:t>Terminal emulation protocol</a:t>
            </a:r>
          </a:p>
          <a:p>
            <a:pPr marL="800100" marR="0" lvl="1" indent="-342900" algn="l" defTabSz="4572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n-US" b="1" i="0" u="none" strike="noStrike" kern="1200" cap="none" spc="0" normalizeH="0" baseline="0" noProof="0" dirty="0">
                <a:ln>
                  <a:noFill/>
                </a:ln>
                <a:solidFill>
                  <a:srgbClr val="47AED4"/>
                </a:solidFill>
                <a:effectLst/>
                <a:uLnTx/>
                <a:uFillTx/>
                <a:latin typeface="Sakkal Majalla" panose="02000000000000000000" pitchFamily="2" charset="-78"/>
                <a:cs typeface="Sakkal Majalla" panose="02000000000000000000" pitchFamily="2" charset="-78"/>
              </a:rPr>
              <a:t>Log on to remote hosts</a:t>
            </a:r>
          </a:p>
          <a:p>
            <a:pPr marL="1257300" marR="0" lvl="2" indent="-342900" algn="l" defTabSz="4572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4F6228"/>
                </a:solidFill>
                <a:effectLst/>
                <a:uLnTx/>
                <a:uFillTx/>
                <a:latin typeface="Sakkal Majalla" panose="02000000000000000000" pitchFamily="2" charset="-78"/>
                <a:cs typeface="Sakkal Majalla" panose="02000000000000000000" pitchFamily="2" charset="-78"/>
              </a:rPr>
              <a:t>Using TCP/IP protocol suite.</a:t>
            </a:r>
          </a:p>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rPr>
              <a:t>Provides bidirectional text-oriented communication using a virtual terminal connection.</a:t>
            </a:r>
          </a:p>
          <a:p>
            <a:pPr marL="342900" marR="0" lvl="0" indent="-360000" algn="l" defTabSz="4572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rPr>
              <a:t>Often connects two dissimilar systems.</a:t>
            </a:r>
          </a:p>
          <a:p>
            <a:pPr marL="342900" marR="0" lvl="0" indent="-360000" algn="l" defTabSz="4572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rPr>
              <a:t>Insecure.</a:t>
            </a:r>
            <a:endPar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cs typeface="Sakkal Majalla" panose="02000000000000000000" pitchFamily="2" charset="-78"/>
            </a:endParaRPr>
          </a:p>
        </p:txBody>
      </p:sp>
      <p:pic>
        <p:nvPicPr>
          <p:cNvPr id="2050" name="Picture 2" descr="Countering Password Stealing Attacks - Replace telnet with SSH."/>
          <p:cNvPicPr>
            <a:picLocks noChangeAspect="1" noChangeArrowheads="1"/>
          </p:cNvPicPr>
          <p:nvPr/>
        </p:nvPicPr>
        <p:blipFill rotWithShape="1">
          <a:blip r:embed="rId2">
            <a:extLst>
              <a:ext uri="{28A0092B-C50C-407E-A947-70E740481C1C}">
                <a14:useLocalDpi xmlns:a14="http://schemas.microsoft.com/office/drawing/2010/main" val="0"/>
              </a:ext>
            </a:extLst>
          </a:blip>
          <a:srcRect l="-5545" t="-2162" r="-350" b="-3783"/>
          <a:stretch/>
        </p:blipFill>
        <p:spPr bwMode="auto">
          <a:xfrm>
            <a:off x="7258261" y="4141984"/>
            <a:ext cx="3827272" cy="2579493"/>
          </a:xfrm>
          <a:prstGeom prst="rect">
            <a:avLst/>
          </a:prstGeom>
          <a:ln w="28575">
            <a:noFill/>
          </a:ln>
          <a:extLst>
            <a:ext uri="{909E8E84-426E-40DD-AFC4-6F175D3DCCD1}">
              <a14:hiddenFill xmlns:a14="http://schemas.microsoft.com/office/drawing/2010/main">
                <a:solidFill>
                  <a:srgbClr val="FFFFFF"/>
                </a:solidFill>
              </a14:hiddenFill>
            </a:ext>
          </a:extLst>
        </p:spPr>
      </p:pic>
      <p:sp>
        <p:nvSpPr>
          <p:cNvPr id="2" name="TextBox 36"/>
          <p:cNvSpPr txBox="1"/>
          <p:nvPr/>
        </p:nvSpPr>
        <p:spPr>
          <a:xfrm>
            <a:off x="1478071" y="1199315"/>
            <a:ext cx="6336764"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Telnet Protocol / Port </a:t>
            </a:r>
            <a:r>
              <a:rPr lang="en-US" altLang="zh-CN" dirty="0" smtClean="0"/>
              <a:t>(------)</a:t>
            </a:r>
            <a:endParaRPr lang="en-US" altLang="zh-CN" dirty="0"/>
          </a:p>
        </p:txBody>
      </p:sp>
      <p:sp>
        <p:nvSpPr>
          <p:cNvPr id="5" name="عنصر نائب لرقم الشريحة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AF604-6CBA-6F4A-A6F6-26E48A4D0EE4}" type="slidenum">
              <a:rPr kumimoji="0" lang="en-US" sz="1200" b="0" i="0" u="none" strike="noStrike" kern="1200" cap="none" spc="0" normalizeH="0" baseline="0" noProof="0" smtClean="0">
                <a:ln>
                  <a:noFill/>
                </a:ln>
                <a:solidFill>
                  <a:prstClr val="white"/>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63342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AF604-6CBA-6F4A-A6F6-26E48A4D0EE4}" type="slidenum">
              <a:rPr kumimoji="0" lang="en-US" sz="1200" b="0" i="0" u="none" strike="noStrike" kern="1200" cap="none" spc="0" normalizeH="0" baseline="0" noProof="0" smtClean="0">
                <a:ln>
                  <a:noFill/>
                </a:ln>
                <a:solidFill>
                  <a:prstClr val="white"/>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ea typeface="+mn-ea"/>
              <a:cs typeface="+mn-cs"/>
            </a:endParaRPr>
          </a:p>
        </p:txBody>
      </p:sp>
      <p:sp>
        <p:nvSpPr>
          <p:cNvPr id="4" name="TextBox 36"/>
          <p:cNvSpPr txBox="1"/>
          <p:nvPr/>
        </p:nvSpPr>
        <p:spPr>
          <a:xfrm>
            <a:off x="1440493" y="1188852"/>
            <a:ext cx="8561799"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Network Time Protocol (NTP) / Port </a:t>
            </a:r>
            <a:r>
              <a:rPr lang="en-US" altLang="zh-CN" dirty="0" smtClean="0"/>
              <a:t>(-----)</a:t>
            </a:r>
            <a:endParaRPr lang="en-US" altLang="zh-CN" dirty="0"/>
          </a:p>
        </p:txBody>
      </p:sp>
      <p:pic>
        <p:nvPicPr>
          <p:cNvPr id="1026" name="Picture 2" descr="بروتوكول وقت الشبكة - ويكيبيد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68" y="3111237"/>
            <a:ext cx="3725983" cy="3328544"/>
          </a:xfrm>
          <a:prstGeom prst="rect">
            <a:avLst/>
          </a:prstGeom>
          <a:ln w="28575">
            <a:solidFill>
              <a:srgbClr val="47AED4"/>
            </a:solidFill>
          </a:ln>
          <a:extLst>
            <a:ext uri="{909E8E84-426E-40DD-AFC4-6F175D3DCCD1}">
              <a14:hiddenFill xmlns:a14="http://schemas.microsoft.com/office/drawing/2010/main">
                <a:solidFill>
                  <a:srgbClr val="FFFFFF"/>
                </a:solidFill>
              </a14:hiddenFill>
            </a:ext>
          </a:extLst>
        </p:spPr>
      </p:pic>
      <p:sp>
        <p:nvSpPr>
          <p:cNvPr id="7" name="Content Placeholder 1"/>
          <p:cNvSpPr txBox="1">
            <a:spLocks noChangeArrowheads="1"/>
          </p:cNvSpPr>
          <p:nvPr/>
        </p:nvSpPr>
        <p:spPr>
          <a:xfrm>
            <a:off x="1440492" y="2026083"/>
            <a:ext cx="10045875" cy="38862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One of the oldest parts of the TCP/IP suite, created in 1985.</a:t>
            </a:r>
          </a:p>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Provides clock synchronization between computer systems over packet-switched, variable-latency data networks.</a:t>
            </a:r>
          </a:p>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Depends on UDP Transport layer services.</a:t>
            </a:r>
          </a:p>
        </p:txBody>
      </p:sp>
    </p:spTree>
    <p:extLst>
      <p:ext uri="{BB962C8B-B14F-4D97-AF65-F5344CB8AC3E}">
        <p14:creationId xmlns:p14="http://schemas.microsoft.com/office/powerpoint/2010/main" val="275657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35AE665-2019-408B-94CA-3FBE485C2465}"/>
              </a:ext>
            </a:extLst>
          </p:cNvPr>
          <p:cNvSpPr txBox="1"/>
          <p:nvPr/>
        </p:nvSpPr>
        <p:spPr>
          <a:xfrm>
            <a:off x="1565753" y="1772641"/>
            <a:ext cx="9895562" cy="2862322"/>
          </a:xfrm>
          <a:prstGeom prst="rect">
            <a:avLst/>
          </a:prstGeom>
          <a:noFill/>
        </p:spPr>
        <p:txBody>
          <a:bodyPr wrap="square" rtlCol="1">
            <a:spAutoFit/>
          </a:bodyPr>
          <a:lstStyle/>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Benefits from UDP’s quick, connectionless nature.</a:t>
            </a:r>
          </a:p>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Time synchronization importance:</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Times New Roman" panose="02020603050405020304" pitchFamily="18" charset="0"/>
                <a:cs typeface="+mn-cs"/>
              </a:rPr>
              <a:t>Routing.</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Times New Roman" panose="02020603050405020304" pitchFamily="18" charset="0"/>
                <a:cs typeface="+mn-cs"/>
              </a:rPr>
              <a:t>Time-stamped security methods.</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Times New Roman" panose="02020603050405020304" pitchFamily="18" charset="0"/>
                <a:cs typeface="+mn-cs"/>
              </a:rPr>
              <a:t>Maintaining accuracy, consistency between multiple storage systems.</a:t>
            </a:r>
          </a:p>
        </p:txBody>
      </p:sp>
      <p:sp>
        <p:nvSpPr>
          <p:cNvPr id="8" name="TextBox 36"/>
          <p:cNvSpPr txBox="1"/>
          <p:nvPr/>
        </p:nvSpPr>
        <p:spPr>
          <a:xfrm>
            <a:off x="1252602" y="1188852"/>
            <a:ext cx="8749689"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Network Time Protocol (NTP) / Port </a:t>
            </a:r>
            <a:r>
              <a:rPr lang="en-US" altLang="zh-CN" dirty="0" smtClean="0"/>
              <a:t>(-----)</a:t>
            </a:r>
            <a:endParaRPr lang="en-US" altLang="zh-CN" dirty="0"/>
          </a:p>
        </p:txBody>
      </p:sp>
      <p:pic>
        <p:nvPicPr>
          <p:cNvPr id="5122" name="Picture 2" descr="Network Time Server for Wind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0" y="4726310"/>
            <a:ext cx="3635428" cy="199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3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CP/IP Protocol Suite (Define Components)"/>
          <p:cNvPicPr>
            <a:picLocks noChangeAspect="1" noChangeArrowheads="1"/>
          </p:cNvPicPr>
          <p:nvPr/>
        </p:nvPicPr>
        <p:blipFill rotWithShape="1">
          <a:blip r:embed="rId3">
            <a:extLst>
              <a:ext uri="{28A0092B-C50C-407E-A947-70E740481C1C}">
                <a14:useLocalDpi xmlns:a14="http://schemas.microsoft.com/office/drawing/2010/main" val="0"/>
              </a:ext>
            </a:extLst>
          </a:blip>
          <a:srcRect l="22620" t="2981" r="3192"/>
          <a:stretch/>
        </p:blipFill>
        <p:spPr bwMode="auto">
          <a:xfrm>
            <a:off x="6804588" y="2167002"/>
            <a:ext cx="4731882" cy="3699768"/>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84775"/>
          </a:xfrm>
          <a:prstGeom prst="rect">
            <a:avLst/>
          </a:prstGeom>
          <a:noFill/>
        </p:spPr>
        <p:txBody>
          <a:bodyPr wrap="square" rtlCol="1">
            <a:spAutoFit/>
          </a:bodyPr>
          <a:lstStyle/>
          <a:p>
            <a:r>
              <a:rPr lang="en-US" sz="3200" b="1" dirty="0" smtClean="0">
                <a:solidFill>
                  <a:srgbClr val="014F6C"/>
                </a:solidFill>
                <a:latin typeface="Sakkal Majalla" panose="02000000000000000000" pitchFamily="2" charset="-78"/>
              </a:rPr>
              <a:t>Learning Objectives</a:t>
            </a:r>
            <a:endParaRPr lang="en-US" sz="3200" b="1" dirty="0">
              <a:solidFill>
                <a:srgbClr val="014F6C"/>
              </a:solidFill>
              <a:latin typeface="Sakkal Majalla" panose="02000000000000000000" pitchFamily="2" charset="-78"/>
            </a:endParaRPr>
          </a:p>
        </p:txBody>
      </p:sp>
      <p:sp>
        <p:nvSpPr>
          <p:cNvPr id="5" name="مستطيل 4"/>
          <p:cNvSpPr/>
          <p:nvPr/>
        </p:nvSpPr>
        <p:spPr>
          <a:xfrm>
            <a:off x="1534885" y="1853991"/>
            <a:ext cx="5269703" cy="2616101"/>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3200" b="1" dirty="0" smtClean="0">
                <a:solidFill>
                  <a:srgbClr val="014F6C"/>
                </a:solidFill>
                <a:latin typeface="Sakkal Majalla" panose="02000000000000000000" pitchFamily="2" charset="-78"/>
              </a:rPr>
              <a:t>TCP/IP </a:t>
            </a:r>
            <a:r>
              <a:rPr lang="en-US" sz="3200" b="1" dirty="0">
                <a:solidFill>
                  <a:srgbClr val="014F6C"/>
                </a:solidFill>
                <a:latin typeface="Sakkal Majalla" panose="02000000000000000000" pitchFamily="2" charset="-78"/>
              </a:rPr>
              <a:t>Suite Protocols.</a:t>
            </a:r>
          </a:p>
          <a:p>
            <a:pPr marL="360000" lvl="1" indent="-342900" fontAlgn="base">
              <a:lnSpc>
                <a:spcPct val="150000"/>
              </a:lnSpc>
              <a:spcAft>
                <a:spcPts val="1200"/>
              </a:spcAft>
              <a:buFont typeface="Wingdings" panose="05000000000000000000" pitchFamily="2" charset="2"/>
              <a:buChar char="§"/>
            </a:pPr>
            <a:r>
              <a:rPr lang="en-US" sz="3200" b="1" dirty="0" smtClean="0">
                <a:solidFill>
                  <a:srgbClr val="014F6C"/>
                </a:solidFill>
                <a:latin typeface="Sakkal Majalla" panose="02000000000000000000" pitchFamily="2" charset="-78"/>
              </a:rPr>
              <a:t>Internet Protocols/ports.</a:t>
            </a:r>
          </a:p>
          <a:p>
            <a:pPr marL="360000" lvl="1" indent="-342900" fontAlgn="base">
              <a:lnSpc>
                <a:spcPct val="150000"/>
              </a:lnSpc>
              <a:spcAft>
                <a:spcPts val="1200"/>
              </a:spcAft>
              <a:buFont typeface="Wingdings" panose="05000000000000000000" pitchFamily="2" charset="2"/>
              <a:buChar char="§"/>
            </a:pPr>
            <a:r>
              <a:rPr lang="en-US" sz="3200" b="1" dirty="0" smtClean="0">
                <a:solidFill>
                  <a:srgbClr val="014F6C"/>
                </a:solidFill>
                <a:latin typeface="Sakkal Majalla" panose="02000000000000000000" pitchFamily="2" charset="-78"/>
              </a:rPr>
              <a:t>FTP, DNS and HTTP Protocols.</a:t>
            </a:r>
            <a:endParaRPr lang="en-US" sz="3200" b="1" dirty="0">
              <a:solidFill>
                <a:srgbClr val="014F6C"/>
              </a:solidFill>
              <a:latin typeface="Sakkal Majalla" panose="02000000000000000000" pitchFamily="2" charset="-78"/>
            </a:endParaRPr>
          </a:p>
        </p:txBody>
      </p:sp>
    </p:spTree>
    <p:extLst>
      <p:ext uri="{BB962C8B-B14F-4D97-AF65-F5344CB8AC3E}">
        <p14:creationId xmlns:p14="http://schemas.microsoft.com/office/powerpoint/2010/main" val="2380073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AF604-6CBA-6F4A-A6F6-26E48A4D0EE4}" type="slidenum">
              <a:rPr kumimoji="0" lang="en-US" sz="1200" b="0" i="0" u="none" strike="noStrike" kern="1200" cap="none" spc="0" normalizeH="0" baseline="0" noProof="0" smtClean="0">
                <a:ln>
                  <a:noFill/>
                </a:ln>
                <a:solidFill>
                  <a:prstClr val="white"/>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ea typeface="+mn-ea"/>
              <a:cs typeface="+mn-cs"/>
            </a:endParaRPr>
          </a:p>
        </p:txBody>
      </p:sp>
      <p:sp>
        <p:nvSpPr>
          <p:cNvPr id="4" name="TextBox 36"/>
          <p:cNvSpPr txBox="1"/>
          <p:nvPr/>
        </p:nvSpPr>
        <p:spPr>
          <a:xfrm>
            <a:off x="1427966" y="1184616"/>
            <a:ext cx="9883038"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Dynamic Host Configuration Protocol (DHCP)/Port </a:t>
            </a:r>
            <a:r>
              <a:rPr lang="en-US" altLang="zh-CN" dirty="0" smtClean="0"/>
              <a:t>(-----, -----)</a:t>
            </a:r>
            <a:endParaRPr lang="en-US" altLang="zh-CN" dirty="0"/>
          </a:p>
        </p:txBody>
      </p:sp>
      <p:sp>
        <p:nvSpPr>
          <p:cNvPr id="11" name="Content Placeholder 1"/>
          <p:cNvSpPr txBox="1">
            <a:spLocks noChangeArrowheads="1"/>
          </p:cNvSpPr>
          <p:nvPr/>
        </p:nvSpPr>
        <p:spPr>
          <a:xfrm>
            <a:off x="1427966" y="1945818"/>
            <a:ext cx="10146083" cy="42420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DHCP server dynamically assigns an IP address and other network configuration parameters to a client.</a:t>
            </a:r>
          </a:p>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Enables computers to request IP addresses and networking parameters automatically.</a:t>
            </a:r>
          </a:p>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Reduces burden on network administrators.</a:t>
            </a:r>
          </a:p>
        </p:txBody>
      </p:sp>
      <p:sp>
        <p:nvSpPr>
          <p:cNvPr id="5" name="مستطيل 4"/>
          <p:cNvSpPr/>
          <p:nvPr/>
        </p:nvSpPr>
        <p:spPr>
          <a:xfrm>
            <a:off x="9670093" y="5210827"/>
            <a:ext cx="1177447" cy="688932"/>
          </a:xfrm>
          <a:prstGeom prst="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Arial" panose="020B0604020202020204" pitchFamily="34" charset="0"/>
            </a:endParaRPr>
          </a:p>
        </p:txBody>
      </p:sp>
      <p:pic>
        <p:nvPicPr>
          <p:cNvPr id="14" name="Picture 2" descr="DHCP Protocol | Complete Process, Attack, and Security. Everything you need  to know - Computer Service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200" y="3702705"/>
            <a:ext cx="3013785" cy="2747675"/>
          </a:xfrm>
          <a:prstGeom prst="rect">
            <a:avLst/>
          </a:prstGeom>
          <a:ln w="28575">
            <a:solidFill>
              <a:srgbClr val="47AED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4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a:xfrm>
            <a:off x="11800743" y="12016290"/>
            <a:ext cx="1961294" cy="1967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AF604-6CBA-6F4A-A6F6-26E48A4D0EE4}" type="slidenum">
              <a:rPr kumimoji="0" lang="en-US" sz="1200" b="0" i="0" u="none" strike="noStrike" kern="1200" cap="none" spc="0" normalizeH="0" baseline="0" noProof="0" smtClean="0">
                <a:ln>
                  <a:noFill/>
                </a:ln>
                <a:solidFill>
                  <a:prstClr val="white"/>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ea typeface="+mn-ea"/>
              <a:cs typeface="+mn-cs"/>
            </a:endParaRPr>
          </a:p>
        </p:txBody>
      </p:sp>
      <p:sp>
        <p:nvSpPr>
          <p:cNvPr id="4" name="TextBox 36"/>
          <p:cNvSpPr txBox="1"/>
          <p:nvPr/>
        </p:nvSpPr>
        <p:spPr>
          <a:xfrm>
            <a:off x="1440492" y="1202343"/>
            <a:ext cx="8918533"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lvl="0" algn="l"/>
            <a:r>
              <a:rPr lang="en-US" dirty="0"/>
              <a:t>Simple Mail Transfer Protocol (SMTP</a:t>
            </a:r>
            <a:r>
              <a:rPr lang="en-US" dirty="0" smtClean="0"/>
              <a:t>)</a:t>
            </a:r>
            <a:r>
              <a:rPr lang="en-US" altLang="zh-CN" dirty="0" smtClean="0"/>
              <a:t> </a:t>
            </a:r>
            <a:r>
              <a:rPr lang="en-US" altLang="zh-CN" dirty="0"/>
              <a:t>/ Port </a:t>
            </a:r>
            <a:r>
              <a:rPr lang="en-US" altLang="zh-CN" dirty="0" smtClean="0"/>
              <a:t>(-----)</a:t>
            </a:r>
            <a:endParaRPr lang="en-US" altLang="zh-CN" dirty="0"/>
          </a:p>
        </p:txBody>
      </p:sp>
      <p:pic>
        <p:nvPicPr>
          <p:cNvPr id="2050" name="Picture 2" descr="Simple Mail Transfer Protocol | SMTP Protocol | Gate Vidya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293" y="2920126"/>
            <a:ext cx="3852992" cy="196502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txBox="1">
            <a:spLocks noChangeArrowheads="1"/>
          </p:cNvSpPr>
          <p:nvPr/>
        </p:nvSpPr>
        <p:spPr>
          <a:xfrm>
            <a:off x="1440493" y="2201653"/>
            <a:ext cx="6726478" cy="3687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0" indent="-360000" defTabSz="914400">
              <a:spcBef>
                <a:spcPts val="600"/>
              </a:spcBef>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SMTP </a:t>
            </a:r>
            <a:r>
              <a:rPr lang="en-US" sz="2800" b="1" dirty="0">
                <a:solidFill>
                  <a:prstClr val="black"/>
                </a:solidFill>
                <a:latin typeface="Sakkal Majalla" panose="02000000000000000000" pitchFamily="2" charset="-78"/>
                <a:ea typeface="Times New Roman" panose="02020603050405020304" pitchFamily="18" charset="0"/>
              </a:rPr>
              <a:t>is a protocol used for sending email messages between mail </a:t>
            </a:r>
            <a:r>
              <a:rPr lang="en-US" sz="2800" b="1" dirty="0" smtClean="0">
                <a:solidFill>
                  <a:prstClr val="black"/>
                </a:solidFill>
                <a:latin typeface="Sakkal Majalla" panose="02000000000000000000" pitchFamily="2" charset="-78"/>
                <a:ea typeface="Times New Roman" panose="02020603050405020304" pitchFamily="18" charset="0"/>
              </a:rPr>
              <a:t>servers.</a:t>
            </a:r>
          </a:p>
          <a:p>
            <a:pPr marL="360000" indent="-360000" defTabSz="914400">
              <a:spcBef>
                <a:spcPts val="600"/>
              </a:spcBef>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It </a:t>
            </a:r>
            <a:r>
              <a:rPr lang="en-US" sz="2800" b="1" dirty="0">
                <a:solidFill>
                  <a:prstClr val="black"/>
                </a:solidFill>
                <a:latin typeface="Sakkal Majalla" panose="02000000000000000000" pitchFamily="2" charset="-78"/>
                <a:ea typeface="Times New Roman" panose="02020603050405020304" pitchFamily="18" charset="0"/>
              </a:rPr>
              <a:t>defines how email clients communicate with mail servers to send outgoing messages and how mail servers relay messages to their intended recipients.</a:t>
            </a:r>
          </a:p>
          <a:p>
            <a:pPr marL="360000" indent="-360000" defTabSz="914400">
              <a:spcBef>
                <a:spcPts val="600"/>
              </a:spcBef>
              <a:buFont typeface="Wingdings" panose="05000000000000000000" pitchFamily="2" charset="2"/>
              <a:buChar char="§"/>
              <a:defRPr/>
            </a:pPr>
            <a:r>
              <a:rPr lang="en-US" sz="2800" b="1" dirty="0">
                <a:solidFill>
                  <a:prstClr val="black"/>
                </a:solidFill>
                <a:latin typeface="Sakkal Majalla" panose="02000000000000000000" pitchFamily="2" charset="-78"/>
                <a:ea typeface="Times New Roman" panose="02020603050405020304" pitchFamily="18" charset="0"/>
              </a:rPr>
              <a:t>SMTP is essential for the reliable delivery of email across the Internet</a:t>
            </a:r>
            <a:r>
              <a:rPr lang="en-US" sz="2800" b="1" dirty="0" smtClean="0">
                <a:solidFill>
                  <a:prstClr val="black"/>
                </a:solidFill>
                <a:latin typeface="Sakkal Majalla" panose="02000000000000000000" pitchFamily="2" charset="-78"/>
                <a:ea typeface="Times New Roman" panose="02020603050405020304" pitchFamily="18" charset="0"/>
              </a:rPr>
              <a:t>.</a:t>
            </a:r>
          </a:p>
          <a:p>
            <a:pPr marL="360000" indent="-360000" defTabSz="914400">
              <a:spcBef>
                <a:spcPts val="600"/>
              </a:spcBef>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It </a:t>
            </a:r>
            <a:r>
              <a:rPr lang="en-US" sz="2800" b="1" dirty="0">
                <a:solidFill>
                  <a:prstClr val="black"/>
                </a:solidFill>
                <a:latin typeface="Sakkal Majalla" panose="02000000000000000000" pitchFamily="2" charset="-78"/>
                <a:ea typeface="Times New Roman" panose="02020603050405020304" pitchFamily="18" charset="0"/>
              </a:rPr>
              <a:t>enables users to send and receive electronic messages efficiently, facilitating communication in both personal and business settings.</a:t>
            </a:r>
          </a:p>
        </p:txBody>
      </p:sp>
    </p:spTree>
    <p:extLst>
      <p:ext uri="{BB962C8B-B14F-4D97-AF65-F5344CB8AC3E}">
        <p14:creationId xmlns:p14="http://schemas.microsoft.com/office/powerpoint/2010/main" val="110690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4192043" y="1185059"/>
            <a:ext cx="3026961" cy="61555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r>
              <a:rPr lang="en-US" sz="4000" dirty="0" smtClean="0"/>
              <a:t>H.W1</a:t>
            </a:r>
            <a:endParaRPr lang="en-GB" sz="4000" dirty="0"/>
          </a:p>
        </p:txBody>
      </p:sp>
      <p:grpSp>
        <p:nvGrpSpPr>
          <p:cNvPr id="5" name="مجموعة 4"/>
          <p:cNvGrpSpPr/>
          <p:nvPr/>
        </p:nvGrpSpPr>
        <p:grpSpPr>
          <a:xfrm>
            <a:off x="4192043" y="1890383"/>
            <a:ext cx="3026961" cy="4723359"/>
            <a:chOff x="2233971" y="1800612"/>
            <a:chExt cx="3026961" cy="4723359"/>
          </a:xfrm>
        </p:grpSpPr>
        <p:pic>
          <p:nvPicPr>
            <p:cNvPr id="2" name="Picture 2">
              <a:extLst>
                <a:ext uri="{FF2B5EF4-FFF2-40B4-BE49-F238E27FC236}">
                  <a16:creationId xmlns:a16="http://schemas.microsoft.com/office/drawing/2014/main" id="{115C71AD-2889-7198-61AC-79C6511AB6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811" b="6250"/>
            <a:stretch/>
          </p:blipFill>
          <p:spPr bwMode="auto">
            <a:xfrm>
              <a:off x="2233971" y="1800612"/>
              <a:ext cx="3026961" cy="472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956142" y="2141951"/>
              <a:ext cx="400833" cy="162838"/>
            </a:xfrm>
            <a:prstGeom prst="rect">
              <a:avLst/>
            </a:prstGeom>
            <a:solidFill>
              <a:srgbClr val="DD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2906038" y="2757504"/>
              <a:ext cx="400833" cy="162838"/>
            </a:xfrm>
            <a:prstGeom prst="rect">
              <a:avLst/>
            </a:prstGeom>
            <a:solidFill>
              <a:srgbClr val="DD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8"/>
            <p:cNvSpPr/>
            <p:nvPr/>
          </p:nvSpPr>
          <p:spPr>
            <a:xfrm>
              <a:off x="2908125" y="3291638"/>
              <a:ext cx="400833" cy="162838"/>
            </a:xfrm>
            <a:prstGeom prst="rect">
              <a:avLst/>
            </a:prstGeom>
            <a:solidFill>
              <a:srgbClr val="DD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9"/>
            <p:cNvSpPr/>
            <p:nvPr/>
          </p:nvSpPr>
          <p:spPr>
            <a:xfrm>
              <a:off x="2906037" y="4635346"/>
              <a:ext cx="400833" cy="162838"/>
            </a:xfrm>
            <a:prstGeom prst="rect">
              <a:avLst/>
            </a:prstGeom>
            <a:solidFill>
              <a:srgbClr val="DD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10"/>
            <p:cNvSpPr/>
            <p:nvPr/>
          </p:nvSpPr>
          <p:spPr>
            <a:xfrm>
              <a:off x="2908125" y="5250899"/>
              <a:ext cx="400833" cy="162838"/>
            </a:xfrm>
            <a:prstGeom prst="rect">
              <a:avLst/>
            </a:prstGeom>
            <a:solidFill>
              <a:srgbClr val="DD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a:off x="2956141" y="5814040"/>
              <a:ext cx="400833" cy="162838"/>
            </a:xfrm>
            <a:prstGeom prst="rect">
              <a:avLst/>
            </a:prstGeom>
            <a:solidFill>
              <a:srgbClr val="DD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ستطيل 13"/>
            <p:cNvSpPr/>
            <p:nvPr/>
          </p:nvSpPr>
          <p:spPr>
            <a:xfrm>
              <a:off x="2356980" y="3860105"/>
              <a:ext cx="1588719" cy="374938"/>
            </a:xfrm>
            <a:prstGeom prst="rect">
              <a:avLst/>
            </a:prstGeom>
            <a:solidFill>
              <a:srgbClr val="DD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مستطيل 14"/>
            <p:cNvSpPr/>
            <p:nvPr/>
          </p:nvSpPr>
          <p:spPr>
            <a:xfrm>
              <a:off x="2950922" y="2470253"/>
              <a:ext cx="400833" cy="162838"/>
            </a:xfrm>
            <a:prstGeom prst="rect">
              <a:avLst/>
            </a:prstGeom>
            <a:solidFill>
              <a:srgbClr val="B7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ستطيل 15"/>
            <p:cNvSpPr/>
            <p:nvPr/>
          </p:nvSpPr>
          <p:spPr>
            <a:xfrm>
              <a:off x="2913343" y="3025346"/>
              <a:ext cx="400833" cy="162838"/>
            </a:xfrm>
            <a:prstGeom prst="rect">
              <a:avLst/>
            </a:prstGeom>
            <a:solidFill>
              <a:srgbClr val="B7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مستطيل 16"/>
            <p:cNvSpPr/>
            <p:nvPr/>
          </p:nvSpPr>
          <p:spPr>
            <a:xfrm>
              <a:off x="2913343" y="3610676"/>
              <a:ext cx="400833" cy="162838"/>
            </a:xfrm>
            <a:prstGeom prst="rect">
              <a:avLst/>
            </a:prstGeom>
            <a:solidFill>
              <a:srgbClr val="B7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مستطيل 17"/>
            <p:cNvSpPr/>
            <p:nvPr/>
          </p:nvSpPr>
          <p:spPr>
            <a:xfrm>
              <a:off x="2902905" y="4364016"/>
              <a:ext cx="400833" cy="162838"/>
            </a:xfrm>
            <a:prstGeom prst="rect">
              <a:avLst/>
            </a:prstGeom>
            <a:solidFill>
              <a:srgbClr val="B7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مستطيل 18"/>
            <p:cNvSpPr/>
            <p:nvPr/>
          </p:nvSpPr>
          <p:spPr>
            <a:xfrm>
              <a:off x="2950922" y="4979281"/>
              <a:ext cx="400833" cy="162838"/>
            </a:xfrm>
            <a:prstGeom prst="rect">
              <a:avLst/>
            </a:prstGeom>
            <a:solidFill>
              <a:srgbClr val="B7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2913343" y="5513127"/>
              <a:ext cx="400833" cy="162838"/>
            </a:xfrm>
            <a:prstGeom prst="rect">
              <a:avLst/>
            </a:prstGeom>
            <a:solidFill>
              <a:srgbClr val="B7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مستطيل 20"/>
            <p:cNvSpPr/>
            <p:nvPr/>
          </p:nvSpPr>
          <p:spPr>
            <a:xfrm>
              <a:off x="2314181" y="6119171"/>
              <a:ext cx="1631518" cy="377137"/>
            </a:xfrm>
            <a:prstGeom prst="rect">
              <a:avLst/>
            </a:prstGeom>
            <a:solidFill>
              <a:srgbClr val="B7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مستطيل 22"/>
          <p:cNvSpPr/>
          <p:nvPr/>
        </p:nvSpPr>
        <p:spPr>
          <a:xfrm>
            <a:off x="1444667" y="1290699"/>
            <a:ext cx="10079277" cy="553357"/>
          </a:xfrm>
          <a:prstGeom prst="rect">
            <a:avLst/>
          </a:prstGeom>
        </p:spPr>
        <p:txBody>
          <a:bodyPr wrap="square">
            <a:spAutoFit/>
          </a:bodyPr>
          <a:lstStyle/>
          <a:p>
            <a:pPr marL="342900" lvl="0" indent="-342900" algn="just">
              <a:lnSpc>
                <a:spcPct val="107000"/>
              </a:lnSpc>
              <a:spcAft>
                <a:spcPts val="600"/>
              </a:spcAft>
              <a:buFont typeface="+mj-lt"/>
              <a:buAutoNum type="arabicPeriod"/>
            </a:pPr>
            <a:r>
              <a:rPr lang="en-US" sz="2800" b="1" dirty="0">
                <a:latin typeface="Sakkal Majalla" panose="02000000000000000000" pitchFamily="2" charset="-78"/>
                <a:ea typeface="Calibri" panose="020F0502020204030204" pitchFamily="34" charset="0"/>
                <a:cs typeface="Arial" panose="020B0604020202020204" pitchFamily="34" charset="0"/>
              </a:rPr>
              <a:t>Research Project </a:t>
            </a:r>
            <a:r>
              <a:rPr lang="en-US" sz="2800" b="1" dirty="0" smtClean="0">
                <a:latin typeface="Sakkal Majalla" panose="02000000000000000000" pitchFamily="2" charset="-78"/>
                <a:ea typeface="Calibri" panose="020F0502020204030204" pitchFamily="34" charset="0"/>
                <a:cs typeface="Arial" panose="020B0604020202020204" pitchFamily="34" charset="0"/>
              </a:rPr>
              <a:t>(5 </a:t>
            </a:r>
            <a:r>
              <a:rPr lang="en-US" sz="2800" b="1" dirty="0">
                <a:latin typeface="Sakkal Majalla" panose="02000000000000000000" pitchFamily="2" charset="-78"/>
                <a:ea typeface="Calibri" panose="020F0502020204030204" pitchFamily="34" charset="0"/>
                <a:cs typeface="Arial" panose="020B0604020202020204" pitchFamily="34" charset="0"/>
              </a:rPr>
              <a:t>Marks</a:t>
            </a:r>
            <a:r>
              <a:rPr lang="en-US" sz="2800" b="1" dirty="0" smtClean="0">
                <a:latin typeface="Sakkal Majalla" panose="02000000000000000000" pitchFamily="2" charset="-78"/>
                <a:ea typeface="Calibri" panose="020F0502020204030204" pitchFamily="34"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0360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6564" y="2349016"/>
            <a:ext cx="8618872" cy="2387600"/>
          </a:xfrm>
        </p:spPr>
        <p:txBody>
          <a:bodyPr vert="horz" lIns="91440" tIns="45720" rIns="91440" bIns="45720" rtlCol="0" anchor="b">
            <a:normAutofit fontScale="90000"/>
          </a:bodyPr>
          <a:lstStyle/>
          <a:p>
            <a:pPr lvl="1" algn="ctr" rtl="0">
              <a:lnSpc>
                <a:spcPct val="150000"/>
              </a:lnSpc>
              <a:spcBef>
                <a:spcPct val="0"/>
              </a:spcBef>
            </a:pPr>
            <a:r>
              <a:rPr lang="en-US" sz="6000" b="1" kern="1200" dirty="0">
                <a:solidFill>
                  <a:srgbClr val="014F6C"/>
                </a:solidFill>
                <a:latin typeface="+mj-lt"/>
                <a:ea typeface="+mj-ea"/>
                <a:cs typeface="+mj-cs"/>
              </a:rPr>
              <a:t>Part </a:t>
            </a:r>
            <a:r>
              <a:rPr lang="en-US" sz="6000" b="1" kern="1200" dirty="0" smtClean="0">
                <a:solidFill>
                  <a:srgbClr val="014F6C"/>
                </a:solidFill>
                <a:latin typeface="+mj-lt"/>
                <a:ea typeface="+mj-ea"/>
                <a:cs typeface="+mj-cs"/>
              </a:rPr>
              <a:t>3</a:t>
            </a:r>
            <a:r>
              <a:rPr lang="en-US" sz="6000" b="1" kern="1200" dirty="0">
                <a:solidFill>
                  <a:srgbClr val="014F6C"/>
                </a:solidFill>
                <a:latin typeface="+mj-lt"/>
                <a:ea typeface="+mj-ea"/>
                <a:cs typeface="+mj-cs"/>
              </a:rPr>
              <a:t/>
            </a:r>
            <a:br>
              <a:rPr lang="en-US" sz="6000" b="1" kern="1200" dirty="0">
                <a:solidFill>
                  <a:srgbClr val="014F6C"/>
                </a:solidFill>
                <a:latin typeface="+mj-lt"/>
                <a:ea typeface="+mj-ea"/>
                <a:cs typeface="+mj-cs"/>
              </a:rPr>
            </a:br>
            <a:r>
              <a:rPr lang="en-US" sz="4400" b="1" kern="1200" dirty="0">
                <a:solidFill>
                  <a:srgbClr val="014F6C"/>
                </a:solidFill>
                <a:latin typeface="+mj-lt"/>
                <a:ea typeface="+mj-ea"/>
                <a:cs typeface="+mj-cs"/>
              </a:rPr>
              <a:t>FTP, </a:t>
            </a:r>
            <a:r>
              <a:rPr lang="en-US" sz="4400" b="1" kern="1200" dirty="0" smtClean="0">
                <a:solidFill>
                  <a:srgbClr val="014F6C"/>
                </a:solidFill>
                <a:latin typeface="+mj-lt"/>
                <a:ea typeface="+mj-ea"/>
                <a:cs typeface="+mj-cs"/>
              </a:rPr>
              <a:t>DNS, HTTP, SSL Protocols </a:t>
            </a:r>
            <a:endParaRPr lang="en-US" sz="4400" b="1" kern="1200" dirty="0">
              <a:solidFill>
                <a:srgbClr val="014F6C"/>
              </a:solidFill>
              <a:latin typeface="+mj-lt"/>
              <a:ea typeface="+mj-ea"/>
              <a:cs typeface="+mj-cs"/>
            </a:endParaRPr>
          </a:p>
        </p:txBody>
      </p:sp>
    </p:spTree>
    <p:extLst>
      <p:ext uri="{BB962C8B-B14F-4D97-AF65-F5344CB8AC3E}">
        <p14:creationId xmlns:p14="http://schemas.microsoft.com/office/powerpoint/2010/main" val="316774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720768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File Transfer Protocol (FTP) / Port </a:t>
            </a:r>
            <a:r>
              <a:rPr lang="en-US" altLang="zh-CN" dirty="0" smtClean="0"/>
              <a:t>(-------, -------)</a:t>
            </a:r>
            <a:endParaRPr lang="en-US" altLang="zh-CN" dirty="0"/>
          </a:p>
        </p:txBody>
      </p:sp>
      <p:sp>
        <p:nvSpPr>
          <p:cNvPr id="8" name="Content Placeholder 1"/>
          <p:cNvSpPr txBox="1">
            <a:spLocks noChangeArrowheads="1"/>
          </p:cNvSpPr>
          <p:nvPr/>
        </p:nvSpPr>
        <p:spPr>
          <a:xfrm>
            <a:off x="1402914" y="2450990"/>
            <a:ext cx="10127914" cy="37593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600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Transfers computer files between a client and server on a computer network.</a:t>
            </a:r>
          </a:p>
          <a:p>
            <a:pPr marL="342900" marR="0" lvl="0" indent="-3600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Unsecure method.</a:t>
            </a:r>
          </a:p>
          <a:p>
            <a:pPr marL="342900" marR="0" lvl="0" indent="-3600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Data transferred in the clear.</a:t>
            </a:r>
          </a:p>
          <a:p>
            <a:pPr marL="342900" marR="0" lvl="0" indent="-360000" algn="just" defTabSz="4572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FTP hosts allow anonymous logons.</a:t>
            </a:r>
          </a:p>
          <a:p>
            <a:pPr marL="342900" marR="0" lvl="0" indent="-360000" algn="just" defTabSz="4572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Secure FTP (SFTP)</a:t>
            </a:r>
          </a:p>
          <a:p>
            <a:pPr marL="800100" marR="0" lvl="1" indent="-342900" algn="l" defTabSz="4572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n-US" sz="2600" b="1" i="0" u="none" strike="noStrike" kern="1200" cap="none" spc="0" normalizeH="0" baseline="0" noProof="0" dirty="0">
                <a:ln>
                  <a:noFill/>
                </a:ln>
                <a:solidFill>
                  <a:srgbClr val="47AED4"/>
                </a:solidFill>
                <a:effectLst/>
                <a:uLnTx/>
                <a:uFillTx/>
                <a:latin typeface="Sakkal Majalla" panose="02000000000000000000" pitchFamily="2" charset="-78"/>
                <a:ea typeface="+mn-ea"/>
                <a:cs typeface="Sakkal Majalla" panose="02000000000000000000" pitchFamily="2" charset="-78"/>
              </a:rPr>
              <a:t>More secure version of FTP.</a:t>
            </a:r>
          </a:p>
        </p:txBody>
      </p:sp>
      <p:pic>
        <p:nvPicPr>
          <p:cNvPr id="72706" name="Picture 2" descr="The What, Why, &amp; How of FTP serv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825" y="3247014"/>
            <a:ext cx="3725063" cy="2690323"/>
          </a:xfrm>
          <a:prstGeom prst="rect">
            <a:avLst/>
          </a:prstGeom>
          <a:ln w="28575">
            <a:solidFill>
              <a:srgbClr val="47AED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0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720768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File Transfer Protocol (FTP) / Port </a:t>
            </a:r>
            <a:r>
              <a:rPr lang="en-US" altLang="zh-CN" dirty="0" smtClean="0"/>
              <a:t>(-------, -------)</a:t>
            </a:r>
            <a:endParaRPr lang="en-US" altLang="zh-CN" dirty="0"/>
          </a:p>
        </p:txBody>
      </p:sp>
      <p:sp>
        <p:nvSpPr>
          <p:cNvPr id="8" name="Content Placeholder 1"/>
          <p:cNvSpPr txBox="1">
            <a:spLocks noChangeArrowheads="1"/>
          </p:cNvSpPr>
          <p:nvPr/>
        </p:nvSpPr>
        <p:spPr>
          <a:xfrm>
            <a:off x="1402914" y="2450990"/>
            <a:ext cx="10127914" cy="375931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60000" algn="just" defTabSz="914400">
              <a:lnSpc>
                <a:spcPct val="90000"/>
              </a:lnSpc>
              <a:spcBef>
                <a:spcPts val="600"/>
              </a:spcBef>
              <a:spcAft>
                <a:spcPts val="600"/>
              </a:spcAft>
              <a:buFont typeface="Wingdings" panose="05000000000000000000" pitchFamily="2" charset="2"/>
              <a:buChar char="§"/>
              <a:defRPr/>
            </a:pPr>
            <a:r>
              <a:rPr lang="en-US" sz="3000" b="1" dirty="0" smtClean="0">
                <a:solidFill>
                  <a:prstClr val="black"/>
                </a:solidFill>
                <a:latin typeface="Sakkal Majalla" panose="02000000000000000000" pitchFamily="2" charset="-78"/>
                <a:ea typeface="Times New Roman" panose="02020603050405020304" pitchFamily="18" charset="0"/>
              </a:rPr>
              <a:t>FTP </a:t>
            </a:r>
            <a:r>
              <a:rPr lang="en-US" sz="3000" b="1" dirty="0">
                <a:solidFill>
                  <a:prstClr val="black"/>
                </a:solidFill>
                <a:latin typeface="Sakkal Majalla" panose="02000000000000000000" pitchFamily="2" charset="-78"/>
                <a:ea typeface="Times New Roman" panose="02020603050405020304" pitchFamily="18" charset="0"/>
              </a:rPr>
              <a:t>is a protocol used for transferring files between computers over a network. It allows users to upload, download, and manage files on remote servers using FTP client software.</a:t>
            </a:r>
          </a:p>
          <a:p>
            <a:pPr indent="-360000" algn="just" defTabSz="914400">
              <a:lnSpc>
                <a:spcPct val="90000"/>
              </a:lnSpc>
              <a:spcBef>
                <a:spcPts val="600"/>
              </a:spcBef>
              <a:spcAft>
                <a:spcPts val="600"/>
              </a:spcAft>
              <a:buFont typeface="Wingdings" panose="05000000000000000000" pitchFamily="2" charset="2"/>
              <a:buChar char="§"/>
              <a:defRPr/>
            </a:pPr>
            <a:r>
              <a:rPr lang="en-US" sz="3000" b="1" dirty="0">
                <a:solidFill>
                  <a:prstClr val="black"/>
                </a:solidFill>
                <a:latin typeface="Sakkal Majalla" panose="02000000000000000000" pitchFamily="2" charset="-78"/>
                <a:ea typeface="Times New Roman" panose="02020603050405020304" pitchFamily="18" charset="0"/>
              </a:rPr>
              <a:t>FTP facilitates the exchange of large files and directories between users and servers</a:t>
            </a:r>
            <a:r>
              <a:rPr lang="en-US" sz="3000" b="1" dirty="0" smtClean="0">
                <a:solidFill>
                  <a:prstClr val="black"/>
                </a:solidFill>
                <a:latin typeface="Sakkal Majalla" panose="02000000000000000000" pitchFamily="2" charset="-78"/>
                <a:ea typeface="Times New Roman" panose="02020603050405020304" pitchFamily="18" charset="0"/>
              </a:rPr>
              <a:t>.</a:t>
            </a:r>
            <a:endParaRPr lang="ar-SA" sz="3000" b="1" dirty="0" smtClean="0">
              <a:solidFill>
                <a:prstClr val="black"/>
              </a:solidFill>
              <a:latin typeface="Sakkal Majalla" panose="02000000000000000000" pitchFamily="2" charset="-78"/>
              <a:ea typeface="Times New Roman" panose="02020603050405020304" pitchFamily="18" charset="0"/>
            </a:endParaRPr>
          </a:p>
          <a:p>
            <a:pPr indent="-360000" algn="just" defTabSz="914400">
              <a:lnSpc>
                <a:spcPct val="90000"/>
              </a:lnSpc>
              <a:spcBef>
                <a:spcPts val="600"/>
              </a:spcBef>
              <a:spcAft>
                <a:spcPts val="600"/>
              </a:spcAft>
              <a:buFont typeface="Wingdings" panose="05000000000000000000" pitchFamily="2" charset="2"/>
              <a:buChar char="§"/>
              <a:defRPr/>
            </a:pPr>
            <a:r>
              <a:rPr lang="en-US" sz="3000" b="1" dirty="0" smtClean="0">
                <a:solidFill>
                  <a:prstClr val="black"/>
                </a:solidFill>
                <a:latin typeface="Sakkal Majalla" panose="02000000000000000000" pitchFamily="2" charset="-78"/>
                <a:ea typeface="Times New Roman" panose="02020603050405020304" pitchFamily="18" charset="0"/>
              </a:rPr>
              <a:t>It </a:t>
            </a:r>
            <a:r>
              <a:rPr lang="en-US" sz="3000" b="1" dirty="0">
                <a:solidFill>
                  <a:prstClr val="black"/>
                </a:solidFill>
                <a:latin typeface="Sakkal Majalla" panose="02000000000000000000" pitchFamily="2" charset="-78"/>
                <a:ea typeface="Times New Roman" panose="02020603050405020304" pitchFamily="18" charset="0"/>
              </a:rPr>
              <a:t>is commonly used for website maintenance, software distribution, and remote file storage, providing a convenient way to transfer data over the Internet.</a:t>
            </a:r>
          </a:p>
          <a:p>
            <a:pPr marL="342900" marR="0" lvl="0" indent="-3600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endParaRPr>
          </a:p>
        </p:txBody>
      </p:sp>
    </p:spTree>
    <p:extLst>
      <p:ext uri="{BB962C8B-B14F-4D97-AF65-F5344CB8AC3E}">
        <p14:creationId xmlns:p14="http://schemas.microsoft.com/office/powerpoint/2010/main" val="155017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AF604-6CBA-6F4A-A6F6-26E48A4D0EE4}" type="slidenum">
              <a:rPr kumimoji="0" lang="en-US" sz="1200" b="0" i="0" u="none" strike="noStrike" kern="1200" cap="none" spc="0" normalizeH="0" baseline="0" noProof="0" smtClean="0">
                <a:ln>
                  <a:noFill/>
                </a:ln>
                <a:solidFill>
                  <a:prstClr val="white"/>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ea typeface="+mn-ea"/>
              <a:cs typeface="+mn-cs"/>
            </a:endParaRPr>
          </a:p>
        </p:txBody>
      </p:sp>
      <p:sp>
        <p:nvSpPr>
          <p:cNvPr id="4" name="TextBox 36"/>
          <p:cNvSpPr txBox="1"/>
          <p:nvPr/>
        </p:nvSpPr>
        <p:spPr>
          <a:xfrm>
            <a:off x="1440492" y="1202343"/>
            <a:ext cx="8918533"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Domain Name Service (DNS) / Port </a:t>
            </a:r>
            <a:r>
              <a:rPr lang="en-US" altLang="zh-CN" dirty="0" smtClean="0"/>
              <a:t>(-----)</a:t>
            </a:r>
            <a:endParaRPr lang="en-US" altLang="zh-CN" dirty="0"/>
          </a:p>
        </p:txBody>
      </p:sp>
      <p:pic>
        <p:nvPicPr>
          <p:cNvPr id="4098" name="Picture 2" descr="Working of Domain Name System (DNS) Server - Geeksfor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942" y="2201653"/>
            <a:ext cx="3650581" cy="289644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txBox="1">
            <a:spLocks noChangeArrowheads="1"/>
          </p:cNvSpPr>
          <p:nvPr/>
        </p:nvSpPr>
        <p:spPr>
          <a:xfrm>
            <a:off x="1440492" y="2201653"/>
            <a:ext cx="6237963" cy="3687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600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mn-cs"/>
              </a:rPr>
              <a:t>Hierarchical decentralized naming system for computers, services, or other resources connected to the Internet or a private network.</a:t>
            </a:r>
          </a:p>
          <a:p>
            <a:pPr indent="-360000" defTabSz="914400">
              <a:spcBef>
                <a:spcPts val="600"/>
              </a:spcBef>
              <a:spcAft>
                <a:spcPts val="600"/>
              </a:spcAft>
              <a:buFont typeface="Wingdings" panose="05000000000000000000" pitchFamily="2" charset="2"/>
              <a:buChar char="§"/>
              <a:defRPr/>
            </a:pPr>
            <a:r>
              <a:rPr lang="en-US" sz="2800" b="1" dirty="0">
                <a:solidFill>
                  <a:prstClr val="black"/>
                </a:solidFill>
                <a:latin typeface="Sakkal Majalla" panose="02000000000000000000" pitchFamily="2" charset="-78"/>
                <a:ea typeface="Times New Roman" panose="02020603050405020304" pitchFamily="18" charset="0"/>
              </a:rPr>
              <a:t>DNS </a:t>
            </a:r>
            <a:r>
              <a:rPr lang="en-US" sz="2800" b="1" dirty="0" smtClean="0">
                <a:solidFill>
                  <a:prstClr val="black"/>
                </a:solidFill>
                <a:latin typeface="Sakkal Majalla" panose="02000000000000000000" pitchFamily="2" charset="-78"/>
                <a:ea typeface="Times New Roman" panose="02020603050405020304" pitchFamily="18" charset="0"/>
              </a:rPr>
              <a:t>translates/converts </a:t>
            </a:r>
            <a:r>
              <a:rPr lang="en-US" sz="2800" b="1" dirty="0">
                <a:solidFill>
                  <a:srgbClr val="FF0000"/>
                </a:solidFill>
                <a:latin typeface="Sakkal Majalla" panose="02000000000000000000" pitchFamily="2" charset="-78"/>
                <a:ea typeface="Times New Roman" panose="02020603050405020304" pitchFamily="18" charset="0"/>
              </a:rPr>
              <a:t>domain names </a:t>
            </a:r>
            <a:r>
              <a:rPr lang="en-US" sz="2800" b="1" dirty="0">
                <a:solidFill>
                  <a:prstClr val="black"/>
                </a:solidFill>
                <a:latin typeface="Sakkal Majalla" panose="02000000000000000000" pitchFamily="2" charset="-78"/>
                <a:ea typeface="Times New Roman" panose="02020603050405020304" pitchFamily="18" charset="0"/>
              </a:rPr>
              <a:t>(e.g., www.example.com) into </a:t>
            </a:r>
            <a:r>
              <a:rPr lang="en-US" sz="2800" b="1" dirty="0">
                <a:solidFill>
                  <a:srgbClr val="FF0000"/>
                </a:solidFill>
                <a:latin typeface="Sakkal Majalla" panose="02000000000000000000" pitchFamily="2" charset="-78"/>
                <a:ea typeface="Times New Roman" panose="02020603050405020304" pitchFamily="18" charset="0"/>
              </a:rPr>
              <a:t>IP addresses </a:t>
            </a:r>
            <a:r>
              <a:rPr lang="en-US" sz="2800" b="1" dirty="0">
                <a:solidFill>
                  <a:prstClr val="black"/>
                </a:solidFill>
                <a:latin typeface="Sakkal Majalla" panose="02000000000000000000" pitchFamily="2" charset="-78"/>
                <a:ea typeface="Times New Roman" panose="02020603050405020304" pitchFamily="18" charset="0"/>
              </a:rPr>
              <a:t>that computers can understand</a:t>
            </a:r>
            <a:r>
              <a:rPr lang="en-US" sz="2800" b="1" dirty="0" smtClean="0">
                <a:solidFill>
                  <a:prstClr val="black"/>
                </a:solidFill>
                <a:latin typeface="Sakkal Majalla" panose="02000000000000000000" pitchFamily="2" charset="-78"/>
                <a:ea typeface="Times New Roman" panose="02020603050405020304" pitchFamily="18" charset="0"/>
              </a:rPr>
              <a:t>.</a:t>
            </a:r>
            <a:endParaRPr lang="en-US" sz="2800" b="1" dirty="0">
              <a:solidFill>
                <a:prstClr val="black"/>
              </a:solidFill>
              <a:latin typeface="Sakkal Majalla" panose="02000000000000000000" pitchFamily="2" charset="-78"/>
              <a:ea typeface="Times New Roman" panose="02020603050405020304" pitchFamily="18" charset="0"/>
            </a:endParaRPr>
          </a:p>
        </p:txBody>
      </p:sp>
    </p:spTree>
    <p:extLst>
      <p:ext uri="{BB962C8B-B14F-4D97-AF65-F5344CB8AC3E}">
        <p14:creationId xmlns:p14="http://schemas.microsoft.com/office/powerpoint/2010/main" val="73234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AF604-6CBA-6F4A-A6F6-26E48A4D0EE4}" type="slidenum">
              <a:rPr kumimoji="0" lang="en-US" sz="1200" b="0" i="0" u="none" strike="noStrike" kern="1200" cap="none" spc="0" normalizeH="0" baseline="0" noProof="0" smtClean="0">
                <a:ln>
                  <a:noFill/>
                </a:ln>
                <a:solidFill>
                  <a:prstClr val="white"/>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ea typeface="+mn-ea"/>
              <a:cs typeface="+mn-cs"/>
            </a:endParaRPr>
          </a:p>
        </p:txBody>
      </p:sp>
      <p:sp>
        <p:nvSpPr>
          <p:cNvPr id="4" name="TextBox 36"/>
          <p:cNvSpPr txBox="1"/>
          <p:nvPr/>
        </p:nvSpPr>
        <p:spPr>
          <a:xfrm>
            <a:off x="1440492" y="1202343"/>
            <a:ext cx="8918533"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altLang="zh-CN" dirty="0"/>
              <a:t>Domain Name Service (DNS) / Port </a:t>
            </a:r>
            <a:r>
              <a:rPr lang="en-US" altLang="zh-CN" dirty="0" smtClean="0"/>
              <a:t>(-----)</a:t>
            </a:r>
            <a:endParaRPr lang="en-US" altLang="zh-CN" dirty="0"/>
          </a:p>
        </p:txBody>
      </p:sp>
      <p:sp>
        <p:nvSpPr>
          <p:cNvPr id="9" name="Content Placeholder 1"/>
          <p:cNvSpPr txBox="1">
            <a:spLocks noChangeArrowheads="1"/>
          </p:cNvSpPr>
          <p:nvPr/>
        </p:nvSpPr>
        <p:spPr>
          <a:xfrm>
            <a:off x="1440492" y="2201653"/>
            <a:ext cx="10121031" cy="3687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60000"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It </a:t>
            </a:r>
            <a:r>
              <a:rPr lang="en-US" sz="2800" b="1" dirty="0">
                <a:solidFill>
                  <a:prstClr val="black"/>
                </a:solidFill>
                <a:latin typeface="Sakkal Majalla" panose="02000000000000000000" pitchFamily="2" charset="-78"/>
                <a:ea typeface="Times New Roman" panose="02020603050405020304" pitchFamily="18" charset="0"/>
              </a:rPr>
              <a:t>maintains a distributed database of domain names and their corresponding IP addresses, enabling users to access websites using human-readable names.</a:t>
            </a:r>
          </a:p>
          <a:p>
            <a:pPr indent="-360000" defTabSz="914400">
              <a:spcBef>
                <a:spcPts val="600"/>
              </a:spcBef>
              <a:spcAft>
                <a:spcPts val="600"/>
              </a:spcAft>
              <a:buFont typeface="Wingdings" panose="05000000000000000000" pitchFamily="2" charset="2"/>
              <a:buChar char="§"/>
              <a:defRPr/>
            </a:pPr>
            <a:r>
              <a:rPr lang="en-US" sz="2800" b="1" dirty="0">
                <a:solidFill>
                  <a:prstClr val="black"/>
                </a:solidFill>
                <a:latin typeface="Sakkal Majalla" panose="02000000000000000000" pitchFamily="2" charset="-78"/>
                <a:ea typeface="Times New Roman" panose="02020603050405020304" pitchFamily="18" charset="0"/>
              </a:rPr>
              <a:t>DNS is fundamental for navigating the Internet and accessing online resources. </a:t>
            </a:r>
            <a:endParaRPr lang="en-US" sz="2800" b="1" dirty="0" smtClean="0">
              <a:solidFill>
                <a:prstClr val="black"/>
              </a:solidFill>
              <a:latin typeface="Sakkal Majalla" panose="02000000000000000000" pitchFamily="2" charset="-78"/>
              <a:ea typeface="Times New Roman" panose="02020603050405020304" pitchFamily="18" charset="0"/>
            </a:endParaRPr>
          </a:p>
          <a:p>
            <a:pPr indent="-360000"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It </a:t>
            </a:r>
            <a:r>
              <a:rPr lang="en-US" sz="2800" b="1" dirty="0">
                <a:solidFill>
                  <a:prstClr val="black"/>
                </a:solidFill>
                <a:latin typeface="Sakkal Majalla" panose="02000000000000000000" pitchFamily="2" charset="-78"/>
                <a:ea typeface="Times New Roman" panose="02020603050405020304" pitchFamily="18" charset="0"/>
              </a:rPr>
              <a:t>plays a vital role in the resolution of domain names, ensuring seamless connectivity and efficient resource allocation on the global network.</a:t>
            </a:r>
          </a:p>
        </p:txBody>
      </p:sp>
    </p:spTree>
    <p:extLst>
      <p:ext uri="{BB962C8B-B14F-4D97-AF65-F5344CB8AC3E}">
        <p14:creationId xmlns:p14="http://schemas.microsoft.com/office/powerpoint/2010/main" val="3773716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720768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Hypertext Transfer Protocol (HTTP</a:t>
            </a:r>
            <a:r>
              <a:rPr lang="en-US" dirty="0" smtClean="0"/>
              <a:t>)</a:t>
            </a:r>
          </a:p>
        </p:txBody>
      </p:sp>
      <p:sp>
        <p:nvSpPr>
          <p:cNvPr id="8" name="Content Placeholder 1"/>
          <p:cNvSpPr txBox="1">
            <a:spLocks noChangeArrowheads="1"/>
          </p:cNvSpPr>
          <p:nvPr/>
        </p:nvSpPr>
        <p:spPr>
          <a:xfrm>
            <a:off x="1402914" y="2450990"/>
            <a:ext cx="10127914" cy="37593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HTTP </a:t>
            </a:r>
            <a:r>
              <a:rPr lang="en-US" sz="3100" b="1" dirty="0">
                <a:solidFill>
                  <a:prstClr val="black"/>
                </a:solidFill>
                <a:latin typeface="Sakkal Majalla" panose="02000000000000000000" pitchFamily="2" charset="-78"/>
                <a:ea typeface="Times New Roman" panose="02020603050405020304" pitchFamily="18" charset="0"/>
              </a:rPr>
              <a:t>is an application-layer protocol used for transmitting and retrieving hypertext documents, typically web pages, over the Internet. It operates in a client-server model where a web browser acts as the client and requests resources from web servers.</a:t>
            </a:r>
          </a:p>
          <a:p>
            <a:pPr indent="-360000" algn="just" defTabSz="914400">
              <a:lnSpc>
                <a:spcPct val="80000"/>
              </a:lnSpc>
              <a:spcBef>
                <a:spcPts val="600"/>
              </a:spcBef>
              <a:spcAft>
                <a:spcPts val="600"/>
              </a:spcAft>
              <a:buFont typeface="Wingdings" panose="05000000000000000000" pitchFamily="2" charset="2"/>
              <a:buChar char="§"/>
              <a:defRPr/>
            </a:pPr>
            <a:r>
              <a:rPr lang="en-US" sz="3100" b="1" dirty="0">
                <a:solidFill>
                  <a:prstClr val="black"/>
                </a:solidFill>
                <a:latin typeface="Sakkal Majalla" panose="02000000000000000000" pitchFamily="2" charset="-78"/>
                <a:ea typeface="Times New Roman" panose="02020603050405020304" pitchFamily="18" charset="0"/>
              </a:rPr>
              <a:t>HTTP is the primary protocol for accessing and navigating the World Wide Web. It enables users to browse websites, interact with web applications, and access online content seamlessly, driving the modern digital economy.</a:t>
            </a:r>
          </a:p>
        </p:txBody>
      </p:sp>
    </p:spTree>
    <p:extLst>
      <p:ext uri="{BB962C8B-B14F-4D97-AF65-F5344CB8AC3E}">
        <p14:creationId xmlns:p14="http://schemas.microsoft.com/office/powerpoint/2010/main" val="907498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720768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Hypertext Transfer Protocol (HTTP</a:t>
            </a:r>
            <a:r>
              <a:rPr lang="en-US" dirty="0" smtClean="0"/>
              <a:t>)</a:t>
            </a:r>
          </a:p>
        </p:txBody>
      </p:sp>
      <p:sp>
        <p:nvSpPr>
          <p:cNvPr id="8" name="Content Placeholder 1"/>
          <p:cNvSpPr txBox="1">
            <a:spLocks noChangeArrowheads="1"/>
          </p:cNvSpPr>
          <p:nvPr/>
        </p:nvSpPr>
        <p:spPr>
          <a:xfrm>
            <a:off x="1402914" y="2450990"/>
            <a:ext cx="10127914" cy="37593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The </a:t>
            </a:r>
            <a:r>
              <a:rPr lang="en-US" sz="3100" b="1" dirty="0">
                <a:solidFill>
                  <a:prstClr val="black"/>
                </a:solidFill>
                <a:latin typeface="Sakkal Majalla" panose="02000000000000000000" pitchFamily="2" charset="-78"/>
                <a:ea typeface="Times New Roman" panose="02020603050405020304" pitchFamily="18" charset="0"/>
              </a:rPr>
              <a:t>Hypertext Transfer Protocol (HTTP) is the foundation of the World Wide Web, and is used to load webpages using hypertext links</a:t>
            </a:r>
            <a:r>
              <a:rPr lang="en-US" sz="3100" b="1" dirty="0" smtClean="0">
                <a:solidFill>
                  <a:prstClr val="black"/>
                </a:solidFill>
                <a:latin typeface="Sakkal Majalla" panose="02000000000000000000" pitchFamily="2" charset="-78"/>
                <a:ea typeface="Times New Roman" panose="02020603050405020304" pitchFamily="18" charset="0"/>
              </a:rPr>
              <a:t>.</a:t>
            </a:r>
          </a:p>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HTTP </a:t>
            </a:r>
            <a:r>
              <a:rPr lang="en-US" sz="3100" b="1" dirty="0">
                <a:solidFill>
                  <a:prstClr val="black"/>
                </a:solidFill>
                <a:latin typeface="Sakkal Majalla" panose="02000000000000000000" pitchFamily="2" charset="-78"/>
                <a:ea typeface="Times New Roman" panose="02020603050405020304" pitchFamily="18" charset="0"/>
              </a:rPr>
              <a:t>is an </a:t>
            </a:r>
            <a:r>
              <a:rPr lang="en-US" sz="2800" b="1" dirty="0">
                <a:solidFill>
                  <a:prstClr val="black"/>
                </a:solidFill>
                <a:latin typeface="Sakkal Majalla" panose="02000000000000000000" pitchFamily="2" charset="-78"/>
                <a:ea typeface="Times New Roman" panose="02020603050405020304" pitchFamily="18" charset="0"/>
              </a:rPr>
              <a:t>application</a:t>
            </a:r>
            <a:r>
              <a:rPr lang="en-US" sz="3100" b="1" dirty="0">
                <a:solidFill>
                  <a:prstClr val="black"/>
                </a:solidFill>
                <a:latin typeface="Sakkal Majalla" panose="02000000000000000000" pitchFamily="2" charset="-78"/>
                <a:ea typeface="Times New Roman" panose="02020603050405020304" pitchFamily="18" charset="0"/>
              </a:rPr>
              <a:t> layer protocol designed to transfer </a:t>
            </a:r>
            <a:r>
              <a:rPr lang="en-US" sz="2800" b="1" dirty="0">
                <a:solidFill>
                  <a:prstClr val="black"/>
                </a:solidFill>
                <a:latin typeface="Sakkal Majalla" panose="02000000000000000000" pitchFamily="2" charset="-78"/>
                <a:ea typeface="Times New Roman" panose="02020603050405020304" pitchFamily="18" charset="0"/>
              </a:rPr>
              <a:t>information</a:t>
            </a:r>
            <a:r>
              <a:rPr lang="en-US" sz="3100" b="1" dirty="0">
                <a:solidFill>
                  <a:prstClr val="black"/>
                </a:solidFill>
                <a:latin typeface="Sakkal Majalla" panose="02000000000000000000" pitchFamily="2" charset="-78"/>
                <a:ea typeface="Times New Roman" panose="02020603050405020304" pitchFamily="18" charset="0"/>
              </a:rPr>
              <a:t> between networked devices and runs on top of other layers of the network </a:t>
            </a:r>
            <a:r>
              <a:rPr lang="en-US" sz="2800" b="1" dirty="0">
                <a:solidFill>
                  <a:prstClr val="black"/>
                </a:solidFill>
                <a:latin typeface="Sakkal Majalla" panose="02000000000000000000" pitchFamily="2" charset="-78"/>
                <a:ea typeface="Times New Roman" panose="02020603050405020304" pitchFamily="18" charset="0"/>
              </a:rPr>
              <a:t>protocol</a:t>
            </a:r>
            <a:r>
              <a:rPr lang="en-US" sz="3100" b="1" dirty="0">
                <a:solidFill>
                  <a:prstClr val="black"/>
                </a:solidFill>
                <a:latin typeface="Sakkal Majalla" panose="02000000000000000000" pitchFamily="2" charset="-78"/>
                <a:ea typeface="Times New Roman" panose="02020603050405020304" pitchFamily="18" charset="0"/>
              </a:rPr>
              <a:t> stack</a:t>
            </a:r>
            <a:r>
              <a:rPr lang="en-US" sz="3100" b="1" dirty="0" smtClean="0">
                <a:solidFill>
                  <a:prstClr val="black"/>
                </a:solidFill>
                <a:latin typeface="Sakkal Majalla" panose="02000000000000000000" pitchFamily="2" charset="-78"/>
                <a:ea typeface="Times New Roman" panose="02020603050405020304" pitchFamily="18" charset="0"/>
              </a:rPr>
              <a:t>.</a:t>
            </a:r>
          </a:p>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A </a:t>
            </a:r>
            <a:r>
              <a:rPr lang="en-US" sz="3100" b="1" dirty="0">
                <a:solidFill>
                  <a:prstClr val="black"/>
                </a:solidFill>
                <a:latin typeface="Sakkal Majalla" panose="02000000000000000000" pitchFamily="2" charset="-78"/>
                <a:ea typeface="Times New Roman" panose="02020603050405020304" pitchFamily="18" charset="0"/>
              </a:rPr>
              <a:t>typical flow over HTTP involves a client machine making a request to a server, which then sends a response message.</a:t>
            </a:r>
          </a:p>
        </p:txBody>
      </p:sp>
    </p:spTree>
    <p:extLst>
      <p:ext uri="{BB962C8B-B14F-4D97-AF65-F5344CB8AC3E}">
        <p14:creationId xmlns:p14="http://schemas.microsoft.com/office/powerpoint/2010/main" val="334585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6564" y="2349016"/>
            <a:ext cx="8618872" cy="2387600"/>
          </a:xfrm>
        </p:spPr>
        <p:txBody>
          <a:bodyPr vert="horz" lIns="91440" tIns="45720" rIns="91440" bIns="45720" rtlCol="0" anchor="b">
            <a:normAutofit fontScale="90000"/>
          </a:bodyPr>
          <a:lstStyle/>
          <a:p>
            <a:pPr lvl="1" algn="ctr" rtl="0">
              <a:lnSpc>
                <a:spcPct val="150000"/>
              </a:lnSpc>
              <a:spcBef>
                <a:spcPct val="0"/>
              </a:spcBef>
            </a:pPr>
            <a:r>
              <a:rPr lang="en-US" sz="6000" b="1" kern="1200" dirty="0">
                <a:solidFill>
                  <a:srgbClr val="014F6C"/>
                </a:solidFill>
                <a:latin typeface="+mj-lt"/>
                <a:ea typeface="+mj-ea"/>
                <a:cs typeface="+mj-cs"/>
              </a:rPr>
              <a:t>Part </a:t>
            </a:r>
            <a:r>
              <a:rPr lang="en-US" sz="6000" b="1" kern="1200" dirty="0" smtClean="0">
                <a:solidFill>
                  <a:srgbClr val="014F6C"/>
                </a:solidFill>
                <a:latin typeface="+mj-lt"/>
                <a:ea typeface="+mj-ea"/>
                <a:cs typeface="+mj-cs"/>
              </a:rPr>
              <a:t>1</a:t>
            </a:r>
            <a:r>
              <a:rPr lang="en-US" sz="6000" b="1" kern="1200" dirty="0">
                <a:solidFill>
                  <a:srgbClr val="014F6C"/>
                </a:solidFill>
                <a:latin typeface="+mj-lt"/>
                <a:ea typeface="+mj-ea"/>
                <a:cs typeface="+mj-cs"/>
              </a:rPr>
              <a:t/>
            </a:r>
            <a:br>
              <a:rPr lang="en-US" sz="6000" b="1" kern="1200" dirty="0">
                <a:solidFill>
                  <a:srgbClr val="014F6C"/>
                </a:solidFill>
                <a:latin typeface="+mj-lt"/>
                <a:ea typeface="+mj-ea"/>
                <a:cs typeface="+mj-cs"/>
              </a:rPr>
            </a:br>
            <a:r>
              <a:rPr lang="en-US" sz="4400" b="1" kern="1200" dirty="0" smtClean="0">
                <a:solidFill>
                  <a:srgbClr val="014F6C"/>
                </a:solidFill>
                <a:latin typeface="+mj-lt"/>
                <a:ea typeface="+mj-ea"/>
                <a:cs typeface="+mj-cs"/>
              </a:rPr>
              <a:t>Internet </a:t>
            </a:r>
            <a:r>
              <a:rPr lang="en-US" sz="4400" b="1" kern="1200" dirty="0">
                <a:solidFill>
                  <a:srgbClr val="014F6C"/>
                </a:solidFill>
                <a:latin typeface="+mj-lt"/>
                <a:ea typeface="+mj-ea"/>
                <a:cs typeface="+mj-cs"/>
              </a:rPr>
              <a:t>Protocols Suite</a:t>
            </a:r>
          </a:p>
        </p:txBody>
      </p:sp>
    </p:spTree>
    <p:extLst>
      <p:ext uri="{BB962C8B-B14F-4D97-AF65-F5344CB8AC3E}">
        <p14:creationId xmlns:p14="http://schemas.microsoft.com/office/powerpoint/2010/main" val="1375115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915652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lvl="0" algn="l"/>
            <a:r>
              <a:rPr lang="en-US" dirty="0"/>
              <a:t>Secure Socket Layer/Transport Layer Security </a:t>
            </a:r>
            <a:r>
              <a:rPr lang="en-US" dirty="0" smtClean="0"/>
              <a:t>(SSL/TLS)</a:t>
            </a:r>
            <a:endParaRPr lang="en-US" dirty="0"/>
          </a:p>
        </p:txBody>
      </p:sp>
      <p:sp>
        <p:nvSpPr>
          <p:cNvPr id="8" name="Content Placeholder 1"/>
          <p:cNvSpPr txBox="1">
            <a:spLocks noChangeArrowheads="1"/>
          </p:cNvSpPr>
          <p:nvPr/>
        </p:nvSpPr>
        <p:spPr>
          <a:xfrm>
            <a:off x="1402914" y="2450989"/>
            <a:ext cx="10127914" cy="42754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0"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SSL/TLS </a:t>
            </a:r>
            <a:r>
              <a:rPr lang="en-US" sz="2800" b="1" dirty="0">
                <a:solidFill>
                  <a:prstClr val="black"/>
                </a:solidFill>
                <a:latin typeface="Sakkal Majalla" panose="02000000000000000000" pitchFamily="2" charset="-78"/>
                <a:ea typeface="Times New Roman" panose="02020603050405020304" pitchFamily="18" charset="0"/>
              </a:rPr>
              <a:t>protocols provide secure communication over a network by encrypting data transmitted between clients and servers</a:t>
            </a:r>
            <a:r>
              <a:rPr lang="en-US" sz="2800" b="1" dirty="0" smtClean="0">
                <a:solidFill>
                  <a:prstClr val="black"/>
                </a:solidFill>
                <a:latin typeface="Sakkal Majalla" panose="02000000000000000000" pitchFamily="2" charset="-78"/>
                <a:ea typeface="Times New Roman" panose="02020603050405020304" pitchFamily="18" charset="0"/>
              </a:rPr>
              <a:t>.</a:t>
            </a:r>
          </a:p>
          <a:p>
            <a:pPr marL="360000"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They </a:t>
            </a:r>
            <a:r>
              <a:rPr lang="en-US" sz="2800" b="1" dirty="0">
                <a:solidFill>
                  <a:prstClr val="black"/>
                </a:solidFill>
                <a:latin typeface="Sakkal Majalla" panose="02000000000000000000" pitchFamily="2" charset="-78"/>
                <a:ea typeface="Times New Roman" panose="02020603050405020304" pitchFamily="18" charset="0"/>
              </a:rPr>
              <a:t>establish a secure connection, authenticate parties involved, and ensure data integrity and confidentiality.</a:t>
            </a:r>
          </a:p>
          <a:p>
            <a:pPr marL="360000" indent="-360000" algn="just" defTabSz="914400">
              <a:spcBef>
                <a:spcPts val="600"/>
              </a:spcBef>
              <a:spcAft>
                <a:spcPts val="600"/>
              </a:spcAft>
              <a:buFont typeface="Wingdings" panose="05000000000000000000" pitchFamily="2" charset="2"/>
              <a:buChar char="§"/>
              <a:defRPr/>
            </a:pPr>
            <a:r>
              <a:rPr lang="en-US" sz="2800" b="1" dirty="0">
                <a:solidFill>
                  <a:prstClr val="black"/>
                </a:solidFill>
                <a:latin typeface="Sakkal Majalla" panose="02000000000000000000" pitchFamily="2" charset="-78"/>
                <a:ea typeface="Times New Roman" panose="02020603050405020304" pitchFamily="18" charset="0"/>
              </a:rPr>
              <a:t>SSL/TLS protocols are crucial for securing sensitive information such as personal data, financial transactions, and confidential communications over the Internet</a:t>
            </a:r>
            <a:r>
              <a:rPr lang="en-US" sz="2800" b="1" dirty="0" smtClean="0">
                <a:solidFill>
                  <a:prstClr val="black"/>
                </a:solidFill>
                <a:latin typeface="Sakkal Majalla" panose="02000000000000000000" pitchFamily="2" charset="-78"/>
                <a:ea typeface="Times New Roman" panose="02020603050405020304" pitchFamily="18" charset="0"/>
              </a:rPr>
              <a:t>.</a:t>
            </a:r>
          </a:p>
          <a:p>
            <a:pPr marL="360000"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They </a:t>
            </a:r>
            <a:r>
              <a:rPr lang="en-US" sz="2800" b="1" dirty="0">
                <a:solidFill>
                  <a:prstClr val="black"/>
                </a:solidFill>
                <a:latin typeface="Sakkal Majalla" panose="02000000000000000000" pitchFamily="2" charset="-78"/>
                <a:ea typeface="Times New Roman" panose="02020603050405020304" pitchFamily="18" charset="0"/>
              </a:rPr>
              <a:t>are widely used in e-commerce, online banking, and secure communication platforms.</a:t>
            </a:r>
          </a:p>
        </p:txBody>
      </p:sp>
    </p:spTree>
    <p:extLst>
      <p:ext uri="{BB962C8B-B14F-4D97-AF65-F5344CB8AC3E}">
        <p14:creationId xmlns:p14="http://schemas.microsoft.com/office/powerpoint/2010/main" val="10942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915652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lvl="0" algn="l"/>
            <a:r>
              <a:rPr lang="en-US" dirty="0"/>
              <a:t>Secure Socket Layer/Transport Layer Security </a:t>
            </a:r>
            <a:r>
              <a:rPr lang="en-US" dirty="0" smtClean="0"/>
              <a:t>(SSL/TLS)</a:t>
            </a:r>
            <a:endParaRPr lang="en-US" dirty="0"/>
          </a:p>
        </p:txBody>
      </p:sp>
      <p:sp>
        <p:nvSpPr>
          <p:cNvPr id="8" name="Content Placeholder 1"/>
          <p:cNvSpPr txBox="1">
            <a:spLocks noChangeArrowheads="1"/>
          </p:cNvSpPr>
          <p:nvPr/>
        </p:nvSpPr>
        <p:spPr>
          <a:xfrm>
            <a:off x="1402914" y="2450989"/>
            <a:ext cx="10127914" cy="42754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Secure </a:t>
            </a:r>
            <a:r>
              <a:rPr lang="en-US" sz="2800" b="1" dirty="0">
                <a:solidFill>
                  <a:prstClr val="black"/>
                </a:solidFill>
                <a:latin typeface="Sakkal Majalla" panose="02000000000000000000" pitchFamily="2" charset="-78"/>
                <a:ea typeface="Times New Roman" panose="02020603050405020304" pitchFamily="18" charset="0"/>
              </a:rPr>
              <a:t>Sockets Layer (SSL) is a protocol used to establish secured connections, typically between a server and web browser</a:t>
            </a:r>
            <a:r>
              <a:rPr lang="en-US" sz="2800" b="1" dirty="0" smtClean="0">
                <a:solidFill>
                  <a:prstClr val="black"/>
                </a:solidFill>
                <a:latin typeface="Sakkal Majalla" panose="02000000000000000000" pitchFamily="2" charset="-78"/>
                <a:ea typeface="Times New Roman" panose="02020603050405020304" pitchFamily="18" charset="0"/>
              </a:rPr>
              <a:t>.</a:t>
            </a:r>
            <a:endParaRPr lang="ar-SA" sz="2800" b="1" dirty="0" smtClean="0">
              <a:solidFill>
                <a:prstClr val="black"/>
              </a:solidFill>
              <a:latin typeface="Sakkal Majalla" panose="02000000000000000000" pitchFamily="2" charset="-78"/>
              <a:ea typeface="Times New Roman" panose="02020603050405020304" pitchFamily="18" charset="0"/>
            </a:endParaRPr>
          </a:p>
          <a:p>
            <a:pPr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All </a:t>
            </a:r>
            <a:r>
              <a:rPr lang="en-US" sz="2800" b="1" dirty="0">
                <a:solidFill>
                  <a:prstClr val="black"/>
                </a:solidFill>
                <a:latin typeface="Sakkal Majalla" panose="02000000000000000000" pitchFamily="2" charset="-78"/>
                <a:ea typeface="Times New Roman" panose="02020603050405020304" pitchFamily="18" charset="0"/>
              </a:rPr>
              <a:t>information sent through a SSL connection is encrypted, so it can only be accessed by the intended recipient</a:t>
            </a:r>
            <a:r>
              <a:rPr lang="en-US" sz="2800" b="1" dirty="0" smtClean="0">
                <a:solidFill>
                  <a:prstClr val="black"/>
                </a:solidFill>
                <a:latin typeface="Sakkal Majalla" panose="02000000000000000000" pitchFamily="2" charset="-78"/>
                <a:ea typeface="Times New Roman" panose="02020603050405020304" pitchFamily="18" charset="0"/>
              </a:rPr>
              <a:t>.</a:t>
            </a:r>
            <a:endParaRPr lang="ar-SA" sz="2800" b="1" dirty="0" smtClean="0">
              <a:solidFill>
                <a:prstClr val="black"/>
              </a:solidFill>
              <a:latin typeface="Sakkal Majalla" panose="02000000000000000000" pitchFamily="2" charset="-78"/>
              <a:ea typeface="Times New Roman" panose="02020603050405020304" pitchFamily="18" charset="0"/>
            </a:endParaRPr>
          </a:p>
          <a:p>
            <a:pPr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This </a:t>
            </a:r>
            <a:r>
              <a:rPr lang="en-US" sz="2800" b="1" dirty="0">
                <a:solidFill>
                  <a:prstClr val="black"/>
                </a:solidFill>
                <a:latin typeface="Sakkal Majalla" panose="02000000000000000000" pitchFamily="2" charset="-78"/>
                <a:ea typeface="Times New Roman" panose="02020603050405020304" pitchFamily="18" charset="0"/>
              </a:rPr>
              <a:t>facilitates the secure exchange of sensitive data, including login details, credit card information and email content</a:t>
            </a:r>
            <a:r>
              <a:rPr lang="en-US" sz="2800" b="1" dirty="0" smtClean="0">
                <a:solidFill>
                  <a:prstClr val="black"/>
                </a:solidFill>
                <a:latin typeface="Sakkal Majalla" panose="02000000000000000000" pitchFamily="2" charset="-78"/>
                <a:ea typeface="Times New Roman" panose="02020603050405020304" pitchFamily="18" charset="0"/>
              </a:rPr>
              <a:t>.</a:t>
            </a:r>
          </a:p>
        </p:txBody>
      </p:sp>
    </p:spTree>
    <p:extLst>
      <p:ext uri="{BB962C8B-B14F-4D97-AF65-F5344CB8AC3E}">
        <p14:creationId xmlns:p14="http://schemas.microsoft.com/office/powerpoint/2010/main" val="257182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915652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lvl="0" algn="l"/>
            <a:r>
              <a:rPr lang="en-US" dirty="0"/>
              <a:t>Secure Socket Layer/Transport Layer Security </a:t>
            </a:r>
            <a:r>
              <a:rPr lang="en-US" dirty="0" smtClean="0"/>
              <a:t>(SSL/TLS)</a:t>
            </a:r>
            <a:endParaRPr lang="en-US" dirty="0"/>
          </a:p>
        </p:txBody>
      </p:sp>
      <p:sp>
        <p:nvSpPr>
          <p:cNvPr id="8" name="Content Placeholder 1"/>
          <p:cNvSpPr txBox="1">
            <a:spLocks noChangeArrowheads="1"/>
          </p:cNvSpPr>
          <p:nvPr/>
        </p:nvSpPr>
        <p:spPr>
          <a:xfrm>
            <a:off x="1402914" y="2450989"/>
            <a:ext cx="10127914" cy="42754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As </a:t>
            </a:r>
            <a:r>
              <a:rPr lang="en-US" sz="2800" b="1" dirty="0">
                <a:solidFill>
                  <a:prstClr val="black"/>
                </a:solidFill>
                <a:latin typeface="Sakkal Majalla" panose="02000000000000000000" pitchFamily="2" charset="-78"/>
                <a:ea typeface="Times New Roman" panose="02020603050405020304" pitchFamily="18" charset="0"/>
              </a:rPr>
              <a:t>of 2015, the last version of SSL (3.0) was officially deprecated</a:t>
            </a:r>
            <a:r>
              <a:rPr lang="en-US" sz="2800" b="1" dirty="0" smtClean="0">
                <a:solidFill>
                  <a:prstClr val="black"/>
                </a:solidFill>
                <a:latin typeface="Sakkal Majalla" panose="02000000000000000000" pitchFamily="2" charset="-78"/>
                <a:ea typeface="Times New Roman" panose="02020603050405020304" pitchFamily="18" charset="0"/>
              </a:rPr>
              <a:t>.</a:t>
            </a:r>
            <a:endParaRPr lang="ar-SA" sz="2800" b="1" dirty="0" smtClean="0">
              <a:solidFill>
                <a:prstClr val="black"/>
              </a:solidFill>
              <a:latin typeface="Sakkal Majalla" panose="02000000000000000000" pitchFamily="2" charset="-78"/>
              <a:ea typeface="Times New Roman" panose="02020603050405020304" pitchFamily="18" charset="0"/>
            </a:endParaRPr>
          </a:p>
          <a:p>
            <a:pPr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It </a:t>
            </a:r>
            <a:r>
              <a:rPr lang="en-US" sz="2800" b="1" dirty="0">
                <a:solidFill>
                  <a:prstClr val="black"/>
                </a:solidFill>
                <a:latin typeface="Sakkal Majalla" panose="02000000000000000000" pitchFamily="2" charset="-78"/>
                <a:ea typeface="Times New Roman" panose="02020603050405020304" pitchFamily="18" charset="0"/>
              </a:rPr>
              <a:t>has been replaced by TLS (Transport Layer Security), which provides stronger encryption while serving a similar function</a:t>
            </a:r>
            <a:r>
              <a:rPr lang="en-US" sz="2800" b="1" dirty="0" smtClean="0">
                <a:solidFill>
                  <a:prstClr val="black"/>
                </a:solidFill>
                <a:latin typeface="Sakkal Majalla" panose="02000000000000000000" pitchFamily="2" charset="-78"/>
                <a:ea typeface="Times New Roman" panose="02020603050405020304" pitchFamily="18" charset="0"/>
              </a:rPr>
              <a:t>.</a:t>
            </a:r>
            <a:endParaRPr lang="ar-SA" sz="2800" b="1" dirty="0" smtClean="0">
              <a:solidFill>
                <a:prstClr val="black"/>
              </a:solidFill>
              <a:latin typeface="Sakkal Majalla" panose="02000000000000000000" pitchFamily="2" charset="-78"/>
              <a:ea typeface="Times New Roman" panose="02020603050405020304" pitchFamily="18" charset="0"/>
            </a:endParaRPr>
          </a:p>
          <a:p>
            <a:pPr indent="-360000" algn="just" defTabSz="914400">
              <a:spcBef>
                <a:spcPts val="600"/>
              </a:spcBef>
              <a:spcAft>
                <a:spcPts val="600"/>
              </a:spcAft>
              <a:buFont typeface="Wingdings" panose="05000000000000000000" pitchFamily="2" charset="2"/>
              <a:buChar char="§"/>
              <a:defRPr/>
            </a:pPr>
            <a:r>
              <a:rPr lang="en-US" sz="2800" b="1" dirty="0" smtClean="0">
                <a:solidFill>
                  <a:prstClr val="black"/>
                </a:solidFill>
                <a:latin typeface="Sakkal Majalla" panose="02000000000000000000" pitchFamily="2" charset="-78"/>
                <a:ea typeface="Times New Roman" panose="02020603050405020304" pitchFamily="18" charset="0"/>
              </a:rPr>
              <a:t>However</a:t>
            </a:r>
            <a:r>
              <a:rPr lang="en-US" sz="2800" b="1" dirty="0">
                <a:solidFill>
                  <a:prstClr val="black"/>
                </a:solidFill>
                <a:latin typeface="Sakkal Majalla" panose="02000000000000000000" pitchFamily="2" charset="-78"/>
                <a:ea typeface="Times New Roman" panose="02020603050405020304" pitchFamily="18" charset="0"/>
              </a:rPr>
              <a:t>, the original name has stuck; many still refer to TLS as “SSL/TLS” or simply “SSL</a:t>
            </a:r>
            <a:r>
              <a:rPr lang="en-US" sz="2800" b="1" dirty="0" smtClean="0">
                <a:solidFill>
                  <a:prstClr val="black"/>
                </a:solidFill>
                <a:latin typeface="Sakkal Majalla" panose="02000000000000000000" pitchFamily="2" charset="-78"/>
                <a:ea typeface="Times New Roman" panose="02020603050405020304" pitchFamily="18" charset="0"/>
              </a:rPr>
              <a:t>”.</a:t>
            </a:r>
            <a:endParaRPr lang="en-US" sz="2800" b="1" dirty="0">
              <a:solidFill>
                <a:prstClr val="black"/>
              </a:solidFill>
              <a:latin typeface="Sakkal Majalla" panose="02000000000000000000" pitchFamily="2" charset="-78"/>
              <a:ea typeface="Times New Roman" panose="02020603050405020304" pitchFamily="18" charset="0"/>
            </a:endParaRPr>
          </a:p>
        </p:txBody>
      </p:sp>
    </p:spTree>
    <p:extLst>
      <p:ext uri="{BB962C8B-B14F-4D97-AF65-F5344CB8AC3E}">
        <p14:creationId xmlns:p14="http://schemas.microsoft.com/office/powerpoint/2010/main" val="3143344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720768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smtClean="0"/>
              <a:t>Secure Hypertext </a:t>
            </a:r>
            <a:r>
              <a:rPr lang="en-US" dirty="0"/>
              <a:t>Transfer Protocol (</a:t>
            </a:r>
            <a:r>
              <a:rPr lang="en-US" dirty="0" smtClean="0"/>
              <a:t>HTTPS)</a:t>
            </a:r>
          </a:p>
        </p:txBody>
      </p:sp>
      <p:sp>
        <p:nvSpPr>
          <p:cNvPr id="8" name="Content Placeholder 1"/>
          <p:cNvSpPr txBox="1">
            <a:spLocks noChangeArrowheads="1"/>
          </p:cNvSpPr>
          <p:nvPr/>
        </p:nvSpPr>
        <p:spPr>
          <a:xfrm>
            <a:off x="1402914" y="2450989"/>
            <a:ext cx="10127914" cy="421285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Hypertext </a:t>
            </a:r>
            <a:r>
              <a:rPr lang="en-US" sz="3100" b="1" dirty="0">
                <a:solidFill>
                  <a:prstClr val="black"/>
                </a:solidFill>
                <a:latin typeface="Sakkal Majalla" panose="02000000000000000000" pitchFamily="2" charset="-78"/>
                <a:ea typeface="Times New Roman" panose="02020603050405020304" pitchFamily="18" charset="0"/>
              </a:rPr>
              <a:t>transfer protocol secure (HTTPS) is the secure version of </a:t>
            </a:r>
            <a:r>
              <a:rPr lang="en-US" sz="3100" b="1" dirty="0" smtClean="0">
                <a:solidFill>
                  <a:prstClr val="black"/>
                </a:solidFill>
                <a:latin typeface="Sakkal Majalla" panose="02000000000000000000" pitchFamily="2" charset="-78"/>
                <a:ea typeface="Times New Roman" panose="02020603050405020304" pitchFamily="18" charset="0"/>
              </a:rPr>
              <a:t>HTTP.</a:t>
            </a:r>
          </a:p>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HTTPS </a:t>
            </a:r>
            <a:r>
              <a:rPr lang="en-US" sz="3100" b="1" dirty="0">
                <a:solidFill>
                  <a:prstClr val="black"/>
                </a:solidFill>
                <a:latin typeface="Sakkal Majalla" panose="02000000000000000000" pitchFamily="2" charset="-78"/>
                <a:ea typeface="Times New Roman" panose="02020603050405020304" pitchFamily="18" charset="0"/>
              </a:rPr>
              <a:t>is encrypted in order to increase security of data transfer</a:t>
            </a:r>
            <a:r>
              <a:rPr lang="en-US" sz="3100" b="1" dirty="0" smtClean="0">
                <a:solidFill>
                  <a:prstClr val="black"/>
                </a:solidFill>
                <a:latin typeface="Sakkal Majalla" panose="02000000000000000000" pitchFamily="2" charset="-78"/>
                <a:ea typeface="Times New Roman" panose="02020603050405020304" pitchFamily="18" charset="0"/>
              </a:rPr>
              <a:t>.</a:t>
            </a:r>
          </a:p>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 </a:t>
            </a:r>
            <a:r>
              <a:rPr lang="en-US" sz="3100" b="1" dirty="0">
                <a:solidFill>
                  <a:prstClr val="black"/>
                </a:solidFill>
                <a:latin typeface="Sakkal Majalla" panose="02000000000000000000" pitchFamily="2" charset="-78"/>
                <a:ea typeface="Times New Roman" panose="02020603050405020304" pitchFamily="18" charset="0"/>
              </a:rPr>
              <a:t>This is particularly important when users transmit sensitive </a:t>
            </a:r>
            <a:r>
              <a:rPr lang="en-US" sz="3100" b="1" dirty="0" smtClean="0">
                <a:solidFill>
                  <a:prstClr val="black"/>
                </a:solidFill>
                <a:latin typeface="Sakkal Majalla" panose="02000000000000000000" pitchFamily="2" charset="-78"/>
                <a:ea typeface="Times New Roman" panose="02020603050405020304" pitchFamily="18" charset="0"/>
              </a:rPr>
              <a:t>data (bank </a:t>
            </a:r>
            <a:r>
              <a:rPr lang="en-US" sz="3100" b="1" dirty="0">
                <a:solidFill>
                  <a:prstClr val="black"/>
                </a:solidFill>
                <a:latin typeface="Sakkal Majalla" panose="02000000000000000000" pitchFamily="2" charset="-78"/>
                <a:ea typeface="Times New Roman" panose="02020603050405020304" pitchFamily="18" charset="0"/>
              </a:rPr>
              <a:t>account, email service</a:t>
            </a:r>
            <a:r>
              <a:rPr lang="en-US" sz="3100" b="1" dirty="0" smtClean="0">
                <a:solidFill>
                  <a:prstClr val="black"/>
                </a:solidFill>
                <a:latin typeface="Sakkal Majalla" panose="02000000000000000000" pitchFamily="2" charset="-78"/>
                <a:ea typeface="Times New Roman" panose="02020603050405020304" pitchFamily="18" charset="0"/>
              </a:rPr>
              <a:t>,…etc.)</a:t>
            </a:r>
            <a:endParaRPr lang="en-US" sz="3100" b="1" dirty="0">
              <a:solidFill>
                <a:prstClr val="black"/>
              </a:solidFill>
              <a:latin typeface="Sakkal Majalla" panose="02000000000000000000" pitchFamily="2" charset="-78"/>
              <a:ea typeface="Times New Roman" panose="02020603050405020304" pitchFamily="18" charset="0"/>
            </a:endParaRPr>
          </a:p>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Website those require </a:t>
            </a:r>
            <a:r>
              <a:rPr lang="en-US" sz="3100" b="1" dirty="0">
                <a:solidFill>
                  <a:prstClr val="black"/>
                </a:solidFill>
                <a:latin typeface="Sakkal Majalla" panose="02000000000000000000" pitchFamily="2" charset="-78"/>
                <a:ea typeface="Times New Roman" panose="02020603050405020304" pitchFamily="18" charset="0"/>
              </a:rPr>
              <a:t>login credentials, should use HTTPS</a:t>
            </a:r>
            <a:r>
              <a:rPr lang="en-US" sz="3100" b="1" dirty="0" smtClean="0">
                <a:solidFill>
                  <a:prstClr val="black"/>
                </a:solidFill>
                <a:latin typeface="Sakkal Majalla" panose="02000000000000000000" pitchFamily="2" charset="-78"/>
                <a:ea typeface="Times New Roman" panose="02020603050405020304" pitchFamily="18" charset="0"/>
              </a:rPr>
              <a:t>.</a:t>
            </a:r>
          </a:p>
          <a:p>
            <a:pPr indent="-360000" algn="just" defTabSz="914400">
              <a:lnSpc>
                <a:spcPct val="90000"/>
              </a:lnSpc>
              <a:spcBef>
                <a:spcPts val="600"/>
              </a:spcBef>
              <a:spcAft>
                <a:spcPts val="600"/>
              </a:spcAft>
              <a:buFont typeface="Wingdings" panose="05000000000000000000" pitchFamily="2" charset="2"/>
              <a:buChar char="§"/>
              <a:defRPr/>
            </a:pPr>
            <a:r>
              <a:rPr lang="en-US" sz="3100" b="1" dirty="0" smtClean="0">
                <a:solidFill>
                  <a:prstClr val="black"/>
                </a:solidFill>
                <a:latin typeface="Sakkal Majalla" panose="02000000000000000000" pitchFamily="2" charset="-78"/>
                <a:ea typeface="Times New Roman" panose="02020603050405020304" pitchFamily="18" charset="0"/>
              </a:rPr>
              <a:t>Modern web </a:t>
            </a:r>
            <a:r>
              <a:rPr lang="en-US" sz="3100" b="1" dirty="0">
                <a:solidFill>
                  <a:prstClr val="black"/>
                </a:solidFill>
                <a:latin typeface="Sakkal Majalla" panose="02000000000000000000" pitchFamily="2" charset="-78"/>
                <a:ea typeface="Times New Roman" panose="02020603050405020304" pitchFamily="18" charset="0"/>
              </a:rPr>
              <a:t>browsers </a:t>
            </a:r>
            <a:r>
              <a:rPr lang="en-US" sz="3100" b="1" dirty="0" smtClean="0">
                <a:solidFill>
                  <a:prstClr val="black"/>
                </a:solidFill>
                <a:latin typeface="Sakkal Majalla" panose="02000000000000000000" pitchFamily="2" charset="-78"/>
                <a:ea typeface="Times New Roman" panose="02020603050405020304" pitchFamily="18" charset="0"/>
              </a:rPr>
              <a:t>that </a:t>
            </a:r>
            <a:r>
              <a:rPr lang="en-US" sz="3100" b="1" dirty="0">
                <a:solidFill>
                  <a:prstClr val="black"/>
                </a:solidFill>
                <a:latin typeface="Sakkal Majalla" panose="02000000000000000000" pitchFamily="2" charset="-78"/>
                <a:ea typeface="Times New Roman" panose="02020603050405020304" pitchFamily="18" charset="0"/>
              </a:rPr>
              <a:t>do not use HTTPS are marked differently than those that are</a:t>
            </a:r>
            <a:r>
              <a:rPr lang="en-US" sz="3100" b="1" dirty="0" smtClean="0">
                <a:solidFill>
                  <a:prstClr val="black"/>
                </a:solidFill>
                <a:latin typeface="Sakkal Majalla" panose="02000000000000000000" pitchFamily="2" charset="-78"/>
                <a:ea typeface="Times New Roman" panose="02020603050405020304" pitchFamily="18" charset="0"/>
              </a:rPr>
              <a:t>.</a:t>
            </a:r>
          </a:p>
          <a:p>
            <a:pPr marL="800100" lvl="1" indent="-342900">
              <a:lnSpc>
                <a:spcPct val="110000"/>
              </a:lnSpc>
              <a:spcBef>
                <a:spcPts val="600"/>
              </a:spcBef>
              <a:spcAft>
                <a:spcPts val="600"/>
              </a:spcAft>
              <a:buFont typeface="Wingdings" panose="05000000000000000000" pitchFamily="2" charset="2"/>
              <a:buChar char="v"/>
              <a:defRPr/>
            </a:pPr>
            <a:r>
              <a:rPr lang="en-US" sz="2600" b="1" dirty="0">
                <a:solidFill>
                  <a:srgbClr val="47AED4"/>
                </a:solidFill>
                <a:latin typeface="Sakkal Majalla" panose="02000000000000000000" pitchFamily="2" charset="-78"/>
                <a:cs typeface="Sakkal Majalla" panose="02000000000000000000" pitchFamily="2" charset="-78"/>
              </a:rPr>
              <a:t>Look for a padlock in the URL bar to signify the webpage is secure.</a:t>
            </a:r>
          </a:p>
        </p:txBody>
      </p:sp>
      <p:pic>
        <p:nvPicPr>
          <p:cNvPr id="3074" name="Picture 2" descr="Google Chrome Security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t="51078" r="26799" b="463"/>
          <a:stretch/>
        </p:blipFill>
        <p:spPr bwMode="auto">
          <a:xfrm>
            <a:off x="4064695" y="5319488"/>
            <a:ext cx="4804351" cy="57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3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p:nvPr/>
        </p:nvSpPr>
        <p:spPr>
          <a:xfrm>
            <a:off x="1402914" y="1176077"/>
            <a:ext cx="720768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smtClean="0"/>
              <a:t>Secure Hypertext </a:t>
            </a:r>
            <a:r>
              <a:rPr lang="en-US" dirty="0"/>
              <a:t>Transfer Protocol (</a:t>
            </a:r>
            <a:r>
              <a:rPr lang="en-US" dirty="0" smtClean="0"/>
              <a:t>HTTPS)</a:t>
            </a:r>
          </a:p>
        </p:txBody>
      </p:sp>
      <p:pic>
        <p:nvPicPr>
          <p:cNvPr id="4" name="Picture 9" descr="Imperva CDN Guide: CDN and SSL/TL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393" y="1828800"/>
            <a:ext cx="5053208" cy="4847573"/>
          </a:xfrm>
          <a:prstGeom prst="rect">
            <a:avLst/>
          </a:prstGeom>
          <a:noFill/>
          <a:ln>
            <a:noFill/>
          </a:ln>
        </p:spPr>
      </p:pic>
    </p:spTree>
    <p:extLst>
      <p:ext uri="{BB962C8B-B14F-4D97-AF65-F5344CB8AC3E}">
        <p14:creationId xmlns:p14="http://schemas.microsoft.com/office/powerpoint/2010/main" val="385063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4192043" y="1185059"/>
            <a:ext cx="3026961" cy="61555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r>
              <a:rPr lang="en-US" sz="4000" dirty="0" smtClean="0"/>
              <a:t>H.W</a:t>
            </a:r>
            <a:endParaRPr lang="en-GB" sz="4000" dirty="0"/>
          </a:p>
        </p:txBody>
      </p:sp>
      <p:sp>
        <p:nvSpPr>
          <p:cNvPr id="3" name="مستطيل 2"/>
          <p:cNvSpPr/>
          <p:nvPr/>
        </p:nvSpPr>
        <p:spPr>
          <a:xfrm>
            <a:off x="1444667" y="2346590"/>
            <a:ext cx="10079277" cy="3704219"/>
          </a:xfrm>
          <a:prstGeom prst="rect">
            <a:avLst/>
          </a:prstGeom>
        </p:spPr>
        <p:txBody>
          <a:bodyPr wrap="square">
            <a:spAutoFit/>
          </a:bodyPr>
          <a:lstStyle/>
          <a:p>
            <a:pPr marL="342900" lvl="0" indent="-342900" algn="just">
              <a:lnSpc>
                <a:spcPct val="107000"/>
              </a:lnSpc>
              <a:spcAft>
                <a:spcPts val="600"/>
              </a:spcAft>
              <a:buFont typeface="+mj-lt"/>
              <a:buAutoNum type="arabicPeriod"/>
            </a:pPr>
            <a:r>
              <a:rPr lang="en-US" sz="2800" b="1" dirty="0">
                <a:latin typeface="Sakkal Majalla" panose="02000000000000000000" pitchFamily="2" charset="-78"/>
                <a:ea typeface="Calibri" panose="020F0502020204030204" pitchFamily="34" charset="0"/>
                <a:cs typeface="Arial" panose="020B0604020202020204" pitchFamily="34" charset="0"/>
              </a:rPr>
              <a:t>Research Project </a:t>
            </a:r>
            <a:r>
              <a:rPr lang="en-US" sz="2800" b="1" dirty="0" smtClean="0">
                <a:latin typeface="Sakkal Majalla" panose="02000000000000000000" pitchFamily="2" charset="-78"/>
                <a:ea typeface="Calibri" panose="020F0502020204030204" pitchFamily="34" charset="0"/>
                <a:cs typeface="Arial" panose="020B0604020202020204" pitchFamily="34" charset="0"/>
              </a:rPr>
              <a:t>(5 </a:t>
            </a:r>
            <a:r>
              <a:rPr lang="en-US" sz="2800" b="1" dirty="0">
                <a:latin typeface="Sakkal Majalla" panose="02000000000000000000" pitchFamily="2" charset="-78"/>
                <a:ea typeface="Calibri" panose="020F0502020204030204" pitchFamily="34" charset="0"/>
                <a:cs typeface="Arial" panose="020B0604020202020204" pitchFamily="34" charset="0"/>
              </a:rPr>
              <a:t>Marks).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600"/>
              </a:spcAft>
              <a:buFont typeface="+mj-lt"/>
              <a:buAutoNum type="arabicPeriod"/>
            </a:pPr>
            <a:r>
              <a:rPr lang="en-US" sz="2800" b="1" dirty="0">
                <a:latin typeface="Sakkal Majalla" panose="02000000000000000000" pitchFamily="2" charset="-78"/>
                <a:ea typeface="Calibri" panose="020F0502020204030204" pitchFamily="34" charset="0"/>
                <a:cs typeface="Arial" panose="020B0604020202020204" pitchFamily="34" charset="0"/>
              </a:rPr>
              <a:t>The Project at A4 </a:t>
            </a:r>
            <a:r>
              <a:rPr lang="en-US" sz="2800" b="1" dirty="0" smtClean="0">
                <a:latin typeface="Sakkal Majalla" panose="02000000000000000000" pitchFamily="2" charset="-78"/>
                <a:ea typeface="Calibri" panose="020F0502020204030204" pitchFamily="34" charset="0"/>
                <a:cs typeface="Arial" panose="020B0604020202020204" pitchFamily="34" charset="0"/>
              </a:rPr>
              <a:t>(4 </a:t>
            </a:r>
            <a:r>
              <a:rPr lang="en-US" sz="2800" b="1" dirty="0">
                <a:latin typeface="Sakkal Majalla" panose="02000000000000000000" pitchFamily="2" charset="-78"/>
                <a:ea typeface="Calibri" panose="020F0502020204030204" pitchFamily="34" charset="0"/>
                <a:cs typeface="Arial" panose="020B0604020202020204" pitchFamily="34" charset="0"/>
              </a:rPr>
              <a:t>- </a:t>
            </a:r>
            <a:r>
              <a:rPr lang="en-US" sz="2800" b="1" dirty="0" smtClean="0">
                <a:latin typeface="Sakkal Majalla" panose="02000000000000000000" pitchFamily="2" charset="-78"/>
                <a:ea typeface="Calibri" panose="020F0502020204030204" pitchFamily="34" charset="0"/>
                <a:cs typeface="Arial" panose="020B0604020202020204" pitchFamily="34" charset="0"/>
              </a:rPr>
              <a:t>6 </a:t>
            </a:r>
            <a:r>
              <a:rPr lang="en-US" sz="2800" b="1" dirty="0">
                <a:latin typeface="Sakkal Majalla" panose="02000000000000000000" pitchFamily="2" charset="-78"/>
                <a:ea typeface="Calibri" panose="020F0502020204030204" pitchFamily="34" charset="0"/>
                <a:cs typeface="Arial" panose="020B0604020202020204" pitchFamily="34" charset="0"/>
              </a:rPr>
              <a:t>pages).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600"/>
              </a:spcAft>
              <a:buFont typeface="+mj-lt"/>
              <a:buAutoNum type="arabicPeriod"/>
            </a:pPr>
            <a:r>
              <a:rPr lang="en-US" sz="2800" b="1" dirty="0">
                <a:latin typeface="Sakkal Majalla" panose="02000000000000000000" pitchFamily="2" charset="-78"/>
                <a:ea typeface="Calibri" panose="020F0502020204030204" pitchFamily="34" charset="0"/>
                <a:cs typeface="Arial" panose="020B0604020202020204" pitchFamily="34" charset="0"/>
              </a:rPr>
              <a:t>Text size (Headers 16 points, Paragraphs 14 points), and </a:t>
            </a:r>
            <a:r>
              <a:rPr lang="en-US" sz="2800" b="1" dirty="0" err="1">
                <a:latin typeface="Sakkal Majalla" panose="02000000000000000000" pitchFamily="2" charset="-78"/>
                <a:ea typeface="Calibri" panose="020F0502020204030204" pitchFamily="34" charset="0"/>
                <a:cs typeface="Arial" panose="020B0604020202020204" pitchFamily="34" charset="0"/>
              </a:rPr>
              <a:t>Sakkal</a:t>
            </a:r>
            <a:r>
              <a:rPr lang="en-US" sz="2800" b="1" dirty="0">
                <a:latin typeface="Sakkal Majalla" panose="02000000000000000000" pitchFamily="2" charset="-78"/>
                <a:ea typeface="Calibri" panose="020F0502020204030204" pitchFamily="34" charset="0"/>
                <a:cs typeface="Arial" panose="020B0604020202020204" pitchFamily="34" charset="0"/>
              </a:rPr>
              <a:t> </a:t>
            </a:r>
            <a:r>
              <a:rPr lang="en-US" sz="2800" b="1" dirty="0" err="1">
                <a:latin typeface="Sakkal Majalla" panose="02000000000000000000" pitchFamily="2" charset="-78"/>
                <a:ea typeface="Calibri" panose="020F0502020204030204" pitchFamily="34" charset="0"/>
                <a:cs typeface="Arial" panose="020B0604020202020204" pitchFamily="34" charset="0"/>
              </a:rPr>
              <a:t>Majalla</a:t>
            </a:r>
            <a:r>
              <a:rPr lang="en-US" sz="2800" b="1" dirty="0">
                <a:latin typeface="Sakkal Majalla" panose="02000000000000000000" pitchFamily="2" charset="-78"/>
                <a:ea typeface="Calibri" panose="020F0502020204030204" pitchFamily="34" charset="0"/>
                <a:cs typeface="Arial" panose="020B0604020202020204" pitchFamily="34" charset="0"/>
              </a:rPr>
              <a:t> Font.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600"/>
              </a:spcAft>
              <a:buFont typeface="+mj-lt"/>
              <a:buAutoNum type="arabicPeriod"/>
            </a:pPr>
            <a:r>
              <a:rPr lang="en-US" sz="2800" b="1" dirty="0">
                <a:latin typeface="Sakkal Majalla" panose="02000000000000000000" pitchFamily="2" charset="-78"/>
                <a:ea typeface="Calibri" panose="020F0502020204030204" pitchFamily="34" charset="0"/>
                <a:cs typeface="Arial" panose="020B0604020202020204" pitchFamily="34" charset="0"/>
              </a:rPr>
              <a:t>Project document begins with a cover page (Project title, and students' </a:t>
            </a:r>
            <a:r>
              <a:rPr lang="en-US" sz="2800" b="1" dirty="0" smtClean="0">
                <a:latin typeface="Sakkal Majalla" panose="02000000000000000000" pitchFamily="2" charset="-78"/>
                <a:ea typeface="Calibri" panose="020F0502020204030204" pitchFamily="34" charset="0"/>
                <a:cs typeface="Arial" panose="020B0604020202020204" pitchFamily="34" charset="0"/>
              </a:rPr>
              <a:t>name).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600"/>
              </a:spcAft>
              <a:buFont typeface="+mj-lt"/>
              <a:buAutoNum type="arabicPeriod"/>
            </a:pPr>
            <a:r>
              <a:rPr lang="en-US" sz="2800" b="1" dirty="0">
                <a:latin typeface="Sakkal Majalla" panose="02000000000000000000" pitchFamily="2" charset="-78"/>
                <a:ea typeface="Calibri" panose="020F0502020204030204" pitchFamily="34" charset="0"/>
                <a:cs typeface="Arial" panose="020B0604020202020204" pitchFamily="34" charset="0"/>
              </a:rPr>
              <a:t>Project should include one videos links added from YouTube (preferred QR-Code</a:t>
            </a:r>
            <a:r>
              <a:rPr lang="en-US" sz="2800" b="1" dirty="0" smtClean="0">
                <a:latin typeface="Sakkal Majalla" panose="02000000000000000000" pitchFamily="2" charset="-78"/>
                <a:ea typeface="Calibri" panose="020F0502020204030204" pitchFamily="34" charset="0"/>
                <a:cs typeface="Arial" panose="020B0604020202020204" pitchFamily="34" charset="0"/>
              </a:rPr>
              <a:t>) &amp; References </a:t>
            </a:r>
            <a:r>
              <a:rPr lang="en-US" sz="2800" b="1" dirty="0">
                <a:latin typeface="Sakkal Majalla" panose="02000000000000000000" pitchFamily="2" charset="-78"/>
                <a:ea typeface="Calibri" panose="020F0502020204030204" pitchFamily="34" charset="0"/>
                <a:cs typeface="Arial" panose="020B0604020202020204" pitchFamily="34" charset="0"/>
              </a:rPr>
              <a:t>(websites - books - magazines... etc</a:t>
            </a:r>
            <a:r>
              <a:rPr lang="en-US" sz="2800" b="1" dirty="0" smtClean="0">
                <a:latin typeface="Sakkal Majalla" panose="02000000000000000000" pitchFamily="2" charset="-78"/>
                <a:ea typeface="Calibri" panose="020F0502020204030204" pitchFamily="34"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600"/>
              </a:spcAft>
              <a:buFont typeface="+mj-lt"/>
              <a:buAutoNum type="arabicPeriod"/>
            </a:pPr>
            <a:r>
              <a:rPr lang="en-US" sz="2800" b="1" dirty="0">
                <a:latin typeface="Sakkal Majalla" panose="02000000000000000000" pitchFamily="2" charset="-78"/>
                <a:ea typeface="Calibri" panose="020F0502020204030204" pitchFamily="34" charset="0"/>
                <a:cs typeface="Arial" panose="020B0604020202020204" pitchFamily="34" charset="0"/>
              </a:rPr>
              <a:t>Project should send in Word &amp; PDF format (to the instructor E-mail).</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023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1302707" y="1134259"/>
            <a:ext cx="879989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Internet Protocols </a:t>
            </a:r>
            <a:r>
              <a:rPr lang="en-US" dirty="0" smtClean="0"/>
              <a:t>Suite</a:t>
            </a:r>
            <a:endParaRPr lang="en-GB" dirty="0"/>
          </a:p>
        </p:txBody>
      </p:sp>
      <p:pic>
        <p:nvPicPr>
          <p:cNvPr id="2" name="Picture 2">
            <a:extLst>
              <a:ext uri="{FF2B5EF4-FFF2-40B4-BE49-F238E27FC236}">
                <a16:creationId xmlns:a16="http://schemas.microsoft.com/office/drawing/2014/main" id="{1A9417A1-0D57-AFA8-0753-72E94E8CC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401" y="1841263"/>
            <a:ext cx="8013198" cy="440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77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1453018" y="1172359"/>
            <a:ext cx="7008357"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The TCP/IP Core Protocols</a:t>
            </a:r>
            <a:endParaRPr lang="en-GB" dirty="0"/>
          </a:p>
        </p:txBody>
      </p:sp>
      <p:sp>
        <p:nvSpPr>
          <p:cNvPr id="3" name="مربع نص 2">
            <a:extLst>
              <a:ext uri="{FF2B5EF4-FFF2-40B4-BE49-F238E27FC236}">
                <a16:creationId xmlns:a16="http://schemas.microsoft.com/office/drawing/2014/main" id="{C35AE665-2019-408B-94CA-3FBE485C2465}"/>
              </a:ext>
            </a:extLst>
          </p:cNvPr>
          <p:cNvSpPr txBox="1"/>
          <p:nvPr/>
        </p:nvSpPr>
        <p:spPr>
          <a:xfrm>
            <a:off x="1453018" y="1772641"/>
            <a:ext cx="10042981" cy="3447098"/>
          </a:xfrm>
          <a:prstGeom prst="rect">
            <a:avLst/>
          </a:prstGeom>
          <a:noFill/>
        </p:spPr>
        <p:txBody>
          <a:bodyPr wrap="square" rtlCol="1">
            <a:spAutoFit/>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TCP/IP suite subprotocols.</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Operate in Transport or Network layers of OSI model.</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Provide basic services to protocols in other layers.</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Most significant protocols in TCP/IP suite.</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TCP.</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IP.</a:t>
            </a:r>
          </a:p>
        </p:txBody>
      </p:sp>
    </p:spTree>
    <p:extLst>
      <p:ext uri="{BB962C8B-B14F-4D97-AF65-F5344CB8AC3E}">
        <p14:creationId xmlns:p14="http://schemas.microsoft.com/office/powerpoint/2010/main" val="162256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1465544" y="1197302"/>
            <a:ext cx="738907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Characteristics of TCP/IP</a:t>
            </a:r>
            <a:endParaRPr lang="en-GB" dirty="0"/>
          </a:p>
        </p:txBody>
      </p:sp>
      <p:sp>
        <p:nvSpPr>
          <p:cNvPr id="3" name="مربع نص 2">
            <a:extLst>
              <a:ext uri="{FF2B5EF4-FFF2-40B4-BE49-F238E27FC236}">
                <a16:creationId xmlns:a16="http://schemas.microsoft.com/office/drawing/2014/main" id="{C35AE665-2019-408B-94CA-3FBE485C2465}"/>
              </a:ext>
            </a:extLst>
          </p:cNvPr>
          <p:cNvSpPr txBox="1"/>
          <p:nvPr/>
        </p:nvSpPr>
        <p:spPr>
          <a:xfrm>
            <a:off x="1465544" y="1772641"/>
            <a:ext cx="10030455" cy="2277547"/>
          </a:xfrm>
          <a:prstGeom prst="rect">
            <a:avLst/>
          </a:prstGeom>
          <a:noFill/>
        </p:spPr>
        <p:txBody>
          <a:bodyPr wrap="square" rtlCol="1">
            <a:spAutoFit/>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Protocol Suite</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(Transmission Control Protocol/Internet Protocol).</a:t>
            </a:r>
            <a:endParaRPr kumimoji="0" lang="en-GB" sz="2800" b="1" i="0" u="none" strike="noStrike" kern="1200" cap="none" spc="0" normalizeH="0" baseline="0" noProof="0" dirty="0">
              <a:ln>
                <a:noFill/>
              </a:ln>
              <a:solidFill>
                <a:srgbClr val="47AED4"/>
              </a:solidFill>
              <a:effectLst/>
              <a:uLnTx/>
              <a:uFillTx/>
              <a:latin typeface="Sakkal Majalla" panose="02000000000000000000" pitchFamily="2" charset="-78"/>
              <a:ea typeface="+mn-ea"/>
            </a:endParaRP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Referred to as “IP” or “TCP/IP”.</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Subprotocols include TCP, IP, UDP, ARP</a:t>
            </a:r>
            <a:r>
              <a:rPr kumimoji="0" lang="en-US" sz="2800" b="1" i="0" u="none" strike="noStrike" kern="1200" cap="none" spc="0" normalizeH="0" baseline="0" noProof="0" dirty="0" smtClean="0">
                <a:ln>
                  <a:noFill/>
                </a:ln>
                <a:solidFill>
                  <a:srgbClr val="47AED4"/>
                </a:solidFill>
                <a:effectLst/>
                <a:uLnTx/>
                <a:uFillTx/>
                <a:latin typeface="Sakkal Majalla" panose="02000000000000000000" pitchFamily="2" charset="-78"/>
                <a:ea typeface="+mn-ea"/>
              </a:rPr>
              <a:t>.</a:t>
            </a:r>
            <a:endPar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endParaRPr>
          </a:p>
        </p:txBody>
      </p:sp>
    </p:spTree>
    <p:extLst>
      <p:ext uri="{BB962C8B-B14F-4D97-AF65-F5344CB8AC3E}">
        <p14:creationId xmlns:p14="http://schemas.microsoft.com/office/powerpoint/2010/main" val="206266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1453018" y="1197302"/>
            <a:ext cx="10042981"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Characteristics of TCP/IP</a:t>
            </a:r>
            <a:endParaRPr lang="en-GB" dirty="0"/>
          </a:p>
        </p:txBody>
      </p:sp>
      <p:sp>
        <p:nvSpPr>
          <p:cNvPr id="3" name="مربع نص 2">
            <a:extLst>
              <a:ext uri="{FF2B5EF4-FFF2-40B4-BE49-F238E27FC236}">
                <a16:creationId xmlns:a16="http://schemas.microsoft.com/office/drawing/2014/main" id="{C35AE665-2019-408B-94CA-3FBE485C2465}"/>
              </a:ext>
            </a:extLst>
          </p:cNvPr>
          <p:cNvSpPr txBox="1"/>
          <p:nvPr/>
        </p:nvSpPr>
        <p:spPr>
          <a:xfrm>
            <a:off x="1453018" y="1772641"/>
            <a:ext cx="10042981" cy="4031873"/>
          </a:xfrm>
          <a:prstGeom prst="rect">
            <a:avLst/>
          </a:prstGeom>
          <a:noFill/>
        </p:spPr>
        <p:txBody>
          <a:bodyPr wrap="square" rtlCol="1">
            <a:spAutoFit/>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Advantages </a:t>
            </a: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of TCP/IP: </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Open nature, costs nothing to use.</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Flexible.</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Runs on virtually any platform.</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Connects dissimilar operating systems and devices.</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Routable.</a:t>
            </a:r>
          </a:p>
          <a:p>
            <a:pPr marL="800100" marR="0" lvl="1" indent="-36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ea typeface="+mn-ea"/>
              </a:rPr>
              <a:t>and Suitable for large networks.</a:t>
            </a:r>
          </a:p>
        </p:txBody>
      </p:sp>
    </p:spTree>
    <p:extLst>
      <p:ext uri="{BB962C8B-B14F-4D97-AF65-F5344CB8AC3E}">
        <p14:creationId xmlns:p14="http://schemas.microsoft.com/office/powerpoint/2010/main" val="180600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7">
            <a:extLst>
              <a:ext uri="{FF2B5EF4-FFF2-40B4-BE49-F238E27FC236}">
                <a16:creationId xmlns:a16="http://schemas.microsoft.com/office/drawing/2014/main" id="{2C9CC049-BBD5-4908-B04D-9CAD2043943C}"/>
              </a:ext>
            </a:extLst>
          </p:cNvPr>
          <p:cNvSpPr txBox="1"/>
          <p:nvPr/>
        </p:nvSpPr>
        <p:spPr>
          <a:xfrm>
            <a:off x="1478070" y="1175405"/>
            <a:ext cx="7726255"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TCP (Transmission Control Protocol)</a:t>
            </a:r>
            <a:endParaRPr lang="en-GB" dirty="0"/>
          </a:p>
        </p:txBody>
      </p:sp>
      <p:sp>
        <p:nvSpPr>
          <p:cNvPr id="3" name="مربع نص 2">
            <a:extLst>
              <a:ext uri="{FF2B5EF4-FFF2-40B4-BE49-F238E27FC236}">
                <a16:creationId xmlns:a16="http://schemas.microsoft.com/office/drawing/2014/main" id="{C35AE665-2019-408B-94CA-3FBE485C2465}"/>
              </a:ext>
            </a:extLst>
          </p:cNvPr>
          <p:cNvSpPr txBox="1"/>
          <p:nvPr/>
        </p:nvSpPr>
        <p:spPr>
          <a:xfrm>
            <a:off x="1478070" y="1772641"/>
            <a:ext cx="10017929" cy="3954929"/>
          </a:xfrm>
          <a:prstGeom prst="rect">
            <a:avLst/>
          </a:prstGeom>
          <a:noFill/>
        </p:spPr>
        <p:txBody>
          <a:bodyPr wrap="square" rtlCol="1">
            <a:spAutoFit/>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Transport layer protocol</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Provides reliable data delivery services</a:t>
            </a:r>
          </a:p>
          <a:p>
            <a:pPr marL="800100" marR="0" lvl="1" indent="-36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7AED4"/>
                </a:solidFill>
                <a:effectLst/>
                <a:uLnTx/>
                <a:uFillTx/>
                <a:latin typeface="Sakkal Majalla" panose="02000000000000000000" pitchFamily="2" charset="-78"/>
              </a:rPr>
              <a:t>Connection-oriented subprotocol.</a:t>
            </a:r>
          </a:p>
          <a:p>
            <a:pPr marL="1257300" marR="0" lvl="2"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4F6228"/>
                </a:solidFill>
                <a:effectLst/>
                <a:uLnTx/>
                <a:uFillTx/>
                <a:latin typeface="Sakkal Majalla" panose="02000000000000000000" pitchFamily="2" charset="-78"/>
                <a:cs typeface="Sakkal Majalla" panose="02000000000000000000" pitchFamily="2" charset="-78"/>
              </a:rPr>
              <a:t>Establish connection before transmitting</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Uses sequencing and checksums.</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Provides flow control.</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TCP segment format</a:t>
            </a:r>
            <a:r>
              <a:rPr kumimoji="0" lang="en-US" sz="28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0321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34885" y="1853991"/>
            <a:ext cx="10051689" cy="1554272"/>
          </a:xfrm>
          <a:prstGeom prst="rect">
            <a:avLst/>
          </a:prstGeom>
        </p:spPr>
        <p:txBody>
          <a:bodyPr wrap="square">
            <a:spAutoFit/>
          </a:bodyPr>
          <a:lstStyle/>
          <a:p>
            <a:pPr>
              <a:spcBef>
                <a:spcPts val="600"/>
              </a:spcBef>
              <a:spcAft>
                <a:spcPts val="1200"/>
              </a:spcAft>
            </a:pPr>
            <a:r>
              <a:rPr lang="en-US" sz="2800" b="1" dirty="0" smtClean="0">
                <a:solidFill>
                  <a:schemeClr val="accent6">
                    <a:lumMod val="75000"/>
                  </a:schemeClr>
                </a:solidFill>
                <a:latin typeface="Sakkal Majalla" panose="02000000000000000000" pitchFamily="2" charset="-78"/>
                <a:cs typeface="Sakkal Majalla" panose="02000000000000000000" pitchFamily="2" charset="-78"/>
              </a:rPr>
              <a:t>Establishing </a:t>
            </a:r>
            <a:r>
              <a:rPr lang="en-US" sz="2800" b="1" dirty="0">
                <a:solidFill>
                  <a:schemeClr val="accent6">
                    <a:lumMod val="75000"/>
                  </a:schemeClr>
                </a:solidFill>
                <a:latin typeface="Sakkal Majalla" panose="02000000000000000000" pitchFamily="2" charset="-78"/>
                <a:cs typeface="Sakkal Majalla" panose="02000000000000000000" pitchFamily="2" charset="-78"/>
              </a:rPr>
              <a:t>a TCP connection: the three-way handshake</a:t>
            </a:r>
          </a:p>
          <a:p>
            <a:pPr marL="360000" lvl="1" indent="-360000" fontAlgn="base">
              <a:spcBef>
                <a:spcPts val="600"/>
              </a:spcBef>
              <a:spcAft>
                <a:spcPts val="1200"/>
              </a:spcAft>
              <a:buFont typeface="Wingdings" panose="05000000000000000000" pitchFamily="2" charset="2"/>
              <a:buChar char="§"/>
            </a:pPr>
            <a:r>
              <a:rPr lang="en-US" sz="2600" b="1" dirty="0" smtClean="0">
                <a:solidFill>
                  <a:srgbClr val="014F6C"/>
                </a:solidFill>
                <a:latin typeface="Sakkal Majalla" panose="02000000000000000000" pitchFamily="2" charset="-78"/>
                <a:cs typeface="Sakkal Majalla" panose="02000000000000000000" pitchFamily="2" charset="-78"/>
              </a:rPr>
              <a:t>After </a:t>
            </a:r>
            <a:r>
              <a:rPr lang="en-US" sz="2600" b="1" dirty="0">
                <a:solidFill>
                  <a:srgbClr val="014F6C"/>
                </a:solidFill>
                <a:latin typeface="Sakkal Majalla" panose="02000000000000000000" pitchFamily="2" charset="-78"/>
                <a:cs typeface="Sakkal Majalla" panose="02000000000000000000" pitchFamily="2" charset="-78"/>
              </a:rPr>
              <a:t>the connection is established, TCP works by breaking down transmitted data into segments, each of which is packaged into a datagram and sent to its destination</a:t>
            </a:r>
            <a:r>
              <a:rPr lang="en-US" sz="2600" b="1" dirty="0" smtClean="0">
                <a:solidFill>
                  <a:srgbClr val="014F6C"/>
                </a:solidFill>
                <a:latin typeface="Sakkal Majalla" panose="02000000000000000000" pitchFamily="2" charset="-78"/>
                <a:cs typeface="Sakkal Majalla" panose="02000000000000000000" pitchFamily="2" charset="-78"/>
              </a:rPr>
              <a:t>.</a:t>
            </a:r>
            <a:endParaRPr lang="en-US" sz="2600" b="1" dirty="0">
              <a:solidFill>
                <a:srgbClr val="014F6C"/>
              </a:solidFill>
              <a:latin typeface="Sakkal Majalla" panose="02000000000000000000" pitchFamily="2" charset="-78"/>
              <a:cs typeface="Sakkal Majalla" panose="02000000000000000000" pitchFamily="2" charset="-78"/>
            </a:endParaRPr>
          </a:p>
        </p:txBody>
      </p:sp>
      <p:pic>
        <p:nvPicPr>
          <p:cNvPr id="4" name="Picture 2" descr="TCP/IP 3 Way Handshake – Explained in Detail - UnicMinds"/>
          <p:cNvPicPr/>
          <p:nvPr/>
        </p:nvPicPr>
        <p:blipFill rotWithShape="1">
          <a:blip r:embed="rId3">
            <a:extLst>
              <a:ext uri="{28A0092B-C50C-407E-A947-70E740481C1C}">
                <a14:useLocalDpi xmlns:a14="http://schemas.microsoft.com/office/drawing/2010/main" val="0"/>
              </a:ext>
            </a:extLst>
          </a:blip>
          <a:srcRect t="16801" r="2788" b="15528"/>
          <a:stretch/>
        </p:blipFill>
        <p:spPr bwMode="auto">
          <a:xfrm>
            <a:off x="2978285" y="3695179"/>
            <a:ext cx="7164888" cy="2793388"/>
          </a:xfrm>
          <a:prstGeom prst="rect">
            <a:avLst/>
          </a:prstGeom>
          <a:noFill/>
          <a:ln w="12700">
            <a:solidFill>
              <a:schemeClr val="accent1"/>
            </a:solidFill>
          </a:ln>
          <a:extLst>
            <a:ext uri="{53640926-AAD7-44D8-BBD7-CCE9431645EC}">
              <a14:shadowObscured xmlns:a14="http://schemas.microsoft.com/office/drawing/2010/main"/>
            </a:ext>
          </a:extLst>
        </p:spPr>
      </p:pic>
      <p:sp>
        <p:nvSpPr>
          <p:cNvPr id="8" name="TextBox 57">
            <a:extLst>
              <a:ext uri="{FF2B5EF4-FFF2-40B4-BE49-F238E27FC236}">
                <a16:creationId xmlns:a16="http://schemas.microsoft.com/office/drawing/2014/main" id="{2C9CC049-BBD5-4908-B04D-9CAD2043943C}"/>
              </a:ext>
            </a:extLst>
          </p:cNvPr>
          <p:cNvSpPr txBox="1"/>
          <p:nvPr/>
        </p:nvSpPr>
        <p:spPr>
          <a:xfrm>
            <a:off x="1478070" y="1175405"/>
            <a:ext cx="7726255" cy="492443"/>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3200" b="1" i="0" u="none" strike="noStrike" cap="none" spc="0" normalizeH="0" baseline="0">
                <a:ln>
                  <a:noFill/>
                </a:ln>
                <a:solidFill>
                  <a:srgbClr val="C00000"/>
                </a:solidFill>
                <a:effectLst/>
                <a:uLnTx/>
                <a:uFillTx/>
                <a:latin typeface="Sakkal Majalla" panose="02000000000000000000" pitchFamily="2" charset="-78"/>
                <a:ea typeface="Times New Roman"/>
              </a:defRPr>
            </a:lvl1pPr>
          </a:lstStyle>
          <a:p>
            <a:pPr algn="l"/>
            <a:r>
              <a:rPr lang="en-US" dirty="0"/>
              <a:t>TCP (Transmission Control Protocol)</a:t>
            </a:r>
            <a:endParaRPr lang="en-GB" dirty="0"/>
          </a:p>
        </p:txBody>
      </p:sp>
    </p:spTree>
    <p:extLst>
      <p:ext uri="{BB962C8B-B14F-4D97-AF65-F5344CB8AC3E}">
        <p14:creationId xmlns:p14="http://schemas.microsoft.com/office/powerpoint/2010/main" val="3383667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9336</TotalTime>
  <Words>1461</Words>
  <Application>Microsoft Office PowerPoint</Application>
  <PresentationFormat>شاشة عريضة</PresentationFormat>
  <Paragraphs>179</Paragraphs>
  <Slides>35</Slides>
  <Notes>19</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35</vt:i4>
      </vt:variant>
    </vt:vector>
  </HeadingPairs>
  <TitlesOfParts>
    <vt:vector size="44" baseType="lpstr">
      <vt:lpstr>Arial</vt:lpstr>
      <vt:lpstr>Calibri</vt:lpstr>
      <vt:lpstr>Calibri Light</vt:lpstr>
      <vt:lpstr>等线</vt:lpstr>
      <vt:lpstr>等线 Light</vt:lpstr>
      <vt:lpstr>Sakkal Majalla</vt:lpstr>
      <vt:lpstr>Times New Roman</vt:lpstr>
      <vt:lpstr>Wingdings</vt:lpstr>
      <vt:lpstr>Office Theme</vt:lpstr>
      <vt:lpstr> Web Hosting</vt:lpstr>
      <vt:lpstr>عرض تقديمي في PowerPoint</vt:lpstr>
      <vt:lpstr>Part 1 Internet Protocols Suite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Part 2 Protocols and Ports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Part 3 FTP, DNS, HTTP, SSL Protocols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KSU</cp:lastModifiedBy>
  <cp:revision>478</cp:revision>
  <cp:lastPrinted>2025-10-26T19:09:19Z</cp:lastPrinted>
  <dcterms:created xsi:type="dcterms:W3CDTF">2022-11-06T07:25:30Z</dcterms:created>
  <dcterms:modified xsi:type="dcterms:W3CDTF">2025-12-05T07:24:22Z</dcterms:modified>
</cp:coreProperties>
</file>