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65" r:id="rId2"/>
    <p:sldId id="323" r:id="rId3"/>
    <p:sldId id="303" r:id="rId4"/>
    <p:sldId id="330" r:id="rId5"/>
    <p:sldId id="351" r:id="rId6"/>
    <p:sldId id="349" r:id="rId7"/>
    <p:sldId id="331" r:id="rId8"/>
    <p:sldId id="332" r:id="rId9"/>
    <p:sldId id="333" r:id="rId10"/>
    <p:sldId id="334" r:id="rId11"/>
    <p:sldId id="339" r:id="rId12"/>
    <p:sldId id="340" r:id="rId13"/>
    <p:sldId id="341" r:id="rId14"/>
    <p:sldId id="342" r:id="rId15"/>
    <p:sldId id="343" r:id="rId16"/>
    <p:sldId id="350" r:id="rId17"/>
    <p:sldId id="345" r:id="rId18"/>
    <p:sldId id="346" r:id="rId19"/>
    <p:sldId id="347" r:id="rId20"/>
    <p:sldId id="348" r:id="rId21"/>
    <p:sldId id="344" r:id="rId22"/>
    <p:sldId id="352" r:id="rId2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F6C"/>
    <a:srgbClr val="40A3CE"/>
    <a:srgbClr val="539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88287" autoAdjust="0"/>
  </p:normalViewPr>
  <p:slideViewPr>
    <p:cSldViewPr snapToGrid="0" snapToObjects="1">
      <p:cViewPr varScale="1">
        <p:scale>
          <a:sx n="77" d="100"/>
          <a:sy n="77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77C6329-6C89-4957-AAA4-28491742CF5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8B290D9-44A5-425C-B45E-0877AE2D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r">
              <a:defRPr sz="1300"/>
            </a:lvl1pPr>
          </a:lstStyle>
          <a:p>
            <a:fld id="{F91F178F-5717-4980-88D1-58F27319738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636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45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r">
              <a:defRPr sz="1300"/>
            </a:lvl1pPr>
          </a:lstStyle>
          <a:p>
            <a:fld id="{DBE666C4-5825-49CB-A684-BD8C70F8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0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1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22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94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79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2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93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6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3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66C4-5825-49CB-A684-BD8C70F84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2" y="227009"/>
            <a:ext cx="1781175" cy="692156"/>
          </a:xfrm>
          <a:prstGeom prst="rect">
            <a:avLst/>
          </a:prstGeom>
        </p:spPr>
      </p:pic>
      <p:sp>
        <p:nvSpPr>
          <p:cNvPr id="8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 userDrawn="1"/>
        </p:nvSpPr>
        <p:spPr>
          <a:xfrm>
            <a:off x="2660433" y="449381"/>
            <a:ext cx="687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39AB0"/>
                </a:solidFill>
              </a:rPr>
              <a:t>WEBT </a:t>
            </a:r>
            <a:r>
              <a:rPr lang="en-US" sz="2400" b="1" dirty="0">
                <a:solidFill>
                  <a:srgbClr val="539AB0"/>
                </a:solidFill>
              </a:rPr>
              <a:t>2411 - Web Hosting &amp; Internet Protocols</a:t>
            </a:r>
          </a:p>
        </p:txBody>
      </p:sp>
      <p:pic>
        <p:nvPicPr>
          <p:cNvPr id="9" name="صورة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-3269" r="485" b="23739"/>
          <a:stretch/>
        </p:blipFill>
        <p:spPr>
          <a:xfrm>
            <a:off x="0" y="2090057"/>
            <a:ext cx="4114800" cy="476794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8" y="1507937"/>
            <a:ext cx="2816358" cy="260909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814" y="1630192"/>
            <a:ext cx="1091186" cy="38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/>
          <p:cNvSpPr/>
          <p:nvPr userDrawn="1"/>
        </p:nvSpPr>
        <p:spPr>
          <a:xfrm>
            <a:off x="0" y="6494582"/>
            <a:ext cx="12192000" cy="360791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440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AF5B-8BFE-4D3C-9713-89C313F15BC0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4"/>
          <p:cNvSpPr/>
          <p:nvPr userDrawn="1"/>
        </p:nvSpPr>
        <p:spPr>
          <a:xfrm>
            <a:off x="0" y="0"/>
            <a:ext cx="12192000" cy="161543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2C3F41-84DA-4A9C-8D9A-BEA340606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1614" y="0"/>
            <a:ext cx="719889" cy="45173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F49D8C-B12A-4E26-97F0-A69FC739A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9127" y="4517303"/>
            <a:ext cx="722376" cy="2333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A5C-D17E-473B-8320-28CD1A3432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51" y="76511"/>
            <a:ext cx="722376" cy="6781489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179114C-D757-482F-803B-FD7875B95367}"/>
              </a:ext>
            </a:extLst>
          </p:cNvPr>
          <p:cNvSpPr txBox="1"/>
          <p:nvPr userDrawn="1"/>
        </p:nvSpPr>
        <p:spPr>
          <a:xfrm>
            <a:off x="457200" y="1125854"/>
            <a:ext cx="8156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3200" b="1" spc="-94" dirty="0">
                <a:solidFill>
                  <a:srgbClr val="47AED4"/>
                </a:solidFill>
                <a:latin typeface="+mn-lt"/>
              </a:rPr>
              <a:t>TCP /IP Model</a:t>
            </a:r>
          </a:p>
        </p:txBody>
      </p:sp>
    </p:spTree>
    <p:extLst>
      <p:ext uri="{BB962C8B-B14F-4D97-AF65-F5344CB8AC3E}">
        <p14:creationId xmlns:p14="http://schemas.microsoft.com/office/powerpoint/2010/main" val="307527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/>
          <p:cNvSpPr/>
          <p:nvPr userDrawn="1"/>
        </p:nvSpPr>
        <p:spPr>
          <a:xfrm>
            <a:off x="0" y="6494582"/>
            <a:ext cx="12192000" cy="360791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800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AF5B-8BFE-4D3C-9713-89C313F15BC0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4"/>
          <p:cNvSpPr/>
          <p:nvPr userDrawn="1"/>
        </p:nvSpPr>
        <p:spPr>
          <a:xfrm>
            <a:off x="0" y="0"/>
            <a:ext cx="12192000" cy="161543"/>
          </a:xfrm>
          <a:custGeom>
            <a:avLst/>
            <a:gdLst>
              <a:gd name="connsiteX0" fmla="*/ 0 w 12192000"/>
              <a:gd name="connsiteY0" fmla="*/ 161543 h 161543"/>
              <a:gd name="connsiteX1" fmla="*/ 12192000 w 12192000"/>
              <a:gd name="connsiteY1" fmla="*/ 161543 h 161543"/>
              <a:gd name="connsiteX2" fmla="*/ 12192000 w 12192000"/>
              <a:gd name="connsiteY2" fmla="*/ 0 h 161543"/>
              <a:gd name="connsiteX3" fmla="*/ 0 w 12192000"/>
              <a:gd name="connsiteY3" fmla="*/ 0 h 161543"/>
              <a:gd name="connsiteX4" fmla="*/ 0 w 12192000"/>
              <a:gd name="connsiteY4" fmla="*/ 161543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543">
                <a:moveTo>
                  <a:pt x="0" y="161543"/>
                </a:moveTo>
                <a:lnTo>
                  <a:pt x="12192000" y="161543"/>
                </a:lnTo>
                <a:lnTo>
                  <a:pt x="12192000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47AED4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2C3F41-84DA-4A9C-8D9A-BEA340606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1614" y="0"/>
            <a:ext cx="719889" cy="45173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F49D8C-B12A-4E26-97F0-A69FC739A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9127" y="4517303"/>
            <a:ext cx="722376" cy="2333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87A5C-D17E-473B-8320-28CD1A3432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51" y="76511"/>
            <a:ext cx="722376" cy="6781489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179114C-D757-482F-803B-FD7875B95367}"/>
              </a:ext>
            </a:extLst>
          </p:cNvPr>
          <p:cNvSpPr txBox="1"/>
          <p:nvPr userDrawn="1"/>
        </p:nvSpPr>
        <p:spPr>
          <a:xfrm>
            <a:off x="457200" y="1135267"/>
            <a:ext cx="432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3200" b="1" spc="-94" dirty="0">
                <a:solidFill>
                  <a:srgbClr val="47AED4"/>
                </a:solidFill>
                <a:latin typeface="+mn-lt"/>
              </a:rPr>
              <a:t>Ports and Protocols</a:t>
            </a:r>
          </a:p>
        </p:txBody>
      </p:sp>
    </p:spTree>
    <p:extLst>
      <p:ext uri="{BB962C8B-B14F-4D97-AF65-F5344CB8AC3E}">
        <p14:creationId xmlns:p14="http://schemas.microsoft.com/office/powerpoint/2010/main" val="269274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7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67970"/>
            <a:ext cx="1781175" cy="69215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-3269" r="485" b="23739"/>
          <a:stretch/>
        </p:blipFill>
        <p:spPr>
          <a:xfrm>
            <a:off x="1" y="3178496"/>
            <a:ext cx="3175462" cy="367950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6" y="2599642"/>
            <a:ext cx="2173432" cy="201348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54" y="1364185"/>
            <a:ext cx="891345" cy="3124688"/>
          </a:xfrm>
          <a:prstGeom prst="rect">
            <a:avLst/>
          </a:prstGeom>
        </p:spPr>
      </p:pic>
      <p:sp>
        <p:nvSpPr>
          <p:cNvPr id="11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 userDrawn="1"/>
        </p:nvSpPr>
        <p:spPr>
          <a:xfrm>
            <a:off x="2660433" y="449381"/>
            <a:ext cx="687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39AB0"/>
                </a:solidFill>
              </a:rPr>
              <a:t>WEBT </a:t>
            </a:r>
            <a:r>
              <a:rPr lang="en-US" sz="2400" b="1" dirty="0">
                <a:solidFill>
                  <a:srgbClr val="539AB0"/>
                </a:solidFill>
              </a:rPr>
              <a:t>2411 - Web Hosting &amp; Internet Protocols</a:t>
            </a:r>
          </a:p>
        </p:txBody>
      </p:sp>
    </p:spTree>
    <p:extLst>
      <p:ext uri="{BB962C8B-B14F-4D97-AF65-F5344CB8AC3E}">
        <p14:creationId xmlns:p14="http://schemas.microsoft.com/office/powerpoint/2010/main" val="324220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2913-FF92-5D4B-A08C-EAD6C370B4A6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24F2-7CA6-A54C-8DF8-2B0A9845C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1271780"/>
            <a:ext cx="8618872" cy="2387600"/>
          </a:xfrm>
        </p:spPr>
        <p:txBody>
          <a:bodyPr anchor="ctr">
            <a:normAutofit/>
          </a:bodyPr>
          <a:lstStyle/>
          <a:p>
            <a:r>
              <a:rPr lang="ar-SA" sz="5400" b="1" dirty="0" smtClean="0">
                <a:solidFill>
                  <a:srgbClr val="014F6C"/>
                </a:solidFill>
              </a:rPr>
              <a:t> </a:t>
            </a:r>
            <a:r>
              <a:rPr lang="en-US" sz="5400" b="1" dirty="0" smtClean="0">
                <a:solidFill>
                  <a:srgbClr val="014F6C"/>
                </a:solidFill>
              </a:rPr>
              <a:t>Web Hosting</a:t>
            </a:r>
            <a:endParaRPr lang="en-US" sz="5400" b="1" dirty="0">
              <a:solidFill>
                <a:srgbClr val="014F6C"/>
              </a:solidFill>
            </a:endParaRPr>
          </a:p>
        </p:txBody>
      </p:sp>
      <p:pic>
        <p:nvPicPr>
          <p:cNvPr id="2056" name="Picture 8" descr="What Is Web Hosting And How It Work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57" y="3489124"/>
            <a:ext cx="4698287" cy="27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800" b="1" dirty="0" smtClean="0">
                <a:solidFill>
                  <a:srgbClr val="FF0000"/>
                </a:solidFill>
              </a:rPr>
              <a:t>Databases</a:t>
            </a:r>
            <a:endParaRPr lang="en-US" sz="2800" b="1" dirty="0">
              <a:solidFill>
                <a:srgbClr val="FF0000"/>
              </a:solidFill>
            </a:endParaRP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A3CE"/>
                </a:solidFill>
              </a:rPr>
              <a:t>If </a:t>
            </a:r>
            <a:r>
              <a:rPr lang="en-US" sz="2400" dirty="0">
                <a:solidFill>
                  <a:srgbClr val="40A3CE"/>
                </a:solidFill>
              </a:rPr>
              <a:t>your website uses a </a:t>
            </a:r>
            <a:r>
              <a:rPr lang="en-US" sz="2400" b="1" dirty="0">
                <a:solidFill>
                  <a:srgbClr val="FF0000"/>
                </a:solidFill>
              </a:rPr>
              <a:t>content management system (CMS)</a:t>
            </a:r>
            <a:r>
              <a:rPr lang="en-US" sz="2400" dirty="0">
                <a:solidFill>
                  <a:srgbClr val="40A3CE"/>
                </a:solidFill>
              </a:rPr>
              <a:t> like WordPress, it will need a database to store all the important data and information, such as usernames, passwords, and posts.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A3CE"/>
                </a:solidFill>
              </a:rPr>
              <a:t>This section is all about managing the databases – its tasks are mostly done via </a:t>
            </a:r>
            <a:r>
              <a:rPr lang="en-US" sz="2400" dirty="0" smtClean="0">
                <a:solidFill>
                  <a:srgbClr val="40A3CE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MySQL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Databases</a:t>
            </a:r>
            <a:r>
              <a:rPr lang="en-US" sz="2400" dirty="0">
                <a:solidFill>
                  <a:srgbClr val="40A3CE"/>
                </a:solidFill>
              </a:rPr>
              <a:t> and </a:t>
            </a:r>
            <a:r>
              <a:rPr lang="en-US" sz="2400" b="1" dirty="0" err="1">
                <a:solidFill>
                  <a:srgbClr val="FF0000"/>
                </a:solidFill>
              </a:rPr>
              <a:t>phpMyAdmin</a:t>
            </a:r>
            <a:r>
              <a:rPr lang="en-US" sz="2400" dirty="0">
                <a:solidFill>
                  <a:srgbClr val="40A3CE"/>
                </a:solidFill>
              </a:rPr>
              <a:t>.</a:t>
            </a:r>
          </a:p>
        </p:txBody>
      </p:sp>
      <p:pic>
        <p:nvPicPr>
          <p:cNvPr id="7" name="Picture 33" descr="The Databases section on c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9" y="4813596"/>
            <a:ext cx="9000000" cy="974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4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800" b="1" dirty="0" err="1" smtClean="0">
                <a:solidFill>
                  <a:srgbClr val="FF0000"/>
                </a:solidFill>
              </a:rPr>
              <a:t>Softaculous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apps installer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40A3CE"/>
                </a:solidFill>
              </a:rPr>
              <a:t>Softaculous</a:t>
            </a:r>
            <a:r>
              <a:rPr lang="en-US" sz="2400" dirty="0" smtClean="0">
                <a:solidFill>
                  <a:srgbClr val="40A3CE"/>
                </a:solidFill>
              </a:rPr>
              <a:t> </a:t>
            </a:r>
            <a:r>
              <a:rPr lang="en-US" sz="2400" dirty="0">
                <a:solidFill>
                  <a:srgbClr val="40A3CE"/>
                </a:solidFill>
              </a:rPr>
              <a:t>is a script library that automates the installation processes of various applications. </a:t>
            </a:r>
            <a:r>
              <a:rPr lang="en-US" sz="2400" dirty="0">
                <a:solidFill>
                  <a:srgbClr val="40A3CE"/>
                </a:solidFill>
              </a:rPr>
              <a:t>The most popular software includes WordPress, </a:t>
            </a:r>
            <a:r>
              <a:rPr lang="en-US" sz="2400" dirty="0" err="1">
                <a:solidFill>
                  <a:srgbClr val="40A3CE"/>
                </a:solidFill>
              </a:rPr>
              <a:t>phpBB</a:t>
            </a:r>
            <a:r>
              <a:rPr lang="en-US" sz="2400" dirty="0">
                <a:solidFill>
                  <a:srgbClr val="40A3CE"/>
                </a:solidFill>
              </a:rPr>
              <a:t>, Joomla, and Drupal.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A3CE"/>
                </a:solidFill>
              </a:rPr>
              <a:t>Thanks to the seamless integration with </a:t>
            </a:r>
            <a:r>
              <a:rPr lang="en-US" sz="2400" dirty="0" err="1">
                <a:solidFill>
                  <a:srgbClr val="40A3CE"/>
                </a:solidFill>
              </a:rPr>
              <a:t>cPanel</a:t>
            </a:r>
            <a:r>
              <a:rPr lang="en-US" sz="2400" dirty="0">
                <a:solidFill>
                  <a:srgbClr val="40A3CE"/>
                </a:solidFill>
              </a:rPr>
              <a:t>, you can directly install any software right from the dashboard</a:t>
            </a:r>
            <a:r>
              <a:rPr lang="en-US" sz="2400" dirty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7" name="Picture 28" descr="The list of applications that can be installed using the Softaculous Apps Installer on c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29" y="4531628"/>
            <a:ext cx="7452000" cy="20739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9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2800" b="1" dirty="0" smtClean="0">
                <a:solidFill>
                  <a:srgbClr val="FF0000"/>
                </a:solidFill>
              </a:rPr>
              <a:t>Software</a:t>
            </a:r>
            <a:endParaRPr lang="en-US" sz="2800" b="1" dirty="0">
              <a:solidFill>
                <a:srgbClr val="FF0000"/>
              </a:solidFill>
            </a:endParaRP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A3CE"/>
                </a:solidFill>
              </a:rPr>
              <a:t>Since </a:t>
            </a:r>
            <a:r>
              <a:rPr lang="en-US" sz="2400" dirty="0">
                <a:solidFill>
                  <a:srgbClr val="40A3CE"/>
                </a:solidFill>
              </a:rPr>
              <a:t>this section mainly deals with programming languages, such as </a:t>
            </a:r>
            <a:r>
              <a:rPr lang="en-US" sz="2400" b="1" dirty="0">
                <a:solidFill>
                  <a:srgbClr val="FF0000"/>
                </a:solidFill>
              </a:rPr>
              <a:t>PHP</a:t>
            </a:r>
            <a:r>
              <a:rPr lang="en-US" sz="2400" dirty="0">
                <a:solidFill>
                  <a:srgbClr val="40A3CE"/>
                </a:solidFill>
              </a:rPr>
              <a:t>, Ruby, and Perl, it is mostly used by advanced users.</a:t>
            </a:r>
          </a:p>
        </p:txBody>
      </p:sp>
      <p:pic>
        <p:nvPicPr>
          <p:cNvPr id="8" name="Picture 25" descr="The Software section on c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9" y="3378267"/>
            <a:ext cx="9000000" cy="17398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64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2800" b="1" dirty="0" smtClean="0">
                <a:solidFill>
                  <a:srgbClr val="FF0000"/>
                </a:solidFill>
              </a:rPr>
              <a:t>Metrics</a:t>
            </a:r>
            <a:endParaRPr lang="en-US" sz="2800" b="1" dirty="0">
              <a:solidFill>
                <a:srgbClr val="FF0000"/>
              </a:solidFill>
            </a:endParaRPr>
          </a:p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14F6C"/>
                </a:solidFill>
              </a:rPr>
              <a:t>Used </a:t>
            </a:r>
            <a:r>
              <a:rPr lang="en-US" sz="2800" dirty="0">
                <a:solidFill>
                  <a:srgbClr val="014F6C"/>
                </a:solidFill>
              </a:rPr>
              <a:t>to: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A3CE"/>
                </a:solidFill>
              </a:rPr>
              <a:t>Work to track website statistics (number of visitors, to monitoring resource usage).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A3CE"/>
                </a:solidFill>
              </a:rPr>
              <a:t>These metrics give you access to insights that can help you make decisions to improve your website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7" name="Picture 18" descr="The Metrics section on c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9" y="4825176"/>
            <a:ext cx="9000000" cy="1309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6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buFont typeface="+mj-lt"/>
              <a:buAutoNum type="arabicPeriod" startAt="7"/>
            </a:pPr>
            <a:r>
              <a:rPr lang="en-US" sz="2800" b="1" dirty="0" smtClean="0">
                <a:solidFill>
                  <a:srgbClr val="FF0000"/>
                </a:solidFill>
              </a:rPr>
              <a:t>Security</a:t>
            </a:r>
            <a:endParaRPr lang="en-US" sz="2800" b="1" dirty="0">
              <a:solidFill>
                <a:srgbClr val="FF0000"/>
              </a:solidFill>
            </a:endParaRPr>
          </a:p>
          <a:p>
            <a:pPr marL="720000" lvl="1" indent="-360000" fontAlgn="base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A3CE"/>
                </a:solidFill>
              </a:rPr>
              <a:t>Security </a:t>
            </a:r>
            <a:r>
              <a:rPr lang="en-US" sz="2400" dirty="0">
                <a:solidFill>
                  <a:srgbClr val="40A3CE"/>
                </a:solidFill>
              </a:rPr>
              <a:t>is a big concern for every site owner, especially if you store sensitive information such as credit card details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</a:p>
          <a:p>
            <a:pPr marL="720000" lvl="1" indent="-360000" fontAlgn="base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A3CE"/>
                </a:solidFill>
              </a:rPr>
              <a:t>There are multiple features to optimize your site security:</a:t>
            </a:r>
          </a:p>
          <a:p>
            <a:pPr marL="1177200" lvl="2" indent="-360000" fontAlgn="base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Including </a:t>
            </a:r>
            <a:r>
              <a:rPr lang="en-US" sz="2200" b="1" dirty="0">
                <a:solidFill>
                  <a:srgbClr val="FF0000"/>
                </a:solidFill>
              </a:rPr>
              <a:t>SSH Access</a:t>
            </a:r>
            <a:r>
              <a:rPr lang="en-US" sz="2200" dirty="0">
                <a:solidFill>
                  <a:srgbClr val="014F6C"/>
                </a:solidFill>
              </a:rPr>
              <a:t> to connect to your server via </a:t>
            </a:r>
            <a:r>
              <a:rPr lang="en-US" sz="2200" b="1" dirty="0">
                <a:solidFill>
                  <a:srgbClr val="FF0000"/>
                </a:solidFill>
              </a:rPr>
              <a:t>SSH</a:t>
            </a:r>
            <a:r>
              <a:rPr lang="en-US" sz="2200" dirty="0">
                <a:solidFill>
                  <a:srgbClr val="014F6C"/>
                </a:solidFill>
              </a:rPr>
              <a:t> and </a:t>
            </a:r>
            <a:r>
              <a:rPr lang="en-US" sz="2200" b="1" dirty="0">
                <a:solidFill>
                  <a:srgbClr val="FF0000"/>
                </a:solidFill>
              </a:rPr>
              <a:t>SSL/TLS</a:t>
            </a:r>
            <a:r>
              <a:rPr lang="en-US" sz="2200" dirty="0">
                <a:solidFill>
                  <a:srgbClr val="014F6C"/>
                </a:solidFill>
              </a:rPr>
              <a:t> to enable SSL certificates for extra security.</a:t>
            </a:r>
          </a:p>
          <a:p>
            <a:pPr marL="1177200" lvl="2" indent="-360000" fontAlgn="base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14F6C"/>
                </a:solidFill>
              </a:rPr>
              <a:t>Another essential feature is the </a:t>
            </a:r>
            <a:r>
              <a:rPr lang="en-US" sz="2200" b="1" dirty="0">
                <a:solidFill>
                  <a:srgbClr val="FF0000"/>
                </a:solidFill>
              </a:rPr>
              <a:t>Hotlink Protection</a:t>
            </a:r>
            <a:r>
              <a:rPr lang="en-US" sz="2200" dirty="0">
                <a:solidFill>
                  <a:srgbClr val="014F6C"/>
                </a:solidFill>
              </a:rPr>
              <a:t> which prevents other sites from stealing your site resources</a:t>
            </a:r>
            <a:r>
              <a:rPr lang="en-US" sz="2200" dirty="0" smtClean="0">
                <a:solidFill>
                  <a:srgbClr val="014F6C"/>
                </a:solidFill>
              </a:rPr>
              <a:t>.</a:t>
            </a:r>
            <a:endParaRPr lang="en-US" sz="2200" dirty="0">
              <a:solidFill>
                <a:srgbClr val="014F6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90389" y="5269365"/>
            <a:ext cx="10622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1- SSH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(Secure Shell) access provides a secure method for remotely managing computer systems. It establishes an encrypted connection between a client and a server, allowing for secure remote login, command execution, and file transfers over an unsecured network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font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2- TLS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or Transport Layer Security, is a security protocol that encrypts communications over the internet to protect data privacy and security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800" b="1" dirty="0" smtClean="0">
                <a:solidFill>
                  <a:srgbClr val="FF0000"/>
                </a:solidFill>
              </a:rPr>
              <a:t>Email</a:t>
            </a:r>
            <a:endParaRPr lang="en-US" sz="2800" b="1" dirty="0">
              <a:solidFill>
                <a:srgbClr val="FF0000"/>
              </a:solidFill>
            </a:endParaRP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A3CE"/>
                </a:solidFill>
              </a:rPr>
              <a:t>If </a:t>
            </a:r>
            <a:r>
              <a:rPr lang="en-US" sz="2400" dirty="0">
                <a:solidFill>
                  <a:srgbClr val="40A3CE"/>
                </a:solidFill>
              </a:rPr>
              <a:t>your plan includes both email and </a:t>
            </a:r>
            <a:r>
              <a:rPr lang="en-US" sz="2400" dirty="0" err="1">
                <a:solidFill>
                  <a:srgbClr val="40A3CE"/>
                </a:solidFill>
              </a:rPr>
              <a:t>cPanel</a:t>
            </a:r>
            <a:r>
              <a:rPr lang="en-US" sz="2400" dirty="0">
                <a:solidFill>
                  <a:srgbClr val="40A3CE"/>
                </a:solidFill>
              </a:rPr>
              <a:t>, this is where you’ll administer all email-related tasks.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A3CE"/>
                </a:solidFill>
              </a:rPr>
              <a:t>From setting auto-responders to creating custom email accounts, these features will help complete those tasks efficiently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7" name="Picture 9" descr="The Email section on c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29" y="4270819"/>
            <a:ext cx="8316000" cy="22090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86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 dirty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Part </a:t>
            </a:r>
            <a:r>
              <a:rPr lang="en-US" sz="6000" b="1" kern="1200" dirty="0" smtClean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6000" b="1" kern="1200" dirty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srgbClr val="014F6C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 smtClean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Using </a:t>
            </a:r>
            <a:r>
              <a:rPr lang="en-US" sz="4400" b="1" kern="1200" dirty="0" err="1" smtClean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cPanel</a:t>
            </a:r>
            <a:endParaRPr lang="en-US" sz="4400" b="1" kern="1200" dirty="0">
              <a:solidFill>
                <a:srgbClr val="014F6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01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014F6C"/>
                </a:solidFill>
              </a:rPr>
              <a:t>How to Create </a:t>
            </a:r>
            <a:r>
              <a:rPr lang="en-US" sz="2800" b="1" dirty="0" smtClean="0">
                <a:solidFill>
                  <a:srgbClr val="FF0000"/>
                </a:solidFill>
              </a:rPr>
              <a:t>Databases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14F6C"/>
                </a:solidFill>
              </a:rPr>
              <a:t>Create </a:t>
            </a:r>
            <a:r>
              <a:rPr lang="en-US" sz="2800" dirty="0">
                <a:solidFill>
                  <a:srgbClr val="014F6C"/>
                </a:solidFill>
              </a:rPr>
              <a:t>databases and manage MySQL users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40A3CE"/>
                </a:solidFill>
              </a:rPr>
              <a:t>Click on </a:t>
            </a:r>
            <a:r>
              <a:rPr lang="en-US" sz="2400" b="1" dirty="0">
                <a:solidFill>
                  <a:srgbClr val="FF0000"/>
                </a:solidFill>
              </a:rPr>
              <a:t>MySQL Databases</a:t>
            </a:r>
            <a:r>
              <a:rPr lang="en-US" sz="2400" dirty="0">
                <a:solidFill>
                  <a:srgbClr val="40A3CE"/>
                </a:solidFill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40A3CE"/>
                </a:solidFill>
              </a:rPr>
              <a:t>On the </a:t>
            </a:r>
            <a:r>
              <a:rPr lang="en-US" sz="2400" b="1" dirty="0">
                <a:solidFill>
                  <a:srgbClr val="FF0000"/>
                </a:solidFill>
              </a:rPr>
              <a:t>New Database</a:t>
            </a:r>
            <a:r>
              <a:rPr lang="en-US" sz="2400" dirty="0">
                <a:solidFill>
                  <a:srgbClr val="40A3CE"/>
                </a:solidFill>
              </a:rPr>
              <a:t> section, enter your desired database username and click </a:t>
            </a:r>
            <a:r>
              <a:rPr lang="en-US" sz="2400" b="1" dirty="0">
                <a:solidFill>
                  <a:srgbClr val="FF0000"/>
                </a:solidFill>
              </a:rPr>
              <a:t>Create Database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8" name="Picture 32" descr="The Create New Database field on c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64" y="4563207"/>
            <a:ext cx="8530224" cy="21325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66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800" b="1" dirty="0">
                <a:solidFill>
                  <a:srgbClr val="014F6C"/>
                </a:solidFill>
              </a:rPr>
              <a:t>How to </a:t>
            </a:r>
            <a:r>
              <a:rPr lang="en-US" sz="2800" b="1" dirty="0" smtClean="0">
                <a:solidFill>
                  <a:srgbClr val="014F6C"/>
                </a:solidFill>
              </a:rPr>
              <a:t>Create </a:t>
            </a:r>
            <a:r>
              <a:rPr lang="en-US" sz="2800" b="1" dirty="0">
                <a:solidFill>
                  <a:srgbClr val="FF0000"/>
                </a:solidFill>
              </a:rPr>
              <a:t>Databases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3"/>
            </a:pPr>
            <a:r>
              <a:rPr lang="en-US" sz="2400" dirty="0" smtClean="0">
                <a:solidFill>
                  <a:srgbClr val="40A3CE"/>
                </a:solidFill>
              </a:rPr>
              <a:t>A </a:t>
            </a:r>
            <a:r>
              <a:rPr lang="en-US" sz="2400" dirty="0">
                <a:solidFill>
                  <a:srgbClr val="40A3CE"/>
                </a:solidFill>
              </a:rPr>
              <a:t>new database will be added to the </a:t>
            </a:r>
            <a:r>
              <a:rPr lang="en-US" sz="2400" b="1" dirty="0">
                <a:solidFill>
                  <a:srgbClr val="FF0000"/>
                </a:solidFill>
              </a:rPr>
              <a:t>Current Databases</a:t>
            </a:r>
            <a:r>
              <a:rPr lang="en-US" sz="2400" dirty="0">
                <a:solidFill>
                  <a:srgbClr val="40A3CE"/>
                </a:solidFill>
              </a:rPr>
              <a:t> list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3"/>
            </a:pPr>
            <a:endParaRPr lang="en-US" sz="2400" dirty="0">
              <a:solidFill>
                <a:srgbClr val="40A3CE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3"/>
            </a:pPr>
            <a:endParaRPr lang="en-US" sz="2400" dirty="0" smtClean="0">
              <a:solidFill>
                <a:srgbClr val="40A3CE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3"/>
            </a:pPr>
            <a:endParaRPr lang="en-US" sz="2400" dirty="0">
              <a:solidFill>
                <a:srgbClr val="40A3CE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3"/>
            </a:pPr>
            <a:endParaRPr lang="en-US" sz="2400" dirty="0" smtClean="0">
              <a:solidFill>
                <a:srgbClr val="40A3CE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3"/>
            </a:pPr>
            <a:r>
              <a:rPr lang="en-US" sz="2400" dirty="0">
                <a:solidFill>
                  <a:srgbClr val="40A3CE"/>
                </a:solidFill>
              </a:rPr>
              <a:t>To add a new MySQL user, scroll down to the </a:t>
            </a:r>
            <a:r>
              <a:rPr lang="en-US" sz="2400" b="1" dirty="0">
                <a:solidFill>
                  <a:srgbClr val="FF0000"/>
                </a:solidFill>
              </a:rPr>
              <a:t>MySQL Users</a:t>
            </a:r>
            <a:r>
              <a:rPr lang="en-US" sz="2400" dirty="0">
                <a:solidFill>
                  <a:srgbClr val="40A3CE"/>
                </a:solidFill>
              </a:rPr>
              <a:t> section</a:t>
            </a:r>
            <a:r>
              <a:rPr lang="en-US" sz="2400" dirty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7" name="Picture 31" descr="The Current Databases screen on h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11" y="2525991"/>
            <a:ext cx="8812836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23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800" b="1" dirty="0">
                <a:solidFill>
                  <a:srgbClr val="014F6C"/>
                </a:solidFill>
              </a:rPr>
              <a:t>How to </a:t>
            </a:r>
            <a:r>
              <a:rPr lang="en-US" sz="2800" b="1" dirty="0" smtClean="0">
                <a:solidFill>
                  <a:srgbClr val="014F6C"/>
                </a:solidFill>
              </a:rPr>
              <a:t>Create </a:t>
            </a:r>
            <a:r>
              <a:rPr lang="en-US" sz="2800" b="1" dirty="0">
                <a:solidFill>
                  <a:srgbClr val="FF0000"/>
                </a:solidFill>
              </a:rPr>
              <a:t>Databases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5"/>
            </a:pPr>
            <a:r>
              <a:rPr lang="en-US" sz="2400" dirty="0" smtClean="0">
                <a:solidFill>
                  <a:srgbClr val="40A3CE"/>
                </a:solidFill>
              </a:rPr>
              <a:t>There</a:t>
            </a:r>
            <a:r>
              <a:rPr lang="en-US" sz="2400" dirty="0">
                <a:solidFill>
                  <a:srgbClr val="40A3CE"/>
                </a:solidFill>
              </a:rPr>
              <a:t>, enter the username and password and click </a:t>
            </a:r>
            <a:r>
              <a:rPr lang="en-US" sz="2400" b="1" dirty="0">
                <a:solidFill>
                  <a:srgbClr val="FF0000"/>
                </a:solidFill>
              </a:rPr>
              <a:t>Create User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8" name="Picture 30" descr="The Add New User fields on cPanel's MySQL Users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29" y="2545757"/>
            <a:ext cx="7128000" cy="3184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78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Learning Objectives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6" y="1853991"/>
            <a:ext cx="532937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14F6C"/>
                </a:solidFill>
              </a:rPr>
              <a:t>cPanel’s</a:t>
            </a:r>
            <a:r>
              <a:rPr lang="en-US" sz="2800" b="1" dirty="0">
                <a:solidFill>
                  <a:srgbClr val="014F6C"/>
                </a:solidFill>
              </a:rPr>
              <a:t> Features.</a:t>
            </a: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14F6C"/>
                </a:solidFill>
              </a:rPr>
              <a:t>Using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800" b="1" dirty="0" smtClean="0">
              <a:solidFill>
                <a:srgbClr val="014F6C"/>
              </a:solidFill>
            </a:endParaRP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14F6C"/>
              </a:solidFill>
            </a:endParaRPr>
          </a:p>
          <a:p>
            <a:pPr marL="360000" lvl="1" indent="-342900" fontAlgn="base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800" b="1" dirty="0">
                <a:solidFill>
                  <a:srgbClr val="014F6C"/>
                </a:solidFill>
              </a:rPr>
              <a:t>How to </a:t>
            </a:r>
            <a:r>
              <a:rPr lang="en-US" sz="2800" b="1" dirty="0" smtClean="0">
                <a:solidFill>
                  <a:srgbClr val="014F6C"/>
                </a:solidFill>
              </a:rPr>
              <a:t>Create </a:t>
            </a:r>
            <a:r>
              <a:rPr lang="en-US" sz="2800" b="1" dirty="0">
                <a:solidFill>
                  <a:srgbClr val="FF0000"/>
                </a:solidFill>
              </a:rPr>
              <a:t>Databases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5"/>
            </a:pPr>
            <a:r>
              <a:rPr lang="en-US" sz="2400" dirty="0" smtClean="0">
                <a:solidFill>
                  <a:srgbClr val="40A3CE"/>
                </a:solidFill>
              </a:rPr>
              <a:t>When </a:t>
            </a:r>
            <a:r>
              <a:rPr lang="en-US" sz="2400" dirty="0">
                <a:solidFill>
                  <a:srgbClr val="40A3CE"/>
                </a:solidFill>
              </a:rPr>
              <a:t>you’re done, navigate to the </a:t>
            </a:r>
            <a:r>
              <a:rPr lang="en-US" sz="2400" b="1" dirty="0">
                <a:solidFill>
                  <a:srgbClr val="FF0000"/>
                </a:solidFill>
              </a:rPr>
              <a:t>Add User to Database</a:t>
            </a:r>
            <a:r>
              <a:rPr lang="en-US" sz="2400" dirty="0">
                <a:solidFill>
                  <a:srgbClr val="40A3CE"/>
                </a:solidFill>
              </a:rPr>
              <a:t> section.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LcParenR" startAt="5"/>
            </a:pPr>
            <a:r>
              <a:rPr lang="en-US" sz="2400" dirty="0">
                <a:solidFill>
                  <a:srgbClr val="40A3CE"/>
                </a:solidFill>
              </a:rPr>
              <a:t>Click on the dropdown menu and choose the new user and database; this will grant the user access to the selected database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7" name="Picture 29" descr="The Add User To Database fields on cPan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52" y="3501983"/>
            <a:ext cx="6119495" cy="20085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69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800" b="1" dirty="0">
                <a:solidFill>
                  <a:srgbClr val="014F6C"/>
                </a:solidFill>
              </a:rPr>
              <a:t>How to </a:t>
            </a:r>
            <a:r>
              <a:rPr lang="en-US" sz="2800" b="1" dirty="0" smtClean="0">
                <a:solidFill>
                  <a:srgbClr val="014F6C"/>
                </a:solidFill>
              </a:rPr>
              <a:t>Create &amp; Manage </a:t>
            </a:r>
            <a:r>
              <a:rPr lang="en-US" sz="2800" b="1" dirty="0" smtClean="0">
                <a:solidFill>
                  <a:srgbClr val="FF0000"/>
                </a:solidFill>
              </a:rPr>
              <a:t>Email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14F6C"/>
                </a:solidFill>
              </a:rPr>
              <a:t>Create </a:t>
            </a:r>
            <a:r>
              <a:rPr lang="en-US" sz="2800" dirty="0">
                <a:solidFill>
                  <a:srgbClr val="014F6C"/>
                </a:solidFill>
              </a:rPr>
              <a:t>an email account</a:t>
            </a:r>
          </a:p>
          <a:p>
            <a:pPr marL="360000" lvl="1" fontAlgn="base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400" dirty="0">
                <a:solidFill>
                  <a:srgbClr val="40A3CE"/>
                </a:solidFill>
              </a:rPr>
              <a:t>Use the </a:t>
            </a:r>
            <a:r>
              <a:rPr lang="en-US" sz="2400" b="1" dirty="0">
                <a:solidFill>
                  <a:srgbClr val="FF0000"/>
                </a:solidFill>
              </a:rPr>
              <a:t>Email Account</a:t>
            </a:r>
            <a:r>
              <a:rPr lang="en-US" sz="2400" dirty="0">
                <a:solidFill>
                  <a:srgbClr val="40A3CE"/>
                </a:solidFill>
              </a:rPr>
              <a:t> feature to create, delete, and manage email accounts from the </a:t>
            </a:r>
            <a:r>
              <a:rPr lang="en-US" sz="2400" dirty="0" err="1">
                <a:solidFill>
                  <a:srgbClr val="40A3CE"/>
                </a:solidFill>
              </a:rPr>
              <a:t>cPanel</a:t>
            </a:r>
            <a:r>
              <a:rPr lang="en-US" sz="2400" dirty="0">
                <a:solidFill>
                  <a:srgbClr val="40A3CE"/>
                </a:solidFill>
              </a:rPr>
              <a:t> dashboard.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40A3CE"/>
                </a:solidFill>
              </a:rPr>
              <a:t> Clicking on the icon will open a list of active email addresses on your website.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40A3CE"/>
                </a:solidFill>
              </a:rPr>
              <a:t>To add a new one, click </a:t>
            </a:r>
            <a:r>
              <a:rPr lang="en-US" sz="2400" b="1" dirty="0">
                <a:solidFill>
                  <a:srgbClr val="FF0000"/>
                </a:solidFill>
              </a:rPr>
              <a:t>Create</a:t>
            </a:r>
            <a:r>
              <a:rPr lang="en-US" sz="2400" dirty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8" name="Picture 8" descr="The Email Accounts table on c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9" y="4685535"/>
            <a:ext cx="7164000" cy="1986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72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he Create an Email Account window on cPan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49" y="1853991"/>
            <a:ext cx="6413325" cy="4221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800" b="1" dirty="0">
                <a:solidFill>
                  <a:srgbClr val="014F6C"/>
                </a:solidFill>
              </a:rPr>
              <a:t>How to </a:t>
            </a:r>
            <a:r>
              <a:rPr lang="en-US" sz="2800" b="1" dirty="0" smtClean="0">
                <a:solidFill>
                  <a:srgbClr val="014F6C"/>
                </a:solidFill>
              </a:rPr>
              <a:t>Create &amp; Manage </a:t>
            </a:r>
            <a:r>
              <a:rPr lang="en-US" sz="2800" b="1" dirty="0" smtClean="0">
                <a:solidFill>
                  <a:srgbClr val="FF0000"/>
                </a:solidFill>
              </a:rPr>
              <a:t>Email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77863" y="1853991"/>
            <a:ext cx="399580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14F6C"/>
                </a:solidFill>
              </a:rPr>
              <a:t>Create </a:t>
            </a:r>
            <a:r>
              <a:rPr lang="en-US" sz="2800" dirty="0">
                <a:solidFill>
                  <a:srgbClr val="014F6C"/>
                </a:solidFill>
              </a:rPr>
              <a:t>an email account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en-US" sz="2400" dirty="0" smtClean="0">
                <a:solidFill>
                  <a:srgbClr val="40A3CE"/>
                </a:solidFill>
              </a:rPr>
              <a:t>A </a:t>
            </a:r>
            <a:r>
              <a:rPr lang="en-US" sz="2400" dirty="0">
                <a:solidFill>
                  <a:srgbClr val="40A3CE"/>
                </a:solidFill>
              </a:rPr>
              <a:t>new window will open.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en-US" sz="2400" dirty="0">
                <a:solidFill>
                  <a:srgbClr val="40A3CE"/>
                </a:solidFill>
              </a:rPr>
              <a:t>Start by filling in the requested information.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en-US" sz="2400" dirty="0">
                <a:solidFill>
                  <a:srgbClr val="40A3CE"/>
                </a:solidFill>
              </a:rPr>
              <a:t>Once you’re done, </a:t>
            </a:r>
            <a:r>
              <a:rPr lang="en-US" sz="2400" dirty="0" smtClean="0">
                <a:solidFill>
                  <a:srgbClr val="40A3CE"/>
                </a:solidFill>
              </a:rPr>
              <a:t>click the</a:t>
            </a:r>
            <a:r>
              <a:rPr lang="en-US" sz="2400" dirty="0">
                <a:solidFill>
                  <a:srgbClr val="40A3CE"/>
                </a:solidFill>
              </a:rPr>
              <a:t> </a:t>
            </a:r>
            <a:r>
              <a:rPr lang="en-US" sz="2400" b="1" dirty="0">
                <a:solidFill>
                  <a:srgbClr val="FF0000"/>
                </a:solidFill>
              </a:rPr>
              <a:t>Create</a:t>
            </a:r>
            <a:r>
              <a:rPr lang="en-US" sz="2400" dirty="0">
                <a:solidFill>
                  <a:srgbClr val="40A3CE"/>
                </a:solidFill>
              </a:rPr>
              <a:t> button.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endParaRPr lang="en-US" sz="2400" dirty="0">
              <a:solidFill>
                <a:srgbClr val="40A3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14F6C"/>
                </a:solidFill>
              </a:rPr>
              <a:t>Part 1</a:t>
            </a:r>
            <a:br>
              <a:rPr lang="en-US" b="1" dirty="0" smtClean="0">
                <a:solidFill>
                  <a:srgbClr val="014F6C"/>
                </a:solidFill>
              </a:rPr>
            </a:br>
            <a:r>
              <a:rPr lang="en-US" sz="4400" b="1" dirty="0" smtClean="0">
                <a:solidFill>
                  <a:srgbClr val="014F6C"/>
                </a:solidFill>
              </a:rPr>
              <a:t>What is </a:t>
            </a:r>
            <a:r>
              <a:rPr lang="en-US" sz="4400" b="1" dirty="0" err="1" smtClean="0">
                <a:solidFill>
                  <a:srgbClr val="014F6C"/>
                </a:solidFill>
              </a:rPr>
              <a:t>cPanel</a:t>
            </a:r>
            <a:r>
              <a:rPr lang="en-US" sz="4400" b="1" dirty="0" smtClean="0">
                <a:solidFill>
                  <a:srgbClr val="014F6C"/>
                </a:solidFill>
              </a:rPr>
              <a:t>?</a:t>
            </a:r>
            <a:endParaRPr lang="en-US" sz="4400" b="1" dirty="0">
              <a:solidFill>
                <a:srgbClr val="014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68951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rgbClr val="014F6C"/>
                </a:solidFill>
              </a:rPr>
              <a:t>cPanel</a:t>
            </a:r>
            <a:r>
              <a:rPr lang="en-US" sz="2400" dirty="0" smtClean="0">
                <a:solidFill>
                  <a:srgbClr val="014F6C"/>
                </a:solidFill>
              </a:rPr>
              <a:t> </a:t>
            </a:r>
            <a:r>
              <a:rPr lang="en-US" sz="2400" dirty="0">
                <a:solidFill>
                  <a:srgbClr val="014F6C"/>
                </a:solidFill>
              </a:rPr>
              <a:t>is a popular web hosting control panel that allows website owners to manage their hosting account with ease</a:t>
            </a:r>
            <a:r>
              <a:rPr lang="en-US" sz="2400" dirty="0" smtClean="0">
                <a:solidFill>
                  <a:srgbClr val="014F6C"/>
                </a:solidFill>
              </a:rPr>
              <a:t>.</a:t>
            </a:r>
          </a:p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rgbClr val="014F6C"/>
              </a:solidFill>
            </a:endParaRPr>
          </a:p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rgbClr val="014F6C"/>
              </a:solidFill>
            </a:endParaRPr>
          </a:p>
        </p:txBody>
      </p:sp>
      <p:pic>
        <p:nvPicPr>
          <p:cNvPr id="4" name="Picture 2" descr="The cPanel login p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10261" r="35841" b="30765"/>
          <a:stretch/>
        </p:blipFill>
        <p:spPr bwMode="auto">
          <a:xfrm>
            <a:off x="8830850" y="1853991"/>
            <a:ext cx="2589980" cy="29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rgbClr val="014F6C"/>
                </a:solidFill>
              </a:rPr>
              <a:t>cPanel</a:t>
            </a:r>
            <a:r>
              <a:rPr lang="en-US" sz="2400" dirty="0" smtClean="0">
                <a:solidFill>
                  <a:srgbClr val="014F6C"/>
                </a:solidFill>
              </a:rPr>
              <a:t> </a:t>
            </a:r>
            <a:r>
              <a:rPr lang="en-US" sz="2400" dirty="0">
                <a:solidFill>
                  <a:srgbClr val="014F6C"/>
                </a:solidFill>
              </a:rPr>
              <a:t>includes a variety of features that make website management simple, including</a:t>
            </a:r>
            <a:r>
              <a:rPr lang="en-US" sz="2400" dirty="0" smtClean="0">
                <a:solidFill>
                  <a:srgbClr val="014F6C"/>
                </a:solidFill>
              </a:rPr>
              <a:t>: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>
                <a:solidFill>
                  <a:srgbClr val="40A3CE"/>
                </a:solidFill>
              </a:rPr>
              <a:t>Ability to manage files.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>
                <a:solidFill>
                  <a:srgbClr val="40A3CE"/>
                </a:solidFill>
              </a:rPr>
              <a:t>A user-friendly </a:t>
            </a:r>
            <a:r>
              <a:rPr lang="en-US" sz="2200" dirty="0" smtClean="0">
                <a:solidFill>
                  <a:srgbClr val="40A3CE"/>
                </a:solidFill>
              </a:rPr>
              <a:t>interface (Preferences).</a:t>
            </a:r>
            <a:endParaRPr lang="en-US" sz="2200" dirty="0">
              <a:solidFill>
                <a:srgbClr val="40A3CE"/>
              </a:solidFill>
            </a:endParaRP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40A3CE"/>
                </a:solidFill>
              </a:rPr>
              <a:t>Ability </a:t>
            </a:r>
            <a:r>
              <a:rPr lang="en-US" sz="2200" dirty="0">
                <a:solidFill>
                  <a:srgbClr val="40A3CE"/>
                </a:solidFill>
              </a:rPr>
              <a:t>to manage databases</a:t>
            </a:r>
            <a:r>
              <a:rPr lang="en-US" sz="2200" dirty="0" smtClean="0">
                <a:solidFill>
                  <a:srgbClr val="40A3CE"/>
                </a:solidFill>
              </a:rPr>
              <a:t>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 err="1">
                <a:solidFill>
                  <a:srgbClr val="40A3CE"/>
                </a:solidFill>
              </a:rPr>
              <a:t>Softaculous</a:t>
            </a:r>
            <a:r>
              <a:rPr lang="en-US" sz="2200" dirty="0">
                <a:solidFill>
                  <a:srgbClr val="40A3CE"/>
                </a:solidFill>
              </a:rPr>
              <a:t> apps </a:t>
            </a:r>
            <a:r>
              <a:rPr lang="en-US" sz="2200" dirty="0" smtClean="0">
                <a:solidFill>
                  <a:srgbClr val="40A3CE"/>
                </a:solidFill>
              </a:rPr>
              <a:t>installer</a:t>
            </a:r>
            <a:r>
              <a:rPr lang="en-US" sz="2200" dirty="0">
                <a:solidFill>
                  <a:srgbClr val="40A3CE"/>
                </a:solidFill>
              </a:rPr>
              <a:t>.</a:t>
            </a:r>
            <a:endParaRPr lang="en-US" sz="2200" dirty="0">
              <a:solidFill>
                <a:srgbClr val="40A3CE"/>
              </a:solidFill>
            </a:endParaRP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40A3CE"/>
                </a:solidFill>
              </a:rPr>
              <a:t>Software.</a:t>
            </a:r>
            <a:endParaRPr lang="en-US" sz="2200" dirty="0">
              <a:solidFill>
                <a:srgbClr val="40A3CE"/>
              </a:solidFill>
            </a:endParaRP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40A3CE"/>
                </a:solidFill>
              </a:rPr>
              <a:t>Metrics.</a:t>
            </a:r>
            <a:endParaRPr lang="en-US" sz="2200" dirty="0" smtClean="0">
              <a:solidFill>
                <a:srgbClr val="40A3CE"/>
              </a:solidFill>
            </a:endParaRP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40A3CE"/>
                </a:solidFill>
              </a:rPr>
              <a:t>Security.</a:t>
            </a:r>
          </a:p>
          <a:p>
            <a:pPr marL="817200" lvl="1" indent="-457200" fontAlgn="base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40A3CE"/>
                </a:solidFill>
              </a:rPr>
              <a:t>E-mail.</a:t>
            </a:r>
            <a:endParaRPr lang="en-US" sz="2200" dirty="0">
              <a:solidFill>
                <a:srgbClr val="40A3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6564" y="2349016"/>
            <a:ext cx="861887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 dirty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Part </a:t>
            </a:r>
            <a:r>
              <a:rPr lang="en-US" sz="6000" b="1" kern="1200" dirty="0" smtClean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6000" b="1" kern="1200" dirty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srgbClr val="014F6C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 err="1" smtClean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cPanel's</a:t>
            </a:r>
            <a:r>
              <a:rPr lang="en-US" sz="4400" b="1" kern="1200" dirty="0" smtClean="0">
                <a:solidFill>
                  <a:srgbClr val="014F6C"/>
                </a:solidFill>
                <a:latin typeface="+mj-lt"/>
                <a:ea typeface="+mj-ea"/>
                <a:cs typeface="+mj-cs"/>
              </a:rPr>
              <a:t> Features</a:t>
            </a:r>
            <a:endParaRPr lang="en-US" sz="4400" b="1" kern="1200" dirty="0">
              <a:solidFill>
                <a:srgbClr val="014F6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8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Files</a:t>
            </a:r>
          </a:p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14F6C"/>
                </a:solidFill>
              </a:rPr>
              <a:t>Used to: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A3CE"/>
                </a:solidFill>
              </a:rPr>
              <a:t>Contains features for direct file management.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A3CE"/>
                </a:solidFill>
              </a:rPr>
              <a:t>Upload files without an FTP client.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A3CE"/>
                </a:solidFill>
              </a:rPr>
              <a:t>Specify privacy levels.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A3CE"/>
                </a:solidFill>
              </a:rPr>
              <a:t>Set up a backup wizard</a:t>
            </a:r>
            <a:r>
              <a:rPr lang="en-US" sz="2200" dirty="0" smtClean="0">
                <a:solidFill>
                  <a:srgbClr val="40A3CE"/>
                </a:solidFill>
              </a:rPr>
              <a:t>.</a:t>
            </a:r>
            <a:endParaRPr lang="en-US" sz="2200" dirty="0">
              <a:solidFill>
                <a:srgbClr val="40A3CE"/>
              </a:solidFill>
            </a:endParaRPr>
          </a:p>
        </p:txBody>
      </p:sp>
      <p:pic>
        <p:nvPicPr>
          <p:cNvPr id="4" name="Picture 1" descr="https://www.hostinger.com/tutorials/wp-content/uploads/sites/2/2021/10/cPanel-fil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45" y="4870201"/>
            <a:ext cx="7560767" cy="1843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8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Files</a:t>
            </a:r>
          </a:p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14F6C"/>
                </a:solidFill>
              </a:rPr>
              <a:t>Using File Manager</a:t>
            </a:r>
          </a:p>
          <a:p>
            <a:r>
              <a:rPr lang="en-US" sz="2200" dirty="0" err="1">
                <a:solidFill>
                  <a:srgbClr val="40A3CE"/>
                </a:solidFill>
              </a:rPr>
              <a:t>cPanel</a:t>
            </a:r>
            <a:r>
              <a:rPr lang="en-US" sz="2200" dirty="0">
                <a:solidFill>
                  <a:srgbClr val="40A3CE"/>
                </a:solidFill>
              </a:rPr>
              <a:t> includes an easy-to-use file manager that works like desktop file explorer applications, users can easily edit, remove, or add files and folders</a:t>
            </a:r>
            <a:r>
              <a:rPr lang="en-US" sz="2200" dirty="0" smtClean="0">
                <a:solidFill>
                  <a:srgbClr val="40A3CE"/>
                </a:solidFill>
              </a:rPr>
              <a:t>.</a:t>
            </a:r>
            <a:endParaRPr lang="en-US" sz="2200" dirty="0">
              <a:solidFill>
                <a:srgbClr val="40A3CE"/>
              </a:solidFill>
            </a:endParaRPr>
          </a:p>
        </p:txBody>
      </p:sp>
      <p:pic>
        <p:nvPicPr>
          <p:cNvPr id="7" name="Picture 2" descr="The File Manager on cPane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 bwMode="auto">
          <a:xfrm>
            <a:off x="2993447" y="3762988"/>
            <a:ext cx="7134564" cy="2938437"/>
          </a:xfrm>
          <a:prstGeom prst="rect">
            <a:avLst/>
          </a:prstGeom>
          <a:noFill/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1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387387" y="1222267"/>
            <a:ext cx="4881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14F6C"/>
                </a:solidFill>
              </a:rPr>
              <a:t>What is </a:t>
            </a:r>
            <a:r>
              <a:rPr lang="en-US" sz="2800" b="1" dirty="0" err="1" smtClean="0">
                <a:solidFill>
                  <a:srgbClr val="014F6C"/>
                </a:solidFill>
              </a:rPr>
              <a:t>cPanel</a:t>
            </a:r>
            <a:r>
              <a:rPr lang="en-US" sz="2800" b="1" dirty="0" smtClean="0">
                <a:solidFill>
                  <a:srgbClr val="014F6C"/>
                </a:solidFill>
              </a:rPr>
              <a:t>?</a:t>
            </a:r>
            <a:endParaRPr lang="en-US" sz="2800" b="1" dirty="0">
              <a:solidFill>
                <a:srgbClr val="014F6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4885" y="1853991"/>
            <a:ext cx="1005168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FF0000"/>
                </a:solidFill>
              </a:rPr>
              <a:t>Preferences</a:t>
            </a:r>
            <a:endParaRPr lang="en-US" sz="2800" b="1" dirty="0">
              <a:solidFill>
                <a:srgbClr val="FF0000"/>
              </a:solidFill>
            </a:endParaRPr>
          </a:p>
          <a:p>
            <a:pPr marL="17100" lvl="1" indent="540000" fontAlgn="base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14F6C"/>
                </a:solidFill>
              </a:rPr>
              <a:t>Used to: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A3CE"/>
                </a:solidFill>
              </a:rPr>
              <a:t>Configure </a:t>
            </a:r>
            <a:r>
              <a:rPr lang="en-US" sz="2400" dirty="0">
                <a:solidFill>
                  <a:srgbClr val="40A3CE"/>
                </a:solidFill>
              </a:rPr>
              <a:t>various aspects of the </a:t>
            </a:r>
            <a:r>
              <a:rPr lang="en-US" sz="2400" dirty="0" err="1">
                <a:solidFill>
                  <a:srgbClr val="40A3CE"/>
                </a:solidFill>
              </a:rPr>
              <a:t>cPanel</a:t>
            </a:r>
            <a:r>
              <a:rPr lang="en-US" sz="2400" dirty="0">
                <a:solidFill>
                  <a:srgbClr val="40A3CE"/>
                </a:solidFill>
              </a:rPr>
              <a:t> dashboard (language, theme, and user information).</a:t>
            </a:r>
          </a:p>
          <a:p>
            <a:pPr marL="720000" lvl="1" indent="-360000" fontAlgn="base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A3CE"/>
                </a:solidFill>
              </a:rPr>
              <a:t>Includes features to add a new </a:t>
            </a:r>
            <a:r>
              <a:rPr lang="en-US" sz="2400" dirty="0" err="1">
                <a:solidFill>
                  <a:srgbClr val="40A3CE"/>
                </a:solidFill>
              </a:rPr>
              <a:t>cPanel</a:t>
            </a:r>
            <a:r>
              <a:rPr lang="en-US" sz="2400" dirty="0">
                <a:solidFill>
                  <a:srgbClr val="40A3CE"/>
                </a:solidFill>
              </a:rPr>
              <a:t> account and manage the password</a:t>
            </a:r>
            <a:r>
              <a:rPr lang="en-US" sz="2400" dirty="0" smtClean="0">
                <a:solidFill>
                  <a:srgbClr val="40A3CE"/>
                </a:solidFill>
              </a:rPr>
              <a:t>.</a:t>
            </a:r>
            <a:endParaRPr lang="en-US" sz="2400" dirty="0">
              <a:solidFill>
                <a:srgbClr val="40A3CE"/>
              </a:solidFill>
            </a:endParaRPr>
          </a:p>
        </p:txBody>
      </p:sp>
      <p:pic>
        <p:nvPicPr>
          <p:cNvPr id="8" name="Picture 6" descr="The Preferences section on cPan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06" y="4586471"/>
            <a:ext cx="8563446" cy="1613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58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5867</TotalTime>
  <Words>506</Words>
  <Application>Microsoft Office PowerPoint</Application>
  <PresentationFormat>شاشة عريضة</PresentationFormat>
  <Paragraphs>113</Paragraphs>
  <Slides>22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 Web Hosting</vt:lpstr>
      <vt:lpstr>عرض تقديمي في PowerPoint</vt:lpstr>
      <vt:lpstr>Part 1 What is cPanel?</vt:lpstr>
      <vt:lpstr>عرض تقديمي في PowerPoint</vt:lpstr>
      <vt:lpstr>عرض تقديمي في PowerPoint</vt:lpstr>
      <vt:lpstr>Part 2 cPanel's Features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Part 3 Using cPanel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KSU</cp:lastModifiedBy>
  <cp:revision>372</cp:revision>
  <cp:lastPrinted>2025-10-26T19:09:19Z</cp:lastPrinted>
  <dcterms:created xsi:type="dcterms:W3CDTF">2022-11-06T07:25:30Z</dcterms:created>
  <dcterms:modified xsi:type="dcterms:W3CDTF">2025-10-26T19:09:21Z</dcterms:modified>
</cp:coreProperties>
</file>