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1"/>
  </p:notesMasterIdLst>
  <p:sldIdLst>
    <p:sldId id="265" r:id="rId2"/>
    <p:sldId id="303" r:id="rId3"/>
    <p:sldId id="323" r:id="rId4"/>
    <p:sldId id="321" r:id="rId5"/>
    <p:sldId id="324" r:id="rId6"/>
    <p:sldId id="325" r:id="rId7"/>
    <p:sldId id="326" r:id="rId8"/>
    <p:sldId id="327" r:id="rId9"/>
    <p:sldId id="328" r:id="rId10"/>
    <p:sldId id="336" r:id="rId11"/>
    <p:sldId id="337" r:id="rId12"/>
    <p:sldId id="338" r:id="rId13"/>
    <p:sldId id="307" r:id="rId14"/>
    <p:sldId id="329" r:id="rId15"/>
    <p:sldId id="333" r:id="rId16"/>
    <p:sldId id="335" r:id="rId17"/>
    <p:sldId id="334" r:id="rId18"/>
    <p:sldId id="331" r:id="rId19"/>
    <p:sldId id="33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AB0"/>
    <a:srgbClr val="014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88287" autoAdjust="0"/>
  </p:normalViewPr>
  <p:slideViewPr>
    <p:cSldViewPr snapToGrid="0" snapToObjects="1">
      <p:cViewPr varScale="1">
        <p:scale>
          <a:sx n="77" d="100"/>
          <a:sy n="77" d="100"/>
        </p:scale>
        <p:origin x="5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F91F178F-5717-4980-88D1-58F27319738D}" type="datetimeFigureOut">
              <a:rPr lang="en-US" smtClean="0"/>
              <a:t>9/30/2025</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DBE666C4-5825-49CB-A684-BD8C70F842A1}" type="slidenum">
              <a:rPr lang="en-US" smtClean="0"/>
              <a:t>‹#›</a:t>
            </a:fld>
            <a:endParaRPr lang="en-US"/>
          </a:p>
        </p:txBody>
      </p:sp>
    </p:spTree>
    <p:extLst>
      <p:ext uri="{BB962C8B-B14F-4D97-AF65-F5344CB8AC3E}">
        <p14:creationId xmlns:p14="http://schemas.microsoft.com/office/powerpoint/2010/main" val="33748775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3</a:t>
            </a:fld>
            <a:endParaRPr lang="en-US"/>
          </a:p>
        </p:txBody>
      </p:sp>
    </p:spTree>
    <p:extLst>
      <p:ext uri="{BB962C8B-B14F-4D97-AF65-F5344CB8AC3E}">
        <p14:creationId xmlns:p14="http://schemas.microsoft.com/office/powerpoint/2010/main" val="3615602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12</a:t>
            </a:fld>
            <a:endParaRPr lang="en-US"/>
          </a:p>
        </p:txBody>
      </p:sp>
    </p:spTree>
    <p:extLst>
      <p:ext uri="{BB962C8B-B14F-4D97-AF65-F5344CB8AC3E}">
        <p14:creationId xmlns:p14="http://schemas.microsoft.com/office/powerpoint/2010/main" val="68757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14</a:t>
            </a:fld>
            <a:endParaRPr lang="en-US"/>
          </a:p>
        </p:txBody>
      </p:sp>
    </p:spTree>
    <p:extLst>
      <p:ext uri="{BB962C8B-B14F-4D97-AF65-F5344CB8AC3E}">
        <p14:creationId xmlns:p14="http://schemas.microsoft.com/office/powerpoint/2010/main" val="5303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dirty="0" smtClean="0">
                <a:solidFill>
                  <a:srgbClr val="014F6C"/>
                </a:solidFill>
              </a:rPr>
              <a:t>Native</a:t>
            </a:r>
            <a:r>
              <a:rPr lang="ar-SA" sz="1200" dirty="0" smtClean="0">
                <a:solidFill>
                  <a:srgbClr val="014F6C"/>
                </a:solidFill>
              </a:rPr>
              <a:t>: محلي</a:t>
            </a:r>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18</a:t>
            </a:fld>
            <a:endParaRPr lang="en-US"/>
          </a:p>
        </p:txBody>
      </p:sp>
    </p:spTree>
    <p:extLst>
      <p:ext uri="{BB962C8B-B14F-4D97-AF65-F5344CB8AC3E}">
        <p14:creationId xmlns:p14="http://schemas.microsoft.com/office/powerpoint/2010/main" val="1353803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dirty="0" smtClean="0">
                <a:solidFill>
                  <a:srgbClr val="014F6C"/>
                </a:solidFill>
              </a:rPr>
              <a:t>Native</a:t>
            </a:r>
            <a:r>
              <a:rPr lang="ar-SA" sz="1200" dirty="0" smtClean="0">
                <a:solidFill>
                  <a:srgbClr val="014F6C"/>
                </a:solidFill>
              </a:rPr>
              <a:t>: محلي</a:t>
            </a:r>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19</a:t>
            </a:fld>
            <a:endParaRPr lang="en-US"/>
          </a:p>
        </p:txBody>
      </p:sp>
    </p:spTree>
    <p:extLst>
      <p:ext uri="{BB962C8B-B14F-4D97-AF65-F5344CB8AC3E}">
        <p14:creationId xmlns:p14="http://schemas.microsoft.com/office/powerpoint/2010/main" val="195264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4</a:t>
            </a:fld>
            <a:endParaRPr lang="en-US"/>
          </a:p>
        </p:txBody>
      </p:sp>
    </p:spTree>
    <p:extLst>
      <p:ext uri="{BB962C8B-B14F-4D97-AF65-F5344CB8AC3E}">
        <p14:creationId xmlns:p14="http://schemas.microsoft.com/office/powerpoint/2010/main" val="2801674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5</a:t>
            </a:fld>
            <a:endParaRPr lang="en-US"/>
          </a:p>
        </p:txBody>
      </p:sp>
    </p:spTree>
    <p:extLst>
      <p:ext uri="{BB962C8B-B14F-4D97-AF65-F5344CB8AC3E}">
        <p14:creationId xmlns:p14="http://schemas.microsoft.com/office/powerpoint/2010/main" val="381609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6</a:t>
            </a:fld>
            <a:endParaRPr lang="en-US"/>
          </a:p>
        </p:txBody>
      </p:sp>
    </p:spTree>
    <p:extLst>
      <p:ext uri="{BB962C8B-B14F-4D97-AF65-F5344CB8AC3E}">
        <p14:creationId xmlns:p14="http://schemas.microsoft.com/office/powerpoint/2010/main" val="87166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7</a:t>
            </a:fld>
            <a:endParaRPr lang="en-US"/>
          </a:p>
        </p:txBody>
      </p:sp>
    </p:spTree>
    <p:extLst>
      <p:ext uri="{BB962C8B-B14F-4D97-AF65-F5344CB8AC3E}">
        <p14:creationId xmlns:p14="http://schemas.microsoft.com/office/powerpoint/2010/main" val="171724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8</a:t>
            </a:fld>
            <a:endParaRPr lang="en-US"/>
          </a:p>
        </p:txBody>
      </p:sp>
    </p:spTree>
    <p:extLst>
      <p:ext uri="{BB962C8B-B14F-4D97-AF65-F5344CB8AC3E}">
        <p14:creationId xmlns:p14="http://schemas.microsoft.com/office/powerpoint/2010/main" val="198353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9</a:t>
            </a:fld>
            <a:endParaRPr lang="en-US"/>
          </a:p>
        </p:txBody>
      </p:sp>
    </p:spTree>
    <p:extLst>
      <p:ext uri="{BB962C8B-B14F-4D97-AF65-F5344CB8AC3E}">
        <p14:creationId xmlns:p14="http://schemas.microsoft.com/office/powerpoint/2010/main" val="438358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10</a:t>
            </a:fld>
            <a:endParaRPr lang="en-US"/>
          </a:p>
        </p:txBody>
      </p:sp>
    </p:spTree>
    <p:extLst>
      <p:ext uri="{BB962C8B-B14F-4D97-AF65-F5344CB8AC3E}">
        <p14:creationId xmlns:p14="http://schemas.microsoft.com/office/powerpoint/2010/main" val="382504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BE666C4-5825-49CB-A684-BD8C70F842A1}" type="slidenum">
              <a:rPr lang="en-US" smtClean="0"/>
              <a:t>11</a:t>
            </a:fld>
            <a:endParaRPr lang="en-US"/>
          </a:p>
        </p:txBody>
      </p:sp>
    </p:spTree>
    <p:extLst>
      <p:ext uri="{BB962C8B-B14F-4D97-AF65-F5344CB8AC3E}">
        <p14:creationId xmlns:p14="http://schemas.microsoft.com/office/powerpoint/2010/main" val="3718913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EB12913-FF92-5D4B-A08C-EAD6C370B4A6}"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4F2-7CA6-A54C-8DF8-2B0A9845C81E}" type="slidenum">
              <a:rPr lang="en-US" smtClean="0"/>
              <a:t>‹#›</a:t>
            </a:fld>
            <a:endParaRPr lang="en-US"/>
          </a:p>
        </p:txBody>
      </p:sp>
      <p:pic>
        <p:nvPicPr>
          <p:cNvPr id="7" name="صورة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8142" y="227009"/>
            <a:ext cx="1781175" cy="692156"/>
          </a:xfrm>
          <a:prstGeom prst="rect">
            <a:avLst/>
          </a:prstGeom>
        </p:spPr>
      </p:pic>
      <p:sp>
        <p:nvSpPr>
          <p:cNvPr id="8" name="مربع نص 6">
            <a:extLst>
              <a:ext uri="{FF2B5EF4-FFF2-40B4-BE49-F238E27FC236}">
                <a16:creationId xmlns:a16="http://schemas.microsoft.com/office/drawing/2014/main" id="{717B67D3-4DCE-6E49-9BCB-07D80C5E3F2B}"/>
              </a:ext>
            </a:extLst>
          </p:cNvPr>
          <p:cNvSpPr txBox="1"/>
          <p:nvPr userDrawn="1"/>
        </p:nvSpPr>
        <p:spPr>
          <a:xfrm>
            <a:off x="2660433" y="449381"/>
            <a:ext cx="6871135" cy="461665"/>
          </a:xfrm>
          <a:prstGeom prst="rect">
            <a:avLst/>
          </a:prstGeom>
          <a:noFill/>
        </p:spPr>
        <p:txBody>
          <a:bodyPr wrap="square" rtlCol="1">
            <a:spAutoFit/>
          </a:bodyPr>
          <a:lstStyle/>
          <a:p>
            <a:pPr algn="ctr"/>
            <a:r>
              <a:rPr lang="en-US" sz="2400" b="1" dirty="0" smtClean="0">
                <a:solidFill>
                  <a:srgbClr val="539AB0"/>
                </a:solidFill>
              </a:rPr>
              <a:t>WEBT </a:t>
            </a:r>
            <a:r>
              <a:rPr lang="en-US" sz="2400" b="1" dirty="0">
                <a:solidFill>
                  <a:srgbClr val="539AB0"/>
                </a:solidFill>
              </a:rPr>
              <a:t>2411 - Web Hosting &amp; Internet Protocols</a:t>
            </a:r>
          </a:p>
        </p:txBody>
      </p:sp>
      <p:pic>
        <p:nvPicPr>
          <p:cNvPr id="9" name="صورة 8"/>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73" t="-3269" r="485" b="23739"/>
          <a:stretch/>
        </p:blipFill>
        <p:spPr>
          <a:xfrm>
            <a:off x="0" y="2090057"/>
            <a:ext cx="4114800" cy="4767943"/>
          </a:xfrm>
          <a:prstGeom prst="rect">
            <a:avLst/>
          </a:prstGeom>
        </p:spPr>
      </p:pic>
      <p:pic>
        <p:nvPicPr>
          <p:cNvPr id="10" name="صورة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6978" y="1507937"/>
            <a:ext cx="2816358" cy="2609093"/>
          </a:xfrm>
          <a:prstGeom prst="rect">
            <a:avLst/>
          </a:prstGeom>
        </p:spPr>
      </p:pic>
      <p:pic>
        <p:nvPicPr>
          <p:cNvPr id="11" name="صورة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00814" y="1630192"/>
            <a:ext cx="1091186" cy="3825248"/>
          </a:xfrm>
          <a:prstGeom prst="rect">
            <a:avLst/>
          </a:prstGeom>
        </p:spPr>
      </p:pic>
    </p:spTree>
    <p:extLst>
      <p:ext uri="{BB962C8B-B14F-4D97-AF65-F5344CB8AC3E}">
        <p14:creationId xmlns:p14="http://schemas.microsoft.com/office/powerpoint/2010/main" val="3862509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EB12913-FF92-5D4B-A08C-EAD6C370B4A6}"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184800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EB12913-FF92-5D4B-A08C-EAD6C370B4A6}"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3361915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Freeform 19"/>
          <p:cNvSpPr/>
          <p:nvPr userDrawn="1"/>
        </p:nvSpPr>
        <p:spPr>
          <a:xfrm>
            <a:off x="0" y="6494582"/>
            <a:ext cx="12192000" cy="360791"/>
          </a:xfrm>
          <a:custGeom>
            <a:avLst/>
            <a:gdLst>
              <a:gd name="connsiteX0" fmla="*/ 0 w 12192000"/>
              <a:gd name="connsiteY0" fmla="*/ 161543 h 161543"/>
              <a:gd name="connsiteX1" fmla="*/ 12192000 w 12192000"/>
              <a:gd name="connsiteY1" fmla="*/ 161543 h 161543"/>
              <a:gd name="connsiteX2" fmla="*/ 12192000 w 12192000"/>
              <a:gd name="connsiteY2" fmla="*/ 0 h 161543"/>
              <a:gd name="connsiteX3" fmla="*/ 0 w 12192000"/>
              <a:gd name="connsiteY3" fmla="*/ 0 h 161543"/>
              <a:gd name="connsiteX4" fmla="*/ 0 w 12192000"/>
              <a:gd name="connsiteY4" fmla="*/ 161543 h 16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61543">
                <a:moveTo>
                  <a:pt x="0" y="161543"/>
                </a:moveTo>
                <a:lnTo>
                  <a:pt x="12192000" y="161543"/>
                </a:lnTo>
                <a:lnTo>
                  <a:pt x="12192000" y="0"/>
                </a:lnTo>
                <a:lnTo>
                  <a:pt x="0" y="0"/>
                </a:lnTo>
                <a:lnTo>
                  <a:pt x="0" y="161543"/>
                </a:lnTo>
                <a:close/>
              </a:path>
            </a:pathLst>
          </a:custGeom>
          <a:solidFill>
            <a:srgbClr val="47AED4"/>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endParaRPr lang="en-US" sz="1100" i="1" dirty="0">
              <a:solidFill>
                <a:schemeClr val="bg1"/>
              </a:solidFill>
            </a:endParaRPr>
          </a:p>
        </p:txBody>
      </p:sp>
      <p:sp>
        <p:nvSpPr>
          <p:cNvPr id="3" name="Content Placeholder 2"/>
          <p:cNvSpPr>
            <a:spLocks noGrp="1"/>
          </p:cNvSpPr>
          <p:nvPr>
            <p:ph idx="1"/>
          </p:nvPr>
        </p:nvSpPr>
        <p:spPr>
          <a:xfrm>
            <a:off x="457200" y="1600200"/>
            <a:ext cx="10440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B3AF5B-8BFE-4D3C-9713-89C313F15BC0}" type="datetime1">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
        <p:nvSpPr>
          <p:cNvPr id="7" name="Freeform 34"/>
          <p:cNvSpPr/>
          <p:nvPr userDrawn="1"/>
        </p:nvSpPr>
        <p:spPr>
          <a:xfrm>
            <a:off x="0" y="0"/>
            <a:ext cx="12192000" cy="161543"/>
          </a:xfrm>
          <a:custGeom>
            <a:avLst/>
            <a:gdLst>
              <a:gd name="connsiteX0" fmla="*/ 0 w 12192000"/>
              <a:gd name="connsiteY0" fmla="*/ 161543 h 161543"/>
              <a:gd name="connsiteX1" fmla="*/ 12192000 w 12192000"/>
              <a:gd name="connsiteY1" fmla="*/ 161543 h 161543"/>
              <a:gd name="connsiteX2" fmla="*/ 12192000 w 12192000"/>
              <a:gd name="connsiteY2" fmla="*/ 0 h 161543"/>
              <a:gd name="connsiteX3" fmla="*/ 0 w 12192000"/>
              <a:gd name="connsiteY3" fmla="*/ 0 h 161543"/>
              <a:gd name="connsiteX4" fmla="*/ 0 w 12192000"/>
              <a:gd name="connsiteY4" fmla="*/ 161543 h 16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61543">
                <a:moveTo>
                  <a:pt x="0" y="161543"/>
                </a:moveTo>
                <a:lnTo>
                  <a:pt x="12192000" y="161543"/>
                </a:lnTo>
                <a:lnTo>
                  <a:pt x="12192000" y="0"/>
                </a:lnTo>
                <a:lnTo>
                  <a:pt x="0" y="0"/>
                </a:lnTo>
                <a:lnTo>
                  <a:pt x="0" y="161543"/>
                </a:lnTo>
                <a:close/>
              </a:path>
            </a:pathLst>
          </a:custGeom>
          <a:solidFill>
            <a:srgbClr val="47AED4"/>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Graphic 8">
            <a:extLst>
              <a:ext uri="{FF2B5EF4-FFF2-40B4-BE49-F238E27FC236}">
                <a16:creationId xmlns:a16="http://schemas.microsoft.com/office/drawing/2014/main" id="{C02C3F41-84DA-4A9C-8D9A-BEA34060636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421614" y="0"/>
            <a:ext cx="719889" cy="4517303"/>
          </a:xfrm>
          <a:prstGeom prst="rect">
            <a:avLst/>
          </a:prstGeom>
        </p:spPr>
      </p:pic>
      <p:pic>
        <p:nvPicPr>
          <p:cNvPr id="10" name="Graphic 9">
            <a:extLst>
              <a:ext uri="{FF2B5EF4-FFF2-40B4-BE49-F238E27FC236}">
                <a16:creationId xmlns:a16="http://schemas.microsoft.com/office/drawing/2014/main" id="{7EF49D8C-B12A-4E26-97F0-A69FC739A49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1419127" y="4517303"/>
            <a:ext cx="722376" cy="2333830"/>
          </a:xfrm>
          <a:prstGeom prst="rect">
            <a:avLst/>
          </a:prstGeom>
        </p:spPr>
      </p:pic>
      <p:pic>
        <p:nvPicPr>
          <p:cNvPr id="11" name="Picture 10">
            <a:extLst>
              <a:ext uri="{FF2B5EF4-FFF2-40B4-BE49-F238E27FC236}">
                <a16:creationId xmlns:a16="http://schemas.microsoft.com/office/drawing/2014/main" id="{E8187A5C-D17E-473B-8320-28CD1A3432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554051" y="76511"/>
            <a:ext cx="722376" cy="6781489"/>
          </a:xfrm>
          <a:prstGeom prst="rect">
            <a:avLst/>
          </a:prstGeom>
        </p:spPr>
      </p:pic>
      <p:sp>
        <p:nvSpPr>
          <p:cNvPr id="13" name="TextBox 36">
            <a:extLst>
              <a:ext uri="{FF2B5EF4-FFF2-40B4-BE49-F238E27FC236}">
                <a16:creationId xmlns:a16="http://schemas.microsoft.com/office/drawing/2014/main" id="{8179114C-D757-482F-803B-FD7875B95367}"/>
              </a:ext>
            </a:extLst>
          </p:cNvPr>
          <p:cNvSpPr txBox="1"/>
          <p:nvPr userDrawn="1"/>
        </p:nvSpPr>
        <p:spPr>
          <a:xfrm>
            <a:off x="457200" y="1125854"/>
            <a:ext cx="8156065" cy="492443"/>
          </a:xfrm>
          <a:prstGeom prst="rect">
            <a:avLst/>
          </a:prstGeom>
          <a:noFill/>
        </p:spPr>
        <p:txBody>
          <a:bodyPr wrap="square" lIns="0" tIns="0" rIns="0" bIns="0" rtlCol="0">
            <a:spAutoFit/>
          </a:bodyPr>
          <a:lstStyle/>
          <a:p>
            <a:pPr algn="l"/>
            <a:r>
              <a:rPr lang="en-US" altLang="zh-CN" sz="3200" b="1" spc="-94" dirty="0">
                <a:solidFill>
                  <a:srgbClr val="47AED4"/>
                </a:solidFill>
                <a:latin typeface="+mn-lt"/>
              </a:rPr>
              <a:t>TCP /IP Model</a:t>
            </a:r>
          </a:p>
        </p:txBody>
      </p:sp>
    </p:spTree>
    <p:extLst>
      <p:ext uri="{BB962C8B-B14F-4D97-AF65-F5344CB8AC3E}">
        <p14:creationId xmlns:p14="http://schemas.microsoft.com/office/powerpoint/2010/main" val="3075275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Freeform 19"/>
          <p:cNvSpPr/>
          <p:nvPr userDrawn="1"/>
        </p:nvSpPr>
        <p:spPr>
          <a:xfrm>
            <a:off x="0" y="6494582"/>
            <a:ext cx="12192000" cy="360791"/>
          </a:xfrm>
          <a:custGeom>
            <a:avLst/>
            <a:gdLst>
              <a:gd name="connsiteX0" fmla="*/ 0 w 12192000"/>
              <a:gd name="connsiteY0" fmla="*/ 161543 h 161543"/>
              <a:gd name="connsiteX1" fmla="*/ 12192000 w 12192000"/>
              <a:gd name="connsiteY1" fmla="*/ 161543 h 161543"/>
              <a:gd name="connsiteX2" fmla="*/ 12192000 w 12192000"/>
              <a:gd name="connsiteY2" fmla="*/ 0 h 161543"/>
              <a:gd name="connsiteX3" fmla="*/ 0 w 12192000"/>
              <a:gd name="connsiteY3" fmla="*/ 0 h 161543"/>
              <a:gd name="connsiteX4" fmla="*/ 0 w 12192000"/>
              <a:gd name="connsiteY4" fmla="*/ 161543 h 16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61543">
                <a:moveTo>
                  <a:pt x="0" y="161543"/>
                </a:moveTo>
                <a:lnTo>
                  <a:pt x="12192000" y="161543"/>
                </a:lnTo>
                <a:lnTo>
                  <a:pt x="12192000" y="0"/>
                </a:lnTo>
                <a:lnTo>
                  <a:pt x="0" y="0"/>
                </a:lnTo>
                <a:lnTo>
                  <a:pt x="0" y="161543"/>
                </a:lnTo>
                <a:close/>
              </a:path>
            </a:pathLst>
          </a:custGeom>
          <a:solidFill>
            <a:srgbClr val="47AED4"/>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endParaRPr lang="en-US" sz="1100" i="1" dirty="0">
              <a:solidFill>
                <a:schemeClr val="bg1"/>
              </a:solidFill>
            </a:endParaRPr>
          </a:p>
        </p:txBody>
      </p:sp>
      <p:sp>
        <p:nvSpPr>
          <p:cNvPr id="3" name="Content Placeholder 2"/>
          <p:cNvSpPr>
            <a:spLocks noGrp="1"/>
          </p:cNvSpPr>
          <p:nvPr>
            <p:ph idx="1"/>
          </p:nvPr>
        </p:nvSpPr>
        <p:spPr>
          <a:xfrm>
            <a:off x="457200" y="1600200"/>
            <a:ext cx="10800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B3AF5B-8BFE-4D3C-9713-89C313F15BC0}" type="datetime1">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
        <p:nvSpPr>
          <p:cNvPr id="7" name="Freeform 34"/>
          <p:cNvSpPr/>
          <p:nvPr userDrawn="1"/>
        </p:nvSpPr>
        <p:spPr>
          <a:xfrm>
            <a:off x="0" y="0"/>
            <a:ext cx="12192000" cy="161543"/>
          </a:xfrm>
          <a:custGeom>
            <a:avLst/>
            <a:gdLst>
              <a:gd name="connsiteX0" fmla="*/ 0 w 12192000"/>
              <a:gd name="connsiteY0" fmla="*/ 161543 h 161543"/>
              <a:gd name="connsiteX1" fmla="*/ 12192000 w 12192000"/>
              <a:gd name="connsiteY1" fmla="*/ 161543 h 161543"/>
              <a:gd name="connsiteX2" fmla="*/ 12192000 w 12192000"/>
              <a:gd name="connsiteY2" fmla="*/ 0 h 161543"/>
              <a:gd name="connsiteX3" fmla="*/ 0 w 12192000"/>
              <a:gd name="connsiteY3" fmla="*/ 0 h 161543"/>
              <a:gd name="connsiteX4" fmla="*/ 0 w 12192000"/>
              <a:gd name="connsiteY4" fmla="*/ 161543 h 16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61543">
                <a:moveTo>
                  <a:pt x="0" y="161543"/>
                </a:moveTo>
                <a:lnTo>
                  <a:pt x="12192000" y="161543"/>
                </a:lnTo>
                <a:lnTo>
                  <a:pt x="12192000" y="0"/>
                </a:lnTo>
                <a:lnTo>
                  <a:pt x="0" y="0"/>
                </a:lnTo>
                <a:lnTo>
                  <a:pt x="0" y="161543"/>
                </a:lnTo>
                <a:close/>
              </a:path>
            </a:pathLst>
          </a:custGeom>
          <a:solidFill>
            <a:srgbClr val="47AED4"/>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Graphic 8">
            <a:extLst>
              <a:ext uri="{FF2B5EF4-FFF2-40B4-BE49-F238E27FC236}">
                <a16:creationId xmlns:a16="http://schemas.microsoft.com/office/drawing/2014/main" id="{C02C3F41-84DA-4A9C-8D9A-BEA34060636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421614" y="0"/>
            <a:ext cx="719889" cy="4517303"/>
          </a:xfrm>
          <a:prstGeom prst="rect">
            <a:avLst/>
          </a:prstGeom>
        </p:spPr>
      </p:pic>
      <p:pic>
        <p:nvPicPr>
          <p:cNvPr id="10" name="Graphic 9">
            <a:extLst>
              <a:ext uri="{FF2B5EF4-FFF2-40B4-BE49-F238E27FC236}">
                <a16:creationId xmlns:a16="http://schemas.microsoft.com/office/drawing/2014/main" id="{7EF49D8C-B12A-4E26-97F0-A69FC739A49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1419127" y="4517303"/>
            <a:ext cx="722376" cy="2333830"/>
          </a:xfrm>
          <a:prstGeom prst="rect">
            <a:avLst/>
          </a:prstGeom>
        </p:spPr>
      </p:pic>
      <p:pic>
        <p:nvPicPr>
          <p:cNvPr id="11" name="Picture 10">
            <a:extLst>
              <a:ext uri="{FF2B5EF4-FFF2-40B4-BE49-F238E27FC236}">
                <a16:creationId xmlns:a16="http://schemas.microsoft.com/office/drawing/2014/main" id="{E8187A5C-D17E-473B-8320-28CD1A3432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554051" y="76511"/>
            <a:ext cx="722376" cy="6781489"/>
          </a:xfrm>
          <a:prstGeom prst="rect">
            <a:avLst/>
          </a:prstGeom>
        </p:spPr>
      </p:pic>
      <p:sp>
        <p:nvSpPr>
          <p:cNvPr id="13" name="TextBox 36">
            <a:extLst>
              <a:ext uri="{FF2B5EF4-FFF2-40B4-BE49-F238E27FC236}">
                <a16:creationId xmlns:a16="http://schemas.microsoft.com/office/drawing/2014/main" id="{8179114C-D757-482F-803B-FD7875B95367}"/>
              </a:ext>
            </a:extLst>
          </p:cNvPr>
          <p:cNvSpPr txBox="1"/>
          <p:nvPr userDrawn="1"/>
        </p:nvSpPr>
        <p:spPr>
          <a:xfrm>
            <a:off x="457200" y="1135267"/>
            <a:ext cx="4320000" cy="492443"/>
          </a:xfrm>
          <a:prstGeom prst="rect">
            <a:avLst/>
          </a:prstGeom>
          <a:noFill/>
        </p:spPr>
        <p:txBody>
          <a:bodyPr wrap="square" lIns="0" tIns="0" rIns="0" bIns="0" rtlCol="0">
            <a:spAutoFit/>
          </a:bodyPr>
          <a:lstStyle/>
          <a:p>
            <a:pPr algn="l"/>
            <a:r>
              <a:rPr lang="en-US" altLang="zh-CN" sz="3200" b="1" spc="-94" dirty="0">
                <a:solidFill>
                  <a:srgbClr val="47AED4"/>
                </a:solidFill>
                <a:latin typeface="+mn-lt"/>
              </a:rPr>
              <a:t>Ports and Protocols</a:t>
            </a:r>
          </a:p>
        </p:txBody>
      </p:sp>
    </p:spTree>
    <p:extLst>
      <p:ext uri="{BB962C8B-B14F-4D97-AF65-F5344CB8AC3E}">
        <p14:creationId xmlns:p14="http://schemas.microsoft.com/office/powerpoint/2010/main" val="2692747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7217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EB12913-FF92-5D4B-A08C-EAD6C370B4A6}"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4F2-7CA6-A54C-8DF8-2B0A9845C81E}" type="slidenum">
              <a:rPr lang="en-US" smtClean="0"/>
              <a:t>‹#›</a:t>
            </a:fld>
            <a:endParaRPr lang="en-US"/>
          </a:p>
        </p:txBody>
      </p:sp>
      <p:pic>
        <p:nvPicPr>
          <p:cNvPr id="7" name="صورة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399" y="367970"/>
            <a:ext cx="1781175" cy="692156"/>
          </a:xfrm>
          <a:prstGeom prst="rect">
            <a:avLst/>
          </a:prstGeom>
        </p:spPr>
      </p:pic>
      <p:pic>
        <p:nvPicPr>
          <p:cNvPr id="8" name="صورة 7"/>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73" t="-3269" r="485" b="23739"/>
          <a:stretch/>
        </p:blipFill>
        <p:spPr>
          <a:xfrm>
            <a:off x="1" y="3178496"/>
            <a:ext cx="3175462" cy="3679504"/>
          </a:xfrm>
          <a:prstGeom prst="rect">
            <a:avLst/>
          </a:prstGeom>
        </p:spPr>
      </p:pic>
      <p:pic>
        <p:nvPicPr>
          <p:cNvPr id="9" name="صورة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516" y="2599642"/>
            <a:ext cx="2173432" cy="2013482"/>
          </a:xfrm>
          <a:prstGeom prst="rect">
            <a:avLst/>
          </a:prstGeom>
        </p:spPr>
      </p:pic>
      <p:pic>
        <p:nvPicPr>
          <p:cNvPr id="10" name="صورة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00654" y="1364185"/>
            <a:ext cx="891345" cy="3124688"/>
          </a:xfrm>
          <a:prstGeom prst="rect">
            <a:avLst/>
          </a:prstGeom>
        </p:spPr>
      </p:pic>
      <p:sp>
        <p:nvSpPr>
          <p:cNvPr id="11" name="مربع نص 6">
            <a:extLst>
              <a:ext uri="{FF2B5EF4-FFF2-40B4-BE49-F238E27FC236}">
                <a16:creationId xmlns:a16="http://schemas.microsoft.com/office/drawing/2014/main" id="{717B67D3-4DCE-6E49-9BCB-07D80C5E3F2B}"/>
              </a:ext>
            </a:extLst>
          </p:cNvPr>
          <p:cNvSpPr txBox="1"/>
          <p:nvPr userDrawn="1"/>
        </p:nvSpPr>
        <p:spPr>
          <a:xfrm>
            <a:off x="2660433" y="449381"/>
            <a:ext cx="6871135" cy="461665"/>
          </a:xfrm>
          <a:prstGeom prst="rect">
            <a:avLst/>
          </a:prstGeom>
          <a:noFill/>
        </p:spPr>
        <p:txBody>
          <a:bodyPr wrap="square" rtlCol="1">
            <a:spAutoFit/>
          </a:bodyPr>
          <a:lstStyle/>
          <a:p>
            <a:pPr algn="ctr"/>
            <a:r>
              <a:rPr lang="en-US" sz="2400" b="1" dirty="0" smtClean="0">
                <a:solidFill>
                  <a:srgbClr val="539AB0"/>
                </a:solidFill>
              </a:rPr>
              <a:t>WEBT </a:t>
            </a:r>
            <a:r>
              <a:rPr lang="en-US" sz="2400" b="1" dirty="0">
                <a:solidFill>
                  <a:srgbClr val="539AB0"/>
                </a:solidFill>
              </a:rPr>
              <a:t>2411 - Web Hosting &amp; Internet Protocols</a:t>
            </a:r>
          </a:p>
        </p:txBody>
      </p:sp>
    </p:spTree>
    <p:extLst>
      <p:ext uri="{BB962C8B-B14F-4D97-AF65-F5344CB8AC3E}">
        <p14:creationId xmlns:p14="http://schemas.microsoft.com/office/powerpoint/2010/main" val="324220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EB12913-FF92-5D4B-A08C-EAD6C370B4A6}"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142266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EB12913-FF92-5D4B-A08C-EAD6C370B4A6}"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103811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839789"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172201"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EB12913-FF92-5D4B-A08C-EAD6C370B4A6}" type="datetimeFigureOut">
              <a:rPr lang="en-US" smtClean="0"/>
              <a:t>9/30/2025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130793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EB12913-FF92-5D4B-A08C-EAD6C370B4A6}" type="datetimeFigureOut">
              <a:rPr lang="en-US" smtClean="0"/>
              <a:t>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193768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12913-FF92-5D4B-A08C-EAD6C370B4A6}" type="datetimeFigureOut">
              <a:rPr lang="en-US" smtClean="0"/>
              <a:t>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111115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EB12913-FF92-5D4B-A08C-EAD6C370B4A6}"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144236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EB12913-FF92-5D4B-A08C-EAD6C370B4A6}"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A24F2-7CA6-A54C-8DF8-2B0A9845C81E}" type="slidenum">
              <a:rPr lang="en-US" smtClean="0"/>
              <a:t>‹#›</a:t>
            </a:fld>
            <a:endParaRPr lang="en-US"/>
          </a:p>
        </p:txBody>
      </p:sp>
    </p:spTree>
    <p:extLst>
      <p:ext uri="{BB962C8B-B14F-4D97-AF65-F5344CB8AC3E}">
        <p14:creationId xmlns:p14="http://schemas.microsoft.com/office/powerpoint/2010/main" val="279852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12913-FF92-5D4B-A08C-EAD6C370B4A6}" type="datetimeFigureOut">
              <a:rPr lang="en-US" smtClean="0"/>
              <a:t>9/30/2025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A24F2-7CA6-A54C-8DF8-2B0A9845C81E}" type="slidenum">
              <a:rPr lang="en-US" smtClean="0"/>
              <a:t>‹#›</a:t>
            </a:fld>
            <a:endParaRPr lang="en-US"/>
          </a:p>
        </p:txBody>
      </p:sp>
    </p:spTree>
    <p:extLst>
      <p:ext uri="{BB962C8B-B14F-4D97-AF65-F5344CB8AC3E}">
        <p14:creationId xmlns:p14="http://schemas.microsoft.com/office/powerpoint/2010/main" val="5447065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 id="2147483710" r:id="rId13"/>
    <p:sldLayoutId id="214748371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86564" y="1271780"/>
            <a:ext cx="8618872" cy="2387600"/>
          </a:xfrm>
        </p:spPr>
        <p:txBody>
          <a:bodyPr anchor="ctr">
            <a:normAutofit/>
          </a:bodyPr>
          <a:lstStyle/>
          <a:p>
            <a:r>
              <a:rPr lang="ar-SA" sz="5400" b="1" dirty="0" smtClean="0">
                <a:solidFill>
                  <a:srgbClr val="014F6C"/>
                </a:solidFill>
              </a:rPr>
              <a:t> </a:t>
            </a:r>
            <a:r>
              <a:rPr lang="en-US" sz="5400" b="1" dirty="0" smtClean="0">
                <a:solidFill>
                  <a:srgbClr val="014F6C"/>
                </a:solidFill>
              </a:rPr>
              <a:t>Web Hosting</a:t>
            </a:r>
            <a:endParaRPr lang="en-US" sz="5400" b="1" dirty="0">
              <a:solidFill>
                <a:srgbClr val="014F6C"/>
              </a:solidFill>
            </a:endParaRPr>
          </a:p>
        </p:txBody>
      </p:sp>
      <p:pic>
        <p:nvPicPr>
          <p:cNvPr id="2056" name="Picture 8" descr="What Is Web Hosting And How It 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857" y="3489124"/>
            <a:ext cx="4698287" cy="278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065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6">
            <a:extLst>
              <a:ext uri="{FF2B5EF4-FFF2-40B4-BE49-F238E27FC236}">
                <a16:creationId xmlns:a16="http://schemas.microsoft.com/office/drawing/2014/main" id="{717B67D3-4DCE-6E49-9BCB-07D80C5E3F2B}"/>
              </a:ext>
            </a:extLst>
          </p:cNvPr>
          <p:cNvSpPr txBox="1"/>
          <p:nvPr/>
        </p:nvSpPr>
        <p:spPr>
          <a:xfrm>
            <a:off x="387387" y="1222267"/>
            <a:ext cx="4881299" cy="523220"/>
          </a:xfrm>
          <a:prstGeom prst="rect">
            <a:avLst/>
          </a:prstGeom>
          <a:noFill/>
        </p:spPr>
        <p:txBody>
          <a:bodyPr wrap="square" rtlCol="1">
            <a:spAutoFit/>
          </a:bodyPr>
          <a:lstStyle/>
          <a:p>
            <a:r>
              <a:rPr lang="en-US" sz="2800" b="1" dirty="0">
                <a:solidFill>
                  <a:srgbClr val="014F6C"/>
                </a:solidFill>
              </a:rPr>
              <a:t>Types of Web Hosting</a:t>
            </a:r>
          </a:p>
        </p:txBody>
      </p:sp>
      <p:sp>
        <p:nvSpPr>
          <p:cNvPr id="8" name="مستطيل 7"/>
          <p:cNvSpPr/>
          <p:nvPr/>
        </p:nvSpPr>
        <p:spPr>
          <a:xfrm>
            <a:off x="1302707" y="1853991"/>
            <a:ext cx="8223543" cy="547714"/>
          </a:xfrm>
          <a:prstGeom prst="rect">
            <a:avLst/>
          </a:prstGeom>
        </p:spPr>
        <p:txBody>
          <a:bodyPr wrap="square">
            <a:spAutoFit/>
          </a:bodyPr>
          <a:lstStyle/>
          <a:p>
            <a:pPr marL="360000" lvl="1" indent="-342900" fontAlgn="base">
              <a:lnSpc>
                <a:spcPct val="150000"/>
              </a:lnSpc>
              <a:spcAft>
                <a:spcPts val="1200"/>
              </a:spcAft>
              <a:buFont typeface="Wingdings" panose="05000000000000000000" pitchFamily="2" charset="2"/>
              <a:buChar char="§"/>
            </a:pPr>
            <a:r>
              <a:rPr lang="en-US" sz="2200" b="1" dirty="0" smtClean="0">
                <a:solidFill>
                  <a:srgbClr val="014F6C"/>
                </a:solidFill>
              </a:rPr>
              <a:t>Hosting types Comparison</a:t>
            </a:r>
            <a:endParaRPr lang="en-US" sz="2200" b="1" dirty="0">
              <a:solidFill>
                <a:srgbClr val="014F6C"/>
              </a:solidFill>
            </a:endParaRPr>
          </a:p>
        </p:txBody>
      </p:sp>
      <p:pic>
        <p:nvPicPr>
          <p:cNvPr id="9" name="صورة 8" descr="Hostinger's Shared Hosting specifications."/>
          <p:cNvPicPr/>
          <p:nvPr/>
        </p:nvPicPr>
        <p:blipFill rotWithShape="1">
          <a:blip r:embed="rId3">
            <a:extLst>
              <a:ext uri="{28A0092B-C50C-407E-A947-70E740481C1C}">
                <a14:useLocalDpi xmlns:a14="http://schemas.microsoft.com/office/drawing/2010/main" val="0"/>
              </a:ext>
            </a:extLst>
          </a:blip>
          <a:srcRect t="23031"/>
          <a:stretch/>
        </p:blipFill>
        <p:spPr bwMode="auto">
          <a:xfrm>
            <a:off x="3035935" y="2479789"/>
            <a:ext cx="6120130" cy="1973580"/>
          </a:xfrm>
          <a:prstGeom prst="rect">
            <a:avLst/>
          </a:prstGeom>
          <a:extLst>
            <a:ext uri="{53640926-AAD7-44D8-BBD7-CCE9431645EC}">
              <a14:shadowObscured xmlns:a14="http://schemas.microsoft.com/office/drawing/2010/main"/>
            </a:ext>
          </a:extLst>
        </p:spPr>
      </p:pic>
      <p:pic>
        <p:nvPicPr>
          <p:cNvPr id="10" name="صورة 9" descr="Hostinger's VPS Hosting specifications."/>
          <p:cNvPicPr/>
          <p:nvPr/>
        </p:nvPicPr>
        <p:blipFill rotWithShape="1">
          <a:blip r:embed="rId4">
            <a:extLst>
              <a:ext uri="{28A0092B-C50C-407E-A947-70E740481C1C}">
                <a14:useLocalDpi xmlns:a14="http://schemas.microsoft.com/office/drawing/2010/main" val="0"/>
              </a:ext>
            </a:extLst>
          </a:blip>
          <a:srcRect t="21545"/>
          <a:stretch/>
        </p:blipFill>
        <p:spPr bwMode="auto">
          <a:xfrm>
            <a:off x="3035935" y="4633378"/>
            <a:ext cx="6120130" cy="201168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027341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6">
            <a:extLst>
              <a:ext uri="{FF2B5EF4-FFF2-40B4-BE49-F238E27FC236}">
                <a16:creationId xmlns:a16="http://schemas.microsoft.com/office/drawing/2014/main" id="{717B67D3-4DCE-6E49-9BCB-07D80C5E3F2B}"/>
              </a:ext>
            </a:extLst>
          </p:cNvPr>
          <p:cNvSpPr txBox="1"/>
          <p:nvPr/>
        </p:nvSpPr>
        <p:spPr>
          <a:xfrm>
            <a:off x="387387" y="1222267"/>
            <a:ext cx="4881299" cy="523220"/>
          </a:xfrm>
          <a:prstGeom prst="rect">
            <a:avLst/>
          </a:prstGeom>
          <a:noFill/>
        </p:spPr>
        <p:txBody>
          <a:bodyPr wrap="square" rtlCol="1">
            <a:spAutoFit/>
          </a:bodyPr>
          <a:lstStyle/>
          <a:p>
            <a:r>
              <a:rPr lang="en-US" sz="2800" b="1" dirty="0">
                <a:solidFill>
                  <a:srgbClr val="014F6C"/>
                </a:solidFill>
              </a:rPr>
              <a:t>Types of Web Hosting</a:t>
            </a:r>
          </a:p>
        </p:txBody>
      </p:sp>
      <p:sp>
        <p:nvSpPr>
          <p:cNvPr id="8" name="مستطيل 7"/>
          <p:cNvSpPr/>
          <p:nvPr/>
        </p:nvSpPr>
        <p:spPr>
          <a:xfrm>
            <a:off x="1302707" y="1853991"/>
            <a:ext cx="8223543" cy="547714"/>
          </a:xfrm>
          <a:prstGeom prst="rect">
            <a:avLst/>
          </a:prstGeom>
        </p:spPr>
        <p:txBody>
          <a:bodyPr wrap="square">
            <a:spAutoFit/>
          </a:bodyPr>
          <a:lstStyle/>
          <a:p>
            <a:pPr marL="360000" lvl="1" indent="-342900" fontAlgn="base">
              <a:lnSpc>
                <a:spcPct val="150000"/>
              </a:lnSpc>
              <a:spcAft>
                <a:spcPts val="1200"/>
              </a:spcAft>
              <a:buFont typeface="Wingdings" panose="05000000000000000000" pitchFamily="2" charset="2"/>
              <a:buChar char="§"/>
            </a:pPr>
            <a:r>
              <a:rPr lang="en-US" sz="2200" b="1" dirty="0" smtClean="0">
                <a:solidFill>
                  <a:srgbClr val="014F6C"/>
                </a:solidFill>
              </a:rPr>
              <a:t>Hosting types Comparison</a:t>
            </a:r>
            <a:endParaRPr lang="en-US" sz="2200" b="1" dirty="0">
              <a:solidFill>
                <a:srgbClr val="014F6C"/>
              </a:solidFill>
            </a:endParaRPr>
          </a:p>
        </p:txBody>
      </p:sp>
      <p:pic>
        <p:nvPicPr>
          <p:cNvPr id="7" name="صورة 6" descr="Hostinger's Dedicated Server Hosting specifications."/>
          <p:cNvPicPr/>
          <p:nvPr/>
        </p:nvPicPr>
        <p:blipFill rotWithShape="1">
          <a:blip r:embed="rId3">
            <a:extLst>
              <a:ext uri="{28A0092B-C50C-407E-A947-70E740481C1C}">
                <a14:useLocalDpi xmlns:a14="http://schemas.microsoft.com/office/drawing/2010/main" val="0"/>
              </a:ext>
            </a:extLst>
          </a:blip>
          <a:srcRect t="22288"/>
          <a:stretch/>
        </p:blipFill>
        <p:spPr bwMode="auto">
          <a:xfrm>
            <a:off x="3035935" y="2482789"/>
            <a:ext cx="6120130" cy="1992630"/>
          </a:xfrm>
          <a:prstGeom prst="rect">
            <a:avLst/>
          </a:prstGeom>
          <a:extLst>
            <a:ext uri="{53640926-AAD7-44D8-BBD7-CCE9431645EC}">
              <a14:shadowObscured xmlns:a14="http://schemas.microsoft.com/office/drawing/2010/main"/>
            </a:ext>
          </a:extLst>
        </p:spPr>
      </p:pic>
      <p:pic>
        <p:nvPicPr>
          <p:cNvPr id="11" name="صورة 10" descr="Hostinger's WordPress Hosting specifications."/>
          <p:cNvPicPr/>
          <p:nvPr/>
        </p:nvPicPr>
        <p:blipFill rotWithShape="1">
          <a:blip r:embed="rId4">
            <a:extLst>
              <a:ext uri="{28A0092B-C50C-407E-A947-70E740481C1C}">
                <a14:useLocalDpi xmlns:a14="http://schemas.microsoft.com/office/drawing/2010/main" val="0"/>
              </a:ext>
            </a:extLst>
          </a:blip>
          <a:srcRect t="22980"/>
          <a:stretch/>
        </p:blipFill>
        <p:spPr bwMode="auto">
          <a:xfrm>
            <a:off x="3036570" y="4656458"/>
            <a:ext cx="6119495" cy="1979295"/>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418495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6">
            <a:extLst>
              <a:ext uri="{FF2B5EF4-FFF2-40B4-BE49-F238E27FC236}">
                <a16:creationId xmlns:a16="http://schemas.microsoft.com/office/drawing/2014/main" id="{717B67D3-4DCE-6E49-9BCB-07D80C5E3F2B}"/>
              </a:ext>
            </a:extLst>
          </p:cNvPr>
          <p:cNvSpPr txBox="1"/>
          <p:nvPr/>
        </p:nvSpPr>
        <p:spPr>
          <a:xfrm>
            <a:off x="387387" y="1222267"/>
            <a:ext cx="4881299" cy="523220"/>
          </a:xfrm>
          <a:prstGeom prst="rect">
            <a:avLst/>
          </a:prstGeom>
          <a:noFill/>
        </p:spPr>
        <p:txBody>
          <a:bodyPr wrap="square" rtlCol="1">
            <a:spAutoFit/>
          </a:bodyPr>
          <a:lstStyle/>
          <a:p>
            <a:r>
              <a:rPr lang="en-US" sz="2800" b="1" dirty="0">
                <a:solidFill>
                  <a:srgbClr val="014F6C"/>
                </a:solidFill>
              </a:rPr>
              <a:t>Types of Web Hosting</a:t>
            </a:r>
          </a:p>
        </p:txBody>
      </p:sp>
      <p:sp>
        <p:nvSpPr>
          <p:cNvPr id="8" name="مستطيل 7"/>
          <p:cNvSpPr/>
          <p:nvPr/>
        </p:nvSpPr>
        <p:spPr>
          <a:xfrm>
            <a:off x="1302707" y="1853991"/>
            <a:ext cx="8223543" cy="547714"/>
          </a:xfrm>
          <a:prstGeom prst="rect">
            <a:avLst/>
          </a:prstGeom>
        </p:spPr>
        <p:txBody>
          <a:bodyPr wrap="square">
            <a:spAutoFit/>
          </a:bodyPr>
          <a:lstStyle/>
          <a:p>
            <a:pPr marL="360000" lvl="1" indent="-342900" fontAlgn="base">
              <a:lnSpc>
                <a:spcPct val="150000"/>
              </a:lnSpc>
              <a:spcAft>
                <a:spcPts val="1200"/>
              </a:spcAft>
              <a:buFont typeface="Wingdings" panose="05000000000000000000" pitchFamily="2" charset="2"/>
              <a:buChar char="§"/>
            </a:pPr>
            <a:r>
              <a:rPr lang="en-US" sz="2200" b="1" dirty="0" smtClean="0">
                <a:solidFill>
                  <a:srgbClr val="014F6C"/>
                </a:solidFill>
              </a:rPr>
              <a:t>Hosting types Comparison</a:t>
            </a:r>
            <a:endParaRPr lang="en-US" sz="2200" b="1" dirty="0">
              <a:solidFill>
                <a:srgbClr val="014F6C"/>
              </a:solidFill>
            </a:endParaRPr>
          </a:p>
        </p:txBody>
      </p:sp>
      <p:pic>
        <p:nvPicPr>
          <p:cNvPr id="9" name="صورة 8" descr="Hostinger's Cloud Hosting specifications."/>
          <p:cNvPicPr/>
          <p:nvPr/>
        </p:nvPicPr>
        <p:blipFill rotWithShape="1">
          <a:blip r:embed="rId3">
            <a:extLst>
              <a:ext uri="{28A0092B-C50C-407E-A947-70E740481C1C}">
                <a14:useLocalDpi xmlns:a14="http://schemas.microsoft.com/office/drawing/2010/main" val="0"/>
              </a:ext>
            </a:extLst>
          </a:blip>
          <a:srcRect t="23350"/>
          <a:stretch/>
        </p:blipFill>
        <p:spPr bwMode="auto">
          <a:xfrm>
            <a:off x="3036252" y="2444115"/>
            <a:ext cx="6119495" cy="196977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929472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86564" y="2349016"/>
            <a:ext cx="8618872" cy="2387600"/>
          </a:xfrm>
        </p:spPr>
        <p:txBody>
          <a:bodyPr>
            <a:normAutofit/>
          </a:bodyPr>
          <a:lstStyle/>
          <a:p>
            <a:r>
              <a:rPr lang="en-US" b="1" dirty="0" smtClean="0">
                <a:solidFill>
                  <a:srgbClr val="014F6C"/>
                </a:solidFill>
              </a:rPr>
              <a:t>Part 2</a:t>
            </a:r>
            <a:br>
              <a:rPr lang="en-US" b="1" dirty="0" smtClean="0">
                <a:solidFill>
                  <a:srgbClr val="014F6C"/>
                </a:solidFill>
              </a:rPr>
            </a:br>
            <a:r>
              <a:rPr lang="en-US" sz="4400" b="1" dirty="0" smtClean="0">
                <a:solidFill>
                  <a:srgbClr val="014F6C"/>
                </a:solidFill>
              </a:rPr>
              <a:t>Server-Side Technologies</a:t>
            </a:r>
            <a:endParaRPr lang="en-US" sz="4400" b="1" dirty="0">
              <a:solidFill>
                <a:srgbClr val="014F6C"/>
              </a:solidFill>
            </a:endParaRPr>
          </a:p>
        </p:txBody>
      </p:sp>
    </p:spTree>
    <p:extLst>
      <p:ext uri="{BB962C8B-B14F-4D97-AF65-F5344CB8AC3E}">
        <p14:creationId xmlns:p14="http://schemas.microsoft.com/office/powerpoint/2010/main" val="3897790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6">
            <a:extLst>
              <a:ext uri="{FF2B5EF4-FFF2-40B4-BE49-F238E27FC236}">
                <a16:creationId xmlns:a16="http://schemas.microsoft.com/office/drawing/2014/main" id="{717B67D3-4DCE-6E49-9BCB-07D80C5E3F2B}"/>
              </a:ext>
            </a:extLst>
          </p:cNvPr>
          <p:cNvSpPr txBox="1"/>
          <p:nvPr/>
        </p:nvSpPr>
        <p:spPr>
          <a:xfrm>
            <a:off x="387387" y="1222267"/>
            <a:ext cx="6213829" cy="523220"/>
          </a:xfrm>
          <a:prstGeom prst="rect">
            <a:avLst/>
          </a:prstGeom>
          <a:noFill/>
        </p:spPr>
        <p:txBody>
          <a:bodyPr wrap="square" rtlCol="1">
            <a:spAutoFit/>
          </a:bodyPr>
          <a:lstStyle/>
          <a:p>
            <a:r>
              <a:rPr lang="en-US" sz="2800" b="1" dirty="0" smtClean="0">
                <a:solidFill>
                  <a:srgbClr val="014F6C"/>
                </a:solidFill>
              </a:rPr>
              <a:t>What are Sever-Side Technologies?</a:t>
            </a:r>
            <a:endParaRPr lang="en-US" sz="2800" b="1" dirty="0">
              <a:solidFill>
                <a:srgbClr val="014F6C"/>
              </a:solidFill>
            </a:endParaRPr>
          </a:p>
        </p:txBody>
      </p:sp>
      <p:sp>
        <p:nvSpPr>
          <p:cNvPr id="5" name="مستطيل 4"/>
          <p:cNvSpPr/>
          <p:nvPr/>
        </p:nvSpPr>
        <p:spPr>
          <a:xfrm>
            <a:off x="1534885" y="1853991"/>
            <a:ext cx="10051689" cy="4678204"/>
          </a:xfrm>
          <a:prstGeom prst="rect">
            <a:avLst/>
          </a:prstGeom>
        </p:spPr>
        <p:txBody>
          <a:bodyPr wrap="square">
            <a:spAutoFit/>
          </a:bodyPr>
          <a:lstStyle/>
          <a:p>
            <a:pPr marL="360000" lvl="1" indent="-342900" fontAlgn="base">
              <a:lnSpc>
                <a:spcPct val="150000"/>
              </a:lnSpc>
              <a:spcAft>
                <a:spcPts val="1200"/>
              </a:spcAft>
              <a:buFont typeface="Wingdings" panose="05000000000000000000" pitchFamily="2" charset="2"/>
              <a:buChar char="§"/>
            </a:pPr>
            <a:r>
              <a:rPr lang="en-US" sz="2200" b="1" dirty="0">
                <a:solidFill>
                  <a:srgbClr val="014F6C"/>
                </a:solidFill>
              </a:rPr>
              <a:t>Server side technologies are a set of processes and frameworks that operate on the server rather than the client's device.</a:t>
            </a:r>
          </a:p>
          <a:p>
            <a:pPr marL="360000" lvl="1" indent="-342900" fontAlgn="base">
              <a:lnSpc>
                <a:spcPct val="150000"/>
              </a:lnSpc>
              <a:spcAft>
                <a:spcPts val="1200"/>
              </a:spcAft>
              <a:buFont typeface="Wingdings" panose="05000000000000000000" pitchFamily="2" charset="2"/>
              <a:buChar char="§"/>
            </a:pPr>
            <a:r>
              <a:rPr lang="en-US" sz="2200" b="1" dirty="0">
                <a:solidFill>
                  <a:srgbClr val="014F6C"/>
                </a:solidFill>
              </a:rPr>
              <a:t>They play a crucial role in web development, handling application logic, database interactions, user authentication.</a:t>
            </a:r>
          </a:p>
          <a:p>
            <a:pPr marL="360000" lvl="1" indent="-342900" fontAlgn="base">
              <a:lnSpc>
                <a:spcPct val="150000"/>
              </a:lnSpc>
              <a:spcAft>
                <a:spcPts val="1200"/>
              </a:spcAft>
              <a:buFont typeface="Wingdings" panose="05000000000000000000" pitchFamily="2" charset="2"/>
              <a:buChar char="§"/>
            </a:pPr>
            <a:r>
              <a:rPr lang="en-US" sz="2200" b="1" dirty="0">
                <a:solidFill>
                  <a:srgbClr val="014F6C"/>
                </a:solidFill>
              </a:rPr>
              <a:t>Common examples of server side technologies include:</a:t>
            </a:r>
          </a:p>
          <a:p>
            <a:pPr marL="720000" lvl="1" indent="-360000" fontAlgn="base">
              <a:spcAft>
                <a:spcPts val="600"/>
              </a:spcAft>
              <a:buSzPct val="120000"/>
              <a:buFont typeface="Arial" panose="020B0604020202020204" pitchFamily="34" charset="0"/>
              <a:buChar char="•"/>
            </a:pPr>
            <a:r>
              <a:rPr lang="en-US" sz="2200" dirty="0" smtClean="0">
                <a:solidFill>
                  <a:srgbClr val="014F6C"/>
                </a:solidFill>
              </a:rPr>
              <a:t>PHP</a:t>
            </a:r>
            <a:endParaRPr lang="en-US" sz="2200" dirty="0">
              <a:solidFill>
                <a:srgbClr val="014F6C"/>
              </a:solidFill>
            </a:endParaRPr>
          </a:p>
          <a:p>
            <a:pPr marL="720000" lvl="1" indent="-360000" fontAlgn="base">
              <a:spcAft>
                <a:spcPts val="600"/>
              </a:spcAft>
              <a:buSzPct val="120000"/>
              <a:buFont typeface="Arial" panose="020B0604020202020204" pitchFamily="34" charset="0"/>
              <a:buChar char="•"/>
            </a:pPr>
            <a:r>
              <a:rPr lang="en-US" sz="2200" dirty="0" smtClean="0">
                <a:solidFill>
                  <a:srgbClr val="014F6C"/>
                </a:solidFill>
              </a:rPr>
              <a:t>Java</a:t>
            </a:r>
            <a:endParaRPr lang="en-US" sz="2200" dirty="0">
              <a:solidFill>
                <a:srgbClr val="014F6C"/>
              </a:solidFill>
            </a:endParaRPr>
          </a:p>
          <a:p>
            <a:pPr marL="720000" lvl="1" indent="-360000" fontAlgn="base">
              <a:spcAft>
                <a:spcPts val="600"/>
              </a:spcAft>
              <a:buSzPct val="120000"/>
              <a:buFont typeface="Arial" panose="020B0604020202020204" pitchFamily="34" charset="0"/>
              <a:buChar char="•"/>
            </a:pPr>
            <a:r>
              <a:rPr lang="en-US" sz="2200" dirty="0" smtClean="0">
                <a:solidFill>
                  <a:srgbClr val="014F6C"/>
                </a:solidFill>
              </a:rPr>
              <a:t>ASP.NET</a:t>
            </a:r>
          </a:p>
          <a:p>
            <a:pPr marL="720000" lvl="1" indent="-360000" fontAlgn="base">
              <a:spcAft>
                <a:spcPts val="600"/>
              </a:spcAft>
              <a:buSzPct val="120000"/>
              <a:buFont typeface="Arial" panose="020B0604020202020204" pitchFamily="34" charset="0"/>
              <a:buChar char="•"/>
            </a:pPr>
            <a:r>
              <a:rPr lang="en-US" sz="2200" dirty="0" smtClean="0">
                <a:solidFill>
                  <a:srgbClr val="014F6C"/>
                </a:solidFill>
              </a:rPr>
              <a:t>Python</a:t>
            </a:r>
            <a:endParaRPr lang="en-US" sz="2200" dirty="0">
              <a:solidFill>
                <a:srgbClr val="014F6C"/>
              </a:solidFill>
            </a:endParaRPr>
          </a:p>
        </p:txBody>
      </p:sp>
      <p:pic>
        <p:nvPicPr>
          <p:cNvPr id="20482" name="Picture 2" descr="Client-Server Technologies in a Web-Based Application - 101 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060" y="3985343"/>
            <a:ext cx="2638425"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46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C42286-C158-6742-51C1-5CE84737AAD8}"/>
              </a:ext>
            </a:extLst>
          </p:cNvPr>
          <p:cNvSpPr>
            <a:spLocks noGrp="1"/>
          </p:cNvSpPr>
          <p:nvPr>
            <p:ph idx="1"/>
          </p:nvPr>
        </p:nvSpPr>
        <p:spPr>
          <a:xfrm>
            <a:off x="1252602" y="1825625"/>
            <a:ext cx="10101197" cy="4351338"/>
          </a:xfrm>
        </p:spPr>
        <p:txBody>
          <a:bodyPr>
            <a:noAutofit/>
          </a:bodyPr>
          <a:lstStyle/>
          <a:p>
            <a:pPr marL="360000" lvl="1" indent="-342900" defTabSz="457200" fontAlgn="base">
              <a:lnSpc>
                <a:spcPct val="150000"/>
              </a:lnSpc>
              <a:spcAft>
                <a:spcPts val="1200"/>
              </a:spcAft>
              <a:buFont typeface="Wingdings" panose="05000000000000000000" pitchFamily="2" charset="2"/>
              <a:buChar char="§"/>
            </a:pPr>
            <a:r>
              <a:rPr lang="en-GB" sz="2200" b="1" dirty="0">
                <a:solidFill>
                  <a:srgbClr val="014F6C"/>
                </a:solidFill>
              </a:rPr>
              <a:t>The essential combination of technologies required to build a service is known as a 'software-solution </a:t>
            </a:r>
            <a:r>
              <a:rPr lang="en-GB" sz="2200" b="1" dirty="0" smtClean="0">
                <a:solidFill>
                  <a:srgbClr val="014F6C"/>
                </a:solidFill>
              </a:rPr>
              <a:t>stack‘.</a:t>
            </a:r>
          </a:p>
          <a:p>
            <a:pPr marL="360000" lvl="1" indent="-342900" defTabSz="457200" fontAlgn="base">
              <a:lnSpc>
                <a:spcPct val="150000"/>
              </a:lnSpc>
              <a:spcAft>
                <a:spcPts val="1200"/>
              </a:spcAft>
              <a:buFont typeface="Wingdings" panose="05000000000000000000" pitchFamily="2" charset="2"/>
              <a:buChar char="§"/>
            </a:pPr>
            <a:r>
              <a:rPr lang="en-US" sz="2200" b="1" dirty="0" smtClean="0">
                <a:solidFill>
                  <a:srgbClr val="014F6C"/>
                </a:solidFill>
              </a:rPr>
              <a:t>T</a:t>
            </a:r>
            <a:r>
              <a:rPr lang="en-GB" sz="2200" b="1" dirty="0">
                <a:solidFill>
                  <a:srgbClr val="014F6C"/>
                </a:solidFill>
              </a:rPr>
              <a:t>he stack must include four components:</a:t>
            </a:r>
          </a:p>
          <a:p>
            <a:pPr marL="720000" lvl="1" indent="-360000" defTabSz="457200" fontAlgn="base">
              <a:lnSpc>
                <a:spcPct val="150000"/>
              </a:lnSpc>
              <a:spcAft>
                <a:spcPts val="600"/>
              </a:spcAft>
              <a:buSzPct val="120000"/>
            </a:pPr>
            <a:r>
              <a:rPr lang="en-GB" sz="2200" dirty="0">
                <a:solidFill>
                  <a:srgbClr val="014F6C"/>
                </a:solidFill>
              </a:rPr>
              <a:t>Operating system.</a:t>
            </a:r>
          </a:p>
          <a:p>
            <a:pPr marL="720000" lvl="1" indent="-360000" defTabSz="457200" fontAlgn="base">
              <a:lnSpc>
                <a:spcPct val="150000"/>
              </a:lnSpc>
              <a:spcAft>
                <a:spcPts val="600"/>
              </a:spcAft>
              <a:buSzPct val="120000"/>
            </a:pPr>
            <a:r>
              <a:rPr lang="en-GB" sz="2200" dirty="0">
                <a:solidFill>
                  <a:srgbClr val="014F6C"/>
                </a:solidFill>
              </a:rPr>
              <a:t>Web-server instance.</a:t>
            </a:r>
          </a:p>
          <a:p>
            <a:pPr marL="720000" lvl="1" indent="-360000" defTabSz="457200" fontAlgn="base">
              <a:lnSpc>
                <a:spcPct val="150000"/>
              </a:lnSpc>
              <a:spcAft>
                <a:spcPts val="600"/>
              </a:spcAft>
              <a:buSzPct val="120000"/>
            </a:pPr>
            <a:r>
              <a:rPr lang="en-GB" sz="2200" dirty="0">
                <a:solidFill>
                  <a:srgbClr val="014F6C"/>
                </a:solidFill>
              </a:rPr>
              <a:t>Database management system.</a:t>
            </a:r>
          </a:p>
          <a:p>
            <a:pPr marL="720000" lvl="1" indent="-360000" defTabSz="457200" fontAlgn="base">
              <a:lnSpc>
                <a:spcPct val="150000"/>
              </a:lnSpc>
              <a:spcAft>
                <a:spcPts val="600"/>
              </a:spcAft>
              <a:buSzPct val="120000"/>
            </a:pPr>
            <a:r>
              <a:rPr lang="en-GB" sz="2200" dirty="0">
                <a:solidFill>
                  <a:srgbClr val="014F6C"/>
                </a:solidFill>
              </a:rPr>
              <a:t>Server-side scripting language</a:t>
            </a:r>
            <a:r>
              <a:rPr lang="en-GB" sz="2200" dirty="0" smtClean="0">
                <a:solidFill>
                  <a:srgbClr val="014F6C"/>
                </a:solidFill>
              </a:rPr>
              <a:t>.</a:t>
            </a:r>
            <a:endParaRPr lang="en-GB" sz="2200" dirty="0">
              <a:solidFill>
                <a:srgbClr val="014F6C"/>
              </a:solidFill>
            </a:endParaRPr>
          </a:p>
        </p:txBody>
      </p:sp>
      <p:sp>
        <p:nvSpPr>
          <p:cNvPr id="4" name="مربع نص 6">
            <a:extLst>
              <a:ext uri="{FF2B5EF4-FFF2-40B4-BE49-F238E27FC236}">
                <a16:creationId xmlns:a16="http://schemas.microsoft.com/office/drawing/2014/main" id="{717B67D3-4DCE-6E49-9BCB-07D80C5E3F2B}"/>
              </a:ext>
            </a:extLst>
          </p:cNvPr>
          <p:cNvSpPr txBox="1"/>
          <p:nvPr/>
        </p:nvSpPr>
        <p:spPr>
          <a:xfrm>
            <a:off x="387387" y="1222267"/>
            <a:ext cx="6213829" cy="523220"/>
          </a:xfrm>
          <a:prstGeom prst="rect">
            <a:avLst/>
          </a:prstGeom>
          <a:noFill/>
        </p:spPr>
        <p:txBody>
          <a:bodyPr wrap="square" rtlCol="1">
            <a:spAutoFit/>
          </a:bodyPr>
          <a:lstStyle/>
          <a:p>
            <a:r>
              <a:rPr lang="en-US" sz="2800" b="1" dirty="0" smtClean="0">
                <a:solidFill>
                  <a:srgbClr val="014F6C"/>
                </a:solidFill>
              </a:rPr>
              <a:t>Sever-Side Technologies</a:t>
            </a:r>
            <a:endParaRPr lang="en-US" sz="2800" b="1" dirty="0">
              <a:solidFill>
                <a:srgbClr val="014F6C"/>
              </a:solidFill>
            </a:endParaRPr>
          </a:p>
        </p:txBody>
      </p:sp>
    </p:spTree>
    <p:extLst>
      <p:ext uri="{BB962C8B-B14F-4D97-AF65-F5344CB8AC3E}">
        <p14:creationId xmlns:p14="http://schemas.microsoft.com/office/powerpoint/2010/main" val="509434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C42286-C158-6742-51C1-5CE84737AAD8}"/>
              </a:ext>
            </a:extLst>
          </p:cNvPr>
          <p:cNvSpPr>
            <a:spLocks noGrp="1"/>
          </p:cNvSpPr>
          <p:nvPr>
            <p:ph idx="1"/>
          </p:nvPr>
        </p:nvSpPr>
        <p:spPr>
          <a:xfrm>
            <a:off x="1240076" y="1825625"/>
            <a:ext cx="10521864" cy="4351338"/>
          </a:xfrm>
        </p:spPr>
        <p:txBody>
          <a:bodyPr>
            <a:noAutofit/>
          </a:bodyPr>
          <a:lstStyle/>
          <a:p>
            <a:pPr marL="360000" lvl="1" indent="-342900" defTabSz="457200" fontAlgn="base">
              <a:lnSpc>
                <a:spcPct val="150000"/>
              </a:lnSpc>
              <a:spcAft>
                <a:spcPts val="1200"/>
              </a:spcAft>
              <a:buFont typeface="Wingdings" panose="05000000000000000000" pitchFamily="2" charset="2"/>
              <a:buChar char="§"/>
            </a:pPr>
            <a:r>
              <a:rPr lang="en-GB" sz="2200" b="1" dirty="0" smtClean="0">
                <a:solidFill>
                  <a:srgbClr val="014F6C"/>
                </a:solidFill>
              </a:rPr>
              <a:t>The </a:t>
            </a:r>
            <a:r>
              <a:rPr lang="en-GB" sz="2200" b="1" dirty="0">
                <a:solidFill>
                  <a:srgbClr val="014F6C"/>
                </a:solidFill>
              </a:rPr>
              <a:t>original and most commonly used web-service software solution stack is known as LAMP (An acronym for Linux, Apache, MySQL and PHP).</a:t>
            </a:r>
          </a:p>
          <a:p>
            <a:pPr marL="360000" lvl="1" indent="-342900" defTabSz="457200" fontAlgn="base">
              <a:lnSpc>
                <a:spcPct val="150000"/>
              </a:lnSpc>
              <a:spcAft>
                <a:spcPts val="1200"/>
              </a:spcAft>
              <a:buFont typeface="Wingdings" panose="05000000000000000000" pitchFamily="2" charset="2"/>
              <a:buChar char="§"/>
            </a:pPr>
            <a:r>
              <a:rPr lang="en-GB" sz="2200" b="1" dirty="0">
                <a:solidFill>
                  <a:srgbClr val="014F6C"/>
                </a:solidFill>
              </a:rPr>
              <a:t>The components of the stack are interchangeable and hundreds of other acronyms exist to encompass different technologies (WAMP uses Windows for example, MAMP uses Mac OS X).</a:t>
            </a:r>
          </a:p>
        </p:txBody>
      </p:sp>
      <p:sp>
        <p:nvSpPr>
          <p:cNvPr id="4" name="مربع نص 6">
            <a:extLst>
              <a:ext uri="{FF2B5EF4-FFF2-40B4-BE49-F238E27FC236}">
                <a16:creationId xmlns:a16="http://schemas.microsoft.com/office/drawing/2014/main" id="{717B67D3-4DCE-6E49-9BCB-07D80C5E3F2B}"/>
              </a:ext>
            </a:extLst>
          </p:cNvPr>
          <p:cNvSpPr txBox="1"/>
          <p:nvPr/>
        </p:nvSpPr>
        <p:spPr>
          <a:xfrm>
            <a:off x="387387" y="1222267"/>
            <a:ext cx="6213829" cy="523220"/>
          </a:xfrm>
          <a:prstGeom prst="rect">
            <a:avLst/>
          </a:prstGeom>
          <a:noFill/>
        </p:spPr>
        <p:txBody>
          <a:bodyPr wrap="square" rtlCol="1">
            <a:spAutoFit/>
          </a:bodyPr>
          <a:lstStyle/>
          <a:p>
            <a:r>
              <a:rPr lang="en-US" sz="2800" b="1" dirty="0" smtClean="0">
                <a:solidFill>
                  <a:srgbClr val="014F6C"/>
                </a:solidFill>
              </a:rPr>
              <a:t>Sever-Side Technologies</a:t>
            </a:r>
            <a:endParaRPr lang="en-US" sz="2800" b="1" dirty="0">
              <a:solidFill>
                <a:srgbClr val="014F6C"/>
              </a:solidFill>
            </a:endParaRPr>
          </a:p>
        </p:txBody>
      </p:sp>
    </p:spTree>
    <p:extLst>
      <p:ext uri="{BB962C8B-B14F-4D97-AF65-F5344CB8AC3E}">
        <p14:creationId xmlns:p14="http://schemas.microsoft.com/office/powerpoint/2010/main" val="2230093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B905C2-E7DB-3EF2-D25B-2BFF800CC143}"/>
              </a:ext>
            </a:extLst>
          </p:cNvPr>
          <p:cNvSpPr>
            <a:spLocks noGrp="1"/>
          </p:cNvSpPr>
          <p:nvPr>
            <p:ph idx="1"/>
          </p:nvPr>
        </p:nvSpPr>
        <p:spPr>
          <a:xfrm>
            <a:off x="1240076" y="1825625"/>
            <a:ext cx="10409129" cy="4925904"/>
          </a:xfrm>
        </p:spPr>
        <p:txBody>
          <a:bodyPr>
            <a:noAutofit/>
          </a:bodyPr>
          <a:lstStyle/>
          <a:p>
            <a:pPr marL="540000" lvl="1" indent="-360000" defTabSz="457200" fontAlgn="base">
              <a:lnSpc>
                <a:spcPct val="100000"/>
              </a:lnSpc>
              <a:spcBef>
                <a:spcPts val="0"/>
              </a:spcBef>
              <a:spcAft>
                <a:spcPts val="1800"/>
              </a:spcAft>
              <a:buFont typeface="Wingdings" panose="05000000000000000000" pitchFamily="2" charset="2"/>
              <a:buChar char="§"/>
            </a:pPr>
            <a:r>
              <a:rPr lang="en-GB" sz="2800" b="1" dirty="0">
                <a:solidFill>
                  <a:srgbClr val="C00000"/>
                </a:solidFill>
              </a:rPr>
              <a:t>L – </a:t>
            </a:r>
            <a:r>
              <a:rPr lang="en-GB" sz="2200" b="1" dirty="0">
                <a:solidFill>
                  <a:srgbClr val="014F6C"/>
                </a:solidFill>
              </a:rPr>
              <a:t>This component refers to the server's operating system, in the case </a:t>
            </a:r>
            <a:r>
              <a:rPr lang="en-GB" sz="2200" b="1" dirty="0" smtClean="0">
                <a:solidFill>
                  <a:srgbClr val="014F6C"/>
                </a:solidFill>
              </a:rPr>
              <a:t>Linux.</a:t>
            </a:r>
          </a:p>
          <a:p>
            <a:pPr marL="540000" lvl="1" indent="-360000" defTabSz="457200" fontAlgn="base">
              <a:lnSpc>
                <a:spcPct val="100000"/>
              </a:lnSpc>
              <a:spcBef>
                <a:spcPts val="0"/>
              </a:spcBef>
              <a:spcAft>
                <a:spcPts val="1800"/>
              </a:spcAft>
              <a:buFont typeface="Wingdings" panose="05000000000000000000" pitchFamily="2" charset="2"/>
              <a:buChar char="§"/>
            </a:pPr>
            <a:r>
              <a:rPr lang="en-GB" sz="2200" b="1" dirty="0" smtClean="0">
                <a:solidFill>
                  <a:srgbClr val="014F6C"/>
                </a:solidFill>
              </a:rPr>
              <a:t>Now </a:t>
            </a:r>
            <a:r>
              <a:rPr lang="en-GB" sz="2200" b="1" dirty="0">
                <a:solidFill>
                  <a:srgbClr val="014F6C"/>
                </a:solidFill>
              </a:rPr>
              <a:t>commonly interchangeable with Windows (</a:t>
            </a:r>
            <a:r>
              <a:rPr lang="en-GB" sz="2200" b="1" dirty="0">
                <a:solidFill>
                  <a:srgbClr val="C00000"/>
                </a:solidFill>
              </a:rPr>
              <a:t>WAMP</a:t>
            </a:r>
            <a:r>
              <a:rPr lang="en-GB" sz="2200" b="1" dirty="0">
                <a:solidFill>
                  <a:srgbClr val="014F6C"/>
                </a:solidFill>
              </a:rPr>
              <a:t>), or Mac OS X (</a:t>
            </a:r>
            <a:r>
              <a:rPr lang="en-GB" sz="2200" b="1" dirty="0">
                <a:solidFill>
                  <a:srgbClr val="C00000"/>
                </a:solidFill>
              </a:rPr>
              <a:t>MAMP</a:t>
            </a:r>
            <a:r>
              <a:rPr lang="en-GB" sz="2200" b="1" dirty="0">
                <a:solidFill>
                  <a:srgbClr val="014F6C"/>
                </a:solidFill>
              </a:rPr>
              <a:t>).</a:t>
            </a:r>
          </a:p>
          <a:p>
            <a:pPr marL="540000" lvl="1" indent="-360000" defTabSz="457200" fontAlgn="base">
              <a:lnSpc>
                <a:spcPct val="100000"/>
              </a:lnSpc>
              <a:spcBef>
                <a:spcPts val="0"/>
              </a:spcBef>
              <a:spcAft>
                <a:spcPts val="1800"/>
              </a:spcAft>
              <a:buFont typeface="Wingdings" panose="05000000000000000000" pitchFamily="2" charset="2"/>
              <a:buChar char="§"/>
            </a:pPr>
            <a:r>
              <a:rPr lang="en-GB" sz="2800" b="1" dirty="0">
                <a:solidFill>
                  <a:srgbClr val="C00000"/>
                </a:solidFill>
              </a:rPr>
              <a:t>A –</a:t>
            </a:r>
            <a:r>
              <a:rPr lang="en-GB" sz="2200" b="1" dirty="0">
                <a:solidFill>
                  <a:srgbClr val="014F6C"/>
                </a:solidFill>
              </a:rPr>
              <a:t> Apache is still the most commonly used web-server </a:t>
            </a:r>
            <a:r>
              <a:rPr lang="en-GB" sz="2200" b="1" dirty="0" smtClean="0">
                <a:solidFill>
                  <a:srgbClr val="014F6C"/>
                </a:solidFill>
              </a:rPr>
              <a:t>software.</a:t>
            </a:r>
            <a:endParaRPr lang="en-GB" sz="2200" b="1" dirty="0">
              <a:solidFill>
                <a:srgbClr val="014F6C"/>
              </a:solidFill>
            </a:endParaRPr>
          </a:p>
          <a:p>
            <a:pPr marL="540000" lvl="1" indent="-360000" defTabSz="457200" fontAlgn="base">
              <a:lnSpc>
                <a:spcPct val="100000"/>
              </a:lnSpc>
              <a:spcBef>
                <a:spcPts val="0"/>
              </a:spcBef>
              <a:spcAft>
                <a:spcPts val="1800"/>
              </a:spcAft>
              <a:buFont typeface="Wingdings" panose="05000000000000000000" pitchFamily="2" charset="2"/>
              <a:buChar char="§"/>
            </a:pPr>
            <a:r>
              <a:rPr lang="en-GB" sz="2800" b="1" dirty="0">
                <a:solidFill>
                  <a:srgbClr val="C00000"/>
                </a:solidFill>
              </a:rPr>
              <a:t>M –</a:t>
            </a:r>
            <a:r>
              <a:rPr lang="en-GB" sz="2200" b="1" dirty="0">
                <a:solidFill>
                  <a:srgbClr val="014F6C"/>
                </a:solidFill>
              </a:rPr>
              <a:t> MySQL is an open-source and widely used Relational Database Management System (RDBMS</a:t>
            </a:r>
            <a:r>
              <a:rPr lang="en-GB" sz="2200" b="1" dirty="0" smtClean="0">
                <a:solidFill>
                  <a:srgbClr val="014F6C"/>
                </a:solidFill>
              </a:rPr>
              <a:t>).</a:t>
            </a:r>
            <a:endParaRPr lang="en-GB" sz="2200" b="1" dirty="0">
              <a:solidFill>
                <a:srgbClr val="014F6C"/>
              </a:solidFill>
            </a:endParaRPr>
          </a:p>
          <a:p>
            <a:pPr marL="540000" lvl="1" indent="-360000" defTabSz="457200" fontAlgn="base">
              <a:lnSpc>
                <a:spcPct val="100000"/>
              </a:lnSpc>
              <a:spcBef>
                <a:spcPts val="0"/>
              </a:spcBef>
              <a:spcAft>
                <a:spcPts val="1800"/>
              </a:spcAft>
              <a:buFont typeface="Wingdings" panose="05000000000000000000" pitchFamily="2" charset="2"/>
              <a:buChar char="§"/>
            </a:pPr>
            <a:r>
              <a:rPr lang="en-GB" sz="2800" b="1" dirty="0">
                <a:solidFill>
                  <a:srgbClr val="C00000"/>
                </a:solidFill>
              </a:rPr>
              <a:t>P –</a:t>
            </a:r>
            <a:r>
              <a:rPr lang="en-GB" sz="2200" b="1" dirty="0">
                <a:solidFill>
                  <a:srgbClr val="014F6C"/>
                </a:solidFill>
              </a:rPr>
              <a:t> PHP is a server side scripting language that has the ability to connect to and query a database using query </a:t>
            </a:r>
            <a:r>
              <a:rPr lang="en-GB" sz="2200" b="1" dirty="0" smtClean="0">
                <a:solidFill>
                  <a:srgbClr val="014F6C"/>
                </a:solidFill>
              </a:rPr>
              <a:t>language.</a:t>
            </a:r>
          </a:p>
          <a:p>
            <a:pPr marL="540000" lvl="1" indent="-360000" defTabSz="457200" fontAlgn="base">
              <a:lnSpc>
                <a:spcPct val="100000"/>
              </a:lnSpc>
              <a:spcBef>
                <a:spcPts val="0"/>
              </a:spcBef>
              <a:spcAft>
                <a:spcPts val="1800"/>
              </a:spcAft>
              <a:buFont typeface="Wingdings" panose="05000000000000000000" pitchFamily="2" charset="2"/>
              <a:buChar char="§"/>
            </a:pPr>
            <a:r>
              <a:rPr lang="en-GB" sz="2200" b="1" dirty="0" smtClean="0">
                <a:solidFill>
                  <a:srgbClr val="014F6C"/>
                </a:solidFill>
              </a:rPr>
              <a:t>PHP </a:t>
            </a:r>
            <a:r>
              <a:rPr lang="en-GB" sz="2200" b="1" dirty="0">
                <a:solidFill>
                  <a:srgbClr val="014F6C"/>
                </a:solidFill>
              </a:rPr>
              <a:t>has extensive functionality and is now interchangeable with other server-side scripting languages such as Ruby, Python or Perl.</a:t>
            </a:r>
          </a:p>
        </p:txBody>
      </p:sp>
      <p:sp>
        <p:nvSpPr>
          <p:cNvPr id="4" name="مربع نص 6">
            <a:extLst>
              <a:ext uri="{FF2B5EF4-FFF2-40B4-BE49-F238E27FC236}">
                <a16:creationId xmlns:a16="http://schemas.microsoft.com/office/drawing/2014/main" id="{717B67D3-4DCE-6E49-9BCB-07D80C5E3F2B}"/>
              </a:ext>
            </a:extLst>
          </p:cNvPr>
          <p:cNvSpPr txBox="1"/>
          <p:nvPr/>
        </p:nvSpPr>
        <p:spPr>
          <a:xfrm>
            <a:off x="387387" y="1222267"/>
            <a:ext cx="10748251" cy="523220"/>
          </a:xfrm>
          <a:prstGeom prst="rect">
            <a:avLst/>
          </a:prstGeom>
          <a:noFill/>
        </p:spPr>
        <p:txBody>
          <a:bodyPr wrap="square" rtlCol="1">
            <a:spAutoFit/>
          </a:bodyPr>
          <a:lstStyle/>
          <a:p>
            <a:r>
              <a:rPr lang="en-GB" sz="2800" b="1" dirty="0" smtClean="0">
                <a:solidFill>
                  <a:srgbClr val="014F6C"/>
                </a:solidFill>
              </a:rPr>
              <a:t>LAMP (Linux</a:t>
            </a:r>
            <a:r>
              <a:rPr lang="en-GB" sz="2800" b="1" dirty="0">
                <a:solidFill>
                  <a:srgbClr val="014F6C"/>
                </a:solidFill>
              </a:rPr>
              <a:t>, Apache, MySQL and PHP)</a:t>
            </a:r>
            <a:endParaRPr lang="en-US" sz="2800" b="1" dirty="0">
              <a:solidFill>
                <a:srgbClr val="014F6C"/>
              </a:solidFill>
            </a:endParaRPr>
          </a:p>
        </p:txBody>
      </p:sp>
    </p:spTree>
    <p:extLst>
      <p:ext uri="{BB962C8B-B14F-4D97-AF65-F5344CB8AC3E}">
        <p14:creationId xmlns:p14="http://schemas.microsoft.com/office/powerpoint/2010/main" val="2384415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6">
            <a:extLst>
              <a:ext uri="{FF2B5EF4-FFF2-40B4-BE49-F238E27FC236}">
                <a16:creationId xmlns:a16="http://schemas.microsoft.com/office/drawing/2014/main" id="{717B67D3-4DCE-6E49-9BCB-07D80C5E3F2B}"/>
              </a:ext>
            </a:extLst>
          </p:cNvPr>
          <p:cNvSpPr txBox="1"/>
          <p:nvPr/>
        </p:nvSpPr>
        <p:spPr>
          <a:xfrm>
            <a:off x="387387" y="1222267"/>
            <a:ext cx="8769139" cy="523220"/>
          </a:xfrm>
          <a:prstGeom prst="rect">
            <a:avLst/>
          </a:prstGeom>
          <a:noFill/>
        </p:spPr>
        <p:txBody>
          <a:bodyPr wrap="square" rtlCol="1">
            <a:spAutoFit/>
          </a:bodyPr>
          <a:lstStyle/>
          <a:p>
            <a:r>
              <a:rPr lang="en-US" sz="2800" b="1" dirty="0" smtClean="0">
                <a:solidFill>
                  <a:srgbClr val="014F6C"/>
                </a:solidFill>
              </a:rPr>
              <a:t>Key </a:t>
            </a:r>
            <a:r>
              <a:rPr lang="en-US" sz="2800" b="1" dirty="0">
                <a:solidFill>
                  <a:srgbClr val="014F6C"/>
                </a:solidFill>
              </a:rPr>
              <a:t>Features of Server Side Web Technologies</a:t>
            </a:r>
          </a:p>
        </p:txBody>
      </p:sp>
      <p:sp>
        <p:nvSpPr>
          <p:cNvPr id="5" name="مستطيل 4"/>
          <p:cNvSpPr/>
          <p:nvPr/>
        </p:nvSpPr>
        <p:spPr>
          <a:xfrm>
            <a:off x="1534885" y="1853991"/>
            <a:ext cx="10051689" cy="4616648"/>
          </a:xfrm>
          <a:prstGeom prst="rect">
            <a:avLst/>
          </a:prstGeom>
        </p:spPr>
        <p:txBody>
          <a:bodyPr wrap="square">
            <a:spAutoFit/>
          </a:bodyPr>
          <a:lstStyle/>
          <a:p>
            <a:pPr marL="360000" lvl="1" indent="-342900" fontAlgn="base">
              <a:lnSpc>
                <a:spcPct val="150000"/>
              </a:lnSpc>
              <a:spcAft>
                <a:spcPts val="1200"/>
              </a:spcAft>
              <a:buFont typeface="Wingdings" panose="05000000000000000000" pitchFamily="2" charset="2"/>
              <a:buChar char="§"/>
            </a:pPr>
            <a:r>
              <a:rPr lang="en-US" sz="2200" b="1" dirty="0" smtClean="0">
                <a:solidFill>
                  <a:srgbClr val="014F6C"/>
                </a:solidFill>
              </a:rPr>
              <a:t>Dynamic </a:t>
            </a:r>
            <a:r>
              <a:rPr lang="en-US" sz="2200" b="1" dirty="0">
                <a:solidFill>
                  <a:srgbClr val="014F6C"/>
                </a:solidFill>
              </a:rPr>
              <a:t>Content Generation: </a:t>
            </a:r>
            <a:r>
              <a:rPr lang="en-US" sz="2200" dirty="0">
                <a:solidFill>
                  <a:srgbClr val="014F6C"/>
                </a:solidFill>
              </a:rPr>
              <a:t>They can create web pages that change based on user input or database information.</a:t>
            </a:r>
          </a:p>
          <a:p>
            <a:pPr marL="360000" lvl="1" indent="-342900" fontAlgn="base">
              <a:lnSpc>
                <a:spcPct val="150000"/>
              </a:lnSpc>
              <a:spcAft>
                <a:spcPts val="1200"/>
              </a:spcAft>
              <a:buFont typeface="Wingdings" panose="05000000000000000000" pitchFamily="2" charset="2"/>
              <a:buChar char="§"/>
            </a:pPr>
            <a:r>
              <a:rPr lang="en-US" sz="2200" b="1" dirty="0">
                <a:solidFill>
                  <a:srgbClr val="014F6C"/>
                </a:solidFill>
              </a:rPr>
              <a:t>User Authentication: </a:t>
            </a:r>
            <a:r>
              <a:rPr lang="en-US" sz="2200" dirty="0">
                <a:solidFill>
                  <a:srgbClr val="014F6C"/>
                </a:solidFill>
              </a:rPr>
              <a:t>Secure login processes can be implemented, ensuring that users' data is protected.</a:t>
            </a:r>
          </a:p>
          <a:p>
            <a:pPr marL="360000" lvl="1" indent="-342900" fontAlgn="base">
              <a:lnSpc>
                <a:spcPct val="150000"/>
              </a:lnSpc>
              <a:spcAft>
                <a:spcPts val="1200"/>
              </a:spcAft>
              <a:buFont typeface="Wingdings" panose="05000000000000000000" pitchFamily="2" charset="2"/>
              <a:buChar char="§"/>
            </a:pPr>
            <a:r>
              <a:rPr lang="en-US" sz="2200" b="1" dirty="0">
                <a:solidFill>
                  <a:srgbClr val="014F6C"/>
                </a:solidFill>
              </a:rPr>
              <a:t>Backend Processing: </a:t>
            </a:r>
            <a:r>
              <a:rPr lang="en-US" sz="2200" dirty="0">
                <a:solidFill>
                  <a:srgbClr val="014F6C"/>
                </a:solidFill>
              </a:rPr>
              <a:t>Heavy computations or data manipulation tasks can be carried out effectively on the server rather than on the client’s device.</a:t>
            </a:r>
          </a:p>
          <a:p>
            <a:pPr marL="360000" lvl="1" indent="-342900" fontAlgn="base">
              <a:lnSpc>
                <a:spcPct val="150000"/>
              </a:lnSpc>
              <a:spcAft>
                <a:spcPts val="1200"/>
              </a:spcAft>
              <a:buFont typeface="Wingdings" panose="05000000000000000000" pitchFamily="2" charset="2"/>
              <a:buChar char="§"/>
            </a:pPr>
            <a:r>
              <a:rPr lang="en-US" sz="2200" b="1" dirty="0">
                <a:solidFill>
                  <a:srgbClr val="014F6C"/>
                </a:solidFill>
              </a:rPr>
              <a:t>Database Integration: </a:t>
            </a:r>
            <a:r>
              <a:rPr lang="en-US" sz="2200" dirty="0">
                <a:solidFill>
                  <a:srgbClr val="014F6C"/>
                </a:solidFill>
              </a:rPr>
              <a:t>Most server side technologies provide native ways to interact with various databases, allowing for efficient data storage and retrieval.</a:t>
            </a:r>
          </a:p>
        </p:txBody>
      </p:sp>
    </p:spTree>
    <p:extLst>
      <p:ext uri="{BB962C8B-B14F-4D97-AF65-F5344CB8AC3E}">
        <p14:creationId xmlns:p14="http://schemas.microsoft.com/office/powerpoint/2010/main" val="2375490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6">
            <a:extLst>
              <a:ext uri="{FF2B5EF4-FFF2-40B4-BE49-F238E27FC236}">
                <a16:creationId xmlns:a16="http://schemas.microsoft.com/office/drawing/2014/main" id="{717B67D3-4DCE-6E49-9BCB-07D80C5E3F2B}"/>
              </a:ext>
            </a:extLst>
          </p:cNvPr>
          <p:cNvSpPr txBox="1"/>
          <p:nvPr/>
        </p:nvSpPr>
        <p:spPr>
          <a:xfrm>
            <a:off x="387387" y="1222267"/>
            <a:ext cx="8769139" cy="523220"/>
          </a:xfrm>
          <a:prstGeom prst="rect">
            <a:avLst/>
          </a:prstGeom>
          <a:noFill/>
        </p:spPr>
        <p:txBody>
          <a:bodyPr wrap="square" rtlCol="1">
            <a:spAutoFit/>
          </a:bodyPr>
          <a:lstStyle/>
          <a:p>
            <a:r>
              <a:rPr lang="en-US" sz="2800" b="1" dirty="0">
                <a:solidFill>
                  <a:srgbClr val="014F6C"/>
                </a:solidFill>
              </a:rPr>
              <a:t>Explanation of Server Side </a:t>
            </a:r>
            <a:r>
              <a:rPr lang="en-US" sz="2800" b="1" dirty="0" smtClean="0">
                <a:solidFill>
                  <a:srgbClr val="014F6C"/>
                </a:solidFill>
              </a:rPr>
              <a:t>Processes</a:t>
            </a:r>
            <a:endParaRPr lang="en-US" sz="2800" b="1" dirty="0">
              <a:solidFill>
                <a:srgbClr val="014F6C"/>
              </a:solidFill>
            </a:endParaRPr>
          </a:p>
        </p:txBody>
      </p:sp>
      <p:sp>
        <p:nvSpPr>
          <p:cNvPr id="5" name="مستطيل 4"/>
          <p:cNvSpPr/>
          <p:nvPr/>
        </p:nvSpPr>
        <p:spPr>
          <a:xfrm>
            <a:off x="1534885" y="1853991"/>
            <a:ext cx="10051689" cy="3724096"/>
          </a:xfrm>
          <a:prstGeom prst="rect">
            <a:avLst/>
          </a:prstGeom>
        </p:spPr>
        <p:txBody>
          <a:bodyPr wrap="square">
            <a:spAutoFit/>
          </a:bodyPr>
          <a:lstStyle/>
          <a:p>
            <a:pPr marL="360000" lvl="1" indent="-342900" fontAlgn="base">
              <a:lnSpc>
                <a:spcPct val="150000"/>
              </a:lnSpc>
              <a:spcAft>
                <a:spcPts val="1800"/>
              </a:spcAft>
              <a:buFont typeface="Wingdings" panose="05000000000000000000" pitchFamily="2" charset="2"/>
              <a:buChar char="§"/>
            </a:pPr>
            <a:r>
              <a:rPr lang="en-US" sz="2200" b="1" dirty="0" smtClean="0">
                <a:solidFill>
                  <a:srgbClr val="014F6C"/>
                </a:solidFill>
              </a:rPr>
              <a:t>Server </a:t>
            </a:r>
            <a:r>
              <a:rPr lang="en-US" sz="2200" b="1" dirty="0">
                <a:solidFill>
                  <a:srgbClr val="014F6C"/>
                </a:solidFill>
              </a:rPr>
              <a:t>side processes involve multiple steps to deliver content and services to users. The typical flow can be described as follows:</a:t>
            </a:r>
          </a:p>
          <a:p>
            <a:pPr marL="720000" lvl="1" indent="-360000" fontAlgn="base">
              <a:spcAft>
                <a:spcPts val="1800"/>
              </a:spcAft>
              <a:buSzPct val="120000"/>
              <a:buFont typeface="Arial" panose="020B0604020202020204" pitchFamily="34" charset="0"/>
              <a:buChar char="•"/>
            </a:pPr>
            <a:r>
              <a:rPr lang="en-US" sz="2200" dirty="0">
                <a:solidFill>
                  <a:srgbClr val="014F6C"/>
                </a:solidFill>
              </a:rPr>
              <a:t>The client sends a request to the server, usually through a web browser.</a:t>
            </a:r>
          </a:p>
          <a:p>
            <a:pPr marL="720000" lvl="1" indent="-360000" fontAlgn="base">
              <a:spcAft>
                <a:spcPts val="1800"/>
              </a:spcAft>
              <a:buSzPct val="120000"/>
              <a:buFont typeface="Arial" panose="020B0604020202020204" pitchFamily="34" charset="0"/>
              <a:buChar char="•"/>
            </a:pPr>
            <a:r>
              <a:rPr lang="en-US" sz="2200" dirty="0">
                <a:solidFill>
                  <a:srgbClr val="014F6C"/>
                </a:solidFill>
              </a:rPr>
              <a:t>The server receives this request and determines how to process it.</a:t>
            </a:r>
          </a:p>
          <a:p>
            <a:pPr marL="720000" lvl="1" indent="-360000" fontAlgn="base">
              <a:spcAft>
                <a:spcPts val="1800"/>
              </a:spcAft>
              <a:buSzPct val="120000"/>
              <a:buFont typeface="Arial" panose="020B0604020202020204" pitchFamily="34" charset="0"/>
              <a:buChar char="•"/>
            </a:pPr>
            <a:r>
              <a:rPr lang="en-US" sz="2200" dirty="0">
                <a:solidFill>
                  <a:srgbClr val="014F6C"/>
                </a:solidFill>
              </a:rPr>
              <a:t>Relevant server side scripts might be executed. These scripts can fetch or manipulate data stored in a database.</a:t>
            </a:r>
          </a:p>
          <a:p>
            <a:pPr marL="720000" lvl="1" indent="-360000" fontAlgn="base">
              <a:spcAft>
                <a:spcPts val="1800"/>
              </a:spcAft>
              <a:buSzPct val="120000"/>
              <a:buFont typeface="Arial" panose="020B0604020202020204" pitchFamily="34" charset="0"/>
              <a:buChar char="•"/>
            </a:pPr>
            <a:r>
              <a:rPr lang="en-US" sz="2200" dirty="0">
                <a:solidFill>
                  <a:srgbClr val="014F6C"/>
                </a:solidFill>
              </a:rPr>
              <a:t>After processing, the server generates a response and sends it back to the client</a:t>
            </a:r>
            <a:r>
              <a:rPr lang="en-US" sz="2200" dirty="0" smtClean="0">
                <a:solidFill>
                  <a:srgbClr val="014F6C"/>
                </a:solidFill>
              </a:rPr>
              <a:t>.</a:t>
            </a:r>
            <a:endParaRPr lang="en-US" sz="2200" dirty="0">
              <a:solidFill>
                <a:srgbClr val="014F6C"/>
              </a:solidFill>
            </a:endParaRPr>
          </a:p>
        </p:txBody>
      </p:sp>
    </p:spTree>
    <p:extLst>
      <p:ext uri="{BB962C8B-B14F-4D97-AF65-F5344CB8AC3E}">
        <p14:creationId xmlns:p14="http://schemas.microsoft.com/office/powerpoint/2010/main" val="1149244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86564" y="2349016"/>
            <a:ext cx="8618872" cy="2387600"/>
          </a:xfrm>
        </p:spPr>
        <p:txBody>
          <a:bodyPr>
            <a:normAutofit/>
          </a:bodyPr>
          <a:lstStyle/>
          <a:p>
            <a:r>
              <a:rPr lang="en-US" b="1" dirty="0" smtClean="0">
                <a:solidFill>
                  <a:srgbClr val="014F6C"/>
                </a:solidFill>
              </a:rPr>
              <a:t>Part 1</a:t>
            </a:r>
            <a:br>
              <a:rPr lang="en-US" b="1" dirty="0" smtClean="0">
                <a:solidFill>
                  <a:srgbClr val="014F6C"/>
                </a:solidFill>
              </a:rPr>
            </a:br>
            <a:r>
              <a:rPr lang="en-US" sz="4400" b="1" dirty="0">
                <a:solidFill>
                  <a:srgbClr val="014F6C"/>
                </a:solidFill>
              </a:rPr>
              <a:t>Types of </a:t>
            </a:r>
            <a:r>
              <a:rPr lang="en-US" sz="4400" b="1" dirty="0" smtClean="0">
                <a:solidFill>
                  <a:srgbClr val="014F6C"/>
                </a:solidFill>
              </a:rPr>
              <a:t>Web Hosting</a:t>
            </a:r>
            <a:endParaRPr lang="en-US" sz="4400" b="1" dirty="0">
              <a:solidFill>
                <a:srgbClr val="014F6C"/>
              </a:solidFill>
            </a:endParaRPr>
          </a:p>
        </p:txBody>
      </p:sp>
    </p:spTree>
    <p:extLst>
      <p:ext uri="{BB962C8B-B14F-4D97-AF65-F5344CB8AC3E}">
        <p14:creationId xmlns:p14="http://schemas.microsoft.com/office/powerpoint/2010/main" val="3069754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6">
            <a:extLst>
              <a:ext uri="{FF2B5EF4-FFF2-40B4-BE49-F238E27FC236}">
                <a16:creationId xmlns:a16="http://schemas.microsoft.com/office/drawing/2014/main" id="{717B67D3-4DCE-6E49-9BCB-07D80C5E3F2B}"/>
              </a:ext>
            </a:extLst>
          </p:cNvPr>
          <p:cNvSpPr txBox="1"/>
          <p:nvPr/>
        </p:nvSpPr>
        <p:spPr>
          <a:xfrm>
            <a:off x="387387" y="1222267"/>
            <a:ext cx="4881299" cy="523220"/>
          </a:xfrm>
          <a:prstGeom prst="rect">
            <a:avLst/>
          </a:prstGeom>
          <a:noFill/>
        </p:spPr>
        <p:txBody>
          <a:bodyPr wrap="square" rtlCol="1">
            <a:spAutoFit/>
          </a:bodyPr>
          <a:lstStyle/>
          <a:p>
            <a:r>
              <a:rPr lang="en-US" sz="2800" b="1" dirty="0">
                <a:solidFill>
                  <a:srgbClr val="014F6C"/>
                </a:solidFill>
              </a:rPr>
              <a:t>Types of Web Hosting</a:t>
            </a:r>
          </a:p>
        </p:txBody>
      </p:sp>
      <p:pic>
        <p:nvPicPr>
          <p:cNvPr id="16386" name="Picture 2" descr="Types of Web Hosting. Most common categories of web hosting… | by Roger Nem  | Medium"/>
          <p:cNvPicPr>
            <a:picLocks noChangeAspect="1" noChangeArrowheads="1"/>
          </p:cNvPicPr>
          <p:nvPr/>
        </p:nvPicPr>
        <p:blipFill rotWithShape="1">
          <a:blip r:embed="rId3">
            <a:extLst>
              <a:ext uri="{28A0092B-C50C-407E-A947-70E740481C1C}">
                <a14:useLocalDpi xmlns:a14="http://schemas.microsoft.com/office/drawing/2010/main" val="0"/>
              </a:ext>
            </a:extLst>
          </a:blip>
          <a:srcRect t="36201"/>
          <a:stretch/>
        </p:blipFill>
        <p:spPr bwMode="auto">
          <a:xfrm>
            <a:off x="1590830" y="4171167"/>
            <a:ext cx="9995744" cy="2332412"/>
          </a:xfrm>
          <a:prstGeom prst="rect">
            <a:avLst/>
          </a:prstGeom>
          <a:noFill/>
          <a:ln>
            <a:solidFill>
              <a:srgbClr val="539AB0"/>
            </a:solidFill>
          </a:ln>
          <a:extLst>
            <a:ext uri="{909E8E84-426E-40DD-AFC4-6F175D3DCCD1}">
              <a14:hiddenFill xmlns:a14="http://schemas.microsoft.com/office/drawing/2010/main">
                <a:solidFill>
                  <a:srgbClr val="FFFFFF"/>
                </a:solidFill>
              </a14:hiddenFill>
            </a:ext>
          </a:extLst>
        </p:spPr>
      </p:pic>
      <p:sp>
        <p:nvSpPr>
          <p:cNvPr id="5" name="مستطيل 4"/>
          <p:cNvSpPr/>
          <p:nvPr/>
        </p:nvSpPr>
        <p:spPr>
          <a:xfrm>
            <a:off x="1534885" y="1853991"/>
            <a:ext cx="10051689" cy="2071208"/>
          </a:xfrm>
          <a:prstGeom prst="rect">
            <a:avLst/>
          </a:prstGeom>
        </p:spPr>
        <p:txBody>
          <a:bodyPr wrap="square">
            <a:spAutoFit/>
          </a:bodyPr>
          <a:lstStyle/>
          <a:p>
            <a:pPr marL="17100" lvl="1" indent="540000" fontAlgn="base">
              <a:lnSpc>
                <a:spcPct val="150000"/>
              </a:lnSpc>
              <a:spcAft>
                <a:spcPts val="1200"/>
              </a:spcAft>
            </a:pPr>
            <a:r>
              <a:rPr lang="en-US" sz="2200" dirty="0" smtClean="0">
                <a:solidFill>
                  <a:srgbClr val="014F6C"/>
                </a:solidFill>
              </a:rPr>
              <a:t>There </a:t>
            </a:r>
            <a:r>
              <a:rPr lang="en-US" sz="2200" dirty="0">
                <a:solidFill>
                  <a:srgbClr val="014F6C"/>
                </a:solidFill>
              </a:rPr>
              <a:t>are various types of web hosting services available to host your website. Before signing up for web hosting services, it is important to understand what kind of service your website needs, the kind of server you or your business needs, your budget, and what type of services the web host offers.</a:t>
            </a:r>
          </a:p>
        </p:txBody>
      </p:sp>
    </p:spTree>
    <p:extLst>
      <p:ext uri="{BB962C8B-B14F-4D97-AF65-F5344CB8AC3E}">
        <p14:creationId xmlns:p14="http://schemas.microsoft.com/office/powerpoint/2010/main" val="2380073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6">
            <a:extLst>
              <a:ext uri="{FF2B5EF4-FFF2-40B4-BE49-F238E27FC236}">
                <a16:creationId xmlns:a16="http://schemas.microsoft.com/office/drawing/2014/main" id="{717B67D3-4DCE-6E49-9BCB-07D80C5E3F2B}"/>
              </a:ext>
            </a:extLst>
          </p:cNvPr>
          <p:cNvSpPr txBox="1"/>
          <p:nvPr/>
        </p:nvSpPr>
        <p:spPr>
          <a:xfrm>
            <a:off x="387387" y="1222267"/>
            <a:ext cx="4881299" cy="523220"/>
          </a:xfrm>
          <a:prstGeom prst="rect">
            <a:avLst/>
          </a:prstGeom>
          <a:noFill/>
        </p:spPr>
        <p:txBody>
          <a:bodyPr wrap="square" rtlCol="1">
            <a:spAutoFit/>
          </a:bodyPr>
          <a:lstStyle/>
          <a:p>
            <a:r>
              <a:rPr lang="en-US" sz="2800" b="1" dirty="0">
                <a:solidFill>
                  <a:srgbClr val="014F6C"/>
                </a:solidFill>
              </a:rPr>
              <a:t>Types of Web Hosting</a:t>
            </a:r>
          </a:p>
        </p:txBody>
      </p:sp>
      <p:sp>
        <p:nvSpPr>
          <p:cNvPr id="7" name="مستطيل 6"/>
          <p:cNvSpPr/>
          <p:nvPr/>
        </p:nvSpPr>
        <p:spPr>
          <a:xfrm>
            <a:off x="1534886" y="1853991"/>
            <a:ext cx="7991364" cy="3447098"/>
          </a:xfrm>
          <a:prstGeom prst="rect">
            <a:avLst/>
          </a:prstGeom>
        </p:spPr>
        <p:txBody>
          <a:bodyPr wrap="square">
            <a:spAutoFit/>
          </a:bodyPr>
          <a:lstStyle/>
          <a:p>
            <a:pPr marL="360000" lvl="1" indent="-342900" fontAlgn="base">
              <a:lnSpc>
                <a:spcPct val="150000"/>
              </a:lnSpc>
              <a:spcAft>
                <a:spcPts val="1200"/>
              </a:spcAft>
              <a:buFont typeface="Wingdings" panose="05000000000000000000" pitchFamily="2" charset="2"/>
              <a:buChar char="§"/>
            </a:pPr>
            <a:r>
              <a:rPr lang="en-US" sz="2200" b="1" dirty="0">
                <a:solidFill>
                  <a:srgbClr val="014F6C"/>
                </a:solidFill>
              </a:rPr>
              <a:t>Shared hosting</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A </a:t>
            </a:r>
            <a:r>
              <a:rPr lang="en-US" sz="2200" dirty="0">
                <a:solidFill>
                  <a:srgbClr val="014F6C"/>
                </a:solidFill>
              </a:rPr>
              <a:t>service provider hosts the website along with others on a shared server</a:t>
            </a:r>
            <a:r>
              <a:rPr lang="en-US" sz="2200" dirty="0" smtClean="0">
                <a:solidFill>
                  <a:srgbClr val="014F6C"/>
                </a:solidFill>
              </a:rPr>
              <a:t>.</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Server </a:t>
            </a:r>
            <a:r>
              <a:rPr lang="en-US" sz="2200" dirty="0">
                <a:solidFill>
                  <a:srgbClr val="014F6C"/>
                </a:solidFill>
              </a:rPr>
              <a:t>resources such as CPU, RAM, storage space and web server software are shared and allocated across several sites. </a:t>
            </a:r>
            <a:endParaRPr lang="en-US" sz="2200" dirty="0" smtClean="0">
              <a:solidFill>
                <a:srgbClr val="014F6C"/>
              </a:solidFill>
            </a:endParaRP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Shared </a:t>
            </a:r>
            <a:r>
              <a:rPr lang="en-US" sz="2200" dirty="0">
                <a:solidFill>
                  <a:srgbClr val="014F6C"/>
                </a:solidFill>
              </a:rPr>
              <a:t>hosting plans tend to be less </a:t>
            </a:r>
            <a:r>
              <a:rPr lang="en-US" sz="2200" dirty="0" smtClean="0">
                <a:solidFill>
                  <a:srgbClr val="014F6C"/>
                </a:solidFill>
              </a:rPr>
              <a:t>expensive.</a:t>
            </a:r>
            <a:endParaRPr lang="en-US" sz="2200" dirty="0">
              <a:solidFill>
                <a:srgbClr val="014F6C"/>
              </a:solidFill>
            </a:endParaRPr>
          </a:p>
        </p:txBody>
      </p:sp>
      <p:pic>
        <p:nvPicPr>
          <p:cNvPr id="5" name="Picture 2" descr="Types of Web Hosting. Most common categories of web hosting… | by Roger Nem  | Medium"/>
          <p:cNvPicPr>
            <a:picLocks noChangeAspect="1" noChangeArrowheads="1"/>
          </p:cNvPicPr>
          <p:nvPr/>
        </p:nvPicPr>
        <p:blipFill rotWithShape="1">
          <a:blip r:embed="rId3">
            <a:extLst>
              <a:ext uri="{28A0092B-C50C-407E-A947-70E740481C1C}">
                <a14:useLocalDpi xmlns:a14="http://schemas.microsoft.com/office/drawing/2010/main" val="0"/>
              </a:ext>
            </a:extLst>
          </a:blip>
          <a:srcRect l="11151" t="37134" r="72045" b="21250"/>
          <a:stretch/>
        </p:blipFill>
        <p:spPr bwMode="auto">
          <a:xfrm>
            <a:off x="9526250" y="1853991"/>
            <a:ext cx="2060326" cy="1866239"/>
          </a:xfrm>
          <a:prstGeom prst="rect">
            <a:avLst/>
          </a:prstGeom>
          <a:noFill/>
          <a:ln>
            <a:solidFill>
              <a:srgbClr val="539AB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525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6">
            <a:extLst>
              <a:ext uri="{FF2B5EF4-FFF2-40B4-BE49-F238E27FC236}">
                <a16:creationId xmlns:a16="http://schemas.microsoft.com/office/drawing/2014/main" id="{717B67D3-4DCE-6E49-9BCB-07D80C5E3F2B}"/>
              </a:ext>
            </a:extLst>
          </p:cNvPr>
          <p:cNvSpPr txBox="1"/>
          <p:nvPr/>
        </p:nvSpPr>
        <p:spPr>
          <a:xfrm>
            <a:off x="387387" y="1222267"/>
            <a:ext cx="4881299" cy="523220"/>
          </a:xfrm>
          <a:prstGeom prst="rect">
            <a:avLst/>
          </a:prstGeom>
          <a:noFill/>
        </p:spPr>
        <p:txBody>
          <a:bodyPr wrap="square" rtlCol="1">
            <a:spAutoFit/>
          </a:bodyPr>
          <a:lstStyle/>
          <a:p>
            <a:r>
              <a:rPr lang="en-US" sz="2800" b="1" dirty="0">
                <a:solidFill>
                  <a:srgbClr val="014F6C"/>
                </a:solidFill>
              </a:rPr>
              <a:t>Types of Web Hosting</a:t>
            </a:r>
          </a:p>
        </p:txBody>
      </p:sp>
      <p:sp>
        <p:nvSpPr>
          <p:cNvPr id="7" name="مستطيل 6"/>
          <p:cNvSpPr/>
          <p:nvPr/>
        </p:nvSpPr>
        <p:spPr>
          <a:xfrm>
            <a:off x="1534886" y="1853991"/>
            <a:ext cx="7991364" cy="3954929"/>
          </a:xfrm>
          <a:prstGeom prst="rect">
            <a:avLst/>
          </a:prstGeom>
        </p:spPr>
        <p:txBody>
          <a:bodyPr wrap="square">
            <a:spAutoFit/>
          </a:bodyPr>
          <a:lstStyle/>
          <a:p>
            <a:pPr marL="360000" lvl="1" indent="-342900" fontAlgn="base">
              <a:lnSpc>
                <a:spcPct val="150000"/>
              </a:lnSpc>
              <a:spcAft>
                <a:spcPts val="1200"/>
              </a:spcAft>
              <a:buFont typeface="Wingdings" panose="05000000000000000000" pitchFamily="2" charset="2"/>
              <a:buChar char="§"/>
            </a:pPr>
            <a:r>
              <a:rPr lang="nb-NO" sz="2200" b="1" dirty="0" smtClean="0">
                <a:solidFill>
                  <a:srgbClr val="014F6C"/>
                </a:solidFill>
              </a:rPr>
              <a:t>Virtual </a:t>
            </a:r>
            <a:r>
              <a:rPr lang="nb-NO" sz="2200" b="1" dirty="0">
                <a:solidFill>
                  <a:srgbClr val="014F6C"/>
                </a:solidFill>
              </a:rPr>
              <a:t>private server (VPS) hosting</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Takes </a:t>
            </a:r>
            <a:r>
              <a:rPr lang="en-US" sz="2200" dirty="0">
                <a:solidFill>
                  <a:srgbClr val="014F6C"/>
                </a:solidFill>
              </a:rPr>
              <a:t>advantage of the partitioning capabilities of virtual servers to divide the computing power of a physical server</a:t>
            </a:r>
            <a:r>
              <a:rPr lang="en-US" sz="2200" dirty="0" smtClean="0">
                <a:solidFill>
                  <a:srgbClr val="014F6C"/>
                </a:solidFill>
              </a:rPr>
              <a:t>.</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Multiple </a:t>
            </a:r>
            <a:r>
              <a:rPr lang="en-US" sz="2200" dirty="0">
                <a:solidFill>
                  <a:srgbClr val="014F6C"/>
                </a:solidFill>
              </a:rPr>
              <a:t>virtual servers share the resources of the same physical server</a:t>
            </a:r>
            <a:r>
              <a:rPr lang="en-US" sz="2200" dirty="0" smtClean="0">
                <a:solidFill>
                  <a:srgbClr val="014F6C"/>
                </a:solidFill>
              </a:rPr>
              <a:t>.</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Virtual </a:t>
            </a:r>
            <a:r>
              <a:rPr lang="en-US" sz="2200" dirty="0">
                <a:solidFill>
                  <a:srgbClr val="014F6C"/>
                </a:solidFill>
              </a:rPr>
              <a:t>servers have the </a:t>
            </a:r>
            <a:r>
              <a:rPr lang="en-US" sz="2200" dirty="0" smtClean="0">
                <a:solidFill>
                  <a:srgbClr val="014F6C"/>
                </a:solidFill>
              </a:rPr>
              <a:t>ability </a:t>
            </a:r>
            <a:r>
              <a:rPr lang="en-US" sz="2200" dirty="0">
                <a:solidFill>
                  <a:srgbClr val="014F6C"/>
                </a:solidFill>
              </a:rPr>
              <a:t>to run on an independent operating </a:t>
            </a:r>
            <a:r>
              <a:rPr lang="en-US" sz="2200" dirty="0" smtClean="0">
                <a:solidFill>
                  <a:srgbClr val="014F6C"/>
                </a:solidFill>
              </a:rPr>
              <a:t>system.</a:t>
            </a:r>
          </a:p>
        </p:txBody>
      </p:sp>
      <p:pic>
        <p:nvPicPr>
          <p:cNvPr id="5" name="Picture 2" descr="Types of Web Hosting. Most common categories of web hosting… | by Roger Nem  | Medium"/>
          <p:cNvPicPr>
            <a:picLocks noChangeAspect="1" noChangeArrowheads="1"/>
          </p:cNvPicPr>
          <p:nvPr/>
        </p:nvPicPr>
        <p:blipFill rotWithShape="1">
          <a:blip r:embed="rId3">
            <a:extLst>
              <a:ext uri="{28A0092B-C50C-407E-A947-70E740481C1C}">
                <a14:useLocalDpi xmlns:a14="http://schemas.microsoft.com/office/drawing/2010/main" val="0"/>
              </a:ext>
            </a:extLst>
          </a:blip>
          <a:srcRect l="23477" t="51860" r="59719" b="6524"/>
          <a:stretch/>
        </p:blipFill>
        <p:spPr bwMode="auto">
          <a:xfrm>
            <a:off x="9526250" y="1853991"/>
            <a:ext cx="2060326" cy="1866239"/>
          </a:xfrm>
          <a:prstGeom prst="rect">
            <a:avLst/>
          </a:prstGeom>
          <a:noFill/>
          <a:ln>
            <a:solidFill>
              <a:srgbClr val="539AB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148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6">
            <a:extLst>
              <a:ext uri="{FF2B5EF4-FFF2-40B4-BE49-F238E27FC236}">
                <a16:creationId xmlns:a16="http://schemas.microsoft.com/office/drawing/2014/main" id="{717B67D3-4DCE-6E49-9BCB-07D80C5E3F2B}"/>
              </a:ext>
            </a:extLst>
          </p:cNvPr>
          <p:cNvSpPr txBox="1"/>
          <p:nvPr/>
        </p:nvSpPr>
        <p:spPr>
          <a:xfrm>
            <a:off x="387387" y="1222267"/>
            <a:ext cx="4881299" cy="523220"/>
          </a:xfrm>
          <a:prstGeom prst="rect">
            <a:avLst/>
          </a:prstGeom>
          <a:noFill/>
        </p:spPr>
        <p:txBody>
          <a:bodyPr wrap="square" rtlCol="1">
            <a:spAutoFit/>
          </a:bodyPr>
          <a:lstStyle/>
          <a:p>
            <a:r>
              <a:rPr lang="en-US" sz="2800" b="1" dirty="0">
                <a:solidFill>
                  <a:srgbClr val="014F6C"/>
                </a:solidFill>
              </a:rPr>
              <a:t>Types of Web Hosting</a:t>
            </a:r>
          </a:p>
        </p:txBody>
      </p:sp>
      <p:sp>
        <p:nvSpPr>
          <p:cNvPr id="7" name="مستطيل 6"/>
          <p:cNvSpPr/>
          <p:nvPr/>
        </p:nvSpPr>
        <p:spPr>
          <a:xfrm>
            <a:off x="1534886" y="1853991"/>
            <a:ext cx="7991364" cy="3447098"/>
          </a:xfrm>
          <a:prstGeom prst="rect">
            <a:avLst/>
          </a:prstGeom>
        </p:spPr>
        <p:txBody>
          <a:bodyPr wrap="square">
            <a:spAutoFit/>
          </a:bodyPr>
          <a:lstStyle/>
          <a:p>
            <a:pPr marL="360000" lvl="1" indent="-342900" fontAlgn="base">
              <a:lnSpc>
                <a:spcPct val="150000"/>
              </a:lnSpc>
              <a:spcAft>
                <a:spcPts val="1200"/>
              </a:spcAft>
              <a:buFont typeface="Wingdings" panose="05000000000000000000" pitchFamily="2" charset="2"/>
              <a:buChar char="§"/>
            </a:pPr>
            <a:r>
              <a:rPr lang="en-US" sz="2200" b="1" dirty="0" smtClean="0">
                <a:solidFill>
                  <a:srgbClr val="014F6C"/>
                </a:solidFill>
              </a:rPr>
              <a:t>Dedicated </a:t>
            </a:r>
            <a:r>
              <a:rPr lang="en-US" sz="2200" b="1" dirty="0">
                <a:solidFill>
                  <a:srgbClr val="014F6C"/>
                </a:solidFill>
              </a:rPr>
              <a:t>hosting</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Provides </a:t>
            </a:r>
            <a:r>
              <a:rPr lang="en-US" sz="2200" dirty="0">
                <a:solidFill>
                  <a:srgbClr val="014F6C"/>
                </a:solidFill>
              </a:rPr>
              <a:t>exclusive access to a physical server</a:t>
            </a:r>
            <a:r>
              <a:rPr lang="en-US" sz="2200" dirty="0" smtClean="0">
                <a:solidFill>
                  <a:srgbClr val="014F6C"/>
                </a:solidFill>
              </a:rPr>
              <a:t>.</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Companies get </a:t>
            </a:r>
            <a:r>
              <a:rPr lang="en-US" sz="2200" dirty="0">
                <a:solidFill>
                  <a:srgbClr val="014F6C"/>
                </a:solidFill>
              </a:rPr>
              <a:t>full control over system and application </a:t>
            </a:r>
            <a:r>
              <a:rPr lang="en-US" sz="2200" dirty="0" smtClean="0">
                <a:solidFill>
                  <a:srgbClr val="014F6C"/>
                </a:solidFill>
              </a:rPr>
              <a:t>software.</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Because </a:t>
            </a:r>
            <a:r>
              <a:rPr lang="en-US" sz="2200" dirty="0">
                <a:solidFill>
                  <a:srgbClr val="014F6C"/>
                </a:solidFill>
              </a:rPr>
              <a:t>resources are not shared, the demands of other tenants do not impact service and </a:t>
            </a:r>
            <a:r>
              <a:rPr lang="en-US" sz="2200" dirty="0" smtClean="0">
                <a:solidFill>
                  <a:srgbClr val="014F6C"/>
                </a:solidFill>
              </a:rPr>
              <a:t>security.</a:t>
            </a:r>
            <a:endParaRPr lang="en-US" sz="2200" dirty="0">
              <a:solidFill>
                <a:srgbClr val="014F6C"/>
              </a:solidFill>
            </a:endParaRPr>
          </a:p>
        </p:txBody>
      </p:sp>
      <p:pic>
        <p:nvPicPr>
          <p:cNvPr id="5" name="Picture 2" descr="Types of Web Hosting. Most common categories of web hosting… | by Roger Nem  | Medium"/>
          <p:cNvPicPr>
            <a:picLocks noChangeAspect="1" noChangeArrowheads="1"/>
          </p:cNvPicPr>
          <p:nvPr/>
        </p:nvPicPr>
        <p:blipFill rotWithShape="1">
          <a:blip r:embed="rId3">
            <a:extLst>
              <a:ext uri="{28A0092B-C50C-407E-A947-70E740481C1C}">
                <a14:useLocalDpi xmlns:a14="http://schemas.microsoft.com/office/drawing/2010/main" val="0"/>
              </a:ext>
            </a:extLst>
          </a:blip>
          <a:srcRect l="36010" t="40249" r="47186" b="18135"/>
          <a:stretch/>
        </p:blipFill>
        <p:spPr bwMode="auto">
          <a:xfrm>
            <a:off x="9526250" y="1853991"/>
            <a:ext cx="2060326" cy="1866239"/>
          </a:xfrm>
          <a:prstGeom prst="rect">
            <a:avLst/>
          </a:prstGeom>
          <a:noFill/>
          <a:ln>
            <a:solidFill>
              <a:srgbClr val="539AB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761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6">
            <a:extLst>
              <a:ext uri="{FF2B5EF4-FFF2-40B4-BE49-F238E27FC236}">
                <a16:creationId xmlns:a16="http://schemas.microsoft.com/office/drawing/2014/main" id="{717B67D3-4DCE-6E49-9BCB-07D80C5E3F2B}"/>
              </a:ext>
            </a:extLst>
          </p:cNvPr>
          <p:cNvSpPr txBox="1"/>
          <p:nvPr/>
        </p:nvSpPr>
        <p:spPr>
          <a:xfrm>
            <a:off x="387387" y="1222267"/>
            <a:ext cx="4881299" cy="523220"/>
          </a:xfrm>
          <a:prstGeom prst="rect">
            <a:avLst/>
          </a:prstGeom>
          <a:noFill/>
        </p:spPr>
        <p:txBody>
          <a:bodyPr wrap="square" rtlCol="1">
            <a:spAutoFit/>
          </a:bodyPr>
          <a:lstStyle/>
          <a:p>
            <a:r>
              <a:rPr lang="en-US" sz="2800" b="1" dirty="0">
                <a:solidFill>
                  <a:srgbClr val="014F6C"/>
                </a:solidFill>
              </a:rPr>
              <a:t>Types of Web Hosting</a:t>
            </a:r>
          </a:p>
        </p:txBody>
      </p:sp>
      <p:sp>
        <p:nvSpPr>
          <p:cNvPr id="7" name="مستطيل 6"/>
          <p:cNvSpPr/>
          <p:nvPr/>
        </p:nvSpPr>
        <p:spPr>
          <a:xfrm>
            <a:off x="1534886" y="1853991"/>
            <a:ext cx="7991364" cy="2939266"/>
          </a:xfrm>
          <a:prstGeom prst="rect">
            <a:avLst/>
          </a:prstGeom>
        </p:spPr>
        <p:txBody>
          <a:bodyPr wrap="square">
            <a:spAutoFit/>
          </a:bodyPr>
          <a:lstStyle/>
          <a:p>
            <a:pPr marL="360000" lvl="1" indent="-342900" fontAlgn="base">
              <a:lnSpc>
                <a:spcPct val="150000"/>
              </a:lnSpc>
              <a:spcAft>
                <a:spcPts val="1200"/>
              </a:spcAft>
              <a:buFont typeface="Wingdings" panose="05000000000000000000" pitchFamily="2" charset="2"/>
              <a:buChar char="§"/>
            </a:pPr>
            <a:r>
              <a:rPr lang="en-US" sz="2200" b="1" dirty="0" smtClean="0">
                <a:solidFill>
                  <a:srgbClr val="014F6C"/>
                </a:solidFill>
              </a:rPr>
              <a:t>Managed </a:t>
            </a:r>
            <a:r>
              <a:rPr lang="en-US" sz="2200" b="1" dirty="0">
                <a:solidFill>
                  <a:srgbClr val="014F6C"/>
                </a:solidFill>
              </a:rPr>
              <a:t>hosting</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You </a:t>
            </a:r>
            <a:r>
              <a:rPr lang="en-US" sz="2200" dirty="0">
                <a:solidFill>
                  <a:srgbClr val="014F6C"/>
                </a:solidFill>
              </a:rPr>
              <a:t>have access to a dedicated </a:t>
            </a:r>
            <a:r>
              <a:rPr lang="en-US" sz="2200" dirty="0" smtClean="0">
                <a:solidFill>
                  <a:srgbClr val="014F6C"/>
                </a:solidFill>
              </a:rPr>
              <a:t>server.</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Don’t </a:t>
            </a:r>
            <a:r>
              <a:rPr lang="en-US" sz="2200" dirty="0">
                <a:solidFill>
                  <a:srgbClr val="014F6C"/>
                </a:solidFill>
              </a:rPr>
              <a:t>have the same administrative options</a:t>
            </a:r>
            <a:r>
              <a:rPr lang="en-US" sz="2200" dirty="0" smtClean="0">
                <a:solidFill>
                  <a:srgbClr val="014F6C"/>
                </a:solidFill>
              </a:rPr>
              <a:t>.</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Managed </a:t>
            </a:r>
            <a:r>
              <a:rPr lang="en-US" sz="2200" dirty="0">
                <a:solidFill>
                  <a:srgbClr val="014F6C"/>
                </a:solidFill>
              </a:rPr>
              <a:t>hosting leaves security and maintenance responsibilities with your </a:t>
            </a:r>
            <a:r>
              <a:rPr lang="en-US" sz="2200" dirty="0" smtClean="0">
                <a:solidFill>
                  <a:srgbClr val="014F6C"/>
                </a:solidFill>
              </a:rPr>
              <a:t>provider.</a:t>
            </a:r>
          </a:p>
        </p:txBody>
      </p:sp>
      <p:pic>
        <p:nvPicPr>
          <p:cNvPr id="5" name="Picture 2" descr="Types of Web Hosting. Most common categories of web hosting… | by Roger Nem  | Medium"/>
          <p:cNvPicPr>
            <a:picLocks noChangeAspect="1" noChangeArrowheads="1"/>
          </p:cNvPicPr>
          <p:nvPr/>
        </p:nvPicPr>
        <p:blipFill rotWithShape="1">
          <a:blip r:embed="rId3">
            <a:extLst>
              <a:ext uri="{28A0092B-C50C-407E-A947-70E740481C1C}">
                <a14:useLocalDpi xmlns:a14="http://schemas.microsoft.com/office/drawing/2010/main" val="0"/>
              </a:ext>
            </a:extLst>
          </a:blip>
          <a:srcRect l="60455" t="39966" r="22741" b="18418"/>
          <a:stretch/>
        </p:blipFill>
        <p:spPr bwMode="auto">
          <a:xfrm>
            <a:off x="9526250" y="1853991"/>
            <a:ext cx="2060326" cy="1866239"/>
          </a:xfrm>
          <a:prstGeom prst="rect">
            <a:avLst/>
          </a:prstGeom>
          <a:noFill/>
          <a:ln>
            <a:solidFill>
              <a:srgbClr val="539AB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34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6">
            <a:extLst>
              <a:ext uri="{FF2B5EF4-FFF2-40B4-BE49-F238E27FC236}">
                <a16:creationId xmlns:a16="http://schemas.microsoft.com/office/drawing/2014/main" id="{717B67D3-4DCE-6E49-9BCB-07D80C5E3F2B}"/>
              </a:ext>
            </a:extLst>
          </p:cNvPr>
          <p:cNvSpPr txBox="1"/>
          <p:nvPr/>
        </p:nvSpPr>
        <p:spPr>
          <a:xfrm>
            <a:off x="387387" y="1222267"/>
            <a:ext cx="4881299" cy="523220"/>
          </a:xfrm>
          <a:prstGeom prst="rect">
            <a:avLst/>
          </a:prstGeom>
          <a:noFill/>
        </p:spPr>
        <p:txBody>
          <a:bodyPr wrap="square" rtlCol="1">
            <a:spAutoFit/>
          </a:bodyPr>
          <a:lstStyle/>
          <a:p>
            <a:r>
              <a:rPr lang="en-US" sz="2800" b="1" dirty="0">
                <a:solidFill>
                  <a:srgbClr val="014F6C"/>
                </a:solidFill>
              </a:rPr>
              <a:t>Types of Web Hosting</a:t>
            </a:r>
          </a:p>
        </p:txBody>
      </p:sp>
      <p:sp>
        <p:nvSpPr>
          <p:cNvPr id="7" name="مستطيل 6"/>
          <p:cNvSpPr/>
          <p:nvPr/>
        </p:nvSpPr>
        <p:spPr>
          <a:xfrm>
            <a:off x="1534886" y="1853991"/>
            <a:ext cx="7991364" cy="2862322"/>
          </a:xfrm>
          <a:prstGeom prst="rect">
            <a:avLst/>
          </a:prstGeom>
        </p:spPr>
        <p:txBody>
          <a:bodyPr wrap="square">
            <a:spAutoFit/>
          </a:bodyPr>
          <a:lstStyle/>
          <a:p>
            <a:pPr marL="360000" lvl="1" indent="-342900" fontAlgn="base">
              <a:lnSpc>
                <a:spcPct val="150000"/>
              </a:lnSpc>
              <a:spcAft>
                <a:spcPts val="1200"/>
              </a:spcAft>
              <a:buFont typeface="Wingdings" panose="05000000000000000000" pitchFamily="2" charset="2"/>
              <a:buChar char="§"/>
            </a:pPr>
            <a:r>
              <a:rPr lang="en-US" sz="2200" b="1" dirty="0" smtClean="0">
                <a:solidFill>
                  <a:srgbClr val="014F6C"/>
                </a:solidFill>
              </a:rPr>
              <a:t>Cloud </a:t>
            </a:r>
            <a:r>
              <a:rPr lang="en-US" sz="2200" b="1" dirty="0">
                <a:solidFill>
                  <a:srgbClr val="014F6C"/>
                </a:solidFill>
              </a:rPr>
              <a:t>hosting</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A newer </a:t>
            </a:r>
            <a:r>
              <a:rPr lang="en-US" sz="2200" dirty="0">
                <a:solidFill>
                  <a:srgbClr val="014F6C"/>
                </a:solidFill>
              </a:rPr>
              <a:t>option that uses resource sharing and scale to drive down </a:t>
            </a:r>
            <a:r>
              <a:rPr lang="en-US" sz="2200" dirty="0" smtClean="0">
                <a:solidFill>
                  <a:srgbClr val="014F6C"/>
                </a:solidFill>
              </a:rPr>
              <a:t>costs.</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It reduces </a:t>
            </a:r>
            <a:r>
              <a:rPr lang="en-US" sz="2200" dirty="0">
                <a:solidFill>
                  <a:srgbClr val="014F6C"/>
                </a:solidFill>
              </a:rPr>
              <a:t>the risk of noticeable service disruptions</a:t>
            </a:r>
            <a:r>
              <a:rPr lang="en-US" sz="2200" dirty="0" smtClean="0">
                <a:solidFill>
                  <a:srgbClr val="014F6C"/>
                </a:solidFill>
              </a:rPr>
              <a:t>.</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It </a:t>
            </a:r>
            <a:r>
              <a:rPr lang="en-US" sz="2200" dirty="0">
                <a:solidFill>
                  <a:srgbClr val="014F6C"/>
                </a:solidFill>
              </a:rPr>
              <a:t>can be more affordable compared to other </a:t>
            </a:r>
            <a:r>
              <a:rPr lang="en-US" sz="2200" dirty="0" smtClean="0">
                <a:solidFill>
                  <a:srgbClr val="014F6C"/>
                </a:solidFill>
              </a:rPr>
              <a:t>options.</a:t>
            </a:r>
            <a:endParaRPr lang="en-US" sz="2200" dirty="0">
              <a:solidFill>
                <a:srgbClr val="014F6C"/>
              </a:solidFill>
            </a:endParaRPr>
          </a:p>
        </p:txBody>
      </p:sp>
      <p:pic>
        <p:nvPicPr>
          <p:cNvPr id="5" name="Picture 2" descr="Types of Web Hosting. Most common categories of web hosting… | by Roger Nem  | Medium"/>
          <p:cNvPicPr>
            <a:picLocks noChangeAspect="1" noChangeArrowheads="1"/>
          </p:cNvPicPr>
          <p:nvPr/>
        </p:nvPicPr>
        <p:blipFill rotWithShape="1">
          <a:blip r:embed="rId3">
            <a:extLst>
              <a:ext uri="{28A0092B-C50C-407E-A947-70E740481C1C}">
                <a14:useLocalDpi xmlns:a14="http://schemas.microsoft.com/office/drawing/2010/main" val="0"/>
              </a:ext>
            </a:extLst>
          </a:blip>
          <a:srcRect l="85729" t="35434" r="-13" b="22950"/>
          <a:stretch/>
        </p:blipFill>
        <p:spPr bwMode="auto">
          <a:xfrm>
            <a:off x="9526250" y="1853991"/>
            <a:ext cx="1751350" cy="1866239"/>
          </a:xfrm>
          <a:prstGeom prst="rect">
            <a:avLst/>
          </a:prstGeom>
          <a:noFill/>
          <a:ln>
            <a:solidFill>
              <a:srgbClr val="539AB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281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6">
            <a:extLst>
              <a:ext uri="{FF2B5EF4-FFF2-40B4-BE49-F238E27FC236}">
                <a16:creationId xmlns:a16="http://schemas.microsoft.com/office/drawing/2014/main" id="{717B67D3-4DCE-6E49-9BCB-07D80C5E3F2B}"/>
              </a:ext>
            </a:extLst>
          </p:cNvPr>
          <p:cNvSpPr txBox="1"/>
          <p:nvPr/>
        </p:nvSpPr>
        <p:spPr>
          <a:xfrm>
            <a:off x="387387" y="1222267"/>
            <a:ext cx="4881299" cy="523220"/>
          </a:xfrm>
          <a:prstGeom prst="rect">
            <a:avLst/>
          </a:prstGeom>
          <a:noFill/>
        </p:spPr>
        <p:txBody>
          <a:bodyPr wrap="square" rtlCol="1">
            <a:spAutoFit/>
          </a:bodyPr>
          <a:lstStyle/>
          <a:p>
            <a:r>
              <a:rPr lang="en-US" sz="2800" b="1" dirty="0">
                <a:solidFill>
                  <a:srgbClr val="014F6C"/>
                </a:solidFill>
              </a:rPr>
              <a:t>Types of Web Hosting</a:t>
            </a:r>
          </a:p>
        </p:txBody>
      </p:sp>
      <p:sp>
        <p:nvSpPr>
          <p:cNvPr id="7" name="مستطيل 6"/>
          <p:cNvSpPr/>
          <p:nvPr/>
        </p:nvSpPr>
        <p:spPr>
          <a:xfrm>
            <a:off x="1302707" y="1853991"/>
            <a:ext cx="8223543" cy="2354491"/>
          </a:xfrm>
          <a:prstGeom prst="rect">
            <a:avLst/>
          </a:prstGeom>
        </p:spPr>
        <p:txBody>
          <a:bodyPr wrap="square">
            <a:spAutoFit/>
          </a:bodyPr>
          <a:lstStyle/>
          <a:p>
            <a:pPr marL="360000" lvl="1" indent="-342900" fontAlgn="base">
              <a:lnSpc>
                <a:spcPct val="150000"/>
              </a:lnSpc>
              <a:spcAft>
                <a:spcPts val="1200"/>
              </a:spcAft>
              <a:buFont typeface="Wingdings" panose="05000000000000000000" pitchFamily="2" charset="2"/>
              <a:buChar char="§"/>
            </a:pPr>
            <a:r>
              <a:rPr lang="en-US" sz="2200" b="1" dirty="0" smtClean="0">
                <a:solidFill>
                  <a:srgbClr val="014F6C"/>
                </a:solidFill>
              </a:rPr>
              <a:t>Free/Self </a:t>
            </a:r>
            <a:r>
              <a:rPr lang="en-US" sz="2200" b="1" dirty="0">
                <a:solidFill>
                  <a:srgbClr val="014F6C"/>
                </a:solidFill>
              </a:rPr>
              <a:t>hosting</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Recommended </a:t>
            </a:r>
            <a:r>
              <a:rPr lang="en-US" sz="2200" dirty="0">
                <a:solidFill>
                  <a:srgbClr val="014F6C"/>
                </a:solidFill>
              </a:rPr>
              <a:t>for personal web hosting only</a:t>
            </a:r>
            <a:r>
              <a:rPr lang="en-US" sz="2200" dirty="0" smtClean="0">
                <a:solidFill>
                  <a:srgbClr val="014F6C"/>
                </a:solidFill>
              </a:rPr>
              <a:t>.</a:t>
            </a:r>
          </a:p>
          <a:p>
            <a:pPr marL="720000" lvl="1" indent="-360000" fontAlgn="base">
              <a:lnSpc>
                <a:spcPct val="150000"/>
              </a:lnSpc>
              <a:spcAft>
                <a:spcPts val="600"/>
              </a:spcAft>
              <a:buSzPct val="120000"/>
              <a:buFont typeface="Arial" panose="020B0604020202020204" pitchFamily="34" charset="0"/>
              <a:buChar char="•"/>
            </a:pPr>
            <a:r>
              <a:rPr lang="en-US" sz="2200" dirty="0" smtClean="0">
                <a:solidFill>
                  <a:srgbClr val="014F6C"/>
                </a:solidFill>
              </a:rPr>
              <a:t>Minimum </a:t>
            </a:r>
            <a:r>
              <a:rPr lang="en-US" sz="2200" dirty="0">
                <a:solidFill>
                  <a:srgbClr val="014F6C"/>
                </a:solidFill>
              </a:rPr>
              <a:t>guarantees about the server uptime, features supported, tech support, etc.</a:t>
            </a:r>
            <a:endParaRPr lang="en-US" sz="2200" dirty="0" smtClean="0">
              <a:solidFill>
                <a:srgbClr val="014F6C"/>
              </a:solidFill>
            </a:endParaRPr>
          </a:p>
        </p:txBody>
      </p:sp>
      <p:pic>
        <p:nvPicPr>
          <p:cNvPr id="5" name="Picture 2" descr="Types of Web Hosting. Most common categories of web hosting… | by Roger Nem  | Medium"/>
          <p:cNvPicPr>
            <a:picLocks noChangeAspect="1" noChangeArrowheads="1"/>
          </p:cNvPicPr>
          <p:nvPr/>
        </p:nvPicPr>
        <p:blipFill rotWithShape="1">
          <a:blip r:embed="rId3">
            <a:extLst>
              <a:ext uri="{28A0092B-C50C-407E-A947-70E740481C1C}">
                <a14:useLocalDpi xmlns:a14="http://schemas.microsoft.com/office/drawing/2010/main" val="0"/>
              </a:ext>
            </a:extLst>
          </a:blip>
          <a:srcRect l="-52" t="53832" r="85768" b="4552"/>
          <a:stretch/>
        </p:blipFill>
        <p:spPr bwMode="auto">
          <a:xfrm>
            <a:off x="9526250" y="1853991"/>
            <a:ext cx="1751350" cy="1866239"/>
          </a:xfrm>
          <a:prstGeom prst="rect">
            <a:avLst/>
          </a:prstGeom>
          <a:noFill/>
          <a:ln>
            <a:solidFill>
              <a:srgbClr val="539AB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226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4224</TotalTime>
  <Words>703</Words>
  <Application>Microsoft Office PowerPoint</Application>
  <PresentationFormat>شاشة عريضة</PresentationFormat>
  <Paragraphs>91</Paragraphs>
  <Slides>19</Slides>
  <Notes>13</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19</vt:i4>
      </vt:variant>
    </vt:vector>
  </HeadingPairs>
  <TitlesOfParts>
    <vt:vector size="26" baseType="lpstr">
      <vt:lpstr>Arial</vt:lpstr>
      <vt:lpstr>Calibri</vt:lpstr>
      <vt:lpstr>Calibri Light</vt:lpstr>
      <vt:lpstr>等线</vt:lpstr>
      <vt:lpstr>Times New Roman</vt:lpstr>
      <vt:lpstr>Wingdings</vt:lpstr>
      <vt:lpstr>Office Theme</vt:lpstr>
      <vt:lpstr> Web Hosting</vt:lpstr>
      <vt:lpstr>Part 1 Types of Web Hosting</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Part 2 Server-Side Technologies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KSU</cp:lastModifiedBy>
  <cp:revision>274</cp:revision>
  <dcterms:created xsi:type="dcterms:W3CDTF">2022-11-06T07:25:30Z</dcterms:created>
  <dcterms:modified xsi:type="dcterms:W3CDTF">2025-09-30T09:36:33Z</dcterms:modified>
</cp:coreProperties>
</file>