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65" r:id="rId2"/>
    <p:sldId id="303" r:id="rId3"/>
    <p:sldId id="323" r:id="rId4"/>
    <p:sldId id="331" r:id="rId5"/>
    <p:sldId id="307" r:id="rId6"/>
    <p:sldId id="334" r:id="rId7"/>
    <p:sldId id="336" r:id="rId8"/>
    <p:sldId id="337" r:id="rId9"/>
    <p:sldId id="338" r:id="rId10"/>
    <p:sldId id="333" r:id="rId11"/>
    <p:sldId id="329" r:id="rId12"/>
    <p:sldId id="339" r:id="rId13"/>
    <p:sldId id="340" r:id="rId14"/>
    <p:sldId id="341" r:id="rId15"/>
    <p:sldId id="342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AB0"/>
    <a:srgbClr val="6C40E9"/>
    <a:srgbClr val="3B3B3C"/>
    <a:srgbClr val="BADEFA"/>
    <a:srgbClr val="E1F7FF"/>
    <a:srgbClr val="014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88287" autoAdjust="0"/>
  </p:normalViewPr>
  <p:slideViewPr>
    <p:cSldViewPr snapToGrid="0" snapToObjects="1">
      <p:cViewPr varScale="1">
        <p:scale>
          <a:sx n="77" d="100"/>
          <a:sy n="77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C027384A-D794-4695-B8BC-F2FA2EB35CD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959DB3E-3940-4868-A478-1BC73DFA0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5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636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r">
              <a:defRPr sz="1300"/>
            </a:lvl1pPr>
          </a:lstStyle>
          <a:p>
            <a:fld id="{F91F178F-5717-4980-88D1-58F27319738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636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45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r">
              <a:defRPr sz="1300"/>
            </a:lvl1pPr>
          </a:lstStyle>
          <a:p>
            <a:fld id="{DBE666C4-5825-49CB-A684-BD8C70F84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0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4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3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2" y="227009"/>
            <a:ext cx="1781175" cy="692156"/>
          </a:xfrm>
          <a:prstGeom prst="rect">
            <a:avLst/>
          </a:prstGeom>
        </p:spPr>
      </p:pic>
      <p:sp>
        <p:nvSpPr>
          <p:cNvPr id="8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 userDrawn="1"/>
        </p:nvSpPr>
        <p:spPr>
          <a:xfrm>
            <a:off x="2660433" y="449381"/>
            <a:ext cx="6871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39AB0"/>
                </a:solidFill>
              </a:rPr>
              <a:t>WEBT </a:t>
            </a:r>
            <a:r>
              <a:rPr lang="en-US" sz="2400" b="1" dirty="0">
                <a:solidFill>
                  <a:srgbClr val="539AB0"/>
                </a:solidFill>
              </a:rPr>
              <a:t>2411 - Web Hosting &amp; Internet Protocols</a:t>
            </a:r>
          </a:p>
        </p:txBody>
      </p:sp>
      <p:pic>
        <p:nvPicPr>
          <p:cNvPr id="9" name="صورة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3" t="-3269" r="485" b="23739"/>
          <a:stretch/>
        </p:blipFill>
        <p:spPr>
          <a:xfrm>
            <a:off x="0" y="2090057"/>
            <a:ext cx="4114800" cy="476794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8" y="1507937"/>
            <a:ext cx="2816358" cy="260909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814" y="1630192"/>
            <a:ext cx="1091186" cy="38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/>
          <p:cNvSpPr/>
          <p:nvPr userDrawn="1"/>
        </p:nvSpPr>
        <p:spPr>
          <a:xfrm>
            <a:off x="0" y="6494582"/>
            <a:ext cx="12192000" cy="360791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440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AF5B-8BFE-4D3C-9713-89C313F15BC0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4"/>
          <p:cNvSpPr/>
          <p:nvPr userDrawn="1"/>
        </p:nvSpPr>
        <p:spPr>
          <a:xfrm>
            <a:off x="0" y="0"/>
            <a:ext cx="12192000" cy="161543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2C3F41-84DA-4A9C-8D9A-BEA340606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1614" y="0"/>
            <a:ext cx="719889" cy="45173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F49D8C-B12A-4E26-97F0-A69FC739A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9127" y="4517303"/>
            <a:ext cx="722376" cy="2333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A5C-D17E-473B-8320-28CD1A3432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51" y="76511"/>
            <a:ext cx="722376" cy="6781489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8179114C-D757-482F-803B-FD7875B95367}"/>
              </a:ext>
            </a:extLst>
          </p:cNvPr>
          <p:cNvSpPr txBox="1"/>
          <p:nvPr userDrawn="1"/>
        </p:nvSpPr>
        <p:spPr>
          <a:xfrm>
            <a:off x="457200" y="1125854"/>
            <a:ext cx="81560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3200" b="1" spc="-94" dirty="0">
                <a:solidFill>
                  <a:srgbClr val="47AED4"/>
                </a:solidFill>
                <a:latin typeface="+mn-lt"/>
              </a:rPr>
              <a:t>TCP /IP Model</a:t>
            </a:r>
          </a:p>
        </p:txBody>
      </p:sp>
    </p:spTree>
    <p:extLst>
      <p:ext uri="{BB962C8B-B14F-4D97-AF65-F5344CB8AC3E}">
        <p14:creationId xmlns:p14="http://schemas.microsoft.com/office/powerpoint/2010/main" val="307527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/>
          <p:cNvSpPr/>
          <p:nvPr userDrawn="1"/>
        </p:nvSpPr>
        <p:spPr>
          <a:xfrm>
            <a:off x="0" y="6494582"/>
            <a:ext cx="12192000" cy="360791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800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AF5B-8BFE-4D3C-9713-89C313F15BC0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4"/>
          <p:cNvSpPr/>
          <p:nvPr userDrawn="1"/>
        </p:nvSpPr>
        <p:spPr>
          <a:xfrm>
            <a:off x="0" y="0"/>
            <a:ext cx="12192000" cy="161543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2C3F41-84DA-4A9C-8D9A-BEA340606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1614" y="0"/>
            <a:ext cx="719889" cy="45173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F49D8C-B12A-4E26-97F0-A69FC739A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9127" y="4517303"/>
            <a:ext cx="722376" cy="2333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A5C-D17E-473B-8320-28CD1A3432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51" y="76511"/>
            <a:ext cx="722376" cy="6781489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8179114C-D757-482F-803B-FD7875B95367}"/>
              </a:ext>
            </a:extLst>
          </p:cNvPr>
          <p:cNvSpPr txBox="1"/>
          <p:nvPr userDrawn="1"/>
        </p:nvSpPr>
        <p:spPr>
          <a:xfrm>
            <a:off x="457200" y="1135267"/>
            <a:ext cx="4320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3200" b="1" spc="-94" dirty="0">
                <a:solidFill>
                  <a:srgbClr val="47AED4"/>
                </a:solidFill>
                <a:latin typeface="+mn-lt"/>
              </a:rPr>
              <a:t>Ports and Protocols</a:t>
            </a:r>
          </a:p>
        </p:txBody>
      </p:sp>
    </p:spTree>
    <p:extLst>
      <p:ext uri="{BB962C8B-B14F-4D97-AF65-F5344CB8AC3E}">
        <p14:creationId xmlns:p14="http://schemas.microsoft.com/office/powerpoint/2010/main" val="269274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7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67970"/>
            <a:ext cx="1781175" cy="69215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3" t="-3269" r="485" b="23739"/>
          <a:stretch/>
        </p:blipFill>
        <p:spPr>
          <a:xfrm>
            <a:off x="1" y="3178496"/>
            <a:ext cx="3175462" cy="367950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6" y="2599642"/>
            <a:ext cx="2173432" cy="201348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54" y="1364185"/>
            <a:ext cx="891345" cy="3124688"/>
          </a:xfrm>
          <a:prstGeom prst="rect">
            <a:avLst/>
          </a:prstGeom>
        </p:spPr>
      </p:pic>
      <p:sp>
        <p:nvSpPr>
          <p:cNvPr id="11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 userDrawn="1"/>
        </p:nvSpPr>
        <p:spPr>
          <a:xfrm>
            <a:off x="2660433" y="449381"/>
            <a:ext cx="6871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39AB0"/>
                </a:solidFill>
              </a:rPr>
              <a:t>WEBT </a:t>
            </a:r>
            <a:r>
              <a:rPr lang="en-US" sz="2400" b="1" dirty="0">
                <a:solidFill>
                  <a:srgbClr val="539AB0"/>
                </a:solidFill>
              </a:rPr>
              <a:t>2411 - Web Hosting &amp; Internet Protocols</a:t>
            </a:r>
          </a:p>
        </p:txBody>
      </p:sp>
    </p:spTree>
    <p:extLst>
      <p:ext uri="{BB962C8B-B14F-4D97-AF65-F5344CB8AC3E}">
        <p14:creationId xmlns:p14="http://schemas.microsoft.com/office/powerpoint/2010/main" val="324220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6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2913-FF92-5D4B-A08C-EAD6C370B4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1271780"/>
            <a:ext cx="8618872" cy="2387600"/>
          </a:xfrm>
        </p:spPr>
        <p:txBody>
          <a:bodyPr anchor="ctr">
            <a:normAutofit/>
          </a:bodyPr>
          <a:lstStyle/>
          <a:p>
            <a:r>
              <a:rPr lang="ar-SA" sz="5400" b="1" dirty="0" smtClean="0">
                <a:solidFill>
                  <a:srgbClr val="014F6C"/>
                </a:solidFill>
              </a:rPr>
              <a:t> </a:t>
            </a:r>
            <a:r>
              <a:rPr lang="en-US" sz="5400" b="1" dirty="0" smtClean="0">
                <a:solidFill>
                  <a:srgbClr val="014F6C"/>
                </a:solidFill>
              </a:rPr>
              <a:t>Web Hosting</a:t>
            </a:r>
            <a:endParaRPr lang="en-US" sz="5400" b="1" dirty="0">
              <a:solidFill>
                <a:srgbClr val="014F6C"/>
              </a:solidFill>
            </a:endParaRPr>
          </a:p>
        </p:txBody>
      </p:sp>
      <p:pic>
        <p:nvPicPr>
          <p:cNvPr id="2056" name="Picture 8" descr="What Is Web Hosting And How It Work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57" y="3489124"/>
            <a:ext cx="4698287" cy="27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2349016"/>
            <a:ext cx="8618872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14F6C"/>
                </a:solidFill>
              </a:rPr>
              <a:t>Part </a:t>
            </a:r>
            <a:r>
              <a:rPr lang="en-US" b="1" dirty="0" smtClean="0">
                <a:solidFill>
                  <a:srgbClr val="014F6C"/>
                </a:solidFill>
              </a:rPr>
              <a:t>3</a:t>
            </a:r>
            <a:r>
              <a:rPr lang="en-US" b="1" dirty="0" smtClean="0">
                <a:solidFill>
                  <a:srgbClr val="014F6C"/>
                </a:solidFill>
              </a:rPr>
              <a:t/>
            </a:r>
            <a:br>
              <a:rPr lang="en-US" b="1" dirty="0" smtClean="0">
                <a:solidFill>
                  <a:srgbClr val="014F6C"/>
                </a:solidFill>
              </a:rPr>
            </a:br>
            <a:r>
              <a:rPr lang="en-US" sz="4400" b="1" dirty="0">
                <a:solidFill>
                  <a:srgbClr val="014F6C"/>
                </a:solidFill>
              </a:rPr>
              <a:t>How Web </a:t>
            </a:r>
            <a:r>
              <a:rPr lang="en-US" sz="4400" b="1" dirty="0" smtClean="0">
                <a:solidFill>
                  <a:srgbClr val="014F6C"/>
                </a:solidFill>
              </a:rPr>
              <a:t>hosting works</a:t>
            </a:r>
            <a:r>
              <a:rPr lang="en-US" sz="4400" b="1" dirty="0">
                <a:solidFill>
                  <a:srgbClr val="014F6C"/>
                </a:solidFill>
              </a:rPr>
              <a:t>?</a:t>
            </a:r>
            <a:endParaRPr lang="en-US" sz="4400" b="1" dirty="0">
              <a:solidFill>
                <a:srgbClr val="014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21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</a:t>
            </a:r>
            <a:r>
              <a:rPr lang="en-US" sz="2800" b="1" dirty="0" smtClean="0">
                <a:solidFill>
                  <a:srgbClr val="014F6C"/>
                </a:solidFill>
              </a:rPr>
              <a:t>hosting works?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27551" y="1853991"/>
            <a:ext cx="103590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 smtClean="0">
                <a:solidFill>
                  <a:srgbClr val="014F6C"/>
                </a:solidFill>
              </a:rPr>
              <a:t>1- You </a:t>
            </a:r>
            <a:r>
              <a:rPr lang="en-US" sz="2200" b="1" dirty="0">
                <a:solidFill>
                  <a:srgbClr val="014F6C"/>
                </a:solidFill>
              </a:rPr>
              <a:t>Upload Your Website </a:t>
            </a:r>
            <a:r>
              <a:rPr lang="en-US" sz="2200" b="1" dirty="0" smtClean="0">
                <a:solidFill>
                  <a:srgbClr val="014F6C"/>
                </a:solidFill>
              </a:rPr>
              <a:t>Files</a:t>
            </a:r>
            <a:endParaRPr lang="en-US" sz="2200" b="1" dirty="0">
              <a:solidFill>
                <a:srgbClr val="014F6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create your website's content, such as HTML, CSS, and image files, and then you upload them to the space provided by your web hosting provider.</a:t>
            </a:r>
            <a:r>
              <a:rPr lang="en-US" sz="2000" b="1" dirty="0"/>
              <a:t> </a:t>
            </a: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014F6C"/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2087062" y="4222314"/>
            <a:ext cx="8640000" cy="2222272"/>
            <a:chOff x="2087062" y="4222314"/>
            <a:chExt cx="8640000" cy="2222272"/>
          </a:xfrm>
        </p:grpSpPr>
        <p:pic>
          <p:nvPicPr>
            <p:cNvPr id="7" name="صورة 6" descr="The Image that explain how web hosting work in network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" t="28907" r="7698" b="32899"/>
            <a:stretch/>
          </p:blipFill>
          <p:spPr bwMode="auto">
            <a:xfrm>
              <a:off x="2087062" y="4222314"/>
              <a:ext cx="8640000" cy="2222272"/>
            </a:xfrm>
            <a:prstGeom prst="rect">
              <a:avLst/>
            </a:prstGeom>
            <a:ln>
              <a:solidFill>
                <a:srgbClr val="539AB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شكل بيضاوي 9"/>
            <p:cNvSpPr/>
            <p:nvPr/>
          </p:nvSpPr>
          <p:spPr>
            <a:xfrm>
              <a:off x="9696810" y="5473809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1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6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21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</a:t>
            </a:r>
            <a:r>
              <a:rPr lang="en-US" sz="2800" b="1" dirty="0" smtClean="0">
                <a:solidFill>
                  <a:srgbClr val="014F6C"/>
                </a:solidFill>
              </a:rPr>
              <a:t>hosting works?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27551" y="1853991"/>
            <a:ext cx="1035902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14F6C"/>
                </a:solidFill>
              </a:rPr>
              <a:t>2- The </a:t>
            </a:r>
            <a:r>
              <a:rPr lang="en-US" sz="2200" b="1" dirty="0">
                <a:solidFill>
                  <a:srgbClr val="014F6C"/>
                </a:solidFill>
              </a:rPr>
              <a:t>Server Stores the </a:t>
            </a:r>
            <a:r>
              <a:rPr lang="en-US" sz="2200" b="1" dirty="0" smtClean="0">
                <a:solidFill>
                  <a:srgbClr val="014F6C"/>
                </a:solidFill>
              </a:rPr>
              <a:t>Files</a:t>
            </a:r>
            <a:endParaRPr lang="en-US" sz="2200" b="1" dirty="0">
              <a:solidFill>
                <a:srgbClr val="014F6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files are stored on a web server </a:t>
            </a:r>
            <a:r>
              <a:rPr lang="en-US" sz="2000" b="1" dirty="0">
                <a:solidFill>
                  <a:srgbClr val="539AB0"/>
                </a:solidFill>
              </a:rPr>
              <a:t>(a powerful computer that is permanently connected to the internet</a:t>
            </a:r>
            <a:r>
              <a:rPr lang="en-US" sz="2000" b="1" dirty="0" smtClean="0">
                <a:solidFill>
                  <a:srgbClr val="539AB0"/>
                </a:solidFill>
              </a:rPr>
              <a:t>)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2087062" y="4222314"/>
            <a:ext cx="8640000" cy="2222272"/>
            <a:chOff x="2087062" y="4222314"/>
            <a:chExt cx="8640000" cy="2222272"/>
          </a:xfrm>
        </p:grpSpPr>
        <p:pic>
          <p:nvPicPr>
            <p:cNvPr id="7" name="صورة 6" descr="The Image that explain how web hosting work in network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" t="28907" r="7698" b="32899"/>
            <a:stretch/>
          </p:blipFill>
          <p:spPr bwMode="auto">
            <a:xfrm>
              <a:off x="2087062" y="4222314"/>
              <a:ext cx="8640000" cy="2222272"/>
            </a:xfrm>
            <a:prstGeom prst="rect">
              <a:avLst/>
            </a:prstGeom>
            <a:ln>
              <a:solidFill>
                <a:srgbClr val="539AB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شكل بيضاوي 7"/>
            <p:cNvSpPr/>
            <p:nvPr/>
          </p:nvSpPr>
          <p:spPr>
            <a:xfrm>
              <a:off x="9696810" y="5473809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1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7594525" y="5473809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2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3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21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</a:t>
            </a:r>
            <a:r>
              <a:rPr lang="en-US" sz="2800" b="1" dirty="0" smtClean="0">
                <a:solidFill>
                  <a:srgbClr val="014F6C"/>
                </a:solidFill>
              </a:rPr>
              <a:t>hosting works?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27551" y="1853991"/>
            <a:ext cx="1035902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14F6C"/>
                </a:solidFill>
              </a:rPr>
              <a:t>3- A </a:t>
            </a:r>
            <a:r>
              <a:rPr lang="en-US" sz="2200" b="1" dirty="0">
                <a:solidFill>
                  <a:srgbClr val="014F6C"/>
                </a:solidFill>
              </a:rPr>
              <a:t>User Requests Your </a:t>
            </a:r>
            <a:r>
              <a:rPr lang="en-US" sz="2200" b="1" dirty="0" smtClean="0">
                <a:solidFill>
                  <a:srgbClr val="014F6C"/>
                </a:solidFill>
              </a:rPr>
              <a:t>Website</a:t>
            </a:r>
            <a:endParaRPr lang="en-US" sz="2200" b="1" dirty="0">
              <a:solidFill>
                <a:srgbClr val="014F6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someone enters your domain name </a:t>
            </a:r>
            <a:r>
              <a:rPr lang="en-US" sz="2000" b="1" dirty="0">
                <a:solidFill>
                  <a:srgbClr val="539AB0"/>
                </a:solidFill>
              </a:rPr>
              <a:t>(like </a:t>
            </a:r>
            <a:r>
              <a:rPr lang="en-US" sz="2000" b="1" dirty="0" smtClean="0">
                <a:solidFill>
                  <a:srgbClr val="539AB0"/>
                </a:solidFill>
              </a:rPr>
              <a:t>www.ahmad2004.com</a:t>
            </a:r>
            <a:r>
              <a:rPr lang="en-US" sz="2000" b="1" dirty="0">
                <a:solidFill>
                  <a:srgbClr val="539AB0"/>
                </a:solidFill>
              </a:rPr>
              <a:t>)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into their web browser, the browser sends a request to the web server.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2087062" y="4222314"/>
            <a:ext cx="8640000" cy="2222272"/>
            <a:chOff x="2087062" y="4222314"/>
            <a:chExt cx="8640000" cy="2222272"/>
          </a:xfrm>
        </p:grpSpPr>
        <p:pic>
          <p:nvPicPr>
            <p:cNvPr id="9" name="صورة 8" descr="The Image that explain how web hosting work in network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" t="28907" r="7698" b="32899"/>
            <a:stretch/>
          </p:blipFill>
          <p:spPr bwMode="auto">
            <a:xfrm>
              <a:off x="2087062" y="4222314"/>
              <a:ext cx="8640000" cy="2222272"/>
            </a:xfrm>
            <a:prstGeom prst="rect">
              <a:avLst/>
            </a:prstGeom>
            <a:ln>
              <a:solidFill>
                <a:srgbClr val="539AB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شكل بيضاوي 10"/>
            <p:cNvSpPr/>
            <p:nvPr/>
          </p:nvSpPr>
          <p:spPr>
            <a:xfrm>
              <a:off x="9696810" y="5473809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1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12" name="شكل بيضاوي 11"/>
            <p:cNvSpPr/>
            <p:nvPr/>
          </p:nvSpPr>
          <p:spPr>
            <a:xfrm>
              <a:off x="7594525" y="5473809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2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13" name="شكل بيضاوي 12"/>
            <p:cNvSpPr/>
            <p:nvPr/>
          </p:nvSpPr>
          <p:spPr>
            <a:xfrm>
              <a:off x="6526060" y="4386132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3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0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21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</a:t>
            </a:r>
            <a:r>
              <a:rPr lang="en-US" sz="2800" b="1" dirty="0" smtClean="0">
                <a:solidFill>
                  <a:srgbClr val="014F6C"/>
                </a:solidFill>
              </a:rPr>
              <a:t>hosting works?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27551" y="1853991"/>
            <a:ext cx="1035902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14F6C"/>
                </a:solidFill>
              </a:rPr>
              <a:t>4- The </a:t>
            </a:r>
            <a:r>
              <a:rPr lang="en-US" sz="2200" b="1" dirty="0">
                <a:solidFill>
                  <a:srgbClr val="014F6C"/>
                </a:solidFill>
              </a:rPr>
              <a:t>Server Delivers the </a:t>
            </a:r>
            <a:r>
              <a:rPr lang="en-US" sz="2200" b="1" dirty="0" smtClean="0">
                <a:solidFill>
                  <a:srgbClr val="014F6C"/>
                </a:solidFill>
              </a:rPr>
              <a:t>Files</a:t>
            </a:r>
            <a:endParaRPr lang="en-US" sz="2200" b="1" dirty="0">
              <a:solidFill>
                <a:srgbClr val="014F6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server responds to this request by locating the necessary files and transferring them to the user's browser. 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2087062" y="4222314"/>
            <a:ext cx="8640000" cy="2222272"/>
            <a:chOff x="2087062" y="4222314"/>
            <a:chExt cx="8640000" cy="2222272"/>
          </a:xfrm>
        </p:grpSpPr>
        <p:pic>
          <p:nvPicPr>
            <p:cNvPr id="10" name="صورة 9" descr="The Image that explain how web hosting work in network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" t="28907" r="7698" b="32899"/>
            <a:stretch/>
          </p:blipFill>
          <p:spPr bwMode="auto">
            <a:xfrm>
              <a:off x="2087062" y="4222314"/>
              <a:ext cx="8640000" cy="2222272"/>
            </a:xfrm>
            <a:prstGeom prst="rect">
              <a:avLst/>
            </a:prstGeom>
            <a:ln>
              <a:solidFill>
                <a:srgbClr val="539AB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شكل بيضاوي 13"/>
            <p:cNvSpPr/>
            <p:nvPr/>
          </p:nvSpPr>
          <p:spPr>
            <a:xfrm>
              <a:off x="9696810" y="5473809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1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15" name="شكل بيضاوي 14"/>
            <p:cNvSpPr/>
            <p:nvPr/>
          </p:nvSpPr>
          <p:spPr>
            <a:xfrm>
              <a:off x="7594525" y="5473809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2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16" name="شكل بيضاوي 15"/>
            <p:cNvSpPr/>
            <p:nvPr/>
          </p:nvSpPr>
          <p:spPr>
            <a:xfrm>
              <a:off x="6526060" y="4386132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3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17" name="شكل بيضاوي 16"/>
            <p:cNvSpPr/>
            <p:nvPr/>
          </p:nvSpPr>
          <p:spPr>
            <a:xfrm>
              <a:off x="4148203" y="5252080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4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5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21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</a:t>
            </a:r>
            <a:r>
              <a:rPr lang="en-US" sz="2800" b="1" dirty="0" smtClean="0">
                <a:solidFill>
                  <a:srgbClr val="014F6C"/>
                </a:solidFill>
              </a:rPr>
              <a:t>hosting works?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27551" y="1853991"/>
            <a:ext cx="1035902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 smtClean="0">
                <a:solidFill>
                  <a:srgbClr val="014F6C"/>
                </a:solidFill>
              </a:rPr>
              <a:t>5- The </a:t>
            </a:r>
            <a:r>
              <a:rPr lang="en-US" sz="2200" b="1" dirty="0">
                <a:solidFill>
                  <a:srgbClr val="014F6C"/>
                </a:solidFill>
              </a:rPr>
              <a:t>Website is </a:t>
            </a:r>
            <a:r>
              <a:rPr lang="en-US" sz="2200" b="1" dirty="0" smtClean="0">
                <a:solidFill>
                  <a:srgbClr val="014F6C"/>
                </a:solidFill>
              </a:rPr>
              <a:t>Displayed</a:t>
            </a:r>
            <a:endParaRPr lang="en-US" sz="2200" b="1" dirty="0">
              <a:solidFill>
                <a:srgbClr val="014F6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user's browser then assembles these files to display the website on their screen, making it accessible to them. 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2087062" y="4222314"/>
            <a:ext cx="8640000" cy="2222272"/>
            <a:chOff x="2087062" y="4222314"/>
            <a:chExt cx="8640000" cy="2222272"/>
          </a:xfrm>
        </p:grpSpPr>
        <p:pic>
          <p:nvPicPr>
            <p:cNvPr id="10" name="صورة 9" descr="The Image that explain how web hosting work in network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" t="28907" r="7698" b="32899"/>
            <a:stretch/>
          </p:blipFill>
          <p:spPr bwMode="auto">
            <a:xfrm>
              <a:off x="2087062" y="4222314"/>
              <a:ext cx="8640000" cy="2222272"/>
            </a:xfrm>
            <a:prstGeom prst="rect">
              <a:avLst/>
            </a:prstGeom>
            <a:ln>
              <a:solidFill>
                <a:srgbClr val="539AB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شكل بيضاوي 13"/>
            <p:cNvSpPr/>
            <p:nvPr/>
          </p:nvSpPr>
          <p:spPr>
            <a:xfrm>
              <a:off x="9696810" y="5473809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1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15" name="شكل بيضاوي 14"/>
            <p:cNvSpPr/>
            <p:nvPr/>
          </p:nvSpPr>
          <p:spPr>
            <a:xfrm>
              <a:off x="7594525" y="5473809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2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16" name="شكل بيضاوي 15"/>
            <p:cNvSpPr/>
            <p:nvPr/>
          </p:nvSpPr>
          <p:spPr>
            <a:xfrm>
              <a:off x="6526060" y="4386132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3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17" name="شكل بيضاوي 16"/>
            <p:cNvSpPr/>
            <p:nvPr/>
          </p:nvSpPr>
          <p:spPr>
            <a:xfrm>
              <a:off x="4148203" y="5252080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4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2910214" y="4258234"/>
              <a:ext cx="288000" cy="288000"/>
            </a:xfrm>
            <a:prstGeom prst="ellipse">
              <a:avLst/>
            </a:prstGeom>
            <a:noFill/>
            <a:ln w="12700">
              <a:solidFill>
                <a:srgbClr val="6C4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6C40E9"/>
                  </a:solidFill>
                </a:rPr>
                <a:t>5</a:t>
              </a:r>
              <a:endParaRPr lang="en-US" b="1" dirty="0">
                <a:solidFill>
                  <a:srgbClr val="6C40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8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2349016"/>
            <a:ext cx="8618872" cy="1571631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rgbClr val="014F6C"/>
                </a:solidFill>
              </a:rPr>
              <a:t>Part 1</a:t>
            </a:r>
            <a:br>
              <a:rPr lang="en-US" b="1" dirty="0" smtClean="0">
                <a:solidFill>
                  <a:srgbClr val="014F6C"/>
                </a:solidFill>
              </a:rPr>
            </a:br>
            <a:r>
              <a:rPr lang="en-US" sz="4400" b="1" dirty="0" smtClean="0">
                <a:solidFill>
                  <a:srgbClr val="014F6C"/>
                </a:solidFill>
              </a:rPr>
              <a:t>Where </a:t>
            </a:r>
            <a:r>
              <a:rPr lang="en-US" sz="4400" b="1" dirty="0">
                <a:solidFill>
                  <a:srgbClr val="014F6C"/>
                </a:solidFill>
              </a:rPr>
              <a:t>do </a:t>
            </a:r>
            <a:r>
              <a:rPr lang="en-US" sz="4400" b="1" dirty="0" smtClean="0">
                <a:solidFill>
                  <a:srgbClr val="014F6C"/>
                </a:solidFill>
              </a:rPr>
              <a:t>Website </a:t>
            </a:r>
            <a:r>
              <a:rPr lang="en-US" sz="4400" b="1" dirty="0">
                <a:solidFill>
                  <a:srgbClr val="014F6C"/>
                </a:solidFill>
              </a:rPr>
              <a:t>files live</a:t>
            </a:r>
            <a:r>
              <a:rPr lang="en-US" sz="4400" b="1" dirty="0">
                <a:solidFill>
                  <a:srgbClr val="014F6C"/>
                </a:solidFill>
              </a:rPr>
              <a:t>?</a:t>
            </a:r>
            <a:endParaRPr lang="en-US" sz="4400" b="1" dirty="0">
              <a:solidFill>
                <a:srgbClr val="014F6C"/>
              </a:solidFill>
            </a:endParaRPr>
          </a:p>
        </p:txBody>
      </p:sp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72" y="4111092"/>
            <a:ext cx="3523456" cy="232919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697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76167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Where do your </a:t>
            </a:r>
            <a:r>
              <a:rPr lang="en-US" sz="2800" b="1" dirty="0" smtClean="0">
                <a:solidFill>
                  <a:srgbClr val="014F6C"/>
                </a:solidFill>
              </a:rPr>
              <a:t>Website </a:t>
            </a:r>
            <a:r>
              <a:rPr lang="en-US" sz="2800" b="1" dirty="0">
                <a:solidFill>
                  <a:srgbClr val="014F6C"/>
                </a:solidFill>
              </a:rPr>
              <a:t>files </a:t>
            </a:r>
            <a:r>
              <a:rPr lang="en-US" sz="2800" b="1" dirty="0" smtClean="0">
                <a:solidFill>
                  <a:srgbClr val="014F6C"/>
                </a:solidFill>
              </a:rPr>
              <a:t>live?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90181" y="1853991"/>
            <a:ext cx="10296393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14F6C"/>
                </a:solidFill>
              </a:rPr>
              <a:t>Every</a:t>
            </a:r>
            <a:r>
              <a:rPr lang="en-US" sz="2200" b="1" dirty="0">
                <a:solidFill>
                  <a:srgbClr val="014F6C"/>
                </a:solidFill>
              </a:rPr>
              <a:t> </a:t>
            </a:r>
            <a:r>
              <a:rPr lang="en-US" sz="2200" b="1" dirty="0" smtClean="0">
                <a:solidFill>
                  <a:srgbClr val="014F6C"/>
                </a:solidFill>
              </a:rPr>
              <a:t>Website </a:t>
            </a:r>
            <a:r>
              <a:rPr lang="en-US" sz="2200" b="1" dirty="0">
                <a:solidFill>
                  <a:srgbClr val="014F6C"/>
                </a:solidFill>
              </a:rPr>
              <a:t>is made up of files images, code, text and styles</a:t>
            </a:r>
            <a:r>
              <a:rPr lang="en-US" sz="2200" b="1" dirty="0">
                <a:solidFill>
                  <a:srgbClr val="014F6C"/>
                </a:solidFill>
              </a:rPr>
              <a:t>.</a:t>
            </a: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14F6C"/>
                </a:solidFill>
              </a:rPr>
              <a:t>These </a:t>
            </a:r>
            <a:r>
              <a:rPr lang="en-US" sz="2200" b="1" dirty="0" smtClean="0">
                <a:solidFill>
                  <a:srgbClr val="014F6C"/>
                </a:solidFill>
              </a:rPr>
              <a:t>Website </a:t>
            </a:r>
            <a:r>
              <a:rPr lang="en-US" sz="2200" b="1" dirty="0">
                <a:solidFill>
                  <a:srgbClr val="014F6C"/>
                </a:solidFill>
              </a:rPr>
              <a:t>files need a secure, accessible place to live so others can view </a:t>
            </a:r>
            <a:r>
              <a:rPr lang="en-US" sz="2200" b="1" dirty="0" smtClean="0">
                <a:solidFill>
                  <a:srgbClr val="014F6C"/>
                </a:solidFill>
              </a:rPr>
              <a:t>it.</a:t>
            </a:r>
            <a:endParaRPr lang="en-US" sz="2200" b="1" dirty="0">
              <a:solidFill>
                <a:srgbClr val="014F6C"/>
              </a:solidFill>
            </a:endParaRP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14F6C"/>
                </a:solidFill>
              </a:rPr>
              <a:t>That’s </a:t>
            </a:r>
            <a:r>
              <a:rPr lang="en-US" sz="2200" b="1" dirty="0">
                <a:solidFill>
                  <a:srgbClr val="014F6C"/>
                </a:solidFill>
              </a:rPr>
              <a:t>where </a:t>
            </a:r>
            <a:r>
              <a:rPr lang="en-US" sz="2200" b="1" dirty="0" smtClean="0">
                <a:solidFill>
                  <a:srgbClr val="014F6C"/>
                </a:solidFill>
              </a:rPr>
              <a:t>Web </a:t>
            </a:r>
            <a:r>
              <a:rPr lang="en-US" sz="2200" b="1" dirty="0">
                <a:solidFill>
                  <a:srgbClr val="014F6C"/>
                </a:solidFill>
              </a:rPr>
              <a:t>hosting company comes in. </a:t>
            </a: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14F6C"/>
                </a:solidFill>
              </a:rPr>
              <a:t>So you rent a server </a:t>
            </a:r>
            <a:r>
              <a:rPr lang="en-US" sz="2200" b="1" dirty="0">
                <a:solidFill>
                  <a:srgbClr val="014F6C"/>
                </a:solidFill>
              </a:rPr>
              <a:t>space on a physical server that stays connected to the internet 24/7</a:t>
            </a:r>
            <a:r>
              <a:rPr lang="en-US" sz="2200" b="1" dirty="0" smtClean="0">
                <a:solidFill>
                  <a:srgbClr val="014F6C"/>
                </a:solidFill>
              </a:rPr>
              <a:t>.</a:t>
            </a: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14F6C"/>
                </a:solidFill>
              </a:rPr>
              <a:t>This </a:t>
            </a:r>
            <a:r>
              <a:rPr lang="en-US" sz="2200" b="1" dirty="0">
                <a:solidFill>
                  <a:srgbClr val="014F6C"/>
                </a:solidFill>
              </a:rPr>
              <a:t>server holds all your site’s files, making them available anytime someone visits your domain name</a:t>
            </a:r>
            <a:r>
              <a:rPr lang="en-US" sz="2200" b="1" dirty="0" smtClean="0">
                <a:solidFill>
                  <a:srgbClr val="014F6C"/>
                </a:solidFill>
              </a:rPr>
              <a:t>.</a:t>
            </a:r>
            <a:endParaRPr lang="en-US" sz="2200" b="1" dirty="0">
              <a:solidFill>
                <a:srgbClr val="014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76167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Where do your </a:t>
            </a:r>
            <a:r>
              <a:rPr lang="en-US" sz="2800" b="1" dirty="0" smtClean="0">
                <a:solidFill>
                  <a:srgbClr val="014F6C"/>
                </a:solidFill>
              </a:rPr>
              <a:t>Website </a:t>
            </a:r>
            <a:r>
              <a:rPr lang="en-US" sz="2800" b="1" dirty="0">
                <a:solidFill>
                  <a:srgbClr val="014F6C"/>
                </a:solidFill>
              </a:rPr>
              <a:t>files </a:t>
            </a:r>
            <a:r>
              <a:rPr lang="en-US" sz="2800" b="1" dirty="0" smtClean="0">
                <a:solidFill>
                  <a:srgbClr val="014F6C"/>
                </a:solidFill>
              </a:rPr>
              <a:t>live?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90181" y="1853991"/>
            <a:ext cx="1029639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14F6C"/>
                </a:solidFill>
              </a:rPr>
              <a:t>The </a:t>
            </a:r>
            <a:r>
              <a:rPr lang="en-US" sz="2200" b="1" dirty="0">
                <a:solidFill>
                  <a:srgbClr val="014F6C"/>
                </a:solidFill>
              </a:rPr>
              <a:t>host is responsible for maintaining the servers, ensuring the site is always online.</a:t>
            </a: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14F6C"/>
                </a:solidFill>
              </a:rPr>
              <a:t>The </a:t>
            </a:r>
            <a:r>
              <a:rPr lang="en-US" sz="2200" b="1" dirty="0">
                <a:solidFill>
                  <a:srgbClr val="014F6C"/>
                </a:solidFill>
              </a:rPr>
              <a:t>host provides the necessary resources for your website to function and be accessible to visitors</a:t>
            </a:r>
            <a:r>
              <a:rPr lang="en-US" sz="2200" b="1" dirty="0">
                <a:solidFill>
                  <a:srgbClr val="014F6C"/>
                </a:solidFill>
              </a:rPr>
              <a:t>.</a:t>
            </a:r>
            <a:endParaRPr lang="en-US" sz="2200" b="1" dirty="0">
              <a:solidFill>
                <a:srgbClr val="014F6C"/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3421693" y="4240043"/>
            <a:ext cx="6035457" cy="1947816"/>
            <a:chOff x="2356981" y="3037234"/>
            <a:chExt cx="7478039" cy="2399062"/>
          </a:xfrm>
        </p:grpSpPr>
        <p:pic>
          <p:nvPicPr>
            <p:cNvPr id="7" name="صورة 6" descr="Web hosting allows website data to be viewed by visitors through web servers. 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0" t="16879" r="29462" b="46905"/>
            <a:stretch/>
          </p:blipFill>
          <p:spPr bwMode="auto">
            <a:xfrm>
              <a:off x="2356981" y="3037234"/>
              <a:ext cx="7478039" cy="2399062"/>
            </a:xfrm>
            <a:prstGeom prst="rect">
              <a:avLst/>
            </a:prstGeom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مستطيل 7"/>
            <p:cNvSpPr/>
            <p:nvPr/>
          </p:nvSpPr>
          <p:spPr>
            <a:xfrm>
              <a:off x="9344416" y="3607496"/>
              <a:ext cx="478078" cy="789140"/>
            </a:xfrm>
            <a:prstGeom prst="rect">
              <a:avLst/>
            </a:prstGeom>
            <a:solidFill>
              <a:srgbClr val="E1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28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2349016"/>
            <a:ext cx="8618872" cy="1596683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rgbClr val="014F6C"/>
                </a:solidFill>
              </a:rPr>
              <a:t>Part 2</a:t>
            </a:r>
            <a:br>
              <a:rPr lang="en-US" b="1" dirty="0" smtClean="0">
                <a:solidFill>
                  <a:srgbClr val="014F6C"/>
                </a:solidFill>
              </a:rPr>
            </a:br>
            <a:r>
              <a:rPr lang="en-US" sz="4400" b="1" dirty="0" smtClean="0">
                <a:solidFill>
                  <a:srgbClr val="014F6C"/>
                </a:solidFill>
              </a:rPr>
              <a:t>How </a:t>
            </a:r>
            <a:r>
              <a:rPr lang="en-US" sz="4400" b="1" dirty="0">
                <a:solidFill>
                  <a:srgbClr val="014F6C"/>
                </a:solidFill>
              </a:rPr>
              <a:t>do domain names work</a:t>
            </a:r>
            <a:r>
              <a:rPr lang="en-US" sz="4400" b="1" dirty="0">
                <a:solidFill>
                  <a:srgbClr val="014F6C"/>
                </a:solidFill>
              </a:rPr>
              <a:t>?</a:t>
            </a:r>
            <a:endParaRPr lang="en-US" sz="4400" b="1" dirty="0">
              <a:solidFill>
                <a:srgbClr val="014F6C"/>
              </a:solidFill>
            </a:endParaRPr>
          </a:p>
        </p:txBody>
      </p:sp>
      <p:pic>
        <p:nvPicPr>
          <p:cNvPr id="1026" name="Picture 2" descr="What Is DNS? Domain Name System Expla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15744" r="20234" b="13638"/>
          <a:stretch/>
        </p:blipFill>
        <p:spPr bwMode="auto">
          <a:xfrm>
            <a:off x="4296000" y="4208382"/>
            <a:ext cx="3600000" cy="216110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21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do domain names </a:t>
            </a:r>
            <a:r>
              <a:rPr lang="en-US" sz="2800" b="1" dirty="0" smtClean="0">
                <a:solidFill>
                  <a:srgbClr val="014F6C"/>
                </a:solidFill>
              </a:rPr>
              <a:t>work?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90181" y="1853991"/>
            <a:ext cx="10296393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300" lvl="1" indent="-457200" fontAlgn="base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rgbClr val="014F6C"/>
                </a:solidFill>
              </a:rPr>
              <a:t>When </a:t>
            </a:r>
            <a:r>
              <a:rPr lang="en-US" sz="2200" b="1" dirty="0">
                <a:solidFill>
                  <a:srgbClr val="014F6C"/>
                </a:solidFill>
              </a:rPr>
              <a:t>you type a domain name in your browser, it searches through a global network called the Domain Name System (DNS</a:t>
            </a:r>
            <a:r>
              <a:rPr lang="en-US" sz="2200" b="1" dirty="0" smtClean="0">
                <a:solidFill>
                  <a:srgbClr val="014F6C"/>
                </a:solidFill>
              </a:rPr>
              <a:t>).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1938377" y="4058628"/>
            <a:ext cx="1540701" cy="1834414"/>
            <a:chOff x="1938377" y="3401404"/>
            <a:chExt cx="1540701" cy="1834414"/>
          </a:xfrm>
        </p:grpSpPr>
        <p:pic>
          <p:nvPicPr>
            <p:cNvPr id="3076" name="Picture 4" descr="Computer Logo Images – Browse 1,458,734 Stock Photos, Vectors, and Video |  Adobe Stoc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0" t="15497" r="15404" b="18383"/>
            <a:stretch/>
          </p:blipFill>
          <p:spPr bwMode="auto">
            <a:xfrm>
              <a:off x="1938377" y="3401404"/>
              <a:ext cx="1540701" cy="148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2046654" y="4897264"/>
              <a:ext cx="13241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B3B3C"/>
                  </a:solidFill>
                </a:rPr>
                <a:t>Web browser</a:t>
              </a:r>
              <a:endParaRPr lang="en-US" sz="1600" b="1" dirty="0">
                <a:solidFill>
                  <a:srgbClr val="3B3B3C"/>
                </a:solidFill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479078" y="4748887"/>
            <a:ext cx="1067870" cy="360000"/>
            <a:chOff x="3479078" y="4091663"/>
            <a:chExt cx="1067870" cy="360000"/>
          </a:xfrm>
        </p:grpSpPr>
        <p:cxnSp>
          <p:nvCxnSpPr>
            <p:cNvPr id="17" name="رابط كسهم مستقيم 16"/>
            <p:cNvCxnSpPr/>
            <p:nvPr/>
          </p:nvCxnSpPr>
          <p:spPr>
            <a:xfrm>
              <a:off x="3479078" y="4271663"/>
              <a:ext cx="1067870" cy="3044"/>
            </a:xfrm>
            <a:prstGeom prst="straightConnector1">
              <a:avLst/>
            </a:prstGeom>
            <a:ln w="28575">
              <a:solidFill>
                <a:srgbClr val="3B3B3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شكل بيضاوي 17"/>
            <p:cNvSpPr/>
            <p:nvPr/>
          </p:nvSpPr>
          <p:spPr>
            <a:xfrm>
              <a:off x="3778671" y="4091663"/>
              <a:ext cx="360000" cy="360000"/>
            </a:xfrm>
            <a:prstGeom prst="ellipse">
              <a:avLst/>
            </a:prstGeom>
            <a:solidFill>
              <a:srgbClr val="3B3B3C"/>
            </a:solidFill>
            <a:ln w="28575">
              <a:solidFill>
                <a:srgbClr val="3B3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8" name="Picture 6" descr="6+ Hundred Dns Logo Royalty-Free Images, Stock Photos &amp; Pictures | 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19750" r="34223" b="35000"/>
          <a:stretch/>
        </p:blipFill>
        <p:spPr bwMode="auto">
          <a:xfrm>
            <a:off x="4619332" y="4037137"/>
            <a:ext cx="1253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Black and White Earth Log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2" y="4260295"/>
            <a:ext cx="10584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21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do domain names </a:t>
            </a:r>
            <a:r>
              <a:rPr lang="en-US" sz="2800" b="1" dirty="0" smtClean="0">
                <a:solidFill>
                  <a:srgbClr val="014F6C"/>
                </a:solidFill>
              </a:rPr>
              <a:t>work?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90181" y="1853991"/>
            <a:ext cx="10296393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300" lvl="1" indent="-457200" fontAlgn="base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en-US" sz="2200" b="1" dirty="0" smtClean="0">
                <a:solidFill>
                  <a:srgbClr val="014F6C"/>
                </a:solidFill>
              </a:rPr>
              <a:t>The </a:t>
            </a:r>
            <a:r>
              <a:rPr lang="en-US" sz="2200" b="1" dirty="0">
                <a:solidFill>
                  <a:srgbClr val="014F6C"/>
                </a:solidFill>
              </a:rPr>
              <a:t>browser checks one DNS server, and if it doesn't find the address there, it tries another</a:t>
            </a:r>
            <a:r>
              <a:rPr lang="en-US" sz="2200" b="1" dirty="0" smtClean="0">
                <a:solidFill>
                  <a:srgbClr val="014F6C"/>
                </a:solidFill>
              </a:rPr>
              <a:t>.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1938377" y="4058628"/>
            <a:ext cx="1540701" cy="1834414"/>
            <a:chOff x="1938377" y="3401404"/>
            <a:chExt cx="1540701" cy="1834414"/>
          </a:xfrm>
        </p:grpSpPr>
        <p:pic>
          <p:nvPicPr>
            <p:cNvPr id="7" name="Picture 4" descr="Computer Logo Images – Browse 1,458,734 Stock Photos, Vectors, and Video |  Adobe Stoc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0" t="15497" r="15404" b="18383"/>
            <a:stretch/>
          </p:blipFill>
          <p:spPr bwMode="auto">
            <a:xfrm>
              <a:off x="1938377" y="3401404"/>
              <a:ext cx="1540701" cy="148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ستطيل 8"/>
            <p:cNvSpPr/>
            <p:nvPr/>
          </p:nvSpPr>
          <p:spPr>
            <a:xfrm>
              <a:off x="2046654" y="4897264"/>
              <a:ext cx="13241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B3B3C"/>
                  </a:solidFill>
                </a:rPr>
                <a:t>Web browser</a:t>
              </a:r>
              <a:endParaRPr lang="en-US" sz="1600" b="1" dirty="0">
                <a:solidFill>
                  <a:srgbClr val="3B3B3C"/>
                </a:solidFill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3479078" y="4748887"/>
            <a:ext cx="1067870" cy="360000"/>
            <a:chOff x="3479078" y="4091663"/>
            <a:chExt cx="1067870" cy="360000"/>
          </a:xfrm>
        </p:grpSpPr>
        <p:cxnSp>
          <p:nvCxnSpPr>
            <p:cNvPr id="11" name="رابط كسهم مستقيم 10"/>
            <p:cNvCxnSpPr/>
            <p:nvPr/>
          </p:nvCxnSpPr>
          <p:spPr>
            <a:xfrm>
              <a:off x="3479078" y="4271663"/>
              <a:ext cx="1067870" cy="3044"/>
            </a:xfrm>
            <a:prstGeom prst="straightConnector1">
              <a:avLst/>
            </a:prstGeom>
            <a:ln w="28575">
              <a:solidFill>
                <a:srgbClr val="3B3B3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شكل بيضاوي 11"/>
            <p:cNvSpPr/>
            <p:nvPr/>
          </p:nvSpPr>
          <p:spPr>
            <a:xfrm>
              <a:off x="3778671" y="4091663"/>
              <a:ext cx="360000" cy="360000"/>
            </a:xfrm>
            <a:prstGeom prst="ellipse">
              <a:avLst/>
            </a:prstGeom>
            <a:solidFill>
              <a:srgbClr val="3B3B3C"/>
            </a:solidFill>
            <a:ln w="28575">
              <a:solidFill>
                <a:srgbClr val="3B3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6" descr="6+ Hundred Dns Logo Royalty-Free Images, Stock Photos &amp; Pictures | 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19750" r="34223" b="35000"/>
          <a:stretch/>
        </p:blipFill>
        <p:spPr bwMode="auto">
          <a:xfrm>
            <a:off x="4619332" y="4037137"/>
            <a:ext cx="1253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6+ Hundred Dns Logo Royalty-Free Images, Stock Photos &amp; Pictures | 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19750" r="34223" b="35000"/>
          <a:stretch/>
        </p:blipFill>
        <p:spPr bwMode="auto">
          <a:xfrm>
            <a:off x="7058427" y="4031931"/>
            <a:ext cx="1253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5931782" y="4744119"/>
            <a:ext cx="1067870" cy="360000"/>
            <a:chOff x="3479078" y="4091663"/>
            <a:chExt cx="1067870" cy="360000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3479078" y="4271663"/>
              <a:ext cx="1067870" cy="3044"/>
            </a:xfrm>
            <a:prstGeom prst="straightConnector1">
              <a:avLst/>
            </a:prstGeom>
            <a:ln w="28575">
              <a:solidFill>
                <a:srgbClr val="3B3B3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شكل بيضاوي 16"/>
            <p:cNvSpPr/>
            <p:nvPr/>
          </p:nvSpPr>
          <p:spPr>
            <a:xfrm>
              <a:off x="3778671" y="4091663"/>
              <a:ext cx="360000" cy="360000"/>
            </a:xfrm>
            <a:prstGeom prst="ellipse">
              <a:avLst/>
            </a:prstGeom>
            <a:solidFill>
              <a:srgbClr val="3B3B3C"/>
            </a:solidFill>
            <a:ln w="28575">
              <a:solidFill>
                <a:srgbClr val="3B3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8" descr="Black and White Earth Log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2" y="4260295"/>
            <a:ext cx="10584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21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do domain names </a:t>
            </a:r>
            <a:r>
              <a:rPr lang="en-US" sz="2800" b="1" dirty="0" smtClean="0">
                <a:solidFill>
                  <a:srgbClr val="014F6C"/>
                </a:solidFill>
              </a:rPr>
              <a:t>work?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90181" y="1853991"/>
            <a:ext cx="10296393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300" lvl="1" indent="-457200" fontAlgn="base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US" sz="2200" b="1" dirty="0" smtClean="0">
                <a:solidFill>
                  <a:srgbClr val="014F6C"/>
                </a:solidFill>
              </a:rPr>
              <a:t>The </a:t>
            </a:r>
            <a:r>
              <a:rPr lang="en-US" sz="2200" b="1" dirty="0">
                <a:solidFill>
                  <a:srgbClr val="014F6C"/>
                </a:solidFill>
              </a:rPr>
              <a:t>DNS server that has the correct IP address sends it back to the browser</a:t>
            </a:r>
            <a:r>
              <a:rPr lang="en-US" sz="2200" b="1" dirty="0" smtClean="0">
                <a:solidFill>
                  <a:srgbClr val="014F6C"/>
                </a:solidFill>
              </a:rPr>
              <a:t>.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1938377" y="4058628"/>
            <a:ext cx="1540701" cy="1834414"/>
            <a:chOff x="1938377" y="3401404"/>
            <a:chExt cx="1540701" cy="1834414"/>
          </a:xfrm>
        </p:grpSpPr>
        <p:pic>
          <p:nvPicPr>
            <p:cNvPr id="7" name="Picture 4" descr="Computer Logo Images – Browse 1,458,734 Stock Photos, Vectors, and Video |  Adobe Stoc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0" t="15497" r="15404" b="18383"/>
            <a:stretch/>
          </p:blipFill>
          <p:spPr bwMode="auto">
            <a:xfrm>
              <a:off x="1938377" y="3401404"/>
              <a:ext cx="1540701" cy="148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ستطيل 8"/>
            <p:cNvSpPr/>
            <p:nvPr/>
          </p:nvSpPr>
          <p:spPr>
            <a:xfrm>
              <a:off x="2046654" y="4897264"/>
              <a:ext cx="13241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B3B3C"/>
                  </a:solidFill>
                </a:rPr>
                <a:t>Web browser</a:t>
              </a:r>
              <a:endParaRPr lang="en-US" sz="1600" b="1" dirty="0">
                <a:solidFill>
                  <a:srgbClr val="3B3B3C"/>
                </a:solidFill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3479078" y="4748887"/>
            <a:ext cx="1067870" cy="360000"/>
            <a:chOff x="3479078" y="4091663"/>
            <a:chExt cx="1067870" cy="360000"/>
          </a:xfrm>
        </p:grpSpPr>
        <p:cxnSp>
          <p:nvCxnSpPr>
            <p:cNvPr id="11" name="رابط كسهم مستقيم 10"/>
            <p:cNvCxnSpPr/>
            <p:nvPr/>
          </p:nvCxnSpPr>
          <p:spPr>
            <a:xfrm>
              <a:off x="3479078" y="4271663"/>
              <a:ext cx="1067870" cy="3044"/>
            </a:xfrm>
            <a:prstGeom prst="straightConnector1">
              <a:avLst/>
            </a:prstGeom>
            <a:ln w="28575">
              <a:solidFill>
                <a:srgbClr val="3B3B3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شكل بيضاوي 11"/>
            <p:cNvSpPr/>
            <p:nvPr/>
          </p:nvSpPr>
          <p:spPr>
            <a:xfrm>
              <a:off x="3778671" y="4091663"/>
              <a:ext cx="360000" cy="360000"/>
            </a:xfrm>
            <a:prstGeom prst="ellipse">
              <a:avLst/>
            </a:prstGeom>
            <a:solidFill>
              <a:srgbClr val="3B3B3C"/>
            </a:solidFill>
            <a:ln w="28575">
              <a:solidFill>
                <a:srgbClr val="3B3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472406" y="4251844"/>
            <a:ext cx="3527246" cy="360000"/>
            <a:chOff x="3472406" y="4251844"/>
            <a:chExt cx="3527246" cy="360000"/>
          </a:xfrm>
        </p:grpSpPr>
        <p:cxnSp>
          <p:nvCxnSpPr>
            <p:cNvPr id="19" name="رابط كسهم مستقيم 18"/>
            <p:cNvCxnSpPr/>
            <p:nvPr/>
          </p:nvCxnSpPr>
          <p:spPr>
            <a:xfrm flipH="1">
              <a:off x="3472406" y="4434888"/>
              <a:ext cx="3527246" cy="0"/>
            </a:xfrm>
            <a:prstGeom prst="straightConnector1">
              <a:avLst/>
            </a:prstGeom>
            <a:ln w="28575">
              <a:solidFill>
                <a:srgbClr val="3B3B3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شكل بيضاوي 19"/>
            <p:cNvSpPr/>
            <p:nvPr/>
          </p:nvSpPr>
          <p:spPr>
            <a:xfrm>
              <a:off x="3771999" y="4251844"/>
              <a:ext cx="360000" cy="360000"/>
            </a:xfrm>
            <a:prstGeom prst="ellipse">
              <a:avLst/>
            </a:prstGeom>
            <a:solidFill>
              <a:srgbClr val="3B3B3C"/>
            </a:solidFill>
            <a:ln w="28575">
              <a:solidFill>
                <a:srgbClr val="3B3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13" name="Picture 6" descr="6+ Hundred Dns Logo Royalty-Free Images, Stock Photos &amp; Pictures | 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19750" r="34223" b="35000"/>
          <a:stretch/>
        </p:blipFill>
        <p:spPr bwMode="auto">
          <a:xfrm>
            <a:off x="4619332" y="4037137"/>
            <a:ext cx="1253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6+ Hundred Dns Logo Royalty-Free Images, Stock Photos &amp; Pictures | 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19750" r="34223" b="35000"/>
          <a:stretch/>
        </p:blipFill>
        <p:spPr bwMode="auto">
          <a:xfrm>
            <a:off x="7058427" y="4031931"/>
            <a:ext cx="1253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5931782" y="4744119"/>
            <a:ext cx="1067870" cy="360000"/>
            <a:chOff x="3479078" y="4091663"/>
            <a:chExt cx="1067870" cy="360000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3479078" y="4271663"/>
              <a:ext cx="1067870" cy="3044"/>
            </a:xfrm>
            <a:prstGeom prst="straightConnector1">
              <a:avLst/>
            </a:prstGeom>
            <a:ln w="28575">
              <a:solidFill>
                <a:srgbClr val="3B3B3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شكل بيضاوي 16"/>
            <p:cNvSpPr/>
            <p:nvPr/>
          </p:nvSpPr>
          <p:spPr>
            <a:xfrm>
              <a:off x="3778671" y="4091663"/>
              <a:ext cx="360000" cy="360000"/>
            </a:xfrm>
            <a:prstGeom prst="ellipse">
              <a:avLst/>
            </a:prstGeom>
            <a:solidFill>
              <a:srgbClr val="3B3B3C"/>
            </a:solidFill>
            <a:ln w="28575">
              <a:solidFill>
                <a:srgbClr val="3B3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8" descr="Black and White Earth Log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2" y="4260295"/>
            <a:ext cx="10584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21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do domain names </a:t>
            </a:r>
            <a:r>
              <a:rPr lang="en-US" sz="2800" b="1" dirty="0" smtClean="0">
                <a:solidFill>
                  <a:srgbClr val="014F6C"/>
                </a:solidFill>
              </a:rPr>
              <a:t>work?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90181" y="1853991"/>
            <a:ext cx="10296393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300" lvl="1" indent="-457200" fontAlgn="base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4"/>
            </a:pPr>
            <a:r>
              <a:rPr lang="en-US" sz="2200" b="1" dirty="0" smtClean="0">
                <a:solidFill>
                  <a:srgbClr val="014F6C"/>
                </a:solidFill>
              </a:rPr>
              <a:t>The </a:t>
            </a:r>
            <a:r>
              <a:rPr lang="en-US" sz="2200" b="1" dirty="0">
                <a:solidFill>
                  <a:srgbClr val="014F6C"/>
                </a:solidFill>
              </a:rPr>
              <a:t>browser then requests the site data from the hosting server. Once the data is received, the browser displays it as a web page.</a:t>
            </a:r>
            <a:endParaRPr lang="en-US" sz="2200" b="1" dirty="0" smtClean="0">
              <a:solidFill>
                <a:srgbClr val="014F6C"/>
              </a:solidFill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1938377" y="4058628"/>
            <a:ext cx="1540701" cy="1834414"/>
            <a:chOff x="1938377" y="3401404"/>
            <a:chExt cx="1540701" cy="1834414"/>
          </a:xfrm>
        </p:grpSpPr>
        <p:pic>
          <p:nvPicPr>
            <p:cNvPr id="7" name="Picture 4" descr="Computer Logo Images – Browse 1,458,734 Stock Photos, Vectors, and Video |  Adobe Stoc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0" t="15497" r="15404" b="18383"/>
            <a:stretch/>
          </p:blipFill>
          <p:spPr bwMode="auto">
            <a:xfrm>
              <a:off x="1938377" y="3401404"/>
              <a:ext cx="1540701" cy="148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ستطيل 8"/>
            <p:cNvSpPr/>
            <p:nvPr/>
          </p:nvSpPr>
          <p:spPr>
            <a:xfrm>
              <a:off x="2046654" y="4897264"/>
              <a:ext cx="13241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B3B3C"/>
                  </a:solidFill>
                </a:rPr>
                <a:t>Web browser</a:t>
              </a:r>
              <a:endParaRPr lang="en-US" sz="1600" b="1" dirty="0">
                <a:solidFill>
                  <a:srgbClr val="3B3B3C"/>
                </a:solidFill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3479078" y="4748887"/>
            <a:ext cx="1067870" cy="360000"/>
            <a:chOff x="3479078" y="4091663"/>
            <a:chExt cx="1067870" cy="360000"/>
          </a:xfrm>
        </p:grpSpPr>
        <p:cxnSp>
          <p:nvCxnSpPr>
            <p:cNvPr id="11" name="رابط كسهم مستقيم 10"/>
            <p:cNvCxnSpPr/>
            <p:nvPr/>
          </p:nvCxnSpPr>
          <p:spPr>
            <a:xfrm>
              <a:off x="3479078" y="4271663"/>
              <a:ext cx="1067870" cy="3044"/>
            </a:xfrm>
            <a:prstGeom prst="straightConnector1">
              <a:avLst/>
            </a:prstGeom>
            <a:ln w="28575">
              <a:solidFill>
                <a:srgbClr val="3B3B3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شكل بيضاوي 11"/>
            <p:cNvSpPr/>
            <p:nvPr/>
          </p:nvSpPr>
          <p:spPr>
            <a:xfrm>
              <a:off x="3778671" y="4091663"/>
              <a:ext cx="360000" cy="360000"/>
            </a:xfrm>
            <a:prstGeom prst="ellipse">
              <a:avLst/>
            </a:prstGeom>
            <a:solidFill>
              <a:srgbClr val="3B3B3C"/>
            </a:solidFill>
            <a:ln w="28575">
              <a:solidFill>
                <a:srgbClr val="3B3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6" descr="6+ Hundred Dns Logo Royalty-Free Images, Stock Photos &amp; Pictures | 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19750" r="34223" b="35000"/>
          <a:stretch/>
        </p:blipFill>
        <p:spPr bwMode="auto">
          <a:xfrm>
            <a:off x="4619332" y="4037137"/>
            <a:ext cx="1253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6+ Hundred Dns Logo Royalty-Free Images, Stock Photos &amp; Pictures | 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19750" r="34223" b="35000"/>
          <a:stretch/>
        </p:blipFill>
        <p:spPr bwMode="auto">
          <a:xfrm>
            <a:off x="7058427" y="4031931"/>
            <a:ext cx="1253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5931782" y="4744119"/>
            <a:ext cx="1067870" cy="360000"/>
            <a:chOff x="3479078" y="4091663"/>
            <a:chExt cx="1067870" cy="360000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3479078" y="4271663"/>
              <a:ext cx="1067870" cy="3044"/>
            </a:xfrm>
            <a:prstGeom prst="straightConnector1">
              <a:avLst/>
            </a:prstGeom>
            <a:ln w="28575">
              <a:solidFill>
                <a:srgbClr val="3B3B3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شكل بيضاوي 16"/>
            <p:cNvSpPr/>
            <p:nvPr/>
          </p:nvSpPr>
          <p:spPr>
            <a:xfrm>
              <a:off x="3778671" y="4091663"/>
              <a:ext cx="360000" cy="360000"/>
            </a:xfrm>
            <a:prstGeom prst="ellipse">
              <a:avLst/>
            </a:prstGeom>
            <a:solidFill>
              <a:srgbClr val="3B3B3C"/>
            </a:solidFill>
            <a:ln w="28575">
              <a:solidFill>
                <a:srgbClr val="3B3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3472406" y="4251844"/>
            <a:ext cx="1067870" cy="360000"/>
            <a:chOff x="3479078" y="4091663"/>
            <a:chExt cx="1067870" cy="360000"/>
          </a:xfrm>
        </p:grpSpPr>
        <p:cxnSp>
          <p:nvCxnSpPr>
            <p:cNvPr id="19" name="رابط كسهم مستقيم 18"/>
            <p:cNvCxnSpPr/>
            <p:nvPr/>
          </p:nvCxnSpPr>
          <p:spPr>
            <a:xfrm flipH="1">
              <a:off x="3479078" y="4271663"/>
              <a:ext cx="1067870" cy="3044"/>
            </a:xfrm>
            <a:prstGeom prst="straightConnector1">
              <a:avLst/>
            </a:prstGeom>
            <a:ln w="28575">
              <a:solidFill>
                <a:srgbClr val="3B3B3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شكل بيضاوي 19"/>
            <p:cNvSpPr/>
            <p:nvPr/>
          </p:nvSpPr>
          <p:spPr>
            <a:xfrm>
              <a:off x="3778671" y="4091663"/>
              <a:ext cx="360000" cy="360000"/>
            </a:xfrm>
            <a:prstGeom prst="ellipse">
              <a:avLst/>
            </a:prstGeom>
            <a:solidFill>
              <a:srgbClr val="3B3B3C"/>
            </a:solidFill>
            <a:ln w="28575">
              <a:solidFill>
                <a:srgbClr val="3B3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1" name="Picture 8" descr="Black and White Earth Log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2" y="4260295"/>
            <a:ext cx="10584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2708726" y="3625908"/>
            <a:ext cx="7077186" cy="627020"/>
            <a:chOff x="2708726" y="2968684"/>
            <a:chExt cx="7077186" cy="627020"/>
          </a:xfrm>
          <a:solidFill>
            <a:srgbClr val="539AB0"/>
          </a:solidFill>
        </p:grpSpPr>
        <p:cxnSp>
          <p:nvCxnSpPr>
            <p:cNvPr id="23" name="رابط كسهم مستقيم 22"/>
            <p:cNvCxnSpPr/>
            <p:nvPr/>
          </p:nvCxnSpPr>
          <p:spPr>
            <a:xfrm rot="5400000">
              <a:off x="2507014" y="3379704"/>
              <a:ext cx="432000" cy="0"/>
            </a:xfrm>
            <a:prstGeom prst="straightConnector1">
              <a:avLst/>
            </a:prstGeom>
            <a:grpFill/>
            <a:ln w="28575">
              <a:solidFill>
                <a:srgbClr val="539AB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كسهم مستقيم 23"/>
            <p:cNvCxnSpPr/>
            <p:nvPr/>
          </p:nvCxnSpPr>
          <p:spPr>
            <a:xfrm>
              <a:off x="2708726" y="3151728"/>
              <a:ext cx="7077186" cy="0"/>
            </a:xfrm>
            <a:prstGeom prst="straightConnector1">
              <a:avLst/>
            </a:prstGeom>
            <a:grpFill/>
            <a:ln w="28575">
              <a:solidFill>
                <a:srgbClr val="539AB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شكل بيضاوي 24"/>
            <p:cNvSpPr/>
            <p:nvPr/>
          </p:nvSpPr>
          <p:spPr>
            <a:xfrm>
              <a:off x="6171964" y="2968684"/>
              <a:ext cx="360000" cy="360000"/>
            </a:xfrm>
            <a:prstGeom prst="ellipse">
              <a:avLst/>
            </a:prstGeom>
            <a:grpFill/>
            <a:ln w="28575">
              <a:solidFill>
                <a:srgbClr val="539A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رابط كسهم مستقيم 25"/>
            <p:cNvCxnSpPr/>
            <p:nvPr/>
          </p:nvCxnSpPr>
          <p:spPr>
            <a:xfrm rot="5400000">
              <a:off x="9557825" y="3360356"/>
              <a:ext cx="450000" cy="0"/>
            </a:xfrm>
            <a:prstGeom prst="straightConnector1">
              <a:avLst/>
            </a:prstGeom>
            <a:grpFill/>
            <a:ln w="28575">
              <a:solidFill>
                <a:srgbClr val="539AB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15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4496</TotalTime>
  <Words>404</Words>
  <Application>Microsoft Office PowerPoint</Application>
  <PresentationFormat>شاشة عريضة</PresentationFormat>
  <Paragraphs>76</Paragraphs>
  <Slides>15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 Web Hosting</vt:lpstr>
      <vt:lpstr>Part 1 Where do Website files live?</vt:lpstr>
      <vt:lpstr>عرض تقديمي في PowerPoint</vt:lpstr>
      <vt:lpstr>عرض تقديمي في PowerPoint</vt:lpstr>
      <vt:lpstr>Part 2 How do domain names work?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Part 3 How Web hosting works?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KSU</cp:lastModifiedBy>
  <cp:revision>334</cp:revision>
  <cp:lastPrinted>2025-09-15T19:57:58Z</cp:lastPrinted>
  <dcterms:created xsi:type="dcterms:W3CDTF">2022-11-06T07:25:30Z</dcterms:created>
  <dcterms:modified xsi:type="dcterms:W3CDTF">2025-09-15T19:58:23Z</dcterms:modified>
</cp:coreProperties>
</file>