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265" r:id="rId2"/>
    <p:sldId id="303" r:id="rId3"/>
    <p:sldId id="270" r:id="rId4"/>
    <p:sldId id="304" r:id="rId5"/>
    <p:sldId id="305" r:id="rId6"/>
    <p:sldId id="306" r:id="rId7"/>
    <p:sldId id="308" r:id="rId8"/>
    <p:sldId id="309" r:id="rId9"/>
    <p:sldId id="307" r:id="rId10"/>
    <p:sldId id="310" r:id="rId11"/>
    <p:sldId id="311" r:id="rId12"/>
    <p:sldId id="312" r:id="rId13"/>
    <p:sldId id="314" r:id="rId14"/>
    <p:sldId id="313" r:id="rId15"/>
    <p:sldId id="315" r:id="rId16"/>
    <p:sldId id="316" r:id="rId17"/>
    <p:sldId id="317" r:id="rId18"/>
    <p:sldId id="318" r:id="rId19"/>
    <p:sldId id="31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AB0"/>
    <a:srgbClr val="014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88287" autoAdjust="0"/>
  </p:normalViewPr>
  <p:slideViewPr>
    <p:cSldViewPr snapToGrid="0" snapToObjects="1">
      <p:cViewPr varScale="1">
        <p:scale>
          <a:sx n="77" d="100"/>
          <a:sy n="77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F91F178F-5717-4980-88D1-58F27319738D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BE666C4-5825-49CB-A684-BD8C70F84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14F6C"/>
                </a:solidFill>
              </a:rPr>
              <a:t>Comprise</a:t>
            </a:r>
            <a:r>
              <a:rPr lang="ar-SA" sz="1200" dirty="0" smtClean="0">
                <a:solidFill>
                  <a:srgbClr val="014F6C"/>
                </a:solidFill>
              </a:rPr>
              <a:t>: يتألف من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85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5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17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85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0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0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0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14F6C"/>
                </a:solidFill>
              </a:rPr>
              <a:t>Comprise</a:t>
            </a:r>
            <a:r>
              <a:rPr lang="ar-SA" sz="1200" dirty="0" smtClean="0">
                <a:solidFill>
                  <a:srgbClr val="014F6C"/>
                </a:solidFill>
              </a:rPr>
              <a:t>: يتألف من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7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5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2" y="227009"/>
            <a:ext cx="1781175" cy="692156"/>
          </a:xfrm>
          <a:prstGeom prst="rect">
            <a:avLst/>
          </a:prstGeom>
        </p:spPr>
      </p:pic>
      <p:sp>
        <p:nvSpPr>
          <p:cNvPr id="8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 userDrawn="1"/>
        </p:nvSpPr>
        <p:spPr>
          <a:xfrm>
            <a:off x="2660433" y="449381"/>
            <a:ext cx="6871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WEBT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2411 - Web Hosting &amp; Internet Protocols</a:t>
            </a:r>
          </a:p>
        </p:txBody>
      </p:sp>
      <p:pic>
        <p:nvPicPr>
          <p:cNvPr id="9" name="صورة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3" t="-3269" r="485" b="23739"/>
          <a:stretch/>
        </p:blipFill>
        <p:spPr>
          <a:xfrm>
            <a:off x="0" y="2090057"/>
            <a:ext cx="4114800" cy="476794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8" y="1507937"/>
            <a:ext cx="2816358" cy="260909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814" y="1630192"/>
            <a:ext cx="1091186" cy="38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/>
          <p:cNvSpPr/>
          <p:nvPr userDrawn="1"/>
        </p:nvSpPr>
        <p:spPr>
          <a:xfrm>
            <a:off x="0" y="6494582"/>
            <a:ext cx="12192000" cy="360791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440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AF5B-8BFE-4D3C-9713-89C313F15BC0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4"/>
          <p:cNvSpPr/>
          <p:nvPr userDrawn="1"/>
        </p:nvSpPr>
        <p:spPr>
          <a:xfrm>
            <a:off x="0" y="0"/>
            <a:ext cx="12192000" cy="161543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2C3F41-84DA-4A9C-8D9A-BEA340606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1614" y="0"/>
            <a:ext cx="719889" cy="45173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F49D8C-B12A-4E26-97F0-A69FC739A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9127" y="4517303"/>
            <a:ext cx="722376" cy="2333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A5C-D17E-473B-8320-28CD1A3432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51" y="76511"/>
            <a:ext cx="722376" cy="6781489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8179114C-D757-482F-803B-FD7875B95367}"/>
              </a:ext>
            </a:extLst>
          </p:cNvPr>
          <p:cNvSpPr txBox="1"/>
          <p:nvPr userDrawn="1"/>
        </p:nvSpPr>
        <p:spPr>
          <a:xfrm>
            <a:off x="457200" y="1125854"/>
            <a:ext cx="81560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3200" b="1" spc="-94" dirty="0">
                <a:solidFill>
                  <a:srgbClr val="47AED4"/>
                </a:solidFill>
                <a:latin typeface="+mn-lt"/>
              </a:rPr>
              <a:t>TCP /IP Model</a:t>
            </a:r>
          </a:p>
        </p:txBody>
      </p:sp>
    </p:spTree>
    <p:extLst>
      <p:ext uri="{BB962C8B-B14F-4D97-AF65-F5344CB8AC3E}">
        <p14:creationId xmlns:p14="http://schemas.microsoft.com/office/powerpoint/2010/main" val="307527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/>
          <p:cNvSpPr/>
          <p:nvPr userDrawn="1"/>
        </p:nvSpPr>
        <p:spPr>
          <a:xfrm>
            <a:off x="0" y="6494582"/>
            <a:ext cx="12192000" cy="360791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800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AF5B-8BFE-4D3C-9713-89C313F15BC0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4"/>
          <p:cNvSpPr/>
          <p:nvPr userDrawn="1"/>
        </p:nvSpPr>
        <p:spPr>
          <a:xfrm>
            <a:off x="0" y="0"/>
            <a:ext cx="12192000" cy="161543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2C3F41-84DA-4A9C-8D9A-BEA340606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1614" y="0"/>
            <a:ext cx="719889" cy="45173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F49D8C-B12A-4E26-97F0-A69FC739A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9127" y="4517303"/>
            <a:ext cx="722376" cy="2333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A5C-D17E-473B-8320-28CD1A3432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51" y="76511"/>
            <a:ext cx="722376" cy="6781489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8179114C-D757-482F-803B-FD7875B95367}"/>
              </a:ext>
            </a:extLst>
          </p:cNvPr>
          <p:cNvSpPr txBox="1"/>
          <p:nvPr userDrawn="1"/>
        </p:nvSpPr>
        <p:spPr>
          <a:xfrm>
            <a:off x="457200" y="1135267"/>
            <a:ext cx="4320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3200" b="1" spc="-94" dirty="0">
                <a:solidFill>
                  <a:srgbClr val="47AED4"/>
                </a:solidFill>
                <a:latin typeface="+mn-lt"/>
              </a:rPr>
              <a:t>Ports and Protocols</a:t>
            </a:r>
          </a:p>
        </p:txBody>
      </p:sp>
    </p:spTree>
    <p:extLst>
      <p:ext uri="{BB962C8B-B14F-4D97-AF65-F5344CB8AC3E}">
        <p14:creationId xmlns:p14="http://schemas.microsoft.com/office/powerpoint/2010/main" val="269274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67970"/>
            <a:ext cx="1781175" cy="69215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3" t="-3269" r="485" b="23739"/>
          <a:stretch/>
        </p:blipFill>
        <p:spPr>
          <a:xfrm>
            <a:off x="1" y="3178496"/>
            <a:ext cx="3175462" cy="367950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6" y="2599642"/>
            <a:ext cx="2173432" cy="201348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54" y="1364185"/>
            <a:ext cx="891345" cy="3124688"/>
          </a:xfrm>
          <a:prstGeom prst="rect">
            <a:avLst/>
          </a:prstGeom>
        </p:spPr>
      </p:pic>
      <p:sp>
        <p:nvSpPr>
          <p:cNvPr id="11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 userDrawn="1"/>
        </p:nvSpPr>
        <p:spPr>
          <a:xfrm>
            <a:off x="2660433" y="449381"/>
            <a:ext cx="6871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WEBT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2411 - Web Hosting &amp; Internet Protocols</a:t>
            </a:r>
          </a:p>
        </p:txBody>
      </p:sp>
    </p:spTree>
    <p:extLst>
      <p:ext uri="{BB962C8B-B14F-4D97-AF65-F5344CB8AC3E}">
        <p14:creationId xmlns:p14="http://schemas.microsoft.com/office/powerpoint/2010/main" val="324220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6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2913-FF92-5D4B-A08C-EAD6C370B4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.com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1271780"/>
            <a:ext cx="8618872" cy="2387600"/>
          </a:xfrm>
        </p:spPr>
        <p:txBody>
          <a:bodyPr anchor="ctr">
            <a:normAutofit/>
          </a:bodyPr>
          <a:lstStyle/>
          <a:p>
            <a:r>
              <a:rPr lang="ar-SA" sz="5400" b="1" dirty="0" smtClean="0">
                <a:solidFill>
                  <a:srgbClr val="014F6C"/>
                </a:solidFill>
              </a:rPr>
              <a:t> </a:t>
            </a:r>
            <a:r>
              <a:rPr lang="en-US" sz="5400" b="1" dirty="0" smtClean="0">
                <a:solidFill>
                  <a:srgbClr val="014F6C"/>
                </a:solidFill>
              </a:rPr>
              <a:t>Web Hosting</a:t>
            </a:r>
            <a:endParaRPr lang="en-US" sz="5400" b="1" dirty="0">
              <a:solidFill>
                <a:srgbClr val="014F6C"/>
              </a:solidFill>
            </a:endParaRPr>
          </a:p>
        </p:txBody>
      </p:sp>
      <p:pic>
        <p:nvPicPr>
          <p:cNvPr id="2056" name="Picture 8" descr="What Is Web Hosting And How It Work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57" y="3489124"/>
            <a:ext cx="4698287" cy="27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pic>
        <p:nvPicPr>
          <p:cNvPr id="6146" name="Picture 2" descr="Reliable, Fast, and Secure Web Hosting Soluti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72" y="1943705"/>
            <a:ext cx="3865214" cy="38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534886" y="1853991"/>
            <a:ext cx="621478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14F6C"/>
                </a:solidFill>
              </a:rPr>
              <a:t>Storage </a:t>
            </a:r>
            <a:r>
              <a:rPr lang="en-US" sz="2200" b="1" dirty="0">
                <a:solidFill>
                  <a:srgbClr val="014F6C"/>
                </a:solidFill>
              </a:rPr>
              <a:t>and compute </a:t>
            </a:r>
            <a:r>
              <a:rPr lang="en-US" sz="2200" b="1" dirty="0" smtClean="0">
                <a:solidFill>
                  <a:srgbClr val="014F6C"/>
                </a:solidFill>
              </a:rPr>
              <a:t>resources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014F6C"/>
                </a:solidFill>
              </a:rPr>
              <a:t>Web hosts outline the disk space and compute resources provided, as well as the scalability of both storage and compute </a:t>
            </a:r>
            <a:r>
              <a:rPr lang="en-US" sz="2200" dirty="0" smtClean="0">
                <a:solidFill>
                  <a:srgbClr val="014F6C"/>
                </a:solidFill>
              </a:rPr>
              <a:t>power.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14F6C"/>
                </a:solidFill>
              </a:rPr>
              <a:t>Organizations </a:t>
            </a:r>
            <a:r>
              <a:rPr lang="en-US" sz="2200" dirty="0">
                <a:solidFill>
                  <a:srgbClr val="014F6C"/>
                </a:solidFill>
              </a:rPr>
              <a:t>whose business involves large data sets or complex computing demands might require more storage and processing power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  <a:endParaRPr lang="en-US" sz="2200" dirty="0">
              <a:solidFill>
                <a:srgbClr val="014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4416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14F6C"/>
                </a:solidFill>
              </a:rPr>
              <a:t>Control panel or </a:t>
            </a:r>
            <a:r>
              <a:rPr lang="en-US" sz="2200" b="1" dirty="0" smtClean="0">
                <a:solidFill>
                  <a:srgbClr val="014F6C"/>
                </a:solidFill>
              </a:rPr>
              <a:t>dashboard</a:t>
            </a:r>
            <a:endParaRPr lang="en-US" sz="2200" b="1" dirty="0">
              <a:solidFill>
                <a:srgbClr val="014F6C"/>
              </a:solidFill>
            </a:endParaRP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14F6C"/>
                </a:solidFill>
              </a:rPr>
              <a:t>Web </a:t>
            </a:r>
            <a:r>
              <a:rPr lang="en-US" sz="2200" dirty="0">
                <a:solidFill>
                  <a:srgbClr val="014F6C"/>
                </a:solidFill>
              </a:rPr>
              <a:t>hosts provide a centralized dashboard that enables clients to access and manage different aspects of their hosting account and associated websites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14F6C"/>
                </a:solidFill>
              </a:rPr>
              <a:t>A </a:t>
            </a:r>
            <a:r>
              <a:rPr lang="en-US" sz="2200" dirty="0">
                <a:solidFill>
                  <a:srgbClr val="014F6C"/>
                </a:solidFill>
              </a:rPr>
              <a:t>control panel or </a:t>
            </a:r>
            <a:r>
              <a:rPr lang="en-US" sz="2200" b="1" dirty="0">
                <a:solidFill>
                  <a:srgbClr val="C00000"/>
                </a:solidFill>
              </a:rPr>
              <a:t>“</a:t>
            </a:r>
            <a:r>
              <a:rPr lang="en-US" sz="2200" b="1" dirty="0" err="1">
                <a:solidFill>
                  <a:srgbClr val="C00000"/>
                </a:solidFill>
              </a:rPr>
              <a:t>cPanel</a:t>
            </a:r>
            <a:r>
              <a:rPr lang="en-US" sz="2200" b="1" dirty="0">
                <a:solidFill>
                  <a:srgbClr val="C00000"/>
                </a:solidFill>
              </a:rPr>
              <a:t>” </a:t>
            </a:r>
            <a:r>
              <a:rPr lang="en-US" sz="2200" dirty="0">
                <a:solidFill>
                  <a:srgbClr val="014F6C"/>
                </a:solidFill>
              </a:rPr>
              <a:t>enables users </a:t>
            </a:r>
            <a:r>
              <a:rPr lang="en-US" sz="2200" dirty="0" smtClean="0">
                <a:solidFill>
                  <a:srgbClr val="014F6C"/>
                </a:solidFill>
              </a:rPr>
              <a:t>to:</a:t>
            </a:r>
          </a:p>
          <a:p>
            <a:pPr marL="1274400" lvl="3" indent="-342900" fontAlgn="base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4F6C"/>
                </a:solidFill>
              </a:rPr>
              <a:t>Change </a:t>
            </a:r>
            <a:r>
              <a:rPr lang="en-US" sz="2000" dirty="0">
                <a:solidFill>
                  <a:srgbClr val="014F6C"/>
                </a:solidFill>
              </a:rPr>
              <a:t>basic system </a:t>
            </a:r>
            <a:r>
              <a:rPr lang="en-US" sz="2000" dirty="0" smtClean="0">
                <a:solidFill>
                  <a:srgbClr val="014F6C"/>
                </a:solidFill>
              </a:rPr>
              <a:t>configurations.</a:t>
            </a:r>
          </a:p>
          <a:p>
            <a:pPr marL="1274400" lvl="3" indent="-342900" fontAlgn="base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4F6C"/>
                </a:solidFill>
              </a:rPr>
              <a:t>Manage passwords.</a:t>
            </a:r>
          </a:p>
          <a:p>
            <a:pPr marL="1274400" lvl="3" indent="-342900" fontAlgn="base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4F6C"/>
                </a:solidFill>
              </a:rPr>
              <a:t>Access </a:t>
            </a:r>
            <a:r>
              <a:rPr lang="en-US" sz="2000" dirty="0">
                <a:solidFill>
                  <a:srgbClr val="014F6C"/>
                </a:solidFill>
              </a:rPr>
              <a:t>and oversee the email </a:t>
            </a:r>
            <a:r>
              <a:rPr lang="en-US" sz="2000" dirty="0" smtClean="0">
                <a:solidFill>
                  <a:srgbClr val="014F6C"/>
                </a:solidFill>
              </a:rPr>
              <a:t>accounts.</a:t>
            </a:r>
            <a:endParaRPr lang="en-US" sz="2000" dirty="0">
              <a:solidFill>
                <a:srgbClr val="014F6C"/>
              </a:solidFill>
            </a:endParaRPr>
          </a:p>
        </p:txBody>
      </p:sp>
      <p:pic>
        <p:nvPicPr>
          <p:cNvPr id="5122" name="Picture 2" descr="Best Shared Web Hosting Services 20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6" b="60745"/>
          <a:stretch/>
        </p:blipFill>
        <p:spPr bwMode="auto">
          <a:xfrm>
            <a:off x="7415409" y="3712073"/>
            <a:ext cx="4199478" cy="2715458"/>
          </a:xfrm>
          <a:prstGeom prst="rect">
            <a:avLst/>
          </a:prstGeom>
          <a:noFill/>
          <a:ln>
            <a:solidFill>
              <a:srgbClr val="539A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14F6C"/>
                </a:solidFill>
              </a:rPr>
              <a:t>Bandwidth allowance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14F6C"/>
                </a:solidFill>
              </a:rPr>
              <a:t>Bandwidth </a:t>
            </a:r>
            <a:r>
              <a:rPr lang="en-US" sz="2200" dirty="0">
                <a:solidFill>
                  <a:srgbClr val="014F6C"/>
                </a:solidFill>
              </a:rPr>
              <a:t>is a measurement of the volume of data that can pass through a network at any particular time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14F6C"/>
                </a:solidFill>
              </a:rPr>
              <a:t>Higher </a:t>
            </a:r>
            <a:r>
              <a:rPr lang="en-US" sz="2200" dirty="0">
                <a:solidFill>
                  <a:srgbClr val="014F6C"/>
                </a:solidFill>
              </a:rPr>
              <a:t>bandwidth generally results in faster websites and improved network reliability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14F6C"/>
                </a:solidFill>
              </a:rPr>
              <a:t>It </a:t>
            </a:r>
            <a:r>
              <a:rPr lang="en-US" sz="2200" dirty="0">
                <a:solidFill>
                  <a:srgbClr val="014F6C"/>
                </a:solidFill>
              </a:rPr>
              <a:t>can also factor into </a:t>
            </a:r>
            <a:r>
              <a:rPr lang="en-US" sz="2200" b="1" dirty="0">
                <a:solidFill>
                  <a:srgbClr val="C00000"/>
                </a:solidFill>
              </a:rPr>
              <a:t>SEO page ranking</a:t>
            </a:r>
            <a:r>
              <a:rPr lang="en-US" sz="2200" dirty="0">
                <a:solidFill>
                  <a:srgbClr val="014F6C"/>
                </a:solidFill>
              </a:rPr>
              <a:t>, which plays a large role in how new users discover a website through search </a:t>
            </a:r>
            <a:r>
              <a:rPr lang="en-US" sz="2200" dirty="0" smtClean="0">
                <a:solidFill>
                  <a:srgbClr val="014F6C"/>
                </a:solidFill>
              </a:rPr>
              <a:t>engines</a:t>
            </a:r>
            <a:endParaRPr lang="en-US" sz="2200" dirty="0">
              <a:solidFill>
                <a:srgbClr val="014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69862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14F6C"/>
                </a:solidFill>
              </a:rPr>
              <a:t>Bandwidth allowance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14F6C"/>
                </a:solidFill>
              </a:rPr>
              <a:t>Organizations </a:t>
            </a:r>
            <a:r>
              <a:rPr lang="en-US" sz="2200" dirty="0">
                <a:solidFill>
                  <a:srgbClr val="014F6C"/>
                </a:solidFill>
              </a:rPr>
              <a:t>do not want to overpay for bandwidth they don’t need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14F6C"/>
                </a:solidFill>
              </a:rPr>
              <a:t>When </a:t>
            </a:r>
            <a:r>
              <a:rPr lang="en-US" sz="2200" dirty="0">
                <a:solidFill>
                  <a:srgbClr val="014F6C"/>
                </a:solidFill>
              </a:rPr>
              <a:t>determining the necessary bandwidth allowance, IT teams consider expected traffic </a:t>
            </a:r>
            <a:r>
              <a:rPr lang="en-US" sz="2200" dirty="0" smtClean="0">
                <a:solidFill>
                  <a:srgbClr val="014F6C"/>
                </a:solidFill>
              </a:rPr>
              <a:t>volumes.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014F6C"/>
                </a:solidFill>
              </a:rPr>
              <a:t>Insufficient bandwidth can cause a site to crash or lead to high latency, negatively impacting website performance and user experience. </a:t>
            </a:r>
          </a:p>
        </p:txBody>
      </p:sp>
      <p:pic>
        <p:nvPicPr>
          <p:cNvPr id="9218" name="Picture 2" descr="🚨 509: Bandwidth Limit Exceeded | Ramlakhan Gupta posted on the topic |  Linked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96" y="3595109"/>
            <a:ext cx="3093790" cy="3093790"/>
          </a:xfrm>
          <a:prstGeom prst="rect">
            <a:avLst/>
          </a:prstGeom>
          <a:noFill/>
          <a:ln>
            <a:solidFill>
              <a:srgbClr val="539A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pic>
        <p:nvPicPr>
          <p:cNvPr id="10242" name="Picture 2" descr="What Is Uptime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 bwMode="auto">
          <a:xfrm>
            <a:off x="9271736" y="4590006"/>
            <a:ext cx="2343150" cy="21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534886" y="1853991"/>
            <a:ext cx="10080000" cy="3394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14F6C"/>
                </a:solidFill>
              </a:rPr>
              <a:t>Uptime </a:t>
            </a:r>
            <a:r>
              <a:rPr lang="en-US" sz="2200" b="1" dirty="0" smtClean="0">
                <a:solidFill>
                  <a:srgbClr val="014F6C"/>
                </a:solidFill>
              </a:rPr>
              <a:t>guarantees</a:t>
            </a:r>
            <a:endParaRPr lang="en-US" sz="2200" b="1" dirty="0">
              <a:solidFill>
                <a:srgbClr val="014F6C"/>
              </a:solidFill>
            </a:endParaRP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Uptime is a measurement of the amount of time a website is available without a service interruption.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It is usually measured as a percentage over a period of time, often a year.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Every provider aims to keep uptime as high as possible and different organizations have their own uptime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0168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28868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14F6C"/>
                </a:solidFill>
              </a:rPr>
              <a:t>Security</a:t>
            </a:r>
            <a:endParaRPr lang="en-US" sz="2200" b="1" dirty="0">
              <a:solidFill>
                <a:srgbClr val="014F6C"/>
              </a:solidFill>
            </a:endParaRP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14F6C"/>
                </a:solidFill>
              </a:rPr>
              <a:t>Web </a:t>
            </a:r>
            <a:r>
              <a:rPr lang="en-US" sz="2200" dirty="0">
                <a:solidFill>
                  <a:srgbClr val="014F6C"/>
                </a:solidFill>
              </a:rPr>
              <a:t>hosting platforms use protocols that protect </a:t>
            </a:r>
            <a:r>
              <a:rPr lang="en-US" sz="2200" dirty="0" smtClean="0">
                <a:solidFill>
                  <a:srgbClr val="014F6C"/>
                </a:solidFill>
              </a:rPr>
              <a:t>network</a:t>
            </a:r>
            <a:r>
              <a:rPr lang="en-US" sz="2200" dirty="0">
                <a:solidFill>
                  <a:srgbClr val="014F6C"/>
                </a:solidFill>
              </a:rPr>
              <a:t> communications, such as secure sockets layer certificates (SSL certificates), to help keep customer sites secure. </a:t>
            </a:r>
          </a:p>
          <a:p>
            <a:pPr marL="17100" lvl="1" indent="540000" fontAlgn="base">
              <a:lnSpc>
                <a:spcPct val="150000"/>
              </a:lnSpc>
              <a:spcAft>
                <a:spcPts val="1200"/>
              </a:spcAft>
            </a:pPr>
            <a:endParaRPr lang="en-US" sz="2200" dirty="0" smtClean="0">
              <a:solidFill>
                <a:srgbClr val="014F6C"/>
              </a:solidFill>
            </a:endParaRPr>
          </a:p>
        </p:txBody>
      </p:sp>
      <p:pic>
        <p:nvPicPr>
          <p:cNvPr id="11268" name="Picture 4" descr="SSL(Secure Sockets Layer) and Its Impor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25" y="4193666"/>
            <a:ext cx="3622751" cy="2037797"/>
          </a:xfrm>
          <a:prstGeom prst="rect">
            <a:avLst/>
          </a:prstGeom>
          <a:noFill/>
          <a:ln>
            <a:solidFill>
              <a:srgbClr val="539A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8786561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14F6C"/>
                </a:solidFill>
              </a:rPr>
              <a:t>Email management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Web hosts provide users with domain-specific </a:t>
            </a:r>
            <a:r>
              <a:rPr lang="en-US" sz="2200" dirty="0" smtClean="0">
                <a:solidFill>
                  <a:srgbClr val="014F6C"/>
                </a:solidFill>
              </a:rPr>
              <a:t>email</a:t>
            </a:r>
            <a:br>
              <a:rPr lang="en-US" sz="2200" dirty="0" smtClean="0">
                <a:solidFill>
                  <a:srgbClr val="014F6C"/>
                </a:solidFill>
              </a:rPr>
            </a:br>
            <a:r>
              <a:rPr lang="en-US" sz="2200" dirty="0" smtClean="0">
                <a:solidFill>
                  <a:srgbClr val="014F6C"/>
                </a:solidFill>
              </a:rPr>
              <a:t>addresses</a:t>
            </a:r>
            <a:r>
              <a:rPr lang="en-US" sz="2200" dirty="0">
                <a:solidFill>
                  <a:srgbClr val="014F6C"/>
                </a:solidFill>
              </a:rPr>
              <a:t>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The number of email addresses a host provides varies by pricing plan.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Web hosts also connect users to an email server by using the POP3 protocol.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The P0P3 protocol enables the checking, sending, receiving and forwarding of emails from a server to a device such as a computer.</a:t>
            </a:r>
          </a:p>
        </p:txBody>
      </p:sp>
      <p:pic>
        <p:nvPicPr>
          <p:cNvPr id="12294" name="Picture 6" descr="POP Protocol | How is Mail Transmitted with its worki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87" y="1853991"/>
            <a:ext cx="3314136" cy="18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 is FTP Tutorial: Overview and Business Use Cases | ExaVault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26554" b="21026"/>
          <a:stretch/>
        </p:blipFill>
        <p:spPr bwMode="auto">
          <a:xfrm>
            <a:off x="4960307" y="4346532"/>
            <a:ext cx="6792365" cy="21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14F6C"/>
                </a:solidFill>
              </a:rPr>
              <a:t>File </a:t>
            </a:r>
            <a:r>
              <a:rPr lang="en-US" sz="2200" b="1" dirty="0">
                <a:solidFill>
                  <a:srgbClr val="014F6C"/>
                </a:solidFill>
              </a:rPr>
              <a:t>transfer protocol (FTP) access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FTP is a network protocol that enables file transfer between a computer and a server.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FTP access enables a website user to download content such as images, videos and PDFs from the site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  <a:endParaRPr lang="en-US" sz="2200" dirty="0">
              <a:solidFill>
                <a:srgbClr val="014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14F6C"/>
                </a:solidFill>
              </a:rPr>
              <a:t>Content </a:t>
            </a:r>
            <a:r>
              <a:rPr lang="en-US" sz="2200" b="1" dirty="0">
                <a:solidFill>
                  <a:srgbClr val="014F6C"/>
                </a:solidFill>
              </a:rPr>
              <a:t>management systems (CMS)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Content management systems enable website contributors to manage digital content and create and edit web pages from a unified dashboard.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CMS platforms such as </a:t>
            </a:r>
            <a:r>
              <a:rPr lang="en-US" sz="2200" b="1" dirty="0">
                <a:solidFill>
                  <a:srgbClr val="014F6C"/>
                </a:solidFill>
              </a:rPr>
              <a:t>WordPress</a:t>
            </a:r>
            <a:r>
              <a:rPr lang="en-US" sz="2200" dirty="0">
                <a:solidFill>
                  <a:srgbClr val="014F6C"/>
                </a:solidFill>
              </a:rPr>
              <a:t> offer templates and other tools that simplify web design and maintenance.</a:t>
            </a:r>
          </a:p>
        </p:txBody>
      </p:sp>
      <p:pic>
        <p:nvPicPr>
          <p:cNvPr id="14338" name="Picture 2" descr="What is a CMS? - Digital Marketing Agenc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10940" r="5999" b="11352"/>
          <a:stretch/>
        </p:blipFill>
        <p:spPr bwMode="auto">
          <a:xfrm>
            <a:off x="6350696" y="4375378"/>
            <a:ext cx="4597052" cy="2225169"/>
          </a:xfrm>
          <a:prstGeom prst="rect">
            <a:avLst/>
          </a:prstGeom>
          <a:noFill/>
          <a:ln>
            <a:solidFill>
              <a:srgbClr val="539A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28098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14F6C"/>
                </a:solidFill>
              </a:rPr>
              <a:t>Technical support</a:t>
            </a:r>
            <a:endParaRPr lang="en-US" sz="2200" b="1" dirty="0">
              <a:solidFill>
                <a:srgbClr val="014F6C"/>
              </a:solidFill>
            </a:endParaRP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Ideally, a web service provider offers on-demand support 24 hours a day, seven days a week.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The amount of time it takes a customer support team to respond to questions or issues can impact website performance and overall user satisfaction.</a:t>
            </a:r>
          </a:p>
        </p:txBody>
      </p:sp>
      <p:pic>
        <p:nvPicPr>
          <p:cNvPr id="15362" name="Picture 2" descr="Why Technical Support Service Becoming A Necessity for Firms - Go4custom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1"/>
          <a:stretch/>
        </p:blipFill>
        <p:spPr bwMode="auto">
          <a:xfrm>
            <a:off x="4134048" y="4835047"/>
            <a:ext cx="3923905" cy="1723982"/>
          </a:xfrm>
          <a:prstGeom prst="rect">
            <a:avLst/>
          </a:prstGeom>
          <a:noFill/>
          <a:ln>
            <a:solidFill>
              <a:srgbClr val="539A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2349016"/>
            <a:ext cx="8618872" cy="32626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14F6C"/>
                </a:solidFill>
              </a:rPr>
              <a:t>Part 1</a:t>
            </a:r>
            <a:br>
              <a:rPr lang="en-US" b="1" dirty="0" smtClean="0">
                <a:solidFill>
                  <a:srgbClr val="014F6C"/>
                </a:solidFill>
              </a:rPr>
            </a:br>
            <a:r>
              <a:rPr lang="en-US" sz="4400" b="1" dirty="0" smtClean="0">
                <a:solidFill>
                  <a:srgbClr val="014F6C"/>
                </a:solidFill>
              </a:rPr>
              <a:t>What </a:t>
            </a:r>
            <a:r>
              <a:rPr lang="en-US" sz="4400" b="1" dirty="0">
                <a:solidFill>
                  <a:srgbClr val="014F6C"/>
                </a:solidFill>
              </a:rPr>
              <a:t>is Web Hosting?</a:t>
            </a:r>
            <a:br>
              <a:rPr lang="en-US" sz="4400" b="1" dirty="0">
                <a:solidFill>
                  <a:srgbClr val="014F6C"/>
                </a:solidFill>
              </a:rPr>
            </a:br>
            <a:r>
              <a:rPr lang="en-US" sz="4400" b="1" dirty="0">
                <a:solidFill>
                  <a:srgbClr val="014F6C"/>
                </a:solidFill>
              </a:rPr>
              <a:t>How web hosting works?</a:t>
            </a:r>
          </a:p>
        </p:txBody>
      </p:sp>
    </p:spTree>
    <p:extLst>
      <p:ext uri="{BB962C8B-B14F-4D97-AF65-F5344CB8AC3E}">
        <p14:creationId xmlns:p14="http://schemas.microsoft.com/office/powerpoint/2010/main" val="30697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6977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do I get started with a </a:t>
            </a:r>
            <a:r>
              <a:rPr lang="en-US" sz="2800" b="1" dirty="0" smtClean="0">
                <a:solidFill>
                  <a:srgbClr val="014F6C"/>
                </a:solidFill>
              </a:rPr>
              <a:t>website?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000" lvl="1" indent="-360000" fontAlgn="base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rgbClr val="014F6C"/>
                </a:solidFill>
              </a:rPr>
              <a:t>Register </a:t>
            </a:r>
            <a:r>
              <a:rPr lang="en-US" sz="2200" b="1" dirty="0">
                <a:solidFill>
                  <a:srgbClr val="014F6C"/>
                </a:solidFill>
              </a:rPr>
              <a:t>a domain:</a:t>
            </a:r>
            <a:r>
              <a:rPr lang="en-US" sz="2200" dirty="0">
                <a:solidFill>
                  <a:srgbClr val="014F6C"/>
                </a:solidFill>
              </a:rPr>
              <a:t> You’ll buy this from a domain name registrar like Domain.com, </a:t>
            </a:r>
            <a:r>
              <a:rPr lang="en-US" sz="2200" dirty="0" err="1">
                <a:solidFill>
                  <a:srgbClr val="014F6C"/>
                </a:solidFill>
              </a:rPr>
              <a:t>Bluehost</a:t>
            </a:r>
            <a:r>
              <a:rPr lang="en-US" sz="2200" dirty="0">
                <a:solidFill>
                  <a:srgbClr val="014F6C"/>
                </a:solidFill>
              </a:rPr>
              <a:t>, </a:t>
            </a:r>
            <a:r>
              <a:rPr lang="en-US" sz="2200" dirty="0" err="1">
                <a:solidFill>
                  <a:srgbClr val="014F6C"/>
                </a:solidFill>
              </a:rPr>
              <a:t>HostGator</a:t>
            </a:r>
            <a:r>
              <a:rPr lang="en-US" sz="2200" dirty="0">
                <a:solidFill>
                  <a:srgbClr val="014F6C"/>
                </a:solidFill>
              </a:rPr>
              <a:t>, </a:t>
            </a:r>
            <a:r>
              <a:rPr lang="en-US" sz="2200" dirty="0" err="1">
                <a:solidFill>
                  <a:srgbClr val="014F6C"/>
                </a:solidFill>
              </a:rPr>
              <a:t>GoDaddy</a:t>
            </a:r>
            <a:r>
              <a:rPr lang="en-US" sz="2200" dirty="0">
                <a:solidFill>
                  <a:srgbClr val="014F6C"/>
                </a:solidFill>
              </a:rPr>
              <a:t>, or Google Domain, just to name a few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  <a:endParaRPr lang="en-US" sz="2200" dirty="0">
              <a:solidFill>
                <a:srgbClr val="014F6C"/>
              </a:solidFill>
            </a:endParaRPr>
          </a:p>
          <a:p>
            <a:pPr marL="1080000" lvl="1" indent="-360000" fontAlgn="base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err="1">
                <a:solidFill>
                  <a:srgbClr val="014F6C"/>
                </a:solidFill>
              </a:rPr>
              <a:t>Nameservers</a:t>
            </a:r>
            <a:r>
              <a:rPr lang="en-US" sz="2200" b="1" dirty="0">
                <a:solidFill>
                  <a:srgbClr val="014F6C"/>
                </a:solidFill>
              </a:rPr>
              <a:t> (DNS):</a:t>
            </a:r>
            <a:r>
              <a:rPr lang="en-US" sz="2200" dirty="0">
                <a:solidFill>
                  <a:srgbClr val="014F6C"/>
                </a:solidFill>
              </a:rPr>
              <a:t> The </a:t>
            </a:r>
            <a:r>
              <a:rPr lang="en-US" sz="2200" dirty="0" err="1">
                <a:solidFill>
                  <a:srgbClr val="014F6C"/>
                </a:solidFill>
              </a:rPr>
              <a:t>nameserver</a:t>
            </a:r>
            <a:r>
              <a:rPr lang="en-US" sz="2200" dirty="0">
                <a:solidFill>
                  <a:srgbClr val="014F6C"/>
                </a:solidFill>
              </a:rPr>
              <a:t> is the middle man that points your website visitors toward the correct IP address. </a:t>
            </a:r>
            <a:r>
              <a:rPr lang="en-US" sz="2200" dirty="0" smtClean="0">
                <a:solidFill>
                  <a:srgbClr val="014F6C"/>
                </a:solidFill>
              </a:rPr>
              <a:t>Some </a:t>
            </a:r>
            <a:r>
              <a:rPr lang="en-US" sz="2200" dirty="0">
                <a:solidFill>
                  <a:srgbClr val="014F6C"/>
                </a:solidFill>
              </a:rPr>
              <a:t>common ones are </a:t>
            </a:r>
            <a:r>
              <a:rPr lang="en-US" sz="2200" dirty="0" err="1">
                <a:solidFill>
                  <a:srgbClr val="014F6C"/>
                </a:solidFill>
              </a:rPr>
              <a:t>CloudFlare</a:t>
            </a:r>
            <a:r>
              <a:rPr lang="en-US" sz="2200" dirty="0">
                <a:solidFill>
                  <a:srgbClr val="014F6C"/>
                </a:solidFill>
              </a:rPr>
              <a:t>, </a:t>
            </a:r>
            <a:r>
              <a:rPr lang="en-US" sz="2200" dirty="0" err="1">
                <a:solidFill>
                  <a:srgbClr val="014F6C"/>
                </a:solidFill>
              </a:rPr>
              <a:t>OpenDNS</a:t>
            </a:r>
            <a:r>
              <a:rPr lang="en-US" sz="2200" dirty="0">
                <a:solidFill>
                  <a:srgbClr val="014F6C"/>
                </a:solidFill>
              </a:rPr>
              <a:t>, </a:t>
            </a:r>
            <a:r>
              <a:rPr lang="en-US" sz="2200" dirty="0" err="1">
                <a:solidFill>
                  <a:srgbClr val="014F6C"/>
                </a:solidFill>
              </a:rPr>
              <a:t>CleanBrowsing</a:t>
            </a:r>
            <a:r>
              <a:rPr lang="en-US" sz="2200" dirty="0">
                <a:solidFill>
                  <a:srgbClr val="014F6C"/>
                </a:solidFill>
              </a:rPr>
              <a:t>, and Google Public DNS.</a:t>
            </a:r>
          </a:p>
          <a:p>
            <a:pPr marL="1080000" lvl="1" indent="-360000" fontAlgn="base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</a:rPr>
              <a:t>Web hosting: </a:t>
            </a:r>
            <a:r>
              <a:rPr lang="en-US" sz="2200" dirty="0">
                <a:solidFill>
                  <a:srgbClr val="C00000"/>
                </a:solidFill>
              </a:rPr>
              <a:t>The actual files that make up the website reside in a server maintained by your web hosting company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What is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Web Hosting?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48411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7200" lvl="1" indent="-3600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Web </a:t>
            </a:r>
            <a:r>
              <a:rPr lang="en-US" sz="2200" dirty="0">
                <a:solidFill>
                  <a:srgbClr val="014F6C"/>
                </a:solidFill>
              </a:rPr>
              <a:t>hosting is a </a:t>
            </a:r>
            <a:r>
              <a:rPr lang="en-US" sz="2200" dirty="0" smtClean="0">
                <a:solidFill>
                  <a:srgbClr val="014F6C"/>
                </a:solidFill>
              </a:rPr>
              <a:t>cloud (Online)</a:t>
            </a:r>
            <a:r>
              <a:rPr lang="en-US" sz="2200" dirty="0">
                <a:solidFill>
                  <a:srgbClr val="014F6C"/>
                </a:solidFill>
              </a:rPr>
              <a:t> service in which a service provider stores all the files that comprise a website on a server and makes the website accessible on the internet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997200" lvl="1" indent="-3600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14F6C"/>
                </a:solidFill>
              </a:rPr>
              <a:t>Websites are built by using files, code, images and applications, all of which needed to be stored on servers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997200" lvl="1" indent="-3600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Web </a:t>
            </a:r>
            <a:r>
              <a:rPr lang="en-US" sz="2200" dirty="0">
                <a:solidFill>
                  <a:srgbClr val="014F6C"/>
                </a:solidFill>
              </a:rPr>
              <a:t>hosts provide, configure and maintain the physical or virtual servers that store all the resources needed to build and run a </a:t>
            </a:r>
            <a:r>
              <a:rPr lang="en-US" sz="2200" dirty="0" smtClean="0">
                <a:solidFill>
                  <a:srgbClr val="014F6C"/>
                </a:solidFill>
              </a:rPr>
              <a:t>website.</a:t>
            </a:r>
          </a:p>
          <a:p>
            <a:pPr marL="997200" lvl="1" indent="-3600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14F6C"/>
                </a:solidFill>
              </a:rPr>
              <a:t>In practice, it usually refers to the service you get from a web hosting provider like </a:t>
            </a:r>
            <a:r>
              <a:rPr lang="en-US" sz="2200" dirty="0">
                <a:solidFill>
                  <a:srgbClr val="014F6C"/>
                </a:solidFill>
                <a:hlinkClick r:id="rId3"/>
              </a:rPr>
              <a:t>one.com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  <a:endParaRPr lang="en-US" sz="2200" dirty="0">
              <a:solidFill>
                <a:srgbClr val="014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What is </a:t>
            </a:r>
            <a:r>
              <a:rPr lang="en-US" sz="2800" b="1" dirty="0" smtClean="0">
                <a:solidFill>
                  <a:srgbClr val="014F6C"/>
                </a:solidFill>
              </a:rPr>
              <a:t>Web Hosting?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7200" lvl="1" indent="-3600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Individuals</a:t>
            </a:r>
            <a:r>
              <a:rPr lang="en-US" sz="2200" dirty="0">
                <a:solidFill>
                  <a:srgbClr val="014F6C"/>
                </a:solidFill>
              </a:rPr>
              <a:t>, small businesses, startups, large enterprises and government organizations all use web hosting platforms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9972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14F6C"/>
                </a:solidFill>
              </a:rPr>
              <a:t>Web hosting providers generally offer features such as scalable storage, compute and bandwidth, security protocols, backups, technical </a:t>
            </a:r>
            <a:r>
              <a:rPr lang="en-US" sz="2200" dirty="0" smtClean="0">
                <a:solidFill>
                  <a:srgbClr val="014F6C"/>
                </a:solidFill>
              </a:rPr>
              <a:t>support.</a:t>
            </a:r>
            <a:endParaRPr lang="en-US" sz="2200" dirty="0">
              <a:solidFill>
                <a:srgbClr val="014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</a:t>
            </a:r>
            <a:r>
              <a:rPr lang="en-US" sz="2800" b="1" dirty="0" smtClean="0">
                <a:solidFill>
                  <a:srgbClr val="014F6C"/>
                </a:solidFill>
              </a:rPr>
              <a:t>works?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40077" y="1853991"/>
            <a:ext cx="103748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Web </a:t>
            </a:r>
            <a:r>
              <a:rPr lang="en-US" sz="2200" dirty="0">
                <a:solidFill>
                  <a:srgbClr val="014F6C"/>
                </a:solidFill>
              </a:rPr>
              <a:t>hosting plans are offered by internet service providers (ISP</a:t>
            </a:r>
            <a:r>
              <a:rPr lang="en-US" sz="2200" dirty="0" smtClean="0">
                <a:solidFill>
                  <a:srgbClr val="014F6C"/>
                </a:solidFill>
              </a:rPr>
              <a:t>), </a:t>
            </a:r>
            <a:r>
              <a:rPr lang="en-US" sz="2200" dirty="0">
                <a:solidFill>
                  <a:srgbClr val="014F6C"/>
                </a:solidFill>
              </a:rPr>
              <a:t>specialized web hosting service providers and cloud service providers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A </a:t>
            </a:r>
            <a:r>
              <a:rPr lang="en-US" sz="2200" dirty="0">
                <a:solidFill>
                  <a:srgbClr val="014F6C"/>
                </a:solidFill>
              </a:rPr>
              <a:t>web hosting provider creates space on a server, or provides a dedicated server, to host a client’s website or web applications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The </a:t>
            </a:r>
            <a:r>
              <a:rPr lang="en-US" sz="2200" dirty="0">
                <a:solidFill>
                  <a:srgbClr val="014F6C"/>
                </a:solidFill>
              </a:rPr>
              <a:t>hosting provider provides a dashboard where the client can manage their websites and applications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The </a:t>
            </a:r>
            <a:r>
              <a:rPr lang="en-US" sz="2200" dirty="0">
                <a:solidFill>
                  <a:srgbClr val="014F6C"/>
                </a:solidFill>
              </a:rPr>
              <a:t>provider also provides access to resources such as CPU, RAM, bandwidth, security features, email management and more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7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</a:t>
            </a:r>
            <a:r>
              <a:rPr lang="en-US" sz="2800" b="1" dirty="0" smtClean="0">
                <a:solidFill>
                  <a:srgbClr val="014F6C"/>
                </a:solidFill>
              </a:rPr>
              <a:t>works?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40077" y="1853991"/>
            <a:ext cx="608764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Hosting </a:t>
            </a:r>
            <a:r>
              <a:rPr lang="en-US" sz="2200" dirty="0">
                <a:solidFill>
                  <a:srgbClr val="014F6C"/>
                </a:solidFill>
              </a:rPr>
              <a:t>options vary depending on workloads, the technical requirements of a business or website and business objectives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7200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When </a:t>
            </a:r>
            <a:r>
              <a:rPr lang="en-US" sz="2200" dirty="0">
                <a:solidFill>
                  <a:srgbClr val="014F6C"/>
                </a:solidFill>
              </a:rPr>
              <a:t>choosing a web hosting solution, enterprises can decide between several hosting options including shared hosting, dedicated hosting and virtual private server (VPS) hosting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</p:txBody>
      </p:sp>
      <p:pic>
        <p:nvPicPr>
          <p:cNvPr id="3074" name="Picture 2" descr="How Much Does Web Hosting Cost in 2025? 5 Costs Expla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40" y="2786014"/>
            <a:ext cx="4546948" cy="2520046"/>
          </a:xfrm>
          <a:prstGeom prst="rect">
            <a:avLst/>
          </a:prstGeom>
          <a:noFill/>
          <a:ln>
            <a:solidFill>
              <a:srgbClr val="539A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14F6C"/>
                </a:solidFill>
              </a:rPr>
              <a:t>How web hosting works?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34886" y="1853991"/>
            <a:ext cx="10080000" cy="50013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7200" lvl="1" indent="-36000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Individuals</a:t>
            </a:r>
            <a:r>
              <a:rPr lang="en-US" sz="2200" dirty="0">
                <a:solidFill>
                  <a:srgbClr val="014F6C"/>
                </a:solidFill>
              </a:rPr>
              <a:t>, small businesses, startups, large enterprises and government organizations all use web hosting platforms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</a:p>
          <a:p>
            <a:pPr marL="997200" lvl="1" indent="-3600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14F6C"/>
                </a:solidFill>
              </a:rPr>
              <a:t>Web </a:t>
            </a:r>
            <a:r>
              <a:rPr lang="en-US" sz="2200" dirty="0">
                <a:solidFill>
                  <a:srgbClr val="014F6C"/>
                </a:solidFill>
              </a:rPr>
              <a:t>hosting providers generally offer features such </a:t>
            </a:r>
            <a:r>
              <a:rPr lang="en-US" sz="2200" dirty="0" smtClean="0">
                <a:solidFill>
                  <a:srgbClr val="014F6C"/>
                </a:solidFill>
              </a:rPr>
              <a:t>as:</a:t>
            </a:r>
          </a:p>
          <a:p>
            <a:pPr marL="1454400" lvl="2" indent="-3600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4F6C"/>
                </a:solidFill>
              </a:rPr>
              <a:t>Storage </a:t>
            </a:r>
            <a:r>
              <a:rPr lang="en-US" sz="2000" dirty="0">
                <a:solidFill>
                  <a:srgbClr val="014F6C"/>
                </a:solidFill>
              </a:rPr>
              <a:t>and compute </a:t>
            </a:r>
            <a:r>
              <a:rPr lang="en-US" sz="2000" dirty="0" smtClean="0">
                <a:solidFill>
                  <a:srgbClr val="014F6C"/>
                </a:solidFill>
              </a:rPr>
              <a:t>resources.</a:t>
            </a:r>
            <a:endParaRPr lang="en-US" sz="2000" dirty="0">
              <a:solidFill>
                <a:srgbClr val="014F6C"/>
              </a:solidFill>
            </a:endParaRPr>
          </a:p>
          <a:p>
            <a:pPr marL="1454400" lvl="2" indent="-3600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4F6C"/>
                </a:solidFill>
              </a:rPr>
              <a:t>Control panel or </a:t>
            </a:r>
            <a:r>
              <a:rPr lang="en-US" sz="2000" dirty="0" smtClean="0">
                <a:solidFill>
                  <a:srgbClr val="014F6C"/>
                </a:solidFill>
              </a:rPr>
              <a:t>dashboard.</a:t>
            </a:r>
            <a:endParaRPr lang="en-US" sz="2000" dirty="0">
              <a:solidFill>
                <a:srgbClr val="014F6C"/>
              </a:solidFill>
            </a:endParaRPr>
          </a:p>
          <a:p>
            <a:pPr marL="1454400" lvl="2" indent="-3600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4F6C"/>
                </a:solidFill>
              </a:rPr>
              <a:t>Bandwidth </a:t>
            </a:r>
            <a:r>
              <a:rPr lang="en-US" sz="2000" dirty="0" smtClean="0">
                <a:solidFill>
                  <a:srgbClr val="014F6C"/>
                </a:solidFill>
              </a:rPr>
              <a:t>allowance.</a:t>
            </a:r>
            <a:endParaRPr lang="en-US" sz="2000" dirty="0">
              <a:solidFill>
                <a:srgbClr val="014F6C"/>
              </a:solidFill>
            </a:endParaRPr>
          </a:p>
          <a:p>
            <a:pPr marL="1454400" lvl="2" indent="-3600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4F6C"/>
                </a:solidFill>
              </a:rPr>
              <a:t>Uptime </a:t>
            </a:r>
            <a:r>
              <a:rPr lang="en-US" sz="2000" dirty="0" smtClean="0">
                <a:solidFill>
                  <a:srgbClr val="014F6C"/>
                </a:solidFill>
              </a:rPr>
              <a:t>guarantees.</a:t>
            </a:r>
            <a:endParaRPr lang="en-US" sz="2000" dirty="0">
              <a:solidFill>
                <a:srgbClr val="014F6C"/>
              </a:solidFill>
            </a:endParaRPr>
          </a:p>
          <a:p>
            <a:pPr marL="1454400" lvl="2" indent="-3600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4F6C"/>
                </a:solidFill>
              </a:rPr>
              <a:t>Security.</a:t>
            </a:r>
            <a:endParaRPr lang="en-US" sz="2000" dirty="0">
              <a:solidFill>
                <a:srgbClr val="014F6C"/>
              </a:solidFill>
            </a:endParaRPr>
          </a:p>
          <a:p>
            <a:pPr marL="1454400" lvl="2" indent="-3600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4F6C"/>
                </a:solidFill>
              </a:rPr>
              <a:t>Email </a:t>
            </a:r>
            <a:r>
              <a:rPr lang="en-US" sz="2000" dirty="0" smtClean="0">
                <a:solidFill>
                  <a:srgbClr val="014F6C"/>
                </a:solidFill>
              </a:rPr>
              <a:t>management.</a:t>
            </a:r>
            <a:endParaRPr lang="en-US" sz="2000" dirty="0">
              <a:solidFill>
                <a:srgbClr val="014F6C"/>
              </a:solidFill>
            </a:endParaRPr>
          </a:p>
          <a:p>
            <a:pPr marL="1454400" lvl="2" indent="-3600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4F6C"/>
                </a:solidFill>
              </a:rPr>
              <a:t>File transfer </a:t>
            </a:r>
            <a:r>
              <a:rPr lang="en-US" sz="2000" dirty="0" smtClean="0">
                <a:solidFill>
                  <a:srgbClr val="014F6C"/>
                </a:solidFill>
              </a:rPr>
              <a:t>protocol.</a:t>
            </a:r>
            <a:endParaRPr lang="en-US" sz="2000" dirty="0">
              <a:solidFill>
                <a:srgbClr val="014F6C"/>
              </a:solidFill>
            </a:endParaRPr>
          </a:p>
          <a:p>
            <a:pPr marL="1454400" lvl="2" indent="-3600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4F6C"/>
                </a:solidFill>
              </a:rPr>
              <a:t>Content management </a:t>
            </a:r>
            <a:r>
              <a:rPr lang="en-US" sz="2000" dirty="0" smtClean="0">
                <a:solidFill>
                  <a:srgbClr val="014F6C"/>
                </a:solidFill>
              </a:rPr>
              <a:t>system.</a:t>
            </a:r>
            <a:endParaRPr lang="en-US" sz="2000" dirty="0">
              <a:solidFill>
                <a:srgbClr val="014F6C"/>
              </a:solidFill>
            </a:endParaRPr>
          </a:p>
          <a:p>
            <a:pPr marL="1454400" lvl="2" indent="-3600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4F6C"/>
                </a:solidFill>
              </a:rPr>
              <a:t>Technical </a:t>
            </a:r>
            <a:r>
              <a:rPr lang="en-US" sz="2000" dirty="0" smtClean="0">
                <a:solidFill>
                  <a:srgbClr val="014F6C"/>
                </a:solidFill>
              </a:rPr>
              <a:t>support.</a:t>
            </a:r>
            <a:endParaRPr lang="en-US" sz="2000" dirty="0">
              <a:solidFill>
                <a:srgbClr val="014F6C"/>
              </a:solidFill>
            </a:endParaRPr>
          </a:p>
        </p:txBody>
      </p:sp>
      <p:pic>
        <p:nvPicPr>
          <p:cNvPr id="4098" name="Picture 2" descr="How to Use cPanel for WordPress (+ the Best Alternativ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16870"/>
          <a:stretch/>
        </p:blipFill>
        <p:spPr bwMode="auto">
          <a:xfrm>
            <a:off x="6538586" y="3903051"/>
            <a:ext cx="5218177" cy="2544962"/>
          </a:xfrm>
          <a:prstGeom prst="rect">
            <a:avLst/>
          </a:prstGeom>
          <a:noFill/>
          <a:ln>
            <a:solidFill>
              <a:srgbClr val="539A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2349016"/>
            <a:ext cx="8618872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14F6C"/>
                </a:solidFill>
              </a:rPr>
              <a:t>Part 2</a:t>
            </a:r>
            <a:br>
              <a:rPr lang="en-US" b="1" dirty="0" smtClean="0">
                <a:solidFill>
                  <a:srgbClr val="014F6C"/>
                </a:solidFill>
              </a:rPr>
            </a:br>
            <a:r>
              <a:rPr lang="en-US" sz="4400" b="1" dirty="0">
                <a:solidFill>
                  <a:srgbClr val="014F6C"/>
                </a:solidFill>
              </a:rPr>
              <a:t>Web hosting features</a:t>
            </a:r>
          </a:p>
        </p:txBody>
      </p:sp>
    </p:spTree>
    <p:extLst>
      <p:ext uri="{BB962C8B-B14F-4D97-AF65-F5344CB8AC3E}">
        <p14:creationId xmlns:p14="http://schemas.microsoft.com/office/powerpoint/2010/main" val="38977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2749</TotalTime>
  <Words>747</Words>
  <Application>Microsoft Office PowerPoint</Application>
  <PresentationFormat>شاشة عريضة</PresentationFormat>
  <Paragraphs>100</Paragraphs>
  <Slides>19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 Web Hosting</vt:lpstr>
      <vt:lpstr>Part 1 What is Web Hosting? How web hosting works?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Part 2 Web hosting features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KSU</cp:lastModifiedBy>
  <cp:revision>218</cp:revision>
  <dcterms:created xsi:type="dcterms:W3CDTF">2022-11-06T07:25:30Z</dcterms:created>
  <dcterms:modified xsi:type="dcterms:W3CDTF">2025-09-07T16:49:45Z</dcterms:modified>
</cp:coreProperties>
</file>