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4"/>
  </p:notesMasterIdLst>
  <p:handoutMasterIdLst>
    <p:handoutMasterId r:id="rId15"/>
  </p:handoutMasterIdLst>
  <p:sldIdLst>
    <p:sldId id="265" r:id="rId2"/>
    <p:sldId id="264" r:id="rId3"/>
    <p:sldId id="276" r:id="rId4"/>
    <p:sldId id="283" r:id="rId5"/>
    <p:sldId id="277" r:id="rId6"/>
    <p:sldId id="271" r:id="rId7"/>
    <p:sldId id="272" r:id="rId8"/>
    <p:sldId id="273" r:id="rId9"/>
    <p:sldId id="274" r:id="rId10"/>
    <p:sldId id="275" r:id="rId11"/>
    <p:sldId id="278" r:id="rId12"/>
    <p:sldId id="279" r:id="rId13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F6C"/>
    <a:srgbClr val="539A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/>
    <p:restoredTop sz="88287" autoAdjust="0"/>
  </p:normalViewPr>
  <p:slideViewPr>
    <p:cSldViewPr snapToGrid="0" snapToObjects="1">
      <p:cViewPr varScale="1">
        <p:scale>
          <a:sx n="77" d="100"/>
          <a:sy n="77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02590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fld id="{74454226-6A59-4905-9641-1FE7AA072F8E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402590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fld id="{EAF9747D-E5F5-457B-8B42-E527E2C1B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67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025636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1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645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1"/>
          <a:lstStyle>
            <a:lvl1pPr algn="r">
              <a:defRPr sz="1300"/>
            </a:lvl1pPr>
          </a:lstStyle>
          <a:p>
            <a:fld id="{F91F178F-5717-4980-88D1-58F27319738D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1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025636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1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645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1" anchor="b"/>
          <a:lstStyle>
            <a:lvl1pPr algn="r">
              <a:defRPr sz="1300"/>
            </a:lvl1pPr>
          </a:lstStyle>
          <a:p>
            <a:fld id="{DBE666C4-5825-49CB-A684-BD8C70F8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77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صورة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8142" y="227009"/>
            <a:ext cx="1781175" cy="692156"/>
          </a:xfrm>
          <a:prstGeom prst="rect">
            <a:avLst/>
          </a:prstGeom>
        </p:spPr>
      </p:pic>
      <p:sp>
        <p:nvSpPr>
          <p:cNvPr id="8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 userDrawn="1"/>
        </p:nvSpPr>
        <p:spPr>
          <a:xfrm>
            <a:off x="2660433" y="449381"/>
            <a:ext cx="687113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39AB0"/>
                </a:solidFill>
              </a:rPr>
              <a:t>WEBT </a:t>
            </a:r>
            <a:r>
              <a:rPr lang="en-US" sz="2400" b="1" dirty="0">
                <a:solidFill>
                  <a:srgbClr val="539AB0"/>
                </a:solidFill>
              </a:rPr>
              <a:t>2411 - Web Hosting &amp; Internet Protocols</a:t>
            </a:r>
          </a:p>
        </p:txBody>
      </p:sp>
    </p:spTree>
    <p:extLst>
      <p:ext uri="{BB962C8B-B14F-4D97-AF65-F5344CB8AC3E}">
        <p14:creationId xmlns:p14="http://schemas.microsoft.com/office/powerpoint/2010/main" val="3862509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1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صورة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367970"/>
            <a:ext cx="1781175" cy="692156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3" t="-3269" r="485" b="23739"/>
          <a:stretch/>
        </p:blipFill>
        <p:spPr>
          <a:xfrm>
            <a:off x="1" y="3178496"/>
            <a:ext cx="3175462" cy="3679504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516" y="2599642"/>
            <a:ext cx="2173432" cy="2013482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0654" y="1364185"/>
            <a:ext cx="891345" cy="3124688"/>
          </a:xfrm>
          <a:prstGeom prst="rect">
            <a:avLst/>
          </a:prstGeom>
        </p:spPr>
      </p:pic>
      <p:sp>
        <p:nvSpPr>
          <p:cNvPr id="11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 userDrawn="1"/>
        </p:nvSpPr>
        <p:spPr>
          <a:xfrm>
            <a:off x="2660433" y="449381"/>
            <a:ext cx="687113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539AB0"/>
                </a:solidFill>
              </a:rPr>
              <a:t>WEBT </a:t>
            </a:r>
            <a:r>
              <a:rPr lang="en-US" sz="2400" b="1" dirty="0">
                <a:solidFill>
                  <a:srgbClr val="539AB0"/>
                </a:solidFill>
              </a:rPr>
              <a:t>2411 - Web Hosting &amp; Internet Protocols</a:t>
            </a:r>
          </a:p>
        </p:txBody>
      </p:sp>
    </p:spTree>
    <p:extLst>
      <p:ext uri="{BB962C8B-B14F-4D97-AF65-F5344CB8AC3E}">
        <p14:creationId xmlns:p14="http://schemas.microsoft.com/office/powerpoint/2010/main" val="3242205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6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11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935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81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5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65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12913-FF92-5D4B-A08C-EAD6C370B4A6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A24F2-7CA6-A54C-8DF8-2B0A9845C8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0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3" t="-3269" r="485" b="23739"/>
          <a:stretch/>
        </p:blipFill>
        <p:spPr>
          <a:xfrm>
            <a:off x="0" y="2090057"/>
            <a:ext cx="4114800" cy="4767943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78" y="1507937"/>
            <a:ext cx="2816358" cy="2609093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0814" y="1630192"/>
            <a:ext cx="1091186" cy="3825248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481943" y="2349016"/>
            <a:ext cx="8618872" cy="238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14F6C"/>
                </a:solidFill>
              </a:rPr>
              <a:t>Introduction to </a:t>
            </a:r>
            <a:r>
              <a:rPr lang="en-US" b="1" dirty="0" smtClean="0">
                <a:solidFill>
                  <a:srgbClr val="014F6C"/>
                </a:solidFill>
              </a:rPr>
              <a:t>the</a:t>
            </a:r>
            <a:br>
              <a:rPr lang="en-US" b="1" dirty="0" smtClean="0">
                <a:solidFill>
                  <a:srgbClr val="014F6C"/>
                </a:solidFill>
              </a:rPr>
            </a:br>
            <a:r>
              <a:rPr lang="en-US" b="1" dirty="0" smtClean="0">
                <a:solidFill>
                  <a:srgbClr val="014F6C"/>
                </a:solidFill>
              </a:rPr>
              <a:t>Internet</a:t>
            </a:r>
            <a:endParaRPr lang="en-US" b="1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06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67100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/>
            <a:r>
              <a:rPr lang="en-US" sz="3200" b="1" dirty="0">
                <a:solidFill>
                  <a:srgbClr val="014F6C"/>
                </a:solidFill>
              </a:rPr>
              <a:t>Common Terms Used in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42934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7200" indent="-457200" fontAlgn="base">
              <a:spcAft>
                <a:spcPts val="600"/>
              </a:spcAft>
              <a:buFont typeface="+mj-lt"/>
              <a:buAutoNum type="arabicPeriod" startAt="5"/>
            </a:pPr>
            <a:r>
              <a:rPr lang="en-US" sz="2800" b="1" dirty="0">
                <a:solidFill>
                  <a:srgbClr val="014F6C"/>
                </a:solidFill>
              </a:rPr>
              <a:t>World Wide </a:t>
            </a:r>
            <a:r>
              <a:rPr lang="en-US" sz="2800" b="1" dirty="0" smtClean="0">
                <a:solidFill>
                  <a:srgbClr val="014F6C"/>
                </a:solidFill>
              </a:rPr>
              <a:t>Web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WWW was </a:t>
            </a:r>
            <a:r>
              <a:rPr lang="en-US" sz="2400" dirty="0">
                <a:solidFill>
                  <a:srgbClr val="014F6C"/>
                </a:solidFill>
              </a:rPr>
              <a:t>invented in 1989 by Tim Berners-Lee, “point-and-click” user interface</a:t>
            </a:r>
            <a:r>
              <a:rPr lang="en-US" sz="24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WWW </a:t>
            </a:r>
            <a:r>
              <a:rPr lang="en-US" sz="2400" dirty="0">
                <a:solidFill>
                  <a:srgbClr val="014F6C"/>
                </a:solidFill>
              </a:rPr>
              <a:t>is based on hypertext, which is a method of linking documents using embedded hyperlinks. Hyperlinks can be text</a:t>
            </a:r>
            <a:r>
              <a:rPr lang="en-US" sz="2400" dirty="0" smtClean="0">
                <a:solidFill>
                  <a:srgbClr val="014F6C"/>
                </a:solidFill>
              </a:rPr>
              <a:t>, or </a:t>
            </a:r>
            <a:r>
              <a:rPr lang="en-US" sz="2400" dirty="0">
                <a:solidFill>
                  <a:srgbClr val="014F6C"/>
                </a:solidFill>
              </a:rPr>
              <a:t>graphics.</a:t>
            </a:r>
          </a:p>
          <a:p>
            <a:pPr marL="637200" indent="-457200" fontAlgn="base">
              <a:spcAft>
                <a:spcPts val="600"/>
              </a:spcAft>
              <a:buFont typeface="+mj-lt"/>
              <a:buAutoNum type="arabicPeriod" startAt="5"/>
            </a:pPr>
            <a:r>
              <a:rPr lang="en-US" sz="2800" b="1" dirty="0" smtClean="0">
                <a:solidFill>
                  <a:srgbClr val="014F6C"/>
                </a:solidFill>
              </a:rPr>
              <a:t>Search </a:t>
            </a:r>
            <a:r>
              <a:rPr lang="en-US" sz="2800" b="1" dirty="0">
                <a:solidFill>
                  <a:srgbClr val="014F6C"/>
                </a:solidFill>
              </a:rPr>
              <a:t>Engine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14F6C"/>
                </a:solidFill>
              </a:rPr>
              <a:t>Search engines are websites that search on the internet on behalf of users and show a listing of results</a:t>
            </a:r>
            <a:r>
              <a:rPr lang="en-US" sz="2400" dirty="0" smtClean="0">
                <a:solidFill>
                  <a:srgbClr val="014F6C"/>
                </a:solidFill>
              </a:rPr>
              <a:t>.</a:t>
            </a:r>
            <a:endParaRPr lang="en-US" sz="2400" dirty="0">
              <a:solidFill>
                <a:srgbClr val="014F6C"/>
              </a:solidFill>
            </a:endParaRP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You </a:t>
            </a:r>
            <a:r>
              <a:rPr lang="en-US" sz="2400" dirty="0">
                <a:solidFill>
                  <a:srgbClr val="014F6C"/>
                </a:solidFill>
              </a:rPr>
              <a:t>can be capable of looking for different online content material which includes photographs, video content material, books, and </a:t>
            </a:r>
            <a:r>
              <a:rPr lang="en-US" sz="2400" dirty="0" smtClean="0">
                <a:solidFill>
                  <a:srgbClr val="014F6C"/>
                </a:solidFill>
              </a:rPr>
              <a:t>news.</a:t>
            </a:r>
            <a:endParaRPr lang="en-US" sz="2400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6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67100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/>
            <a:r>
              <a:rPr lang="en-US" sz="3200" b="1" dirty="0">
                <a:solidFill>
                  <a:srgbClr val="014F6C"/>
                </a:solidFill>
              </a:rPr>
              <a:t>Advantages of the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32316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The </a:t>
            </a:r>
            <a:r>
              <a:rPr lang="en-US" sz="2200" dirty="0">
                <a:solidFill>
                  <a:srgbClr val="014F6C"/>
                </a:solidFill>
              </a:rPr>
              <a:t>best source of a wide range of </a:t>
            </a:r>
            <a:r>
              <a:rPr lang="en-US" sz="2200" dirty="0" smtClean="0">
                <a:solidFill>
                  <a:srgbClr val="014F6C"/>
                </a:solidFill>
              </a:rPr>
              <a:t>information, and recent </a:t>
            </a:r>
            <a:r>
              <a:rPr lang="en-US" sz="2200" dirty="0">
                <a:solidFill>
                  <a:srgbClr val="014F6C"/>
                </a:solidFill>
              </a:rPr>
              <a:t>news.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Keeps </a:t>
            </a:r>
            <a:r>
              <a:rPr lang="en-US" sz="2200" dirty="0">
                <a:solidFill>
                  <a:srgbClr val="014F6C"/>
                </a:solidFill>
              </a:rPr>
              <a:t>you updated with every tick of the </a:t>
            </a:r>
            <a:r>
              <a:rPr lang="en-US" sz="2200" dirty="0" smtClean="0">
                <a:solidFill>
                  <a:srgbClr val="014F6C"/>
                </a:solidFill>
              </a:rPr>
              <a:t>clock</a:t>
            </a:r>
            <a:r>
              <a:rPr lang="en-US" sz="2200" dirty="0">
                <a:solidFill>
                  <a:srgbClr val="014F6C"/>
                </a:solidFill>
              </a:rPr>
              <a:t>.</a:t>
            </a:r>
            <a:endParaRPr lang="en-US" sz="2200" dirty="0" smtClean="0">
              <a:solidFill>
                <a:srgbClr val="014F6C"/>
              </a:solidFill>
            </a:endParaRP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Buying anything without </a:t>
            </a:r>
            <a:r>
              <a:rPr lang="en-US" sz="2200" dirty="0">
                <a:solidFill>
                  <a:srgbClr val="014F6C"/>
                </a:solidFill>
              </a:rPr>
              <a:t>leaving your </a:t>
            </a:r>
            <a:r>
              <a:rPr lang="en-US" sz="2200" dirty="0" smtClean="0">
                <a:solidFill>
                  <a:srgbClr val="014F6C"/>
                </a:solidFill>
              </a:rPr>
              <a:t>house.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Purchasing </a:t>
            </a:r>
            <a:r>
              <a:rPr lang="en-US" sz="2200" dirty="0">
                <a:solidFill>
                  <a:srgbClr val="014F6C"/>
                </a:solidFill>
              </a:rPr>
              <a:t>goods without going to the </a:t>
            </a:r>
            <a:r>
              <a:rPr lang="en-US" sz="2200" dirty="0" smtClean="0">
                <a:solidFill>
                  <a:srgbClr val="014F6C"/>
                </a:solidFill>
              </a:rPr>
              <a:t>store.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Online gaming.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Browsing</a:t>
            </a:r>
            <a:r>
              <a:rPr lang="en-US" sz="2200" dirty="0">
                <a:solidFill>
                  <a:srgbClr val="014F6C"/>
                </a:solidFill>
              </a:rPr>
              <a:t>, music, movies, dramas, and TV series are quickly becoming the most popular ways to pass the time</a:t>
            </a:r>
            <a:r>
              <a:rPr lang="en-US" sz="2200" dirty="0" smtClean="0">
                <a:solidFill>
                  <a:srgbClr val="014F6C"/>
                </a:solidFill>
              </a:rPr>
              <a:t>.</a:t>
            </a:r>
            <a:endParaRPr lang="en-US" sz="2200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23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67100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/>
            <a:r>
              <a:rPr lang="en-US" sz="3200" b="1" dirty="0" smtClean="0">
                <a:solidFill>
                  <a:srgbClr val="014F6C"/>
                </a:solidFill>
              </a:rPr>
              <a:t>Disadvantages </a:t>
            </a:r>
            <a:r>
              <a:rPr lang="en-US" sz="3200" b="1" dirty="0">
                <a:solidFill>
                  <a:srgbClr val="014F6C"/>
                </a:solidFill>
              </a:rPr>
              <a:t>of the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1908215"/>
          </a:xfrm>
          <a:prstGeom prst="rect">
            <a:avLst/>
          </a:prstGeom>
        </p:spPr>
        <p:txBody>
          <a:bodyPr>
            <a:spAutoFit/>
          </a:bodyPr>
          <a:lstStyle/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Spending </a:t>
            </a:r>
            <a:r>
              <a:rPr lang="en-US" sz="2200" dirty="0">
                <a:solidFill>
                  <a:srgbClr val="014F6C"/>
                </a:solidFill>
              </a:rPr>
              <a:t>too much time on the </a:t>
            </a:r>
            <a:r>
              <a:rPr lang="en-US" sz="2200" dirty="0" smtClean="0">
                <a:solidFill>
                  <a:srgbClr val="014F6C"/>
                </a:solidFill>
              </a:rPr>
              <a:t>internet.</a:t>
            </a:r>
            <a:endParaRPr lang="en-US" sz="2200" dirty="0">
              <a:solidFill>
                <a:srgbClr val="014F6C"/>
              </a:solidFill>
            </a:endParaRP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Internet addiction, which is </a:t>
            </a:r>
            <a:r>
              <a:rPr lang="en-US" sz="2200" dirty="0">
                <a:solidFill>
                  <a:srgbClr val="014F6C"/>
                </a:solidFill>
              </a:rPr>
              <a:t>quite dangerous </a:t>
            </a:r>
            <a:r>
              <a:rPr lang="en-US" sz="2200" dirty="0" smtClean="0">
                <a:solidFill>
                  <a:srgbClr val="014F6C"/>
                </a:solidFill>
              </a:rPr>
              <a:t>on children.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It </a:t>
            </a:r>
            <a:r>
              <a:rPr lang="en-US" sz="2200" dirty="0">
                <a:solidFill>
                  <a:srgbClr val="014F6C"/>
                </a:solidFill>
              </a:rPr>
              <a:t>is </a:t>
            </a:r>
            <a:r>
              <a:rPr lang="en-US" sz="2200" dirty="0" smtClean="0">
                <a:solidFill>
                  <a:srgbClr val="014F6C"/>
                </a:solidFill>
              </a:rPr>
              <a:t>easy </a:t>
            </a:r>
            <a:r>
              <a:rPr lang="en-US" sz="2200" dirty="0">
                <a:solidFill>
                  <a:srgbClr val="014F6C"/>
                </a:solidFill>
              </a:rPr>
              <a:t>to decipher </a:t>
            </a:r>
            <a:r>
              <a:rPr lang="en-US" sz="2200" dirty="0" smtClean="0">
                <a:solidFill>
                  <a:srgbClr val="014F6C"/>
                </a:solidFill>
              </a:rPr>
              <a:t>chat </a:t>
            </a:r>
            <a:r>
              <a:rPr lang="en-US" sz="2200" dirty="0">
                <a:solidFill>
                  <a:srgbClr val="014F6C"/>
                </a:solidFill>
              </a:rPr>
              <a:t>or email </a:t>
            </a:r>
            <a:r>
              <a:rPr lang="en-US" sz="2200" dirty="0" smtClean="0">
                <a:solidFill>
                  <a:srgbClr val="014F6C"/>
                </a:solidFill>
              </a:rPr>
              <a:t>messages from the </a:t>
            </a:r>
            <a:r>
              <a:rPr lang="en-US" sz="2200" dirty="0">
                <a:solidFill>
                  <a:srgbClr val="014F6C"/>
                </a:solidFill>
              </a:rPr>
              <a:t>hacking community.</a:t>
            </a:r>
          </a:p>
          <a:p>
            <a:pPr marL="997200" lvl="1" indent="-360000" fontAlgn="base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14F6C"/>
                </a:solidFill>
              </a:rPr>
              <a:t>Less </a:t>
            </a:r>
            <a:r>
              <a:rPr lang="en-US" sz="2200" dirty="0">
                <a:solidFill>
                  <a:srgbClr val="014F6C"/>
                </a:solidFill>
              </a:rPr>
              <a:t>social interactions among people.</a:t>
            </a:r>
          </a:p>
        </p:txBody>
      </p:sp>
    </p:spTree>
    <p:extLst>
      <p:ext uri="{BB962C8B-B14F-4D97-AF65-F5344CB8AC3E}">
        <p14:creationId xmlns:p14="http://schemas.microsoft.com/office/powerpoint/2010/main" val="19450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4881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 smtClean="0">
                <a:solidFill>
                  <a:srgbClr val="014F6C"/>
                </a:solidFill>
              </a:rPr>
              <a:t>Introduction to the 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14F6C"/>
                </a:solidFill>
              </a:rPr>
              <a:t>Network</a:t>
            </a:r>
            <a:r>
              <a:rPr lang="en-US" sz="2400" b="1" dirty="0">
                <a:solidFill>
                  <a:srgbClr val="014F6C"/>
                </a:solidFill>
              </a:rPr>
              <a:t> </a:t>
            </a:r>
            <a:r>
              <a:rPr lang="en-US" sz="2400" dirty="0">
                <a:solidFill>
                  <a:srgbClr val="014F6C"/>
                </a:solidFill>
              </a:rPr>
              <a:t>is a group of two or more computer systems </a:t>
            </a:r>
            <a:r>
              <a:rPr lang="en-US" sz="2400" dirty="0" smtClean="0">
                <a:solidFill>
                  <a:srgbClr val="014F6C"/>
                </a:solidFill>
              </a:rPr>
              <a:t>(hosts).</a:t>
            </a:r>
            <a:endParaRPr lang="en-US" sz="2400" b="1" dirty="0" smtClean="0">
              <a:solidFill>
                <a:srgbClr val="014F6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14F6C"/>
                </a:solidFill>
              </a:rPr>
              <a:t>Internet</a:t>
            </a:r>
            <a:r>
              <a:rPr lang="en-US" sz="2400" dirty="0">
                <a:solidFill>
                  <a:srgbClr val="014F6C"/>
                </a:solidFill>
              </a:rPr>
              <a:t> is a group of computer systems connected from all around the </a:t>
            </a:r>
            <a:r>
              <a:rPr lang="en-US" sz="2400" dirty="0" smtClean="0">
                <a:solidFill>
                  <a:srgbClr val="014F6C"/>
                </a:solidFill>
              </a:rPr>
              <a:t>world.</a:t>
            </a:r>
          </a:p>
        </p:txBody>
      </p:sp>
    </p:spTree>
    <p:extLst>
      <p:ext uri="{BB962C8B-B14F-4D97-AF65-F5344CB8AC3E}">
        <p14:creationId xmlns:p14="http://schemas.microsoft.com/office/powerpoint/2010/main" val="122469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4881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14F6C"/>
                </a:solidFill>
              </a:rPr>
              <a:t>History of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46517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The Internet began in 1969 as a project of the U.S. Department of Defense called ARPANET, or Advanced Research Projects Agency Network</a:t>
            </a:r>
            <a:r>
              <a:rPr lang="en-US" sz="2400" b="1" dirty="0" smtClean="0">
                <a:solidFill>
                  <a:srgbClr val="014F6C"/>
                </a:solidFill>
              </a:rPr>
              <a:t>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14F6C"/>
                </a:solidFill>
              </a:rPr>
              <a:t>The </a:t>
            </a:r>
            <a:r>
              <a:rPr lang="en-US" sz="2400" b="1" dirty="0">
                <a:solidFill>
                  <a:srgbClr val="014F6C"/>
                </a:solidFill>
              </a:rPr>
              <a:t>goal of this project was to design a nationwide computer network that could withstand major disasters</a:t>
            </a:r>
            <a:r>
              <a:rPr lang="en-US" sz="2400" b="1" dirty="0" smtClean="0">
                <a:solidFill>
                  <a:srgbClr val="014F6C"/>
                </a:solidFill>
              </a:rPr>
              <a:t>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14F6C"/>
                </a:solidFill>
              </a:rPr>
              <a:t>Due </a:t>
            </a:r>
            <a:r>
              <a:rPr lang="en-US" sz="2400" b="1" dirty="0">
                <a:solidFill>
                  <a:srgbClr val="014F6C"/>
                </a:solidFill>
              </a:rPr>
              <a:t>to the decentralized structure of the </a:t>
            </a:r>
            <a:r>
              <a:rPr lang="en-US" sz="2400" b="1" dirty="0" smtClean="0">
                <a:solidFill>
                  <a:srgbClr val="014F6C"/>
                </a:solidFill>
              </a:rPr>
              <a:t>network, if </a:t>
            </a:r>
            <a:r>
              <a:rPr lang="en-US" sz="2400" b="1" dirty="0">
                <a:solidFill>
                  <a:srgbClr val="014F6C"/>
                </a:solidFill>
              </a:rPr>
              <a:t>one part of the network was destroyed, the other parts would continue to </a:t>
            </a:r>
            <a:r>
              <a:rPr lang="en-US" sz="2400" b="1" dirty="0" smtClean="0">
                <a:solidFill>
                  <a:srgbClr val="014F6C"/>
                </a:solidFill>
              </a:rPr>
              <a:t>function.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In the early days of ARPANET, there were four computers in the United States attached to the network</a:t>
            </a:r>
            <a:r>
              <a:rPr lang="en-US" sz="2400" b="1" dirty="0" smtClean="0">
                <a:solidFill>
                  <a:srgbClr val="014F6C"/>
                </a:solidFill>
              </a:rPr>
              <a:t>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Today, there are millions all over the world.</a:t>
            </a:r>
          </a:p>
        </p:txBody>
      </p:sp>
    </p:spTree>
    <p:extLst>
      <p:ext uri="{BB962C8B-B14F-4D97-AF65-F5344CB8AC3E}">
        <p14:creationId xmlns:p14="http://schemas.microsoft.com/office/powerpoint/2010/main" val="263463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4881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14F6C"/>
                </a:solidFill>
              </a:rPr>
              <a:t>History of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2740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rgbClr val="014F6C"/>
                </a:solidFill>
              </a:rPr>
              <a:t>In </a:t>
            </a:r>
            <a:r>
              <a:rPr lang="en-US" sz="2400" b="1" dirty="0">
                <a:solidFill>
                  <a:srgbClr val="014F6C"/>
                </a:solidFill>
              </a:rPr>
              <a:t>the Internet's early days (the 1960s and 1970s), only government, military, and educational institutions had computers connected to the Internet</a:t>
            </a:r>
            <a:r>
              <a:rPr lang="en-US" sz="2400" b="1" dirty="0" smtClean="0">
                <a:solidFill>
                  <a:srgbClr val="014F6C"/>
                </a:solidFill>
              </a:rPr>
              <a:t>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Internet Service Providers (ISPs) lease Internet connections from the backbone providers and sell connections (also called Internet accounts) to consumers</a:t>
            </a:r>
            <a:r>
              <a:rPr lang="en-US" sz="2400" b="1" dirty="0" smtClean="0">
                <a:solidFill>
                  <a:srgbClr val="014F6C"/>
                </a:solidFill>
              </a:rPr>
              <a:t>.</a:t>
            </a:r>
            <a:endParaRPr lang="en-US" sz="2400" b="1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88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9834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>
                <a:solidFill>
                  <a:srgbClr val="014F6C"/>
                </a:solidFill>
              </a:rPr>
              <a:t>Differentiation between Network and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19279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A network is made of computer systems that are </a:t>
            </a:r>
            <a:r>
              <a:rPr lang="en-US" sz="2400" b="1" dirty="0" smtClean="0">
                <a:solidFill>
                  <a:srgbClr val="014F6C"/>
                </a:solidFill>
              </a:rPr>
              <a:t>related </a:t>
            </a:r>
            <a:r>
              <a:rPr lang="en-US" sz="2400" b="1" dirty="0">
                <a:solidFill>
                  <a:srgbClr val="014F6C"/>
                </a:solidFill>
              </a:rPr>
              <a:t>and may be used as a personal laptop at the same time as additionally sharing records.</a:t>
            </a:r>
          </a:p>
          <a:p>
            <a:pPr marL="360000" indent="-360000" fontAlgn="base">
              <a:lnSpc>
                <a:spcPct val="110000"/>
              </a:lnSpc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14F6C"/>
                </a:solidFill>
              </a:rPr>
              <a:t>The Internet</a:t>
            </a:r>
            <a:r>
              <a:rPr lang="en-US" sz="2400" b="1" dirty="0">
                <a:solidFill>
                  <a:srgbClr val="014F6C"/>
                </a:solidFill>
              </a:rPr>
              <a:t> is the way that </a:t>
            </a:r>
            <a:r>
              <a:rPr lang="en-US" sz="2400" b="1" dirty="0">
                <a:solidFill>
                  <a:srgbClr val="014F6C"/>
                </a:solidFill>
              </a:rPr>
              <a:t>connects those </a:t>
            </a:r>
            <a:r>
              <a:rPr lang="en-US" sz="2400" b="1" dirty="0">
                <a:solidFill>
                  <a:srgbClr val="014F6C"/>
                </a:solidFill>
              </a:rPr>
              <a:t>networks </a:t>
            </a:r>
            <a:r>
              <a:rPr lang="en-US" sz="2400" b="1" dirty="0">
                <a:solidFill>
                  <a:srgbClr val="014F6C"/>
                </a:solidFill>
              </a:rPr>
              <a:t>and creates a brand new </a:t>
            </a:r>
            <a:r>
              <a:rPr lang="en-US" sz="2400" b="1" dirty="0">
                <a:solidFill>
                  <a:srgbClr val="014F6C"/>
                </a:solidFill>
              </a:rPr>
              <a:t>community</a:t>
            </a:r>
            <a:r>
              <a:rPr lang="en-US" sz="2400" b="1" dirty="0">
                <a:solidFill>
                  <a:srgbClr val="014F6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006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4881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 smtClean="0">
                <a:solidFill>
                  <a:srgbClr val="014F6C"/>
                </a:solidFill>
              </a:rPr>
              <a:t>Uses of the 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42565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0000" indent="-360000" fontAlgn="base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rgbClr val="014F6C"/>
                </a:solidFill>
              </a:rPr>
              <a:t>E-mail</a:t>
            </a:r>
          </a:p>
          <a:p>
            <a:pPr marL="997200" lvl="1" indent="-360000" fontAlgn="base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An electronic message sent across a network from one computer user to other/s.</a:t>
            </a:r>
          </a:p>
          <a:p>
            <a:pPr marL="997200" lvl="1" indent="-360000" fontAlgn="base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An internet service in which messages are sent from/received by servers.</a:t>
            </a:r>
          </a:p>
          <a:p>
            <a:pPr marL="540000" indent="-360000" fontAlgn="base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rgbClr val="014F6C"/>
                </a:solidFill>
              </a:rPr>
              <a:t>Web Chat</a:t>
            </a:r>
          </a:p>
          <a:p>
            <a:pPr marL="997200" lvl="1" indent="-360000" fontAlgn="base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An application </a:t>
            </a:r>
            <a:r>
              <a:rPr lang="en-US" sz="2000" dirty="0">
                <a:solidFill>
                  <a:srgbClr val="014F6C"/>
                </a:solidFill>
              </a:rPr>
              <a:t>that allows you to send and receive messages in real-time with others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User </a:t>
            </a:r>
            <a:r>
              <a:rPr lang="en-US" sz="2000" dirty="0">
                <a:solidFill>
                  <a:srgbClr val="014F6C"/>
                </a:solidFill>
              </a:rPr>
              <a:t>can log on to specific websites and talk with a variety of other users online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  <a:p>
            <a:pPr marL="540000" indent="-360000" fontAlgn="base">
              <a:lnSpc>
                <a:spcPct val="13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rgbClr val="014F6C"/>
                </a:solidFill>
              </a:rPr>
              <a:t>World Wide Web</a:t>
            </a:r>
          </a:p>
          <a:p>
            <a:pPr marL="997200" lvl="1" indent="-360000" fontAlgn="base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The World Wide Web is the Internet's most popular information exchange service.</a:t>
            </a:r>
          </a:p>
          <a:p>
            <a:pPr marL="997200" lvl="1" indent="-360000" fontAlgn="base">
              <a:lnSpc>
                <a:spcPct val="130000"/>
              </a:lnSpc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It </a:t>
            </a:r>
            <a:r>
              <a:rPr lang="en-US" sz="2000" dirty="0">
                <a:solidFill>
                  <a:srgbClr val="014F6C"/>
                </a:solidFill>
              </a:rPr>
              <a:t>provides users with access to a large number of documents that are linked </a:t>
            </a:r>
            <a:r>
              <a:rPr lang="en-US" sz="2000" dirty="0" smtClean="0">
                <a:solidFill>
                  <a:srgbClr val="014F6C"/>
                </a:solidFill>
              </a:rPr>
              <a:t>together.</a:t>
            </a:r>
            <a:endParaRPr lang="en-US" sz="2000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19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48812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b="1" dirty="0" smtClean="0">
                <a:solidFill>
                  <a:srgbClr val="014F6C"/>
                </a:solidFill>
              </a:rPr>
              <a:t>Uses of the 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37394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7200" indent="-457200" fontAlgn="base">
              <a:spcAft>
                <a:spcPts val="600"/>
              </a:spcAft>
              <a:buFont typeface="+mj-lt"/>
              <a:buAutoNum type="arabicPeriod" startAt="4"/>
            </a:pPr>
            <a:r>
              <a:rPr lang="en-US" sz="2400" b="1" dirty="0" smtClean="0">
                <a:solidFill>
                  <a:srgbClr val="014F6C"/>
                </a:solidFill>
              </a:rPr>
              <a:t>E-commerce</a:t>
            </a:r>
          </a:p>
          <a:p>
            <a:pPr marL="997200" lvl="1" indent="-360000" fontAlgn="base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An electronic </a:t>
            </a:r>
            <a:r>
              <a:rPr lang="en-US" sz="2400" dirty="0">
                <a:solidFill>
                  <a:srgbClr val="014F6C"/>
                </a:solidFill>
              </a:rPr>
              <a:t>business transactions made over the Internet</a:t>
            </a:r>
            <a:r>
              <a:rPr lang="en-US" sz="24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It </a:t>
            </a:r>
            <a:r>
              <a:rPr lang="en-US" sz="2400" dirty="0">
                <a:solidFill>
                  <a:srgbClr val="014F6C"/>
                </a:solidFill>
              </a:rPr>
              <a:t>encompasses a wide range of product and service-related online business activities.</a:t>
            </a:r>
          </a:p>
          <a:p>
            <a:pPr marL="540000" indent="-360000" fontAlgn="base">
              <a:spcAft>
                <a:spcPts val="600"/>
              </a:spcAft>
              <a:buFont typeface="+mj-lt"/>
              <a:buAutoNum type="arabicPeriod" startAt="4"/>
            </a:pPr>
            <a:r>
              <a:rPr lang="en-US" sz="2400" b="1" dirty="0">
                <a:solidFill>
                  <a:srgbClr val="014F6C"/>
                </a:solidFill>
              </a:rPr>
              <a:t>Internet </a:t>
            </a:r>
            <a:r>
              <a:rPr lang="en-US" sz="2400" b="1" dirty="0" smtClean="0">
                <a:solidFill>
                  <a:srgbClr val="014F6C"/>
                </a:solidFill>
              </a:rPr>
              <a:t>telephony</a:t>
            </a:r>
          </a:p>
          <a:p>
            <a:pPr marL="997200" lvl="1" indent="-360000" fontAlgn="base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14F6C"/>
                </a:solidFill>
              </a:rPr>
              <a:t>The technique that converts analog speech impulses into digital </a:t>
            </a:r>
            <a:r>
              <a:rPr lang="en-US" sz="2400" dirty="0" smtClean="0">
                <a:solidFill>
                  <a:srgbClr val="014F6C"/>
                </a:solidFill>
              </a:rPr>
              <a:t>signals.</a:t>
            </a:r>
          </a:p>
          <a:p>
            <a:pPr marL="540000" indent="-360000" fontAlgn="base">
              <a:spcAft>
                <a:spcPts val="600"/>
              </a:spcAft>
              <a:buFont typeface="+mj-lt"/>
              <a:buAutoNum type="arabicPeriod" startAt="4"/>
            </a:pPr>
            <a:r>
              <a:rPr lang="en-US" sz="2400" b="1" dirty="0" smtClean="0">
                <a:solidFill>
                  <a:srgbClr val="014F6C"/>
                </a:solidFill>
              </a:rPr>
              <a:t>Video conferencing</a:t>
            </a:r>
          </a:p>
          <a:p>
            <a:pPr marL="997200" lvl="1" indent="-360000" fontAlgn="base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14F6C"/>
                </a:solidFill>
              </a:rPr>
              <a:t>The </a:t>
            </a:r>
            <a:r>
              <a:rPr lang="en-US" sz="2400" dirty="0">
                <a:solidFill>
                  <a:srgbClr val="014F6C"/>
                </a:solidFill>
              </a:rPr>
              <a:t>use of voice and images to communicate amongst users</a:t>
            </a:r>
            <a:r>
              <a:rPr lang="en-US" sz="2400" dirty="0" smtClean="0">
                <a:solidFill>
                  <a:srgbClr val="014F6C"/>
                </a:solidFill>
              </a:rPr>
              <a:t>.</a:t>
            </a:r>
            <a:endParaRPr lang="en-US" sz="2400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7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67100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/>
            <a:r>
              <a:rPr lang="en-US" sz="3200" b="1" dirty="0">
                <a:solidFill>
                  <a:srgbClr val="014F6C"/>
                </a:solidFill>
              </a:rPr>
              <a:t>Common Terms Used in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32162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7200" indent="-457200" fontAlgn="base"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 smtClean="0">
                <a:solidFill>
                  <a:srgbClr val="014F6C"/>
                </a:solidFill>
              </a:rPr>
              <a:t>Web </a:t>
            </a:r>
            <a:r>
              <a:rPr lang="en-US" sz="2400" b="1" dirty="0">
                <a:solidFill>
                  <a:srgbClr val="014F6C"/>
                </a:solidFill>
              </a:rPr>
              <a:t>Client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The client (or user) side of the Internet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  <a:endParaRPr lang="ar-SA" sz="2000" dirty="0" smtClean="0">
              <a:solidFill>
                <a:srgbClr val="014F6C"/>
              </a:solidFill>
            </a:endParaRP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The </a:t>
            </a:r>
            <a:r>
              <a:rPr lang="en-US" sz="2000" dirty="0">
                <a:solidFill>
                  <a:srgbClr val="014F6C"/>
                </a:solidFill>
              </a:rPr>
              <a:t>Web browser on the user's computer or mobile device is referred to as a Web </a:t>
            </a:r>
            <a:r>
              <a:rPr lang="en-US" sz="2000" dirty="0" smtClean="0">
                <a:solidFill>
                  <a:srgbClr val="014F6C"/>
                </a:solidFill>
              </a:rPr>
              <a:t>client.</a:t>
            </a:r>
            <a:endParaRPr lang="en-US" sz="2000" dirty="0">
              <a:solidFill>
                <a:srgbClr val="014F6C"/>
              </a:solidFill>
            </a:endParaRPr>
          </a:p>
          <a:p>
            <a:pPr marL="637200" indent="-457200" fontAlgn="base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b="1" dirty="0">
                <a:solidFill>
                  <a:srgbClr val="014F6C"/>
                </a:solidFill>
              </a:rPr>
              <a:t>Web browser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A web browser is a software program software that searches for, retrieves, and presentations material which includes Web pages, photos, videos, and different </a:t>
            </a:r>
            <a:r>
              <a:rPr lang="en-US" sz="2000" dirty="0" smtClean="0">
                <a:solidFill>
                  <a:srgbClr val="014F6C"/>
                </a:solidFill>
              </a:rPr>
              <a:t>files.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Example - </a:t>
            </a:r>
            <a:r>
              <a:rPr lang="en-US" sz="2000" dirty="0">
                <a:solidFill>
                  <a:srgbClr val="014F6C"/>
                </a:solidFill>
              </a:rPr>
              <a:t>Mozilla Firefox, Microsoft Edge, Google Chrome, Safari </a:t>
            </a:r>
            <a:r>
              <a:rPr lang="en-US" sz="2000" dirty="0" smtClean="0">
                <a:solidFill>
                  <a:srgbClr val="014F6C"/>
                </a:solidFill>
              </a:rPr>
              <a:t>etc.</a:t>
            </a:r>
            <a:endParaRPr lang="en-US" sz="2000" dirty="0">
              <a:solidFill>
                <a:srgbClr val="014F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68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ربع نص 6">
            <a:extLst>
              <a:ext uri="{FF2B5EF4-FFF2-40B4-BE49-F238E27FC236}">
                <a16:creationId xmlns:a16="http://schemas.microsoft.com/office/drawing/2014/main" id="{717B67D3-4DCE-6E49-9BCB-07D80C5E3F2B}"/>
              </a:ext>
            </a:extLst>
          </p:cNvPr>
          <p:cNvSpPr txBox="1"/>
          <p:nvPr/>
        </p:nvSpPr>
        <p:spPr>
          <a:xfrm>
            <a:off x="387387" y="1222267"/>
            <a:ext cx="671009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/>
            <a:r>
              <a:rPr lang="en-US" sz="3200" b="1" dirty="0">
                <a:solidFill>
                  <a:srgbClr val="014F6C"/>
                </a:solidFill>
              </a:rPr>
              <a:t>Common Terms Used in </a:t>
            </a:r>
            <a:r>
              <a:rPr lang="en-US" sz="3200" b="1" dirty="0" smtClean="0">
                <a:solidFill>
                  <a:srgbClr val="014F6C"/>
                </a:solidFill>
              </a:rPr>
              <a:t>Internet</a:t>
            </a:r>
            <a:endParaRPr lang="en-US" sz="3200" b="1" dirty="0">
              <a:solidFill>
                <a:srgbClr val="014F6C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1534886" y="1853991"/>
            <a:ext cx="10080000" cy="3754874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7200" indent="-457200" fontAlgn="base">
              <a:spcAft>
                <a:spcPts val="600"/>
              </a:spcAft>
              <a:buFont typeface="+mj-lt"/>
              <a:buAutoNum type="arabicPeriod" startAt="3"/>
            </a:pPr>
            <a:r>
              <a:rPr lang="en-US" sz="2400" b="1" dirty="0" smtClean="0">
                <a:solidFill>
                  <a:srgbClr val="014F6C"/>
                </a:solidFill>
              </a:rPr>
              <a:t>Webpage</a:t>
            </a:r>
            <a:endParaRPr lang="en-US" sz="2400" b="1" dirty="0">
              <a:solidFill>
                <a:srgbClr val="014F6C"/>
              </a:solidFill>
            </a:endParaRP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14F6C"/>
                </a:solidFill>
              </a:rPr>
              <a:t>An </a:t>
            </a:r>
            <a:r>
              <a:rPr lang="en-US" sz="2000" dirty="0" smtClean="0">
                <a:solidFill>
                  <a:srgbClr val="014F6C"/>
                </a:solidFill>
              </a:rPr>
              <a:t>Internet </a:t>
            </a:r>
            <a:r>
              <a:rPr lang="en-US" sz="2000" dirty="0">
                <a:solidFill>
                  <a:srgbClr val="014F6C"/>
                </a:solidFill>
              </a:rPr>
              <a:t>web page </a:t>
            </a:r>
            <a:r>
              <a:rPr lang="en-US" sz="2000" dirty="0" smtClean="0">
                <a:solidFill>
                  <a:srgbClr val="014F6C"/>
                </a:solidFill>
              </a:rPr>
              <a:t>is </a:t>
            </a:r>
            <a:r>
              <a:rPr lang="en-US" sz="2000" dirty="0">
                <a:solidFill>
                  <a:srgbClr val="014F6C"/>
                </a:solidFill>
              </a:rPr>
              <a:t>a report that may be regarded in an </a:t>
            </a:r>
            <a:r>
              <a:rPr lang="en-US" sz="2000" dirty="0" smtClean="0">
                <a:solidFill>
                  <a:srgbClr val="014F6C"/>
                </a:solidFill>
              </a:rPr>
              <a:t>Internet </a:t>
            </a:r>
            <a:r>
              <a:rPr lang="en-US" sz="2000" dirty="0">
                <a:solidFill>
                  <a:srgbClr val="014F6C"/>
                </a:solidFill>
              </a:rPr>
              <a:t>browser at the World Wide Web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HTML </a:t>
            </a:r>
            <a:r>
              <a:rPr lang="en-US" sz="2000" dirty="0">
                <a:solidFill>
                  <a:srgbClr val="014F6C"/>
                </a:solidFill>
              </a:rPr>
              <a:t>(</a:t>
            </a:r>
            <a:r>
              <a:rPr lang="en-US" sz="2000" dirty="0" err="1">
                <a:solidFill>
                  <a:srgbClr val="014F6C"/>
                </a:solidFill>
              </a:rPr>
              <a:t>HyperText</a:t>
            </a:r>
            <a:r>
              <a:rPr lang="en-US" sz="2000" dirty="0">
                <a:solidFill>
                  <a:srgbClr val="014F6C"/>
                </a:solidFill>
              </a:rPr>
              <a:t> Markup Language) and CSS (Cascading Style Sheet) are used to generate the primary shape of an internet web page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The </a:t>
            </a:r>
            <a:r>
              <a:rPr lang="en-US" sz="2000" dirty="0">
                <a:solidFill>
                  <a:srgbClr val="014F6C"/>
                </a:solidFill>
              </a:rPr>
              <a:t>home web page is the beginning or first web page of an internet site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  <a:endParaRPr lang="en-US" sz="2000" dirty="0">
              <a:solidFill>
                <a:srgbClr val="014F6C"/>
              </a:solidFill>
            </a:endParaRPr>
          </a:p>
          <a:p>
            <a:pPr marL="637200" indent="-457200" fontAlgn="base">
              <a:spcAft>
                <a:spcPts val="600"/>
              </a:spcAft>
              <a:buFont typeface="+mj-lt"/>
              <a:buAutoNum type="arabicPeriod" startAt="3"/>
            </a:pPr>
            <a:r>
              <a:rPr lang="en-US" sz="2400" b="1" dirty="0">
                <a:solidFill>
                  <a:srgbClr val="014F6C"/>
                </a:solidFill>
              </a:rPr>
              <a:t>Website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An </a:t>
            </a:r>
            <a:r>
              <a:rPr lang="en-US" sz="2000" dirty="0">
                <a:solidFill>
                  <a:srgbClr val="014F6C"/>
                </a:solidFill>
              </a:rPr>
              <a:t>internet site (abbreviated as "website" or "site") is a group of online pages connected collectively through links and saved on an internet server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  <a:p>
            <a:pPr marL="997200" lvl="1" indent="-360000" fontAlgn="base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14F6C"/>
                </a:solidFill>
              </a:rPr>
              <a:t>By </a:t>
            </a:r>
            <a:r>
              <a:rPr lang="en-US" sz="2000" dirty="0">
                <a:solidFill>
                  <a:srgbClr val="014F6C"/>
                </a:solidFill>
              </a:rPr>
              <a:t>clicking on links, a tourist can pass from one web page to the next</a:t>
            </a:r>
            <a:r>
              <a:rPr lang="en-US" sz="2000" dirty="0" smtClean="0">
                <a:solidFill>
                  <a:srgbClr val="014F6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84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2829</TotalTime>
  <Words>766</Words>
  <Application>Microsoft Office PowerPoint</Application>
  <PresentationFormat>شاشة عريضة</PresentationFormat>
  <Paragraphs>68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Theme</vt:lpstr>
      <vt:lpstr>Introduction to the Internet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KSU</cp:lastModifiedBy>
  <cp:revision>106</cp:revision>
  <cp:lastPrinted>2025-08-29T07:16:07Z</cp:lastPrinted>
  <dcterms:created xsi:type="dcterms:W3CDTF">2022-11-06T07:25:30Z</dcterms:created>
  <dcterms:modified xsi:type="dcterms:W3CDTF">2025-08-30T08:17:03Z</dcterms:modified>
</cp:coreProperties>
</file>