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7" r:id="rId2"/>
    <p:sldId id="268" r:id="rId3"/>
    <p:sldId id="259" r:id="rId4"/>
    <p:sldId id="282" r:id="rId5"/>
    <p:sldId id="260" r:id="rId6"/>
    <p:sldId id="284" r:id="rId7"/>
    <p:sldId id="261" r:id="rId8"/>
    <p:sldId id="273" r:id="rId9"/>
    <p:sldId id="277" r:id="rId10"/>
    <p:sldId id="272" r:id="rId11"/>
    <p:sldId id="279" r:id="rId12"/>
    <p:sldId id="28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</p:sldIdLst>
  <p:sldSz cx="9144000" cy="6858000" type="screen4x3"/>
  <p:notesSz cx="6858000" cy="9144000"/>
  <p:custDataLst>
    <p:tags r:id="rId5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777777"/>
    <a:srgbClr val="66FF33"/>
    <a:srgbClr val="009900"/>
    <a:srgbClr val="FF33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>
      <p:cViewPr varScale="1">
        <p:scale>
          <a:sx n="101" d="100"/>
          <a:sy n="101" d="100"/>
        </p:scale>
        <p:origin x="2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345345-07C4-46C2-9DFC-AA5FF2BC0D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58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35FF-589E-437F-B945-55AB3278E85E}" type="slidenum">
              <a:rPr lang="ar-SA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08D731-1A60-49BC-871B-22AD7F81B6F2}" type="slidenum">
              <a:rPr lang="ar-SA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928248-4D7B-4485-8C10-78EFC345D1C8}" type="slidenum">
              <a:rPr lang="ar-SA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9528F8-9067-438C-AE93-63E720390C99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8663" indent="-2794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2363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038" indent="-223838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9300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65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37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09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1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4EFA4D-D763-42A4-8652-8F15E5BEFAFC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4B67-570E-4F4C-A4C1-F35DE9C694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50605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71871-14CB-4D33-902A-0C56FA5F21D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84691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14EA-FA20-453D-9980-48031E9BE98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59742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A96CF-B432-4128-8733-302957CFA9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32787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0F09-B372-4F69-BB0D-5053CA6C1C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89006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0ED9-606B-47DA-9E44-8931B77FE1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96519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ECC6-5AC1-412C-A37A-7F482DC6A49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40810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EDD7-1BCD-4D71-8BFE-1FB1A7C0667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86855"/>
      </p:ext>
    </p:extLst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209B-F1F0-464E-B9CF-4F1BA85446B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39146"/>
      </p:ext>
    </p:extLst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8E22-77CE-4165-B42C-C5EBD1CEAA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6916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BE37-7026-4E32-8E78-E56F8EDAD6B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2303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D46B7C-1011-4861-883D-DC39E630DBA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4745" y="4953000"/>
            <a:ext cx="85344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 April 1953, James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Watson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and Francis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Crick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established the double-helical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model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structure of deoxyribonucleic acid or DNA.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171306" y="13716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26127" y="381000"/>
            <a:ext cx="6858000" cy="528638"/>
          </a:xfrm>
          <a:prstGeom prst="rect">
            <a:avLst/>
          </a:prstGeom>
          <a:solidFill>
            <a:srgbClr val="0033CC"/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DNA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 the Genetic Material</a:t>
            </a: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98488"/>
            <a:ext cx="88392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 smtClean="0">
                <a:solidFill>
                  <a:srgbClr val="000000"/>
                </a:solidFill>
              </a:rPr>
              <a:t>The flow of genetic information is from DNA  mRNA       protein.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Protein synthesis occurs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ribosomes.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eukaryotes, DNA is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located in the nucleus,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but most ribosomes are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the cytoplasm with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mRNA as an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intermediary.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0263" y="1219200"/>
            <a:ext cx="4375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8153400" y="8382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752600" y="12954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038600" y="533400"/>
            <a:ext cx="495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67955"/>
            <a:ext cx="3962400" cy="561384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b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b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b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b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b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b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820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 is based on replication of the DNA double helix</a:t>
            </a: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86800" cy="547842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with each other.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if we know the sequence of bases on one strand, we know the sequence on the opposite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to order nucleotides into a new complementary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of the original double-stranded DNA molecule.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to the daughter cells.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F09A5B-668C-4B54-A029-BB7E7A3C368C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1941512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copies a DNA molecule, each strand serves as a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ordering nucleotides into a new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line up along the template strand according to the base-pairing rules.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nucleotides are linked to form new strands (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152400" y="2781300"/>
            <a:ext cx="88392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294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49D5E7-992E-4422-B21D-42B16A1097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62050"/>
            <a:ext cx="8839200" cy="13239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Semiconservative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(the most common and accepted by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Watson and Crick). The double helix replicates each of the daughter molecules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 have one old strand and one newly made strand.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two models are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conservative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>
            <a:fillRect/>
          </a:stretch>
        </p:blipFill>
        <p:spPr bwMode="auto">
          <a:xfrm>
            <a:off x="228600" y="2514600"/>
            <a:ext cx="8686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81200" y="228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Types of DNA replication</a:t>
            </a:r>
            <a:endParaRPr lang="en-GB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962400" y="2667000"/>
            <a:ext cx="2362200" cy="411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7594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91FF78-5800-4513-9F61-5771B148F95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90600" y="2428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Semiconservative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DNA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Replication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7630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5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During DNA replication, base pairing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enables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existing DNA strands to serve as </a:t>
            </a:r>
            <a:r>
              <a:rPr lang="en-US" altLang="en-US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templates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new </a:t>
            </a:r>
            <a:r>
              <a:rPr lang="en-US" altLang="en-US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complimentary </a:t>
            </a:r>
            <a:r>
              <a:rPr lang="en-US" alt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strands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125000"/>
              </a:lnSpc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Several enzymes and other proteins carry out DNA replication: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Helicase, 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</a:t>
            </a:r>
            <a:r>
              <a:rPr lang="en-US" altLang="en-US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Primase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Polymerase, 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Ligase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ends of DNA molecules are replicated by a special mechanism.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79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E9E775-521F-41CF-A96C-543B3B8009C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60500"/>
            <a:ext cx="8077200" cy="46847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takes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coli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less than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hour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copy each of the 5 million base pairs in its single chromosome and divide to form two identical daughter cells.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human cell can copy its 6 billion base pairs and divide into daughter cells in only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 hours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is remarkably accurate, with only one error per billion nucleotides.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helicase;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untwists and separates the template DNA strands at the replication fork.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Single-strand binding proteins;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keep the unpaired template strands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apart during replication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8001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A large team of enzymes and other proteins carries out DNA replication: </a:t>
            </a:r>
            <a:r>
              <a:rPr lang="en-US" alt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Mechanism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23841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 r="39999" b="35571"/>
          <a:stretch>
            <a:fillRect/>
          </a:stretch>
        </p:blipFill>
        <p:spPr bwMode="auto">
          <a:xfrm>
            <a:off x="4648200" y="3200400"/>
            <a:ext cx="42672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230562"/>
            <a:ext cx="4343400" cy="28500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eukaryotes, there may be hundreds or thousands of bubbles (</a:t>
            </a:r>
            <a:r>
              <a:rPr lang="en-US" altLang="en-US" sz="1600" dirty="0" smtClean="0">
                <a:solidFill>
                  <a:srgbClr val="000000"/>
                </a:solidFill>
              </a:rPr>
              <a:t>each has origin sites for replication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per chromosome. 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origin sites, the DNA strands separate forming a replication “bubble” with replication forks at each end.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replication bubbles elongate as the DNA is replicated and eventually fuse.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8600" y="381000"/>
            <a:ext cx="861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replication of a DNA molecule begins at special site called </a:t>
            </a:r>
            <a:r>
              <a:rPr lang="en-US" altLang="en-US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origin of replication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which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 a single specific sequence of nucleotides that is recognized by the replication enzymes.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Replication enzymes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separate the strands, forming a </a:t>
            </a:r>
            <a:r>
              <a:rPr lang="en-US" altLang="en-US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replication “bubble</a:t>
            </a:r>
            <a:r>
              <a:rPr lang="en-US" alt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Replication proceeds in both directions until the entire molecule is copied.  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9380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BBD293-D2F8-42B2-A2E8-B0FF3A4F022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191000" y="0"/>
            <a:ext cx="495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23177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</a:t>
            </a:r>
            <a:r>
              <a:rPr lang="en-US" altLang="en-US" sz="1800" dirty="0" smtClean="0">
                <a:solidFill>
                  <a:srgbClr val="000000"/>
                </a:solidFill>
              </a:rPr>
              <a:t>a short segment of RNA, 10 nucleotides long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required to start a new chain.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</a:rPr>
              <a:t>an RNA polymerase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links ribonucleotides that are complementary to the DNA template into the primer.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" y="2667000"/>
            <a:ext cx="41910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DNA polymerases: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catalyze the elongation of new DNA at a replication fork. After formation of the primer, DNA polymerases can add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deoxyribonucleotides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to the 3’ end of the ribonucleotide chain.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Another DNA polymerase later replaces the primer ribonucleotides with </a:t>
            </a:r>
            <a:b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deoxyribonucleotides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complimentary to the template.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0139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560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0EC755-3D5D-4277-B7A4-C95F86096F7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" y="3298825"/>
            <a:ext cx="4724400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other parental strand (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5’-&gt;3’ into the fork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), the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lagging strand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is copied away from the fork in short segments </a:t>
            </a:r>
            <a:b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Okazaki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fragments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Okazaki fragments (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each about 100-200 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 are joined by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DNA ligase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form the sugar-phosphate backbone of a single DNA strand.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181600" y="1447800"/>
            <a:ext cx="3905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001000" cy="27860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 can only add nucleotides to the free 3’ end of a growing DNA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new DNA strand can only elongate in the 5’-&gt;3’ direction.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replication fork, one parental strand                                                              (</a:t>
            </a:r>
            <a:r>
              <a:rPr lang="en-US" altLang="en-US" sz="1800" smtClean="0">
                <a:solidFill>
                  <a:srgbClr val="000000"/>
                </a:solidFill>
              </a:rPr>
              <a:t>3’-&gt; 5’ into the fork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</a:t>
            </a:r>
            <a:r>
              <a:rPr lang="en-US" altLang="en-US" sz="1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can be used by polymerases as a template                                                                  for a continuous complimentary strand.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7676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85972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molecule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divides, DNA is copied and passed to the next generation of cells.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interacts with ribosomes to direct the synthesis of amino acids in a polypeptide (protein)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Introduction</a:t>
            </a: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66800" y="274638"/>
            <a:ext cx="73914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DNA REPLICATION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4025" y="1143000"/>
            <a:ext cx="8229600" cy="182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</a:t>
            </a:r>
          </a:p>
          <a:p>
            <a:pPr indent="-227013" eaLnBrk="1" hangingPunct="1">
              <a:defRPr/>
            </a:pP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Helicases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Enzymes that separate the DNA strands</a:t>
            </a:r>
          </a:p>
          <a:p>
            <a:pPr indent="-227013" eaLnBrk="1" hangingPunct="1">
              <a:defRPr/>
            </a:pP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 along the strands and breaks the hydrogen bonds between the complimentary nitrogen bases</a:t>
            </a:r>
          </a:p>
          <a:p>
            <a:pPr indent="-227013"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Fork: the Y shaped region that results from the separation of the strands</a:t>
            </a:r>
          </a:p>
        </p:txBody>
      </p:sp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454025" y="29718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Step 2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DNA Polymerase: enzymes that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add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complimentary nucleotides.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Nucleotides are found floating freely inside the nucleus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Covalent bonds form between the phosphate group of one nucleotide and the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deoxyribose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of another 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Hydrogen bonds form between the complimentary nitrogen bases</a:t>
            </a:r>
          </a:p>
        </p:txBody>
      </p:sp>
      <p:sp>
        <p:nvSpPr>
          <p:cNvPr id="58371" name="Rectangle 3"/>
          <p:cNvSpPr>
            <a:spLocks noRot="1" noChangeArrowheads="1"/>
          </p:cNvSpPr>
          <p:nvPr/>
        </p:nvSpPr>
        <p:spPr bwMode="auto">
          <a:xfrm>
            <a:off x="454025" y="4800600"/>
            <a:ext cx="8613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Step 3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DNA polymerases finish replicating the DNA and fall off.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result is two identical DNA molecules that are ready to move to new cells in cell division.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Semi-Conservative Replication: this type of replication where one strand is from the original molecule and the other strand is new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878152"/>
      </p:ext>
    </p:extLst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3400" y="533400"/>
            <a:ext cx="81534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 strand is making its own new strand.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synthesis is occurring in two different directions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strand is being made towards the replication fork and the other is being made away from the fork.  The strand being made away from the fork has gaps.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Gaps are later joined by another enzyme, DNA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481388"/>
            <a:ext cx="53340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strands in the double helix are </a:t>
            </a:r>
            <a:r>
              <a:rPr lang="en-US" altLang="en-US" sz="2000" b="1" u="sng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antiparallel</a:t>
            </a:r>
            <a:r>
              <a:rPr lang="en-US" altLang="en-US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en-US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sugar-phosphate backbones run in opposite directions.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Each DNA strand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has a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end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OH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 5’ end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phosphate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b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5’ -&gt;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direction of one strand runs counter to </a:t>
            </a:r>
            <a:r>
              <a:rPr lang="ar-EG" altLang="en-US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مُعاكس لـ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3’ -&gt; 5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’ direction of the other strand.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2362200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5072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hecker board"/>
          <p:cNvSpPr>
            <a:spLocks noChangeArrowheads="1"/>
          </p:cNvSpPr>
          <p:nvPr/>
        </p:nvSpPr>
        <p:spPr bwMode="auto">
          <a:xfrm>
            <a:off x="1066800" y="483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772400" cy="639762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DNA REPLICATION MECHANISM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12033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two DNA-strands separate forming replication bubbles.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1584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Each strand functions as a template for synthesizing new complementary &amp; lagging strands </a:t>
            </a:r>
            <a:r>
              <a:rPr lang="en-GB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via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primers,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polymerase and ligase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3248025"/>
            <a:ext cx="5410200" cy="635000"/>
            <a:chOff x="144" y="2288"/>
            <a:chExt cx="3408" cy="400"/>
          </a:xfrm>
        </p:grpSpPr>
        <p:sp>
          <p:nvSpPr>
            <p:cNvPr id="12383" name="AutoShape 7"/>
            <p:cNvSpPr>
              <a:spLocks noChangeArrowheads="1"/>
            </p:cNvSpPr>
            <p:nvPr/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4" name="AutoShape 8"/>
            <p:cNvSpPr>
              <a:spLocks noChangeArrowheads="1"/>
            </p:cNvSpPr>
            <p:nvPr/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5" name="AutoShape 9"/>
            <p:cNvSpPr>
              <a:spLocks noChangeArrowheads="1"/>
            </p:cNvSpPr>
            <p:nvPr/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6" name="AutoShape 10"/>
            <p:cNvSpPr>
              <a:spLocks noChangeArrowheads="1"/>
            </p:cNvSpPr>
            <p:nvPr/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7" name="Text Box 11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88" name="Text Box 12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9" name="AutoShape 13"/>
            <p:cNvSpPr>
              <a:spLocks noChangeArrowheads="1"/>
            </p:cNvSpPr>
            <p:nvPr/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0" name="AutoShape 14"/>
            <p:cNvSpPr>
              <a:spLocks noChangeArrowheads="1"/>
            </p:cNvSpPr>
            <p:nvPr/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1" name="Text Box 15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2" name="AutoShape 16"/>
            <p:cNvSpPr>
              <a:spLocks noChangeArrowheads="1"/>
            </p:cNvSpPr>
            <p:nvPr/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3" name="Text Box 17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4" name="Rectangle 18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5" name="Text Box 19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7" name="Text Box 21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24000" y="2651125"/>
            <a:ext cx="5410200" cy="698500"/>
            <a:chOff x="144" y="1872"/>
            <a:chExt cx="3408" cy="440"/>
          </a:xfrm>
        </p:grpSpPr>
        <p:sp>
          <p:nvSpPr>
            <p:cNvPr id="12368" name="AutoShape 23"/>
            <p:cNvSpPr>
              <a:spLocks noChangeArrowheads="1"/>
            </p:cNvSpPr>
            <p:nvPr/>
          </p:nvSpPr>
          <p:spPr bwMode="auto">
            <a:xfrm rot="5400000" flipV="1">
              <a:off x="2104" y="2040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9" name="AutoShape 24"/>
            <p:cNvSpPr>
              <a:spLocks noChangeArrowheads="1"/>
            </p:cNvSpPr>
            <p:nvPr/>
          </p:nvSpPr>
          <p:spPr bwMode="auto">
            <a:xfrm rot="5400000">
              <a:off x="1104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0" name="AutoShape 25"/>
            <p:cNvSpPr>
              <a:spLocks noChangeArrowheads="1"/>
            </p:cNvSpPr>
            <p:nvPr/>
          </p:nvSpPr>
          <p:spPr bwMode="auto">
            <a:xfrm rot="5400000">
              <a:off x="3112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1" name="AutoShape 26"/>
            <p:cNvSpPr>
              <a:spLocks noChangeArrowheads="1"/>
            </p:cNvSpPr>
            <p:nvPr/>
          </p:nvSpPr>
          <p:spPr bwMode="auto">
            <a:xfrm rot="5400000" flipV="1">
              <a:off x="620" y="2060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2" name="Text Box 27"/>
            <p:cNvSpPr txBox="1">
              <a:spLocks noChangeArrowheads="1"/>
            </p:cNvSpPr>
            <p:nvPr/>
          </p:nvSpPr>
          <p:spPr bwMode="auto">
            <a:xfrm>
              <a:off x="2144" y="20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73" name="AutoShape 28"/>
            <p:cNvSpPr>
              <a:spLocks noChangeArrowheads="1"/>
            </p:cNvSpPr>
            <p:nvPr/>
          </p:nvSpPr>
          <p:spPr bwMode="auto">
            <a:xfrm rot="5400000" flipV="1">
              <a:off x="2584" y="2048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4" name="AutoShape 29"/>
            <p:cNvSpPr>
              <a:spLocks noChangeArrowheads="1"/>
            </p:cNvSpPr>
            <p:nvPr/>
          </p:nvSpPr>
          <p:spPr bwMode="auto">
            <a:xfrm rot="-5400000">
              <a:off x="1596" y="202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5" name="AutoShape 30"/>
            <p:cNvSpPr>
              <a:spLocks noChangeArrowheads="1"/>
            </p:cNvSpPr>
            <p:nvPr/>
          </p:nvSpPr>
          <p:spPr bwMode="auto">
            <a:xfrm rot="-5400000">
              <a:off x="120" y="2008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6" name="Rectangle 31"/>
            <p:cNvSpPr>
              <a:spLocks noChangeArrowheads="1"/>
            </p:cNvSpPr>
            <p:nvPr/>
          </p:nvSpPr>
          <p:spPr bwMode="auto">
            <a:xfrm>
              <a:off x="144" y="1872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7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78" name="Text Box 33"/>
            <p:cNvSpPr txBox="1">
              <a:spLocks noChangeArrowheads="1"/>
            </p:cNvSpPr>
            <p:nvPr/>
          </p:nvSpPr>
          <p:spPr bwMode="auto">
            <a:xfrm>
              <a:off x="2640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79" name="Text Box 34"/>
            <p:cNvSpPr txBox="1">
              <a:spLocks noChangeArrowheads="1"/>
            </p:cNvSpPr>
            <p:nvPr/>
          </p:nvSpPr>
          <p:spPr bwMode="auto">
            <a:xfrm>
              <a:off x="167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80" name="Text Box 35"/>
            <p:cNvSpPr txBox="1">
              <a:spLocks noChangeArrowheads="1"/>
            </p:cNvSpPr>
            <p:nvPr/>
          </p:nvSpPr>
          <p:spPr bwMode="auto">
            <a:xfrm>
              <a:off x="664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81" name="Text Box 36"/>
            <p:cNvSpPr txBox="1">
              <a:spLocks noChangeArrowheads="1"/>
            </p:cNvSpPr>
            <p:nvPr/>
          </p:nvSpPr>
          <p:spPr bwMode="auto">
            <a:xfrm>
              <a:off x="3168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2" name="Text Box 37"/>
            <p:cNvSpPr txBox="1">
              <a:spLocks noChangeArrowheads="1"/>
            </p:cNvSpPr>
            <p:nvPr/>
          </p:nvSpPr>
          <p:spPr bwMode="auto">
            <a:xfrm>
              <a:off x="1160" y="204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447800" y="4924425"/>
            <a:ext cx="5410200" cy="698500"/>
            <a:chOff x="144" y="2776"/>
            <a:chExt cx="3408" cy="440"/>
          </a:xfrm>
        </p:grpSpPr>
        <p:sp>
          <p:nvSpPr>
            <p:cNvPr id="12353" name="AutoShape 39"/>
            <p:cNvSpPr>
              <a:spLocks noChangeArrowheads="1"/>
            </p:cNvSpPr>
            <p:nvPr/>
          </p:nvSpPr>
          <p:spPr bwMode="auto">
            <a:xfrm rot="5400000" flipV="1">
              <a:off x="2104" y="2944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4" name="AutoShape 40"/>
            <p:cNvSpPr>
              <a:spLocks noChangeArrowheads="1"/>
            </p:cNvSpPr>
            <p:nvPr/>
          </p:nvSpPr>
          <p:spPr bwMode="auto">
            <a:xfrm rot="5400000">
              <a:off x="1104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5" name="AutoShape 41"/>
            <p:cNvSpPr>
              <a:spLocks noChangeArrowheads="1"/>
            </p:cNvSpPr>
            <p:nvPr/>
          </p:nvSpPr>
          <p:spPr bwMode="auto">
            <a:xfrm rot="5400000">
              <a:off x="3112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6" name="AutoShape 42"/>
            <p:cNvSpPr>
              <a:spLocks noChangeArrowheads="1"/>
            </p:cNvSpPr>
            <p:nvPr/>
          </p:nvSpPr>
          <p:spPr bwMode="auto">
            <a:xfrm rot="5400000" flipV="1">
              <a:off x="620" y="2964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7" name="Text Box 43"/>
            <p:cNvSpPr txBox="1">
              <a:spLocks noChangeArrowheads="1"/>
            </p:cNvSpPr>
            <p:nvPr/>
          </p:nvSpPr>
          <p:spPr bwMode="auto">
            <a:xfrm>
              <a:off x="2144" y="293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58" name="AutoShape 44"/>
            <p:cNvSpPr>
              <a:spLocks noChangeArrowheads="1"/>
            </p:cNvSpPr>
            <p:nvPr/>
          </p:nvSpPr>
          <p:spPr bwMode="auto">
            <a:xfrm rot="5400000" flipV="1">
              <a:off x="2584" y="2952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9" name="AutoShape 45"/>
            <p:cNvSpPr>
              <a:spLocks noChangeArrowheads="1"/>
            </p:cNvSpPr>
            <p:nvPr/>
          </p:nvSpPr>
          <p:spPr bwMode="auto">
            <a:xfrm rot="-5400000">
              <a:off x="1596" y="2932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0" name="AutoShape 46"/>
            <p:cNvSpPr>
              <a:spLocks noChangeArrowheads="1"/>
            </p:cNvSpPr>
            <p:nvPr/>
          </p:nvSpPr>
          <p:spPr bwMode="auto">
            <a:xfrm rot="-5400000">
              <a:off x="120" y="2912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1" name="Rectangle 47"/>
            <p:cNvSpPr>
              <a:spLocks noChangeArrowheads="1"/>
            </p:cNvSpPr>
            <p:nvPr/>
          </p:nvSpPr>
          <p:spPr bwMode="auto">
            <a:xfrm>
              <a:off x="144" y="2776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2" name="Text Box 48"/>
            <p:cNvSpPr txBox="1">
              <a:spLocks noChangeArrowheads="1"/>
            </p:cNvSpPr>
            <p:nvPr/>
          </p:nvSpPr>
          <p:spPr bwMode="auto">
            <a:xfrm>
              <a:off x="19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3" name="Text Box 49"/>
            <p:cNvSpPr txBox="1">
              <a:spLocks noChangeArrowheads="1"/>
            </p:cNvSpPr>
            <p:nvPr/>
          </p:nvSpPr>
          <p:spPr bwMode="auto">
            <a:xfrm>
              <a:off x="2640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4" name="Text Box 50"/>
            <p:cNvSpPr txBox="1">
              <a:spLocks noChangeArrowheads="1"/>
            </p:cNvSpPr>
            <p:nvPr/>
          </p:nvSpPr>
          <p:spPr bwMode="auto">
            <a:xfrm>
              <a:off x="167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5" name="Text Box 51"/>
            <p:cNvSpPr txBox="1">
              <a:spLocks noChangeArrowheads="1"/>
            </p:cNvSpPr>
            <p:nvPr/>
          </p:nvSpPr>
          <p:spPr bwMode="auto">
            <a:xfrm>
              <a:off x="664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6" name="Text Box 52"/>
            <p:cNvSpPr txBox="1">
              <a:spLocks noChangeArrowheads="1"/>
            </p:cNvSpPr>
            <p:nvPr/>
          </p:nvSpPr>
          <p:spPr bwMode="auto">
            <a:xfrm>
              <a:off x="3168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67" name="Text Box 53"/>
            <p:cNvSpPr txBox="1">
              <a:spLocks noChangeArrowheads="1"/>
            </p:cNvSpPr>
            <p:nvPr/>
          </p:nvSpPr>
          <p:spPr bwMode="auto">
            <a:xfrm>
              <a:off x="1160" y="294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1981200" y="48863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27432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3581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4343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105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59436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524000" y="3260725"/>
            <a:ext cx="5410200" cy="635000"/>
            <a:chOff x="144" y="2288"/>
            <a:chExt cx="3408" cy="400"/>
          </a:xfrm>
        </p:grpSpPr>
        <p:sp>
          <p:nvSpPr>
            <p:cNvPr id="12338" name="AutoShape 61"/>
            <p:cNvSpPr>
              <a:spLocks noChangeArrowheads="1"/>
            </p:cNvSpPr>
            <p:nvPr/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39" name="AutoShape 62"/>
            <p:cNvSpPr>
              <a:spLocks noChangeArrowheads="1"/>
            </p:cNvSpPr>
            <p:nvPr/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0" name="AutoShape 63"/>
            <p:cNvSpPr>
              <a:spLocks noChangeArrowheads="1"/>
            </p:cNvSpPr>
            <p:nvPr/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1" name="AutoShape 64"/>
            <p:cNvSpPr>
              <a:spLocks noChangeArrowheads="1"/>
            </p:cNvSpPr>
            <p:nvPr/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2" name="Text Box 65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43" name="Text Box 66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44" name="AutoShape 67"/>
            <p:cNvSpPr>
              <a:spLocks noChangeArrowheads="1"/>
            </p:cNvSpPr>
            <p:nvPr/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5" name="AutoShape 68"/>
            <p:cNvSpPr>
              <a:spLocks noChangeArrowheads="1"/>
            </p:cNvSpPr>
            <p:nvPr/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6" name="Text Box 69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47" name="AutoShape 70"/>
            <p:cNvSpPr>
              <a:spLocks noChangeArrowheads="1"/>
            </p:cNvSpPr>
            <p:nvPr/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8" name="Text Box 71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49" name="Rectangle 72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0" name="Text Box 73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51" name="Text Box 74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52" name="Text Box 75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7010400" y="2879725"/>
            <a:ext cx="1676400" cy="2971800"/>
            <a:chOff x="4656" y="1824"/>
            <a:chExt cx="1056" cy="1872"/>
          </a:xfrm>
        </p:grpSpPr>
        <p:sp>
          <p:nvSpPr>
            <p:cNvPr id="12335" name="Text Box 77"/>
            <p:cNvSpPr txBox="1">
              <a:spLocks noChangeArrowheads="1"/>
            </p:cNvSpPr>
            <p:nvPr/>
          </p:nvSpPr>
          <p:spPr bwMode="auto">
            <a:xfrm>
              <a:off x="4800" y="2630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Templates</a:t>
              </a:r>
            </a:p>
          </p:txBody>
        </p:sp>
        <p:sp>
          <p:nvSpPr>
            <p:cNvPr id="12336" name="Line 78"/>
            <p:cNvSpPr>
              <a:spLocks noChangeShapeType="1"/>
            </p:cNvSpPr>
            <p:nvPr/>
          </p:nvSpPr>
          <p:spPr bwMode="auto">
            <a:xfrm flipH="1" flipV="1">
              <a:off x="4656" y="1824"/>
              <a:ext cx="62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79"/>
            <p:cNvSpPr>
              <a:spLocks noChangeShapeType="1"/>
            </p:cNvSpPr>
            <p:nvPr/>
          </p:nvSpPr>
          <p:spPr bwMode="auto">
            <a:xfrm flipH="1">
              <a:off x="4752" y="2880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066800" y="2270125"/>
            <a:ext cx="6248400" cy="473075"/>
            <a:chOff x="912" y="1440"/>
            <a:chExt cx="3936" cy="298"/>
          </a:xfrm>
        </p:grpSpPr>
        <p:sp>
          <p:nvSpPr>
            <p:cNvPr id="12333" name="Text Box 81"/>
            <p:cNvSpPr txBox="1">
              <a:spLocks noChangeArrowheads="1"/>
            </p:cNvSpPr>
            <p:nvPr/>
          </p:nvSpPr>
          <p:spPr bwMode="auto">
            <a:xfrm>
              <a:off x="4608" y="144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  <p:sp>
          <p:nvSpPr>
            <p:cNvPr id="12334" name="Text Box 8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990600" y="5835650"/>
            <a:ext cx="6400800" cy="473075"/>
            <a:chOff x="864" y="3686"/>
            <a:chExt cx="4032" cy="298"/>
          </a:xfrm>
        </p:grpSpPr>
        <p:sp>
          <p:nvSpPr>
            <p:cNvPr id="12331" name="Text Box 84"/>
            <p:cNvSpPr txBox="1">
              <a:spLocks noChangeArrowheads="1"/>
            </p:cNvSpPr>
            <p:nvPr/>
          </p:nvSpPr>
          <p:spPr bwMode="auto">
            <a:xfrm>
              <a:off x="4656" y="368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  <p:sp>
          <p:nvSpPr>
            <p:cNvPr id="12332" name="Text Box 85"/>
            <p:cNvSpPr txBox="1">
              <a:spLocks noChangeArrowheads="1"/>
            </p:cNvSpPr>
            <p:nvPr/>
          </p:nvSpPr>
          <p:spPr bwMode="auto">
            <a:xfrm>
              <a:off x="864" y="373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</p:grpSp>
      <p:sp>
        <p:nvSpPr>
          <p:cNvPr id="34905" name="AutoShape 89"/>
          <p:cNvSpPr>
            <a:spLocks noChangeArrowheads="1"/>
          </p:cNvSpPr>
          <p:nvPr/>
        </p:nvSpPr>
        <p:spPr bwMode="auto">
          <a:xfrm rot="5400000">
            <a:off x="1409700" y="46704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06" name="Text Box 90"/>
          <p:cNvSpPr txBox="1">
            <a:spLocks noChangeArrowheads="1"/>
          </p:cNvSpPr>
          <p:nvPr/>
        </p:nvSpPr>
        <p:spPr bwMode="auto">
          <a:xfrm>
            <a:off x="5715000" y="41751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Polymerase</a:t>
            </a:r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213100" y="3870325"/>
            <a:ext cx="1968500" cy="733425"/>
            <a:chOff x="2264" y="2448"/>
            <a:chExt cx="1240" cy="462"/>
          </a:xfrm>
        </p:grpSpPr>
        <p:sp>
          <p:nvSpPr>
            <p:cNvPr id="12329" name="Text Box 92"/>
            <p:cNvSpPr txBox="1">
              <a:spLocks noChangeArrowheads="1"/>
            </p:cNvSpPr>
            <p:nvPr/>
          </p:nvSpPr>
          <p:spPr bwMode="auto">
            <a:xfrm>
              <a:off x="2264" y="2544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Complementary (</a:t>
              </a:r>
              <a:r>
                <a:rPr lang="en-GB" altLang="en-US" sz="1600" b="1">
                  <a:solidFill>
                    <a:srgbClr val="FF3300"/>
                  </a:solidFill>
                </a:rPr>
                <a:t>leading</a:t>
              </a:r>
              <a:r>
                <a:rPr lang="en-GB" altLang="en-US" sz="1600" b="1"/>
                <a:t>) strand</a:t>
              </a:r>
            </a:p>
          </p:txBody>
        </p:sp>
        <p:sp>
          <p:nvSpPr>
            <p:cNvPr id="12330" name="Line 93"/>
            <p:cNvSpPr>
              <a:spLocks noChangeShapeType="1"/>
            </p:cNvSpPr>
            <p:nvPr/>
          </p:nvSpPr>
          <p:spPr bwMode="auto">
            <a:xfrm flipV="1">
              <a:off x="2936" y="2448"/>
              <a:ext cx="56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1981200" y="5013325"/>
            <a:ext cx="1905000" cy="1768475"/>
            <a:chOff x="1488" y="3168"/>
            <a:chExt cx="1200" cy="1114"/>
          </a:xfrm>
        </p:grpSpPr>
        <p:sp>
          <p:nvSpPr>
            <p:cNvPr id="12327" name="Text Box 95"/>
            <p:cNvSpPr txBox="1">
              <a:spLocks noChangeArrowheads="1"/>
            </p:cNvSpPr>
            <p:nvPr/>
          </p:nvSpPr>
          <p:spPr bwMode="auto">
            <a:xfrm>
              <a:off x="1488" y="3916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Lagging strand (</a:t>
              </a:r>
              <a:r>
                <a:rPr lang="en-GB" altLang="en-US" sz="1600"/>
                <a:t>complementary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12328" name="Line 96"/>
            <p:cNvSpPr>
              <a:spLocks noChangeShapeType="1"/>
            </p:cNvSpPr>
            <p:nvPr/>
          </p:nvSpPr>
          <p:spPr bwMode="auto">
            <a:xfrm flipV="1">
              <a:off x="2208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13" name="AutoShape 97"/>
          <p:cNvSpPr>
            <a:spLocks noChangeArrowheads="1"/>
          </p:cNvSpPr>
          <p:nvPr/>
        </p:nvSpPr>
        <p:spPr bwMode="auto">
          <a:xfrm rot="5400000">
            <a:off x="6134100" y="32988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14" name="Rectangle 98" descr="Large checker board"/>
          <p:cNvSpPr>
            <a:spLocks noChangeArrowheads="1"/>
          </p:cNvSpPr>
          <p:nvPr/>
        </p:nvSpPr>
        <p:spPr bwMode="auto">
          <a:xfrm>
            <a:off x="6934200" y="356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7239000" y="3336925"/>
            <a:ext cx="1447800" cy="457200"/>
            <a:chOff x="4800" y="2112"/>
            <a:chExt cx="912" cy="288"/>
          </a:xfrm>
        </p:grpSpPr>
        <p:sp>
          <p:nvSpPr>
            <p:cNvPr id="34903" name="Text Box 87"/>
            <p:cNvSpPr txBox="1">
              <a:spLocks noChangeArrowheads="1"/>
            </p:cNvSpPr>
            <p:nvPr/>
          </p:nvSpPr>
          <p:spPr bwMode="auto">
            <a:xfrm>
              <a:off x="4848" y="211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Primer</a:t>
              </a:r>
            </a:p>
          </p:txBody>
        </p:sp>
        <p:sp>
          <p:nvSpPr>
            <p:cNvPr id="12326" name="Line 88"/>
            <p:cNvSpPr>
              <a:spLocks noChangeShapeType="1"/>
            </p:cNvSpPr>
            <p:nvPr/>
          </p:nvSpPr>
          <p:spPr bwMode="auto">
            <a:xfrm flipH="1">
              <a:off x="4800" y="2304"/>
              <a:ext cx="24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1219200" y="3794125"/>
            <a:ext cx="5791200" cy="457200"/>
            <a:chOff x="1008" y="2400"/>
            <a:chExt cx="3648" cy="288"/>
          </a:xfrm>
        </p:grpSpPr>
        <p:sp>
          <p:nvSpPr>
            <p:cNvPr id="34916" name="Text Box 100"/>
            <p:cNvSpPr txBox="1">
              <a:spLocks noChangeArrowheads="1"/>
            </p:cNvSpPr>
            <p:nvPr/>
          </p:nvSpPr>
          <p:spPr bwMode="auto">
            <a:xfrm>
              <a:off x="4320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34917" name="Text Box 101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4800600" y="5013325"/>
            <a:ext cx="1447800" cy="1724025"/>
            <a:chOff x="3264" y="3168"/>
            <a:chExt cx="912" cy="1086"/>
          </a:xfrm>
        </p:grpSpPr>
        <p:sp>
          <p:nvSpPr>
            <p:cNvPr id="12319" name="Text Box 106"/>
            <p:cNvSpPr txBox="1">
              <a:spLocks noChangeArrowheads="1"/>
            </p:cNvSpPr>
            <p:nvPr/>
          </p:nvSpPr>
          <p:spPr bwMode="auto">
            <a:xfrm>
              <a:off x="3264" y="388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Okazaki</a:t>
              </a:r>
              <a:r>
                <a:rPr lang="en-GB" altLang="en-US" sz="1600" b="1"/>
                <a:t> fragments</a:t>
              </a:r>
            </a:p>
          </p:txBody>
        </p:sp>
        <p:sp>
          <p:nvSpPr>
            <p:cNvPr id="12320" name="Line 107"/>
            <p:cNvSpPr>
              <a:spLocks noChangeShapeType="1"/>
            </p:cNvSpPr>
            <p:nvPr/>
          </p:nvSpPr>
          <p:spPr bwMode="auto">
            <a:xfrm flipV="1">
              <a:off x="3744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08"/>
            <p:cNvSpPr>
              <a:spLocks noChangeShapeType="1"/>
            </p:cNvSpPr>
            <p:nvPr/>
          </p:nvSpPr>
          <p:spPr bwMode="auto">
            <a:xfrm flipV="1">
              <a:off x="3696" y="316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09"/>
            <p:cNvSpPr>
              <a:spLocks noChangeShapeType="1"/>
            </p:cNvSpPr>
            <p:nvPr/>
          </p:nvSpPr>
          <p:spPr bwMode="auto">
            <a:xfrm flipH="1" flipV="1">
              <a:off x="3312" y="3168"/>
              <a:ext cx="33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27" name="AutoShape 111"/>
          <p:cNvSpPr>
            <a:spLocks noChangeArrowheads="1"/>
          </p:cNvSpPr>
          <p:nvPr/>
        </p:nvSpPr>
        <p:spPr bwMode="auto">
          <a:xfrm>
            <a:off x="5638800" y="4403725"/>
            <a:ext cx="762000" cy="457200"/>
          </a:xfrm>
          <a:prstGeom prst="downArrowCallout">
            <a:avLst>
              <a:gd name="adj1" fmla="val 41667"/>
              <a:gd name="adj2" fmla="val 41667"/>
              <a:gd name="adj3" fmla="val 16667"/>
              <a:gd name="adj4" fmla="val 66667"/>
            </a:avLst>
          </a:prstGeom>
          <a:solidFill>
            <a:srgbClr val="D6009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Ligase</a:t>
            </a:r>
          </a:p>
        </p:txBody>
      </p:sp>
      <p:sp>
        <p:nvSpPr>
          <p:cNvPr id="12317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85015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111 L -0.00695 0.33372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184E-6 L -0.65834 -0.00555 " pathEditMode="relative" rAng="0" ptsTypes="AA">
                                      <p:cBhvr>
                                        <p:cTn id="68" dur="6000" fill="hold"/>
                                        <p:tgtEl>
                                          <p:spTgt spid="34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27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188E-6 L 0.6 6.43188E-6 " pathEditMode="relative" ptsTypes="AA">
                                      <p:cBhvr>
                                        <p:cTn id="119" dur="100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3.3765E-6 L -0.08611 3.3765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0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3.3765E-6 L -0.17778 3.3765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8 3.3765E-6 L -0.26111 3.3765E-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10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3.3765E-6 L -0.35278 3.3765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78 3.3765E-6 L -0.43611 3.3765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/>
      <p:bldP spid="34821" grpId="0"/>
      <p:bldP spid="34870" grpId="0" animBg="1"/>
      <p:bldP spid="34870" grpId="1" animBg="1"/>
      <p:bldP spid="34871" grpId="0" animBg="1"/>
      <p:bldP spid="34871" grpId="1" animBg="1"/>
      <p:bldP spid="34872" grpId="0" animBg="1"/>
      <p:bldP spid="34872" grpId="1" animBg="1"/>
      <p:bldP spid="34873" grpId="0" animBg="1"/>
      <p:bldP spid="34873" grpId="1" animBg="1"/>
      <p:bldP spid="34874" grpId="0" animBg="1"/>
      <p:bldP spid="34874" grpId="1" animBg="1"/>
      <p:bldP spid="34875" grpId="0" animBg="1"/>
      <p:bldP spid="34875" grpId="1" animBg="1"/>
      <p:bldP spid="34905" grpId="0" animBg="1"/>
      <p:bldP spid="34905" grpId="1" animBg="1"/>
      <p:bldP spid="34906" grpId="0"/>
      <p:bldP spid="34906" grpId="1"/>
      <p:bldP spid="34913" grpId="0" animBg="1"/>
      <p:bldP spid="34913" grpId="1" animBg="1"/>
      <p:bldP spid="34914" grpId="0" animBg="1"/>
      <p:bldP spid="34927" grpId="0" animBg="1"/>
      <p:bldP spid="34927" grpId="1" animBg="1"/>
      <p:bldP spid="34927" grpId="2" animBg="1"/>
      <p:bldP spid="34927" grpId="3" animBg="1"/>
      <p:bldP spid="34927" grpId="4" animBg="1"/>
      <p:bldP spid="34927" grpId="5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E7BFA6-45DB-4E72-9ED6-67C16F1B3B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>
            <a:fillRect/>
          </a:stretch>
        </p:blipFill>
        <p:spPr bwMode="auto">
          <a:xfrm>
            <a:off x="0" y="20638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25400" y="228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1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25400" y="29718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25400" y="3784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25400" y="45593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4</a:t>
            </a:r>
            <a:endParaRPr lang="en-GB" altLang="en-US" sz="2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8564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638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untwists the double helix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DNA strands by forming</a:t>
            </a:r>
            <a:b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replication bubbles.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enzymes: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separates DNA strands, forming a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“bubble”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bubble: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formed at the origin sites of replication as DNA strands</a:t>
            </a:r>
            <a:b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separate, and hence, replication forks formed at each end.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site: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it is also called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 of replication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which is a single specific</a:t>
            </a:r>
            <a:b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sequence of nucleotides that is recognized by the replication enzymes</a:t>
            </a:r>
            <a:b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and at which replication starts.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short piece of RNA (10 nucleotide long) which is synthesised </a:t>
            </a:r>
            <a:b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by </a:t>
            </a:r>
            <a:r>
              <a:rPr lang="en-GB" sz="1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used to initiate the leading strands of the new DNA.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DNA-polymerase: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builds up the new DNA strand by adding nucleotides to</a:t>
            </a:r>
            <a:b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primer (from 5’ to 3’ end).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elongation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initiate the</a:t>
            </a:r>
            <a:b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new DNA after recognizing the sequence of the primer by special proteins.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other parental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copied</a:t>
            </a:r>
            <a:b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away from the fork in short segments (Okazaki fragments).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fragments: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newly formed segments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3’, away from the fork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then, form the lagging strand when connected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towards the fork.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</a:t>
            </a: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joins the Okazaki fragments of the newly formed bases to form</a:t>
            </a:r>
            <a:b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new lagging DNA strand.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4876800" y="3962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5486400" y="4572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5943600" y="51054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1611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08660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Connection Between Genes and Proteins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05000" y="5334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FROM GENE TO PROTEIN</a:t>
            </a:r>
          </a:p>
        </p:txBody>
      </p:sp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>
            <a:fillRect/>
          </a:stretch>
        </p:blipFill>
        <p:spPr bwMode="auto">
          <a:xfrm>
            <a:off x="457200" y="2286000"/>
            <a:ext cx="8115300" cy="358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0" y="5943600"/>
            <a:ext cx="904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http://highered.mcgraw-hill.com/sites/9834092339/student_view0/chapter15/mrna_synthesis__transcription_.html</a:t>
            </a: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1295400" y="6248400"/>
            <a:ext cx="563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http://www.sinauer.com/cooper5e/animation0702.html</a:t>
            </a:r>
          </a:p>
        </p:txBody>
      </p:sp>
    </p:spTree>
    <p:extLst>
      <p:ext uri="{BB962C8B-B14F-4D97-AF65-F5344CB8AC3E}">
        <p14:creationId xmlns:p14="http://schemas.microsoft.com/office/powerpoint/2010/main" val="109225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228600"/>
            <a:ext cx="391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6600" y="12192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1143000"/>
            <a:ext cx="8458200" cy="4800600"/>
          </a:xfrm>
          <a:prstGeom prst="rect">
            <a:avLst/>
          </a:prstGeom>
          <a:solidFill>
            <a:srgbClr val="00FFCC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mRNA: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is the carrier of the genetic “message” from the DNA to the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cytosol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rRNA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is the major component of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ribosomes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tRNA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is the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carrier of specific amino acids from the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cytosol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to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ribosimes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thus help to form polypeptides.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44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Types of RNAs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924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 autoUpdateAnimBg="0"/>
      <p:bldP spid="266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238125"/>
            <a:ext cx="73152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RNA transcription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translation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two main processing that link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gene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to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protein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295400"/>
            <a:ext cx="88392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information content of DNA is in the form of specific sequences of nucleotides along the DNA strands.</a:t>
            </a:r>
            <a:endParaRPr lang="en-US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DNA inherited by an organism leads to specific traits by dictating the synthesis of proteins.</a:t>
            </a:r>
            <a:endParaRPr lang="en-US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Proteins</a:t>
            </a:r>
            <a:r>
              <a:rPr lang="en-US" alt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are the links between </a:t>
            </a:r>
            <a:r>
              <a:rPr lang="en-US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genotype</a:t>
            </a:r>
            <a:r>
              <a:rPr lang="en-US" alt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en-US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phenotype</a:t>
            </a:r>
            <a:r>
              <a:rPr lang="en-US" alt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example, Mendel’s dwarf pea plants lack a functioning copy of the gene that specifies the synthesis of gibberellins (which stimulate the normal elongation of stems).</a:t>
            </a:r>
            <a:endParaRPr lang="en-US" altLang="en-US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Genes provide the instructions for making specific proteins.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bridge between DNA and protein synthesis is RNA.</a:t>
            </a:r>
            <a:endParaRPr lang="en-US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specific sequence of hundreds or thousands of nucleotides in each gene carries the information for the primary structure of a protein, the linear order of the 20 possible amino acids.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655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61950"/>
            <a:ext cx="8839200" cy="58846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DNA strand provides a template for the synthesis of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of a gene produces a messenger RNA (mRNA) molecule.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</a:t>
            </a:r>
            <a:r>
              <a:rPr lang="en-US" altLang="en-US" sz="2000" dirty="0" smtClean="0"/>
              <a:t>(</a:t>
            </a:r>
            <a:r>
              <a:rPr lang="en-US" altLang="en-US" sz="2000" dirty="0" smtClean="0">
                <a:solidFill>
                  <a:srgbClr val="000000"/>
                </a:solidFill>
              </a:rPr>
              <a:t>at 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information contained in the order of nucleotides in mRNA is used to determine the amino acid sequence of a polypeptide.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basic mechanics of transcription and translation are similar in eukaryotes and prokaryotes.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bacteria lack nuclei,                                                          transcription and translation                                                                             are coupled.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 attach to the leading                                                                     end of a mRNA molecule while                                                        transcription is still in progress.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7"/>
          <a:stretch>
            <a:fillRect/>
          </a:stretch>
        </p:blipFill>
        <p:spPr bwMode="auto">
          <a:xfrm>
            <a:off x="4800600" y="3733800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5378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5181600" cy="31829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eukaryotic cell, all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mainly at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before the primary transcript can leave the nucleus it is modified in various ways during RNA processing before the finished mRNA  go to the cytoplasm.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5486400" y="76200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6200" y="3673475"/>
            <a:ext cx="6019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 summarize, genes program protein synthesis </a:t>
            </a:r>
            <a:r>
              <a:rPr lang="en-US" alt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via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genetic messenger RNA.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molecular chain of command in a cell is 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5562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mRNA</a:t>
            </a:r>
            <a:endParaRPr lang="en-GB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5410200"/>
            <a:ext cx="2971800" cy="731838"/>
            <a:chOff x="384" y="3408"/>
            <a:chExt cx="1872" cy="46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504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DNA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3408"/>
              <a:ext cx="1296" cy="384"/>
              <a:chOff x="960" y="3408"/>
              <a:chExt cx="1296" cy="384"/>
            </a:xfrm>
          </p:grpSpPr>
          <p:sp>
            <p:nvSpPr>
              <p:cNvPr id="6158" name="AutoShape 10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11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Transcription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16500" y="5435600"/>
            <a:ext cx="3594100" cy="706438"/>
            <a:chOff x="3160" y="3424"/>
            <a:chExt cx="2264" cy="445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16" y="3504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Protein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60" y="3424"/>
              <a:ext cx="1208" cy="368"/>
              <a:chOff x="3160" y="3424"/>
              <a:chExt cx="1208" cy="36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3160" y="3424"/>
                <a:ext cx="9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Translation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77822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50" grpId="0" build="p"/>
      <p:bldP spid="6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181600" cy="487363"/>
          </a:xfrm>
          <a:solidFill>
            <a:srgbClr val="0000FF"/>
          </a:solidFill>
          <a:ln>
            <a:solidFill>
              <a:srgbClr val="FF33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GB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Structures of nucleic acids (DNA &amp; RNA)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727200" y="2286000"/>
            <a:ext cx="1549400" cy="1295400"/>
            <a:chOff x="1088" y="1200"/>
            <a:chExt cx="976" cy="816"/>
          </a:xfrm>
        </p:grpSpPr>
        <p:sp>
          <p:nvSpPr>
            <p:cNvPr id="6232" name="AutoShape 4"/>
            <p:cNvSpPr>
              <a:spLocks noChangeArrowheads="1"/>
            </p:cNvSpPr>
            <p:nvPr/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33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6234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6242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6244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6235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236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239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241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295400" y="965200"/>
            <a:ext cx="1219200" cy="1473200"/>
            <a:chOff x="816" y="608"/>
            <a:chExt cx="768" cy="928"/>
          </a:xfrm>
        </p:grpSpPr>
        <p:grpSp>
          <p:nvGrpSpPr>
            <p:cNvPr id="6219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6221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6222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62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6224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623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623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6220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1563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Sugar-phosphate backbone</a:t>
            </a:r>
          </a:p>
        </p:txBody>
      </p:sp>
      <p:grpSp>
        <p:nvGrpSpPr>
          <p:cNvPr id="6150" name="Group 32"/>
          <p:cNvGrpSpPr>
            <a:grpSpLocks/>
          </p:cNvGrpSpPr>
          <p:nvPr/>
        </p:nvGrpSpPr>
        <p:grpSpPr bwMode="auto">
          <a:xfrm>
            <a:off x="2895600" y="2209800"/>
            <a:ext cx="838200" cy="685800"/>
            <a:chOff x="1824" y="1392"/>
            <a:chExt cx="528" cy="432"/>
          </a:xfrm>
        </p:grpSpPr>
        <p:sp>
          <p:nvSpPr>
            <p:cNvPr id="6217" name="Line 33"/>
            <p:cNvSpPr>
              <a:spLocks noChangeShapeType="1"/>
            </p:cNvSpPr>
            <p:nvPr/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6151" name="Group 35"/>
          <p:cNvGrpSpPr>
            <a:grpSpLocks/>
          </p:cNvGrpSpPr>
          <p:nvPr/>
        </p:nvGrpSpPr>
        <p:grpSpPr bwMode="auto">
          <a:xfrm>
            <a:off x="1524000" y="3403600"/>
            <a:ext cx="2438400" cy="2616200"/>
            <a:chOff x="960" y="2144"/>
            <a:chExt cx="1536" cy="1648"/>
          </a:xfrm>
        </p:grpSpPr>
        <p:grpSp>
          <p:nvGrpSpPr>
            <p:cNvPr id="6186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6190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620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6207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620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620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1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3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621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6216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6191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6193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619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6195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620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4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6205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61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6197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6200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620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6192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7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6188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6152" name="Group 67"/>
          <p:cNvGrpSpPr>
            <a:grpSpLocks/>
          </p:cNvGrpSpPr>
          <p:nvPr/>
        </p:nvGrpSpPr>
        <p:grpSpPr bwMode="auto">
          <a:xfrm>
            <a:off x="3657600" y="914400"/>
            <a:ext cx="1752600" cy="2514600"/>
            <a:chOff x="2304" y="576"/>
            <a:chExt cx="1104" cy="1584"/>
          </a:xfrm>
        </p:grpSpPr>
        <p:sp>
          <p:nvSpPr>
            <p:cNvPr id="6184" name="AutoShape 68"/>
            <p:cNvSpPr>
              <a:spLocks/>
            </p:cNvSpPr>
            <p:nvPr/>
          </p:nvSpPr>
          <p:spPr bwMode="auto">
            <a:xfrm>
              <a:off x="2304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352" y="120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DNA nucleotide</a:t>
              </a:r>
            </a:p>
          </p:txBody>
        </p:sp>
      </p:grpSp>
      <p:grpSp>
        <p:nvGrpSpPr>
          <p:cNvPr id="6153" name="Group 70"/>
          <p:cNvGrpSpPr>
            <a:grpSpLocks/>
          </p:cNvGrpSpPr>
          <p:nvPr/>
        </p:nvGrpSpPr>
        <p:grpSpPr bwMode="auto">
          <a:xfrm>
            <a:off x="6019800" y="762000"/>
            <a:ext cx="3124200" cy="5867400"/>
            <a:chOff x="3792" y="480"/>
            <a:chExt cx="1968" cy="3696"/>
          </a:xfrm>
        </p:grpSpPr>
        <p:sp>
          <p:nvSpPr>
            <p:cNvPr id="6173" name="Rectangle 71"/>
            <p:cNvSpPr>
              <a:spLocks noChangeArrowheads="1"/>
            </p:cNvSpPr>
            <p:nvPr/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74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6175" name="AutoShape 73"/>
            <p:cNvSpPr>
              <a:spLocks/>
            </p:cNvSpPr>
            <p:nvPr/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Guanine (G)</a:t>
              </a:r>
            </a:p>
          </p:txBody>
        </p:sp>
        <p:sp>
          <p:nvSpPr>
            <p:cNvPr id="6181" name="AutoShape 79"/>
            <p:cNvSpPr>
              <a:spLocks/>
            </p:cNvSpPr>
            <p:nvPr/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581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Deoxyribose</a:t>
            </a:r>
            <a:endParaRPr lang="en-GB" sz="16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55" name="Line 83"/>
          <p:cNvSpPr>
            <a:spLocks noChangeShapeType="1"/>
          </p:cNvSpPr>
          <p:nvPr/>
        </p:nvSpPr>
        <p:spPr bwMode="auto">
          <a:xfrm flipH="1" flipV="1">
            <a:off x="2895600" y="33528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1981200" y="9144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Phosphate group</a:t>
            </a:r>
          </a:p>
        </p:txBody>
      </p:sp>
      <p:grpSp>
        <p:nvGrpSpPr>
          <p:cNvPr id="6157" name="Group 85"/>
          <p:cNvGrpSpPr>
            <a:grpSpLocks/>
          </p:cNvGrpSpPr>
          <p:nvPr/>
        </p:nvGrpSpPr>
        <p:grpSpPr bwMode="auto">
          <a:xfrm>
            <a:off x="1587500" y="2349500"/>
            <a:ext cx="1638300" cy="1166813"/>
            <a:chOff x="1000" y="1480"/>
            <a:chExt cx="1032" cy="735"/>
          </a:xfrm>
        </p:grpSpPr>
        <p:sp>
          <p:nvSpPr>
            <p:cNvPr id="6168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169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170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171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172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6158" name="Text Box 91"/>
          <p:cNvSpPr txBox="1">
            <a:spLocks noChangeArrowheads="1"/>
          </p:cNvSpPr>
          <p:nvPr/>
        </p:nvSpPr>
        <p:spPr bwMode="auto">
          <a:xfrm>
            <a:off x="2057400" y="5562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6159" name="Group 92"/>
          <p:cNvGrpSpPr>
            <a:grpSpLocks/>
          </p:cNvGrpSpPr>
          <p:nvPr/>
        </p:nvGrpSpPr>
        <p:grpSpPr bwMode="auto">
          <a:xfrm>
            <a:off x="596900" y="914400"/>
            <a:ext cx="546100" cy="5243513"/>
            <a:chOff x="304" y="576"/>
            <a:chExt cx="344" cy="3303"/>
          </a:xfrm>
        </p:grpSpPr>
        <p:sp>
          <p:nvSpPr>
            <p:cNvPr id="6165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160" name="Group 96"/>
          <p:cNvGrpSpPr>
            <a:grpSpLocks/>
          </p:cNvGrpSpPr>
          <p:nvPr/>
        </p:nvGrpSpPr>
        <p:grpSpPr bwMode="auto">
          <a:xfrm>
            <a:off x="127000" y="952500"/>
            <a:ext cx="609600" cy="5143500"/>
            <a:chOff x="80" y="552"/>
            <a:chExt cx="384" cy="3240"/>
          </a:xfrm>
        </p:grpSpPr>
        <p:sp>
          <p:nvSpPr>
            <p:cNvPr id="6162" name="Line 97"/>
            <p:cNvSpPr>
              <a:spLocks noChangeShapeType="1"/>
            </p:cNvSpPr>
            <p:nvPr/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6164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 flipH="1">
            <a:off x="2057400" y="12192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1531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Triplets of nucleotide bases are the smallest units that can code for all the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consecutive bases specify an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genetic instructions for a polypeptide                                                                 chain are written in DNA as a series of                                                                          three-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nucleotidewords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(triplets).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genetic code, nucleotide triplets specify amino acids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257800" y="2209800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2895600"/>
            <a:ext cx="48768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During transcription, one DNA strand (the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template strand)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provides an RNA template.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complementary RNA molecule                                                                    is synthesized according to                                                                                  base-pairing rules, except that         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uracil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is the complementary base </a:t>
            </a:r>
            <a:b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 adenine.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During translation, blocks </a:t>
            </a:r>
            <a:b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of three nucleotide bases (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codons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                                                                   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are decoded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into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sequence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of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amino acids.  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87450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419600" cy="643572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the codons are read in the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5’-&gt;3’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 along the mRNA.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coded for the amino acid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only codes for the amino acid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indicates the start of translation.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codon indicates a specific corresponding amino acid, but the amino acid may be the translation of several possible codons.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reading frame and subsequent codons are read in groups of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</a:t>
            </a:r>
            <a:r>
              <a:rPr lang="en-US" altLang="en-US" sz="1800" smtClean="0"/>
              <a:t>(</a:t>
            </a:r>
            <a:r>
              <a:rPr lang="en-GB" altLang="en-US" sz="1800" smtClean="0"/>
              <a:t>codon</a:t>
            </a:r>
            <a:r>
              <a:rPr lang="en-US" altLang="en-US" sz="1800" smtClean="0"/>
              <a:t>)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summary,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information is encoded as a sequence of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triplets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which is translated into a specific amino acid during protein synthesis.</a:t>
            </a:r>
            <a:endParaRPr lang="en-US" altLang="en-US" sz="1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72000" y="1524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080000" y="42418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45300" y="13462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58000" y="16891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47000" y="13589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3657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769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A)- The Transcription and Processing of mRNA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89050"/>
            <a:ext cx="8915400" cy="5472267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mRNA is transcribed from the template strand of a gene.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DNA strands at the suitable point and bonds the RNA nucleotides as they base-pair along the DNA template.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Like DNA polymerases, RNA polymerases can add nucleotides only to the 3’ end of the growing polymer.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 along the DNA mark where gene transcription begins and ends.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attaches and initiates transcription at 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beginning of 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(gene)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DNA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ends the transcription.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have a single type of RNA polymerase that synthesizes all RNA molecules.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contrast, eukaryotes have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RNA polymerases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their nuclei.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for mRNA synthesis.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2212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084E11-7ECD-4B8C-8D26-D170130CA20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2971800" cy="603242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Transcription</a:t>
            </a:r>
            <a:br>
              <a:rPr lang="en-US" altLang="en-US" sz="2000" b="1" dirty="0" smtClean="0">
                <a:solidFill>
                  <a:srgbClr val="000000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can be separated</a:t>
            </a:r>
            <a:br>
              <a:rPr lang="en-US" altLang="en-US" sz="2000" b="1" dirty="0" smtClean="0">
                <a:solidFill>
                  <a:srgbClr val="000000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into three stages:</a:t>
            </a:r>
            <a:br>
              <a:rPr lang="en-US" altLang="en-US" sz="2000" b="1" dirty="0" smtClean="0">
                <a:solidFill>
                  <a:srgbClr val="000000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1-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initiation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/>
            </a:r>
            <a:br>
              <a:rPr lang="en-US" altLang="en-US" sz="1800" b="1" dirty="0" smtClean="0">
                <a:solidFill>
                  <a:srgbClr val="000000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2-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elongation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</a:t>
            </a:r>
            <a:br>
              <a:rPr lang="en-US" altLang="en-US" sz="1800" b="1" dirty="0" smtClean="0">
                <a:solidFill>
                  <a:srgbClr val="000000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3-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termination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Promotor contains the starting point for the transcription of a gene.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Promotor also includes a binding site for RNA polymerase.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Thus, RNA- polymerase can recognize and bind directly to the promotor region.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352800" y="152400"/>
            <a:ext cx="572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456478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60350"/>
            <a:ext cx="8610600" cy="59451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RNA polymerase moves along the DNA, it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untwists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double helix, 10 to 20 bases at time.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adds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to the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3’ end of the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point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synthesis,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helix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re-forms and the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</a:t>
            </a:r>
            <a:b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moves away.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proceeds                                                                           until after the RNA                                                                             polymerase transcribes                                                                               a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                                                                                    in the DNA.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3505200" y="914400"/>
            <a:ext cx="54451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5633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8588"/>
            <a:ext cx="8686800" cy="3717941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in the eukaryotic nucleus modify pre-mRNA before the genetic messages are dispatched to the cytoplasm.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5’ end of the pre-mRNA molecule, a modified form of guanine is added,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cap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function as: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mRNA from hydrolytic enzymes.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translation start point for ribosomes.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3’ end, an enzyme adds 50 to 250 adenine nucleotides, the </a:t>
            </a: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poly(A) tail.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poly(A) tail facilitate the export of mRNA from the nucleus.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Eukaryotic cells modify RNA after transcription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0" y="5129213"/>
            <a:ext cx="9067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43731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81000"/>
            <a:ext cx="7010400" cy="639763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2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RNA Transcription Mechanism</a:t>
            </a:r>
            <a:r>
              <a:rPr lang="en-US" sz="2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Transcription begins when the enzyme RNA polymerase binds to DNA at a promoter region.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enzyme separates the DNA strands by breaking the hydrogen bonds, and then uses one strand of DNA as a template from which nucleotides are assembled into a strand of RNA.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RNA polymerase pairs up free floating RNA nucleotides with DNA template and joins the nucleotides together to form the backbone of the new mRNA strand.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When mRNA hits a termination sequence, it separates from the DNA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mRNA editing occurs in the nucleus: before the mRNA leaves the nucleus, it is called pre-mRNA and it gets “edited.”  Parts of the pre-mRNA that are not involved in coding for proteins are called </a:t>
            </a:r>
            <a:r>
              <a:rPr 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introns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are cut out.  The remaining mRNA pieces are called </a:t>
            </a:r>
            <a:r>
              <a:rPr 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exons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(because they are expressed) and are spliced (combine) back together to form the mRNA.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Then the final mRNA leaves the nucleus through the nuclear pores and enters the cytoplasm headed to the </a:t>
            </a:r>
            <a:r>
              <a:rPr 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94584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2041525"/>
            <a:ext cx="6864350" cy="2209800"/>
            <a:chOff x="520" y="1200"/>
            <a:chExt cx="4324" cy="1392"/>
          </a:xfrm>
        </p:grpSpPr>
        <p:grpSp>
          <p:nvGrpSpPr>
            <p:cNvPr id="14484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14510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511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14532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512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14530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513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14528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4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14526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5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14524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6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14522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7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1452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14518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19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4485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14486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87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14508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488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14506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89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14504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0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1450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91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14500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2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4498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493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449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4494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95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7467600" y="2498725"/>
            <a:ext cx="1676400" cy="1371600"/>
            <a:chOff x="4704" y="1488"/>
            <a:chExt cx="1056" cy="864"/>
          </a:xfrm>
        </p:grpSpPr>
        <p:grpSp>
          <p:nvGrpSpPr>
            <p:cNvPr id="14464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14482" name="AutoShape 55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3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65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14480" name="AutoShape 58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1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66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14478" name="AutoShape 61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9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67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14476" name="AutoShape 64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7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8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14474" name="AutoShape 6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5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9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14472" name="AutoShape 70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3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14470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71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0" name="Group 74"/>
          <p:cNvGrpSpPr>
            <a:grpSpLocks/>
          </p:cNvGrpSpPr>
          <p:nvPr/>
        </p:nvGrpSpPr>
        <p:grpSpPr bwMode="auto">
          <a:xfrm>
            <a:off x="0" y="2498725"/>
            <a:ext cx="1066800" cy="1384300"/>
            <a:chOff x="0" y="1488"/>
            <a:chExt cx="672" cy="872"/>
          </a:xfrm>
        </p:grpSpPr>
        <p:grpSp>
          <p:nvGrpSpPr>
            <p:cNvPr id="14450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14462" name="AutoShape 76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3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51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14460" name="AutoShape 7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1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52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14458" name="AutoShape 82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9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53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14456" name="AutoShape 85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7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14454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55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1524000" y="822325"/>
            <a:ext cx="5334000" cy="1066800"/>
            <a:chOff x="960" y="432"/>
            <a:chExt cx="3360" cy="672"/>
          </a:xfrm>
        </p:grpSpPr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2112" y="432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Bubble</a:t>
              </a:r>
            </a:p>
          </p:txBody>
        </p:sp>
        <p:sp>
          <p:nvSpPr>
            <p:cNvPr id="14449" name="AutoShape 91"/>
            <p:cNvSpPr>
              <a:spLocks/>
            </p:cNvSpPr>
            <p:nvPr/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88" name="Group 92"/>
          <p:cNvGrpSpPr>
            <a:grpSpLocks/>
          </p:cNvGrpSpPr>
          <p:nvPr/>
        </p:nvGrpSpPr>
        <p:grpSpPr bwMode="auto">
          <a:xfrm>
            <a:off x="1371600" y="2651125"/>
            <a:ext cx="5410200" cy="685800"/>
            <a:chOff x="864" y="1584"/>
            <a:chExt cx="3408" cy="432"/>
          </a:xfrm>
        </p:grpSpPr>
        <p:grpSp>
          <p:nvGrpSpPr>
            <p:cNvPr id="14426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4446" name="AutoShape 94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7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27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4444" name="AutoShape 97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5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28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4442" name="AutoShape 100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3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29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4440" name="AutoShape 103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1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0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4438" name="AutoShape 106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9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1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4436" name="AutoShape 109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7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32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4434" name="AutoShape 112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5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4433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0" y="2041525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8610600" y="1889125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4345" name="Rectangle 117"/>
          <p:cNvSpPr>
            <a:spLocks noChangeArrowheads="1"/>
          </p:cNvSpPr>
          <p:nvPr/>
        </p:nvSpPr>
        <p:spPr bwMode="auto">
          <a:xfrm>
            <a:off x="1257300" y="3108325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696" name="Group 118"/>
          <p:cNvGrpSpPr>
            <a:grpSpLocks/>
          </p:cNvGrpSpPr>
          <p:nvPr/>
        </p:nvGrpSpPr>
        <p:grpSpPr bwMode="auto">
          <a:xfrm>
            <a:off x="1066800" y="2498725"/>
            <a:ext cx="6553200" cy="1371600"/>
            <a:chOff x="672" y="1488"/>
            <a:chExt cx="4128" cy="864"/>
          </a:xfrm>
        </p:grpSpPr>
        <p:grpSp>
          <p:nvGrpSpPr>
            <p:cNvPr id="14370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4424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5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1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4422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3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2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4420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1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3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4418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9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4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4416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7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5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4414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5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6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4412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3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7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4410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1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8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4408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9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9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4406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7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0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4404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5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1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4402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3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2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4400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1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3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398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9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4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396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7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5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394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5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6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92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3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87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390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1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4388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89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04800" y="5318125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716" name="Group 176"/>
          <p:cNvGrpSpPr>
            <a:grpSpLocks/>
          </p:cNvGrpSpPr>
          <p:nvPr/>
        </p:nvGrpSpPr>
        <p:grpSpPr bwMode="auto">
          <a:xfrm>
            <a:off x="2514600" y="5394325"/>
            <a:ext cx="5181600" cy="990600"/>
            <a:chOff x="1488" y="3312"/>
            <a:chExt cx="3264" cy="624"/>
          </a:xfrm>
        </p:grpSpPr>
        <p:sp>
          <p:nvSpPr>
            <p:cNvPr id="14357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814" name="AutoShape 190"/>
          <p:cNvSpPr>
            <a:spLocks noChangeArrowheads="1"/>
          </p:cNvSpPr>
          <p:nvPr/>
        </p:nvSpPr>
        <p:spPr bwMode="auto">
          <a:xfrm>
            <a:off x="6629400" y="4708525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Ribosome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7086600" y="62785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Protein</a:t>
            </a:r>
          </a:p>
        </p:txBody>
      </p:sp>
      <p:sp>
        <p:nvSpPr>
          <p:cNvPr id="26816" name="Rectangle 192"/>
          <p:cNvSpPr>
            <a:spLocks noChangeArrowheads="1"/>
          </p:cNvSpPr>
          <p:nvPr/>
        </p:nvSpPr>
        <p:spPr bwMode="auto">
          <a:xfrm>
            <a:off x="2133600" y="152400"/>
            <a:ext cx="550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RNA </a:t>
            </a:r>
            <a:r>
              <a:rPr lang="en-GB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transcription</a:t>
            </a:r>
            <a:r>
              <a:rPr lang="en-GB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&amp; </a:t>
            </a:r>
            <a:r>
              <a:rPr lang="en-GB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translation</a:t>
            </a:r>
          </a:p>
        </p:txBody>
      </p:sp>
      <p:sp>
        <p:nvSpPr>
          <p:cNvPr id="26817" name="AutoShape 193"/>
          <p:cNvSpPr>
            <a:spLocks noChangeArrowheads="1"/>
          </p:cNvSpPr>
          <p:nvPr/>
        </p:nvSpPr>
        <p:spPr bwMode="auto">
          <a:xfrm rot="5400000">
            <a:off x="1219200" y="2955925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1524000" y="2600325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838200" y="38084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55" name="Line 6"/>
          <p:cNvSpPr>
            <a:spLocks noChangeShapeType="1"/>
          </p:cNvSpPr>
          <p:nvPr/>
        </p:nvSpPr>
        <p:spPr bwMode="auto">
          <a:xfrm>
            <a:off x="533400" y="762000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09770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9" grpId="0" animBg="1"/>
      <p:bldP spid="26814" grpId="0" animBg="1"/>
      <p:bldP spid="26814" grpId="1" animBg="1"/>
      <p:bldP spid="26815" grpId="0"/>
      <p:bldP spid="26815" grpId="1"/>
      <p:bldP spid="26817" grpId="0" animBg="1"/>
      <p:bldP spid="26817" grpId="1" animBg="1"/>
      <p:bldP spid="26818" grpId="0" animBg="1"/>
      <p:bldP spid="26818" grpId="1" animBg="1"/>
      <p:bldP spid="26818" grpId="2" animBg="1"/>
      <p:bldP spid="26819" grpId="0"/>
      <p:bldP spid="2681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block of three consecutive nucleotide bases that specify a particular amino acid.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codon that specifies the start of 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codon that specifies the end of 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polymerases: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until completed.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 (</a:t>
            </a:r>
            <a:r>
              <a:rPr lang="en-GB" sz="2000" dirty="0" smtClean="0"/>
              <a:t>the gene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s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sequences of nucleotides along the DNA that marks where RNA transcription begins and ends.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 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 RNA polymerase attaches and initiates transcription at the beginning of the transcription unit.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ends (the end of the gene).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4236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E2BF1F-C4B0-4804-9CD7-1EBA52F20DB0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0" y="895350"/>
            <a:ext cx="4724400" cy="4762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B)- The Synthesis of Protein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95400" y="2286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 GENE TO PROTEIN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267200" y="1536700"/>
            <a:ext cx="47132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83" r="4445" b="4103"/>
          <a:stretch>
            <a:fillRect/>
          </a:stretch>
        </p:blipFill>
        <p:spPr bwMode="auto">
          <a:xfrm>
            <a:off x="0" y="2209800"/>
            <a:ext cx="42672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549400"/>
            <a:ext cx="8915400" cy="5181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" y="6129338"/>
            <a:ext cx="762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http://www.sumanasinc.com/webcontent/animations/content/translation.html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" y="6434138"/>
            <a:ext cx="8329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http://highered.mcgraw-hill.com/sites/9834092339/student_view0/chapter15/mutation_by_base_substitution.html</a:t>
            </a:r>
          </a:p>
        </p:txBody>
      </p:sp>
    </p:spTree>
    <p:extLst>
      <p:ext uri="{BB962C8B-B14F-4D97-AF65-F5344CB8AC3E}">
        <p14:creationId xmlns:p14="http://schemas.microsoft.com/office/powerpoint/2010/main" val="2105128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85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n-US" sz="2800" baseline="30000" dirty="0">
                <a:latin typeface="Arial" charset="0"/>
                <a:cs typeface="Arial" charset="0"/>
              </a:rPr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” of alternating </a:t>
            </a:r>
            <a:r>
              <a:rPr lang="en-US" alt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phosphates 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B9613A-0776-43E2-894D-D4C98A4C0DD1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886200" y="1143000"/>
            <a:ext cx="5076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7600" cy="41783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process of translation, a cell sends a series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transfers amino acids from the cytoplasm to a ribosome.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adds each </a:t>
            </a:r>
            <a:b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carried by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growing end of the polypeptide chain.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5791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Translations is the RNA-directed synthesis of a polypeptide</a:t>
            </a:r>
            <a:endParaRPr lang="en-GB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52491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3728F9-6D2A-4C70-840A-AD45818E508C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3886200" cy="63563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each type of tRNA links a mRNA codon with the appropriate amino acid.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tRNA arriving at the ribosome carries a specific amino acid at one end and has a specific nucleotide triplet, an </a:t>
            </a:r>
            <a:r>
              <a:rPr 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other end.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base-pairs with a complementary codon on mRNA.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codon on mRNA is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tRNA with an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AAA</a:t>
            </a:r>
            <a:r>
              <a:rPr 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 and carrying phenyalanine will bind to it.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by codon, tRNAs deposit amino acids in the prescribed order and the ribosome joins them into a polypeptide chain.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932238" y="76200"/>
            <a:ext cx="52117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239000" y="6507163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Fig. 17.12, Page 314</a:t>
            </a:r>
            <a:endParaRPr lang="en-GB" sz="1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7736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1066800" y="381000"/>
            <a:ext cx="7848600" cy="5867400"/>
            <a:chOff x="672" y="336"/>
            <a:chExt cx="4944" cy="3696"/>
          </a:xfrm>
        </p:grpSpPr>
        <p:pic>
          <p:nvPicPr>
            <p:cNvPr id="5124" name="Picture 5"/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" t="7776" r="5258" b="7799"/>
            <a:stretch>
              <a:fillRect/>
            </a:stretch>
          </p:blipFill>
          <p:spPr bwMode="auto">
            <a:xfrm>
              <a:off x="672" y="365"/>
              <a:ext cx="4944" cy="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3168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840" y="768"/>
              <a:ext cx="480" cy="105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5562600" cy="5927777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transcribed from DNA in the nucleus.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it reaches the cytoplasm, each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repeatedly for the following functions:- 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pick up its relevant amino acid in the cytosol, </a:t>
            </a: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deposit the amino acid at the ribosome </a:t>
            </a: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return to the cytosol to pick up another copy of that amino acid.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some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recognize more than one codon.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7219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25488"/>
            <a:ext cx="8382000" cy="5487987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making machine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facilitate the coupling of the </a:t>
            </a:r>
            <a:r>
              <a:rPr lang="en-US" altLang="en-US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 anticodons with mRNA codons</a:t>
            </a:r>
            <a:r>
              <a:rPr lang="en-US" altLang="en-US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subunit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formed in the nucleolus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 is composed of proteins and ribosomal RNA (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most abundant RNA in the cell.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transcribed in the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then bind to special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the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subunits in the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subunits exit the nucleus </a:t>
            </a:r>
            <a:r>
              <a:rPr lang="en-US" altLang="en-US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nuclear pores.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subunits join to form a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ribosome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when they attach to an mRNA molecule.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3910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091E15-DE8F-4BB9-877A-9D6823D6779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7848600" cy="2965450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binding site for mRNA and three binding sites for tRNA molecules.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site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holds the tRNA carrying the growing polypeptide chain.</a:t>
            </a:r>
          </a:p>
          <a:p>
            <a:pPr marL="990600" lvl="1" indent="-533400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site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tRNA with the next amino acid.</a:t>
            </a:r>
          </a:p>
          <a:p>
            <a:pPr marL="990600" lvl="1" indent="-533400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site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which the discharged tRNA leave the ribosome.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65396" r="6204" b="3355"/>
          <a:stretch>
            <a:fillRect/>
          </a:stretch>
        </p:blipFill>
        <p:spPr bwMode="auto">
          <a:xfrm>
            <a:off x="4953000" y="3581400"/>
            <a:ext cx="388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36385" r="5173" b="35979"/>
          <a:stretch>
            <a:fillRect/>
          </a:stretch>
        </p:blipFill>
        <p:spPr bwMode="auto">
          <a:xfrm>
            <a:off x="304800" y="35814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42805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7326E5-198A-4150-AB62-FFCD7A025A83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152400" y="3733800"/>
            <a:ext cx="80772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763000" cy="3582988"/>
          </a:xfrm>
        </p:spPr>
        <p:txBody>
          <a:bodyPr>
            <a:spAutoFit/>
          </a:bodyPr>
          <a:lstStyle/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occurs in three stages:</a:t>
            </a:r>
            <a:b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initiation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/>
              <a:t>of translation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elongation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/>
              <a:t>of polypeptide chain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 termination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/>
              <a:t>of translation</a:t>
            </a:r>
          </a:p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brings together mRNA, a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(with the first amino acid) and the two ribosomal subunits (large &amp; small).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a small ribosomal subunit binds with mRNA and a special initiator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carries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attaches to the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Initiation factors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bring in the large subunit such that the initiator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occupies the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76600" y="4283075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Guanosine triphosphate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Methionine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70694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4" grpId="0"/>
      <p:bldP spid="174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65888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Elongation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Consists of a series of three step cycles as each amino acid is added to the proceeding one in 3 steps:-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recognition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elongation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assists hydrogen bonding between the mRNA codon under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with the corresponding anticodon of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appropriate amino acid [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step requires the hydrolysis of two guanosine triphosphate (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GTP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5334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formation: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formation of a peptide bond between the polypeptide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with the new amino acid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This step separates                                                              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from the                                                                             growing polypeptide chain and                                                                     transfers the chain, now one                                                                              amino acid longer, to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the ribosome moves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                                                                          the attached polypeptide from                                                                           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to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927E32-2DB4-4EEA-B673-70D21B471083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4724400" y="3886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4822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04800" y="914400"/>
            <a:ext cx="8382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8382000" cy="6413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three steps of elongation continue codon by codon to add amino acids until the polypeptide chain is completed.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05304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0" y="2287588"/>
            <a:ext cx="91440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24400" y="4724400"/>
            <a:ext cx="8683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17.19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7924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free and bound ribosomes are both active participants in protein synthesis.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8686800" cy="2185214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Occurs when one of the three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reaches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factor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binds to the stop codon and hydrolyzes the bond between the polypeptide and its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frees the polypeptide and the translation complex disassembles.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41123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17367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ribosome requires less than a minute to translate an average-sized mRNA into a polypeptide.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ribosomes,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polyribosomes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may trail along the same mRNA.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a single mRNA is used to make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copies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 simultaneously.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76200" y="3200400"/>
            <a:ext cx="8991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373063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Polyribosomes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endParaRPr lang="en-GB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6553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bases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/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/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/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447800"/>
            <a:ext cx="5791200" cy="32766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mRNA attaches to a ribosome at the AUG, which is the </a:t>
            </a:r>
            <a:r>
              <a:rPr lang="en-US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This begins </a:t>
            </a:r>
            <a:r>
              <a:rPr lang="en-US" altLang="en-US" sz="18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transfer RNA (</a:t>
            </a:r>
            <a:r>
              <a:rPr lang="en-US" altLang="en-US" sz="18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bonds with the correct amino acid and becomes “charged.” (in the cytoplasm)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The tRNA carries the </a:t>
            </a:r>
            <a:r>
              <a:rPr lang="en-US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ribosome. Each tRNA has an </a:t>
            </a:r>
            <a:r>
              <a:rPr lang="en-US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whose bases are complementary to a codon on the mRNA strand. The tRNA brings the correct amino acid to the ribosome.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The ribosome moves along the mRNA and adds more amino acids to the growing </a:t>
            </a:r>
            <a:r>
              <a:rPr lang="en-US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protein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4724400"/>
            <a:ext cx="541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Tx/>
              <a:buNone/>
              <a:defRPr/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The process continues until the </a:t>
            </a:r>
            <a:r>
              <a:rPr lang="en-US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reaches one of the three </a:t>
            </a:r>
            <a:r>
              <a:rPr lang="en-US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mRNA, and then the  ribosome falls off the mRNA.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None/>
              <a:defRPr/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 result is a </a:t>
            </a:r>
            <a:r>
              <a:rPr lang="en-US" alt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chain or protein that is ready for use in the cell.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Summary of mRNA Translation Mechanism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172200" y="838200"/>
            <a:ext cx="2667000" cy="5943600"/>
            <a:chOff x="3888" y="528"/>
            <a:chExt cx="1680" cy="3744"/>
          </a:xfrm>
        </p:grpSpPr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393700" y="1066800"/>
            <a:ext cx="5778500" cy="3333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6582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  <p:bldP spid="7680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5410200" cy="685800"/>
          </a:xfrm>
        </p:spPr>
        <p:txBody>
          <a:bodyPr/>
          <a:lstStyle/>
          <a:p>
            <a:pPr>
              <a:defRPr/>
            </a:pPr>
            <a:r>
              <a:rPr lang="en-US" alt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Animations: </a:t>
            </a:r>
            <a:r>
              <a:rPr lang="en-US" altLang="en-US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RNA-translation</a:t>
            </a:r>
          </a:p>
        </p:txBody>
      </p:sp>
      <p:pic>
        <p:nvPicPr>
          <p:cNvPr id="14339" name="Picture 3" descr="aProteinSy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181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07628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8CECF1-8A7D-4EFD-8C6E-2D1248A32E4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3048000" y="3302000"/>
            <a:ext cx="609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763000" cy="2305050"/>
          </a:xfrm>
        </p:spPr>
        <p:txBody>
          <a:bodyPr>
            <a:spAutoFit/>
          </a:bodyPr>
          <a:lstStyle/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changes in the genetic material of a cell (or virus).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include large-scale mutations in which long segments of DNA are affected (e.g.,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translocations, duplications, and inversions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FF0000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mutation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                          is a chemical change in just one base pair of a gene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these occur in cells producing gametes, they may be transmitted to future generations (offspring).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Mutations: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 protein structure and function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3451225"/>
            <a:ext cx="2667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ickle-cell disease,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mutation of a single base pair in the gene that codes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one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of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hemoglobin polypeptides. 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change in a single nucleotide from T to A in the DNA template leads to an abnormal protein.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93645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708C2C-962C-43D3-9A90-55A3777BD80A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17638"/>
            <a:ext cx="4572000" cy="5287962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point mutation that results in replacement of a pair of complimentary nucleotides with another nucleotide pair.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Silent mutation: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base-pair substitutions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point mutation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have little or no impact on protein function which lead to switches from one amino acid to another with similar properties.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Other base-pair substitutions cause a detectable change in a protein which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impactfunction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609600" indent="-6096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Missense mutations: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point mutation that still code for an amino acid but change the resulting protein.</a:t>
            </a:r>
          </a:p>
          <a:p>
            <a:pPr marL="609600" indent="-6096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Nonsense mutations: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change an amino acid codon into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stop codon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nonfunctional protein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Base-pair substitution</a:t>
            </a:r>
            <a:endParaRPr lang="en-GB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594225" y="1066800"/>
            <a:ext cx="4549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47554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00D95B-9904-43B2-95D6-10ECBF7DF950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7175"/>
            <a:ext cx="4572000" cy="4873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in which additions or losses of nucleotide pairs occurs and causes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Frameshift mutation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have a disastrous effect on the resulting protein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frameshift occurs, all the nucleotides downstream of the deletion or insertion will be improperly grouped into new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codons.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premature termination.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3000" y="762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Insertions and deletions</a:t>
            </a:r>
            <a:endParaRPr lang="en-GB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4718050" y="1143000"/>
            <a:ext cx="43497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46010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809259-4528-4CB6-B626-31B8724E65EF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7800"/>
            <a:ext cx="8839200" cy="6527800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Mutations can occur in a number of ways.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Errors can occur during DNA replication, DNA repair, or DNA recombination.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can lead to base-pair substitutions, insertions, or deletions, as well as mutations affecting longer stretches of DNA.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are called </a:t>
            </a:r>
            <a:r>
              <a:rPr 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spontaneous mutations.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Mutagens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are chemical or physical agents that interact with DNA to cause mutations.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agents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 high-energy radiation like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ultraviolet light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agents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may operate in several ways.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chemicals are base analogues that may be substituted into DNA, but that pair incorrectly during DNA replication.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mutagens interfere with DNA replication by inserting into DNA and distorting the double helix. 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Still others cause chemical changes in bases that change their pairing properties.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37738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235450" y="152400"/>
            <a:ext cx="42989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246188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(A) would </a:t>
            </a:r>
            <a:b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only with </a:t>
            </a:r>
            <a:b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200" y="50800"/>
            <a:ext cx="1600200" cy="711200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DNA</a:t>
            </a: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304800"/>
            <a:ext cx="4191000" cy="609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304800"/>
            <a:ext cx="4191000" cy="609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350838"/>
            <a:ext cx="6477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 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1279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Deoxyribose sugar   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on C2 is missed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Ribose sugar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(</a:t>
              </a: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no missed O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3657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3657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D</a:t>
            </a:r>
            <a:r>
              <a:rPr lang="en-GB" altLang="en-US" sz="2000" b="1"/>
              <a:t>eoxiribo-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4479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181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58925"/>
            <a:ext cx="8763000" cy="4585871"/>
          </a:xfrm>
        </p:spPr>
        <p:txBody>
          <a:bodyPr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 base, a pentose sugar, and a 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of an oxygen atom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deoxyribose.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noFill/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n-US" sz="2800" dirty="0" smtClean="0">
                <a:solidFill>
                  <a:srgbClr val="0000FF"/>
                </a:solidFill>
                <a:latin typeface="Impact" pitchFamily="34" charset="0"/>
              </a:rPr>
              <a:t>The nucleic acid strand is a polymer of nucleotides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4988"/>
            <a:ext cx="8534400" cy="54845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Polynucleotides are synthesized by connecting the sugars of one nucleotide to the phosphate of the next with a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Genes are normally hundreds to thousands of nucleotides long.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of bases in a gene specifies the order of amino acids 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17197</TotalTime>
  <Words>4817</Words>
  <Application>Microsoft Office PowerPoint</Application>
  <PresentationFormat>On-screen Show (4:3)</PresentationFormat>
  <Paragraphs>560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Impact</vt:lpstr>
      <vt:lpstr>Times</vt:lpstr>
      <vt:lpstr>Times New Roman</vt:lpstr>
      <vt:lpstr>Wingdings</vt:lpstr>
      <vt:lpstr>Default Design</vt:lpstr>
      <vt:lpstr>PowerPoint Presentation</vt:lpstr>
      <vt:lpstr>Introduction</vt:lpstr>
      <vt:lpstr>Structures of nucleic acids (DNA &amp; RNA)</vt:lpstr>
      <vt:lpstr>PowerPoint Presentation</vt:lpstr>
      <vt:lpstr>Nitrogenous bases</vt:lpstr>
      <vt:lpstr>PowerPoint Presentation</vt:lpstr>
      <vt:lpstr>DNA             &amp;            RNA</vt:lpstr>
      <vt:lpstr>The nucleic acid strand is a polymer of nucleotides</vt:lpstr>
      <vt:lpstr>PowerPoint Presentation</vt:lpstr>
      <vt:lpstr>PowerPoint Presentation</vt:lpstr>
      <vt:lpstr>Inheritance is based on replication of the DNA double helix</vt:lpstr>
      <vt:lpstr>PowerPoint Presentation</vt:lpstr>
      <vt:lpstr>PowerPoint Presentation</vt:lpstr>
      <vt:lpstr>PowerPoint Presentation</vt:lpstr>
      <vt:lpstr>PowerPoint Presentation</vt:lpstr>
      <vt:lpstr>2. A large team of enzymes and other proteins carries out DNA replication: The Replication Mechanism</vt:lpstr>
      <vt:lpstr>PowerPoint Presentation</vt:lpstr>
      <vt:lpstr>PowerPoint Presentation</vt:lpstr>
      <vt:lpstr>PowerPoint Presentation</vt:lpstr>
      <vt:lpstr>SUMMARY OF DNA REPLICATION MECHANISM</vt:lpstr>
      <vt:lpstr>PowerPoint Presentation</vt:lpstr>
      <vt:lpstr>SUMMARY OF DNA REPLICATION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genetic code, nucleotide triplets specify amino acids</vt:lpstr>
      <vt:lpstr>PowerPoint Presentation</vt:lpstr>
      <vt:lpstr>PowerPoint Presentation</vt:lpstr>
      <vt:lpstr>PowerPoint Presentation</vt:lpstr>
      <vt:lpstr>PowerPoint Presentation</vt:lpstr>
      <vt:lpstr>Eukaryotic cells modify RNA after transcription</vt:lpstr>
      <vt:lpstr>Summary of RNA Transcription Mechanism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Animations: RNA-translation</vt:lpstr>
      <vt:lpstr>Mutations:  Affect protein structure and function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Saud Alarifi</cp:lastModifiedBy>
  <cp:revision>103</cp:revision>
  <dcterms:created xsi:type="dcterms:W3CDTF">2006-03-10T18:25:44Z</dcterms:created>
  <dcterms:modified xsi:type="dcterms:W3CDTF">2023-03-13T09:44:17Z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7156CABF-B910-4FB4-9191-7834DAA38EAE</vt:lpwstr>
  </property>
  <property fmtid="{D5CDD505-2E9C-101B-9397-08002B2CF9AE}" pid="3" name="ArticulatePath">
    <vt:lpwstr>Lecture 18</vt:lpwstr>
  </property>
</Properties>
</file>