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8" r:id="rId4"/>
    <p:sldId id="279" r:id="rId5"/>
    <p:sldId id="280" r:id="rId6"/>
    <p:sldId id="282" r:id="rId7"/>
    <p:sldId id="281" r:id="rId8"/>
    <p:sldId id="285" r:id="rId9"/>
    <p:sldId id="284" r:id="rId10"/>
    <p:sldId id="283" r:id="rId11"/>
    <p:sldId id="286" r:id="rId12"/>
    <p:sldId id="271" r:id="rId13"/>
    <p:sldId id="287" r:id="rId14"/>
    <p:sldId id="262" r:id="rId15"/>
    <p:sldId id="291" r:id="rId16"/>
    <p:sldId id="263" r:id="rId17"/>
    <p:sldId id="264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98E60-0197-4549-94C6-A705AB25FD6D}" v="16" dt="2025-12-21T05:51:16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61D3C-61E5-447D-B7D5-B686CDCF46A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14D1-5252-4DA9-82D5-642EFFE4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C14D1-5252-4DA9-82D5-642EFFE4E8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C14D1-5252-4DA9-82D5-642EFFE4E8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C14D1-5252-4DA9-82D5-642EFFE4E8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C0A25E0-EBA1-DF0F-9BF8-8B98321DC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C302316-0467-57C4-A096-4036415B9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15F1A-1073-CC1D-B00A-471A0C4AE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CEF4C-E6A4-48F7-B33A-4671D5B7D8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8C84B-DD08-43E1-81EE-AFD1C8BF64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C14D1-5252-4DA9-82D5-642EFFE4E8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4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C14D1-5252-4DA9-82D5-642EFFE4E8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5412-BCEC-F30A-3793-955CC761B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61BF0-DA16-3000-CB37-1F2AF327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6202C-D8F4-944B-F71D-CFA0A1E1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D95A6-31F9-6AB3-995F-7E2B1DBD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DE339-D605-CC53-3457-F5322D2D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4271-9F2D-429C-76B9-0A6FA603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21B74-1D3A-642E-E78C-DD0D2BDD1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F770-057C-931E-3B02-E0994D77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B69DF-9DC3-9DFE-94BA-A735E7EE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53982-7021-83E6-9C9E-583C8AE0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17162-9FDE-A104-E480-D1E230A53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BEC99-4985-08D8-5C41-A1A7E8260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C4C32-D53E-839B-71DB-05B5BEA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509C-83AC-F28D-54AF-D28D7BB9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6FDF3-44A1-0CCE-DBFC-346E7B69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42A5-6BFB-2FD0-A602-35DB2779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F1134-23F7-D90C-EAF8-51C45DFA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7645-EA38-144A-BC8B-DAC955B3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CC55-A2EF-D474-EA66-440DA02F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51E4C-1CD7-869A-96A5-CB49DBF2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E78C-C5A9-D04E-644C-A8F516CB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56F85-2DB6-5E14-DA6C-30E2B6270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3C677-E3B5-18A5-AA50-83255B8B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6C68-11B4-0B15-11B3-ACDAC975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B189-9BC9-6385-7768-73D66F9C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60CD-810D-C348-D738-72E5F005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E7C4-7658-6D69-955A-EA046D1DE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AB103-1745-BEA6-9C4E-FCF2C025D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CBAE1-E7E7-E399-D38E-E21C87D5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72180-A0C6-AD19-F4D1-10665E2C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11B92-5DD7-515F-5759-58DDA6BA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7831-88F3-83DA-A96B-6160CD26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C87F4-FCC9-3A83-48F8-2E1BCFEF9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F0F6D-0608-FFB3-4B04-658A2AB8B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00C52-8200-CDFE-A8EA-60D7B6307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A5FEE-C39A-DA22-BA40-D41B8B409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C9E97-4BFF-2A2F-702C-1ECFE87C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0DF8A-038C-57A4-ECD6-4AE6E762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E169A-4265-0639-8914-40C9D88F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318C-2CEA-9244-1FC2-AAEBA5DD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A8B00-43C0-CF5A-1DF6-0E58FE6D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7303B-5C03-7F51-B4A0-1337ED1F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1BA8E-8C85-A425-179B-9DD03832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B7084-5D3F-8129-28D6-C1FBFABC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91FB8-7489-0CAE-0B88-25646F65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1371C-140F-AC12-7BF1-2417D8B1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D78A-7085-964F-8607-5A7D5153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0694-254A-1630-A031-A3E789B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BCE59-92C3-7E7B-EEEB-07BA43616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E7292-FCBF-45D0-3AF3-3D78E072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2E9ED-CB24-FABE-323F-838B8A9F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519DE-8E3B-16EF-6BB4-8F865772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4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D495-F168-D712-D486-198AC8A4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3A5C3-09AE-ADE5-DD4D-6435B47F1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05362-28DE-182B-053E-E9832CD0A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BBDB8-F91E-1F54-E025-38C761B8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6A40E-0876-E2C6-0749-BAD74F62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C60D2-3E7F-9002-02AA-E7A40777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3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E2A26-E676-321B-80CB-0D85C825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189E4-6DEA-02DF-8C85-80ECA6B73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57B85-6C53-65F7-342C-380367F34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C71F-C4B5-4D01-879F-6AA0F432757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7BA2-BA70-603B-CC83-C9298C28A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D9E9F-FBCB-1F62-68D5-6CC585C28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1730-49FD-47D4-996C-F9428B48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szotkpT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www.youtube.com/watch?v=M-szotkpT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EBBA5-7771-4351-D58A-813D7F75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0" y="0"/>
            <a:ext cx="12192000" cy="1397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829C8-502F-3B2E-0666-99D6C3F800A8}"/>
              </a:ext>
            </a:extLst>
          </p:cNvPr>
          <p:cNvSpPr txBox="1"/>
          <p:nvPr/>
        </p:nvSpPr>
        <p:spPr>
          <a:xfrm>
            <a:off x="1742394" y="3198018"/>
            <a:ext cx="8305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Chemical </a:t>
            </a:r>
            <a:r>
              <a:rPr lang="en-US" sz="2400" b="1" u="sng" kern="0" spc="-10" dirty="0">
                <a:solidFill>
                  <a:srgbClr val="C00000"/>
                </a:solidFill>
                <a:latin typeface="Times New Roman"/>
                <a:cs typeface="Times New Roman"/>
              </a:rPr>
              <a:t>Agents/Antibiotics </a:t>
            </a:r>
            <a:r>
              <a:rPr lang="en-US" sz="2400" b="1" u="sng" kern="0" dirty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lang="en-US" sz="2400" b="1" u="sng" kern="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kern="0" spc="-10" dirty="0">
                <a:solidFill>
                  <a:srgbClr val="C00000"/>
                </a:solidFill>
                <a:latin typeface="Times New Roman"/>
                <a:cs typeface="Times New Roman"/>
              </a:rPr>
              <a:t>Bacteria</a:t>
            </a:r>
          </a:p>
          <a:p>
            <a:pPr>
              <a:defRPr/>
            </a:pPr>
            <a:endParaRPr lang="en-US" sz="2400" b="1" u="sng" kern="0" spc="-1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8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ACEDE-BF42-60D0-6462-C9E8C389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6ADF4-D463-0F59-2956-6BD8C1FA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F2A7D-689D-F16E-0256-571AF5863478}"/>
              </a:ext>
            </a:extLst>
          </p:cNvPr>
          <p:cNvSpPr txBox="1"/>
          <p:nvPr/>
        </p:nvSpPr>
        <p:spPr>
          <a:xfrm>
            <a:off x="271537" y="1533465"/>
            <a:ext cx="91337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18-24 hours of incubation, use a metric ruler to </a:t>
            </a:r>
            <a:r>
              <a:rPr lang="en-US" sz="20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measure the zone of inhibition </a:t>
            </a:r>
            <a:r>
              <a:rPr lang="en-US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include the diameter of the disc in the measurement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the zone size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If the placement of the disk or the size of the zone does not allow you to read the diameter of the zone, measure from the center of the disk to a point on the circumference of the zone where a distinct edge is present (the radius) and multiply the measurement by 2 to determine the diameter 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 the result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 and Laboratory Standards Institute (CLSI) </a:t>
            </a:r>
          </a:p>
          <a:p>
            <a:r>
              <a:rPr lang="en-US" sz="2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guidelines to report the result.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i="0" u="sng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are reported as Susceptible (S), Intermediate (I), or Resistant (R).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DA5D7-732A-A13A-1222-1D35C62D79C4}"/>
              </a:ext>
            </a:extLst>
          </p:cNvPr>
          <p:cNvSpPr txBox="1"/>
          <p:nvPr/>
        </p:nvSpPr>
        <p:spPr>
          <a:xfrm>
            <a:off x="1313180" y="982395"/>
            <a:ext cx="7780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 and Interpretation of Kirby Bauer Disc Diffusion Method</a:t>
            </a:r>
            <a:endParaRPr lang="en-US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CD3BA-D4F2-2959-B19E-CD45981A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210" y="4484914"/>
            <a:ext cx="2643789" cy="2094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03178-C37F-35B4-118B-1729D12BC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914" y="1958337"/>
            <a:ext cx="2731145" cy="1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4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4B1E9-C685-E8F3-D7AA-0B4CEB3AF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60BA0E-51CF-3EE6-F84C-B713ECA1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9B845-9604-E140-21FD-95FDDA01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1074222"/>
            <a:ext cx="3916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13A2619-B617-19E4-E28D-D52AC35B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379022"/>
            <a:ext cx="3059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F774EBCE-AD88-B900-F988-D262DB08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63" y="807523"/>
            <a:ext cx="174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Susceptible</a:t>
            </a:r>
            <a:endParaRPr lang="en-US" alt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5F0E46-63C7-B98C-D4A5-7AF9558417B8}"/>
              </a:ext>
            </a:extLst>
          </p:cNvPr>
          <p:cNvCxnSpPr>
            <a:cxnSpLocks/>
          </p:cNvCxnSpPr>
          <p:nvPr/>
        </p:nvCxnSpPr>
        <p:spPr>
          <a:xfrm flipH="1">
            <a:off x="8661401" y="1226622"/>
            <a:ext cx="849313" cy="91440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30F5271F-96B2-E14A-D503-CA023F6A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825" y="3088760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B3B6A3-6482-7997-EA41-5078344AA827}"/>
              </a:ext>
            </a:extLst>
          </p:cNvPr>
          <p:cNvCxnSpPr>
            <a:cxnSpLocks/>
          </p:cNvCxnSpPr>
          <p:nvPr/>
        </p:nvCxnSpPr>
        <p:spPr>
          <a:xfrm flipH="1" flipV="1">
            <a:off x="8672513" y="3317360"/>
            <a:ext cx="838200" cy="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16">
            <a:extLst>
              <a:ext uri="{FF2B5EF4-FFF2-40B4-BE49-F238E27FC236}">
                <a16:creationId xmlns:a16="http://schemas.microsoft.com/office/drawing/2014/main" id="{74C720C8-CEA8-453F-67CA-EA2C4D22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570" y="5964812"/>
            <a:ext cx="51634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Kirby-Bauer-Interpretation-chart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different charts for different organisms.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58FBB-849A-85FE-6E49-D5DE91A8492E}"/>
              </a:ext>
            </a:extLst>
          </p:cNvPr>
          <p:cNvSpPr/>
          <p:nvPr/>
        </p:nvSpPr>
        <p:spPr>
          <a:xfrm>
            <a:off x="1551782" y="2806978"/>
            <a:ext cx="4114800" cy="192087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7762E86C-A06D-D6A9-7F2B-4090FAF7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8361"/>
            <a:ext cx="92964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Bacteria is Susceptible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Streptomycin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Susceptible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Ampicillin and resistant to Penicillin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08CBE6AA-6451-0F3C-CAF2-B0B18093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067800"/>
            <a:ext cx="4739640" cy="47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6">
            <a:extLst>
              <a:ext uri="{FF2B5EF4-FFF2-40B4-BE49-F238E27FC236}">
                <a16:creationId xmlns:a16="http://schemas.microsoft.com/office/drawing/2014/main" id="{E4794AA4-06C2-F54F-B956-CB2BB32FC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796514"/>
            <a:ext cx="1391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Streptomycin </a:t>
            </a:r>
          </a:p>
        </p:txBody>
      </p:sp>
      <p:sp>
        <p:nvSpPr>
          <p:cNvPr id="28677" name="TextBox 7">
            <a:extLst>
              <a:ext uri="{FF2B5EF4-FFF2-40B4-BE49-F238E27FC236}">
                <a16:creationId xmlns:a16="http://schemas.microsoft.com/office/drawing/2014/main" id="{40A84EEA-F2CF-303D-7DF7-2102A9D01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4468274"/>
            <a:ext cx="1391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Penicillin </a:t>
            </a:r>
          </a:p>
        </p:txBody>
      </p:sp>
      <p:sp>
        <p:nvSpPr>
          <p:cNvPr id="28678" name="TextBox 8">
            <a:extLst>
              <a:ext uri="{FF2B5EF4-FFF2-40B4-BE49-F238E27FC236}">
                <a16:creationId xmlns:a16="http://schemas.microsoft.com/office/drawing/2014/main" id="{B7F5589E-D529-CC7B-BEA5-4A7D46B1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715674"/>
            <a:ext cx="1391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Ampicillin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91450-7C8D-7E72-E901-4A48B572C2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EB03-2EA5-8144-F41C-E828EB650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2D44D-626C-E6C5-91FD-C1766571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C5D44-F992-611F-F945-4E2F6959B542}"/>
              </a:ext>
            </a:extLst>
          </p:cNvPr>
          <p:cNvSpPr txBox="1"/>
          <p:nvPr/>
        </p:nvSpPr>
        <p:spPr>
          <a:xfrm>
            <a:off x="3048000" y="32443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Microbial enzymatic activity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60144-D84A-A222-39F2-86365359A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4D1001-2363-BD06-1BC4-A0AB18785880}"/>
              </a:ext>
            </a:extLst>
          </p:cNvPr>
          <p:cNvSpPr txBox="1"/>
          <p:nvPr/>
        </p:nvSpPr>
        <p:spPr>
          <a:xfrm>
            <a:off x="228598" y="980451"/>
            <a:ext cx="11963402" cy="55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biochemical transformations that occur both inside and outside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cells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controlled by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catalysts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400" b="0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enzymes. </a:t>
            </a:r>
          </a:p>
          <a:p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bacterial enzymatic reactions:</a:t>
            </a:r>
            <a:b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</a:t>
            </a:r>
            <a:r>
              <a:rPr lang="en-US" sz="24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en-US" sz="24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maltose and glucose </a:t>
            </a:r>
            <a:r>
              <a:rPr lang="en-US" sz="24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(ex: </a:t>
            </a:r>
            <a:r>
              <a:rPr lang="en-US" sz="24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amylase</a:t>
            </a:r>
            <a:r>
              <a:rPr lang="en-US" sz="24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2.The breakdown of </a:t>
            </a:r>
            <a:r>
              <a:rPr lang="en-US" sz="24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wastes </a:t>
            </a:r>
            <a:r>
              <a:rPr lang="en-US" sz="24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hydrogen peroxide </a:t>
            </a:r>
            <a:r>
              <a:rPr lang="en-US" sz="2400" b="1" i="0" u="sng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(H2O2) or urea </a:t>
            </a:r>
            <a:r>
              <a:rPr lang="en-US" sz="24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(ex: </a:t>
            </a:r>
            <a:r>
              <a:rPr lang="en-US" sz="24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sz="24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3.Hydrolysis of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casein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amino acids (ex: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proteases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4.The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nitrate or oxygen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(ex: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 reductase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5.The degradation of specific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(ex: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tryptophanase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7AC75-AA41-1025-3236-6C7659CE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AF4BB-B34C-FDF4-0537-4580EB942FF9}"/>
              </a:ext>
            </a:extLst>
          </p:cNvPr>
          <p:cNvSpPr txBox="1"/>
          <p:nvPr/>
        </p:nvSpPr>
        <p:spPr>
          <a:xfrm>
            <a:off x="2383969" y="1729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Microbial enzymatic activity </a:t>
            </a:r>
            <a:endParaRPr lang="en-US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9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EC58F-F035-C6AE-6541-8BE41F79D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0848B-DDEC-199B-802E-EFCEB3BB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C0656B-6D21-3B12-E91D-F03BE484D003}"/>
              </a:ext>
            </a:extLst>
          </p:cNvPr>
          <p:cNvSpPr txBox="1"/>
          <p:nvPr/>
        </p:nvSpPr>
        <p:spPr>
          <a:xfrm>
            <a:off x="1714501" y="837450"/>
            <a:ext cx="7309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Amylase production test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/Starch hydrolysis test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D78D8-F0AC-C1B2-475F-86D7AC5F7A28}"/>
              </a:ext>
            </a:extLst>
          </p:cNvPr>
          <p:cNvSpPr txBox="1"/>
          <p:nvPr/>
        </p:nvSpPr>
        <p:spPr>
          <a:xfrm>
            <a:off x="674913" y="1513111"/>
            <a:ext cx="10417629" cy="5253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750"/>
              </a:spcAft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Starch Hydrolysis Test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ability of bacteria to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 amylase enzyme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ability of bacteria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hydrolyze starch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and identify bacteria based on their ability to hydrolyze starch:</a:t>
            </a:r>
          </a:p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*** It is commonly used to differentiate species of </a:t>
            </a:r>
            <a:r>
              <a:rPr lang="en-US" sz="2400" b="1" i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Bacillus, Clostridium, Streptococcus, Enterococcus, </a:t>
            </a:r>
            <a:r>
              <a:rPr lang="en-US" sz="2400" b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i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Pseudomonas</a:t>
            </a:r>
            <a:r>
              <a:rPr lang="en-US" sz="2400" b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genus.</a:t>
            </a:r>
            <a:endParaRPr lang="en-US" sz="2400" b="1" i="0" u="sng" dirty="0">
              <a:solidFill>
                <a:srgbClr val="7030A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9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A5146-C5B2-C449-1F44-8E3323ED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28C414-6734-013A-454F-E8FB633001F9}"/>
              </a:ext>
            </a:extLst>
          </p:cNvPr>
          <p:cNvSpPr txBox="1"/>
          <p:nvPr/>
        </p:nvSpPr>
        <p:spPr>
          <a:xfrm>
            <a:off x="457200" y="1329041"/>
            <a:ext cx="1113608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0" u="sng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Amylase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en-US" b="1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exoenzyme t</a:t>
            </a:r>
            <a:r>
              <a:rPr lang="en-US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hat hydrolyses starch</a:t>
            </a:r>
            <a:r>
              <a:rPr lang="en-US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consist of </a:t>
            </a:r>
            <a:r>
              <a:rPr lang="en-US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chain of glucose molecules </a:t>
            </a:r>
            <a:r>
              <a:rPr lang="en-US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by </a:t>
            </a:r>
            <a:r>
              <a:rPr lang="en-US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glycosidic bonds</a:t>
            </a:r>
            <a:r>
              <a:rPr lang="en-US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Amylase breaks the glycosidic bonds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small oligosaccharides and free glucose.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:</a:t>
            </a:r>
          </a:p>
          <a:p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 agar is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commonly used for the detection of starch hydrolysis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Normally, when iodine is added to the starch medium, it turns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presence of starch.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 that produce 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amylase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break down starch into smaller sugars like glucose and maltose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bacteria 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amylase, the starch around the colonies is hydrolyzed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blue color appears, forming a clear zone, which indicates positive amylase activity.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bacteria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produce amylase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starch remains intact. A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blue color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appears around the colonies, indicating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amylase activity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86B64F-0779-A6FC-DB40-7384DAD5B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38998-F50E-FA29-0BC3-D5D713BDCB31}"/>
              </a:ext>
            </a:extLst>
          </p:cNvPr>
          <p:cNvSpPr txBox="1"/>
          <p:nvPr/>
        </p:nvSpPr>
        <p:spPr>
          <a:xfrm>
            <a:off x="1714501" y="837450"/>
            <a:ext cx="7309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Amylase production test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/Starch hydrolysis test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6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06876-1592-D75D-B660-3FBD3A7B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73A02B-9DB7-C944-708F-B49B9B6B4B85}"/>
              </a:ext>
            </a:extLst>
          </p:cNvPr>
          <p:cNvSpPr txBox="1"/>
          <p:nvPr/>
        </p:nvSpPr>
        <p:spPr>
          <a:xfrm>
            <a:off x="349072" y="1452379"/>
            <a:ext cx="67912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1.Streak each organism across a small portion of the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agar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i="0" u="sng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.Incubate at 37 o C </a:t>
            </a:r>
            <a:r>
              <a:rPr lang="en-US" sz="2000" b="1" i="0" u="sng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48 hours (</a:t>
            </a: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testing earlier may give a false negative result)</a:t>
            </a:r>
            <a:endParaRPr lang="en-US" sz="2000" b="1" i="0" u="sng" strike="noStrike" baseline="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3.Cover the surface with </a:t>
            </a:r>
            <a:r>
              <a:rPr lang="en-US" sz="20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odine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Rotate to distribute the iodine into a thin layer.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000" b="1" i="0" u="sng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 will turn dark blue when it reacts with starch. 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0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clear zone will be seen where starch has been digested.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64554-0D0E-F50C-BFB1-054032507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65" y="4228793"/>
            <a:ext cx="4370046" cy="245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211AE-1320-2ADF-02BC-E298FE43E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89" y="959394"/>
            <a:ext cx="3261725" cy="2454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AF6830-ABBC-9476-3531-53865F067D9E}"/>
              </a:ext>
            </a:extLst>
          </p:cNvPr>
          <p:cNvSpPr txBox="1"/>
          <p:nvPr/>
        </p:nvSpPr>
        <p:spPr>
          <a:xfrm>
            <a:off x="8447313" y="3443964"/>
            <a:ext cx="3145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Positive: </a:t>
            </a:r>
            <a:r>
              <a:rPr lang="en-US" sz="1800" b="0" i="1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Bacillus </a:t>
            </a:r>
            <a:r>
              <a:rPr lang="en-US" sz="1800" b="0" i="1" u="none" strike="noStrike" baseline="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subtilits</a:t>
            </a:r>
            <a:r>
              <a:rPr lang="en-US" sz="1800" b="0" i="1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endParaRPr lang="en-US" sz="18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Negative: </a:t>
            </a:r>
            <a:r>
              <a:rPr lang="en-US" sz="1800" b="0" i="1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E.coli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0A015-0681-1E19-7A12-5FF83664D5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0DE287-91A0-9667-4E51-6D5E58F8F6A8}"/>
              </a:ext>
            </a:extLst>
          </p:cNvPr>
          <p:cNvSpPr txBox="1"/>
          <p:nvPr/>
        </p:nvSpPr>
        <p:spPr>
          <a:xfrm>
            <a:off x="1714501" y="837450"/>
            <a:ext cx="7309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Amylase production test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/Starch hydrolysis test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2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B381A-2420-8442-D834-22765A9F5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A2865-FF65-8371-DD82-AC0F171683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BD50E-B7A1-2121-29EA-EE46BCF2D2DD}"/>
              </a:ext>
            </a:extLst>
          </p:cNvPr>
          <p:cNvSpPr txBox="1"/>
          <p:nvPr/>
        </p:nvSpPr>
        <p:spPr>
          <a:xfrm>
            <a:off x="2996293" y="970069"/>
            <a:ext cx="61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E6323-76EC-A6BF-A68D-E848E4B966A2}"/>
              </a:ext>
            </a:extLst>
          </p:cNvPr>
          <p:cNvSpPr txBox="1"/>
          <p:nvPr/>
        </p:nvSpPr>
        <p:spPr>
          <a:xfrm>
            <a:off x="620486" y="1799425"/>
            <a:ext cx="115715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Catalase </a:t>
            </a:r>
            <a:r>
              <a:rPr lang="en-US" sz="2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 an enzyme that plays a crucial role in </a:t>
            </a:r>
            <a:r>
              <a:rPr lang="en-US" sz="20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protecting bacteria from oxidative stress </a:t>
            </a:r>
            <a:r>
              <a:rPr lang="en-US" sz="2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</a:p>
          <a:p>
            <a:r>
              <a:rPr lang="en-US" sz="20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breaking down the harmful hydrogen peroxide (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H₂O₂) </a:t>
            </a:r>
            <a:r>
              <a:rPr lang="en-US" sz="20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 water (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H₂O</a:t>
            </a:r>
            <a:r>
              <a:rPr lang="en-US" sz="20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and oxygen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DF2FE-2BEC-FDE4-E1B6-FDD94AEDDAFF}"/>
              </a:ext>
            </a:extLst>
          </p:cNvPr>
          <p:cNvSpPr txBox="1"/>
          <p:nvPr/>
        </p:nvSpPr>
        <p:spPr>
          <a:xfrm>
            <a:off x="740229" y="2815088"/>
            <a:ext cx="112667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**Importance in Microbiology</a:t>
            </a:r>
            <a:endParaRPr lang="en-US" sz="2400" b="1" i="0" u="sng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sng" strike="noStrike" baseline="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Catalase activity is very useful in differentiating between groups of bacteria. </a:t>
            </a:r>
          </a:p>
          <a:p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sng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***For example, the morphologically similar </a:t>
            </a:r>
            <a:r>
              <a:rPr lang="en-US" sz="2400" b="0" i="1" u="sng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Enterococcus </a:t>
            </a:r>
            <a:r>
              <a:rPr lang="en-US" sz="2400" b="0" i="0" u="sng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(catalase negative) and </a:t>
            </a:r>
            <a:r>
              <a:rPr lang="en-US" sz="2400" b="0" i="1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sz="2400" b="0" i="0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(catalase positive) </a:t>
            </a:r>
            <a:r>
              <a:rPr lang="en-US" sz="2400" b="0" i="0" u="sng" strike="noStrike" baseline="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be differentiated using the catalase test. </a:t>
            </a:r>
            <a:endParaRPr lang="en-US" sz="2400" u="sng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7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84C0-9A95-1AD6-E03D-47202B87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009F6-E64A-D519-F7FA-6B0CBFC9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299D45-E3E1-954A-3DB4-044B7BB36E58}"/>
              </a:ext>
            </a:extLst>
          </p:cNvPr>
          <p:cNvSpPr txBox="1"/>
          <p:nvPr/>
        </p:nvSpPr>
        <p:spPr>
          <a:xfrm>
            <a:off x="464686" y="1271602"/>
            <a:ext cx="112776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Catalase Test</a:t>
            </a:r>
          </a:p>
          <a:p>
            <a:endParaRPr lang="en-US" sz="20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Transfer a small amount of bacterial colony  to a surface of a clean, dry glass slide.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3639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should be 18 to 24 hours old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peroxide must be fresh as it is very unstable</a:t>
            </a:r>
            <a:endParaRPr lang="en-US" sz="2000" b="1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a drop of 3% 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onto the slide and mix.</a:t>
            </a:r>
          </a:p>
          <a:p>
            <a:endParaRPr lang="en-US" sz="2000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Catalase positive reaction: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Catalase-positive reaction is indicated by immediate bubble formation (O₂)</a:t>
            </a:r>
          </a:p>
          <a:p>
            <a:endParaRPr lang="en-US" sz="20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Catalase negative reaction: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 bubble 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2AD3F-ED58-75BD-8EA3-6EC6F1D8ADAA}"/>
              </a:ext>
            </a:extLst>
          </p:cNvPr>
          <p:cNvSpPr txBox="1"/>
          <p:nvPr/>
        </p:nvSpPr>
        <p:spPr>
          <a:xfrm>
            <a:off x="2958194" y="748382"/>
            <a:ext cx="61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6B412-2969-D796-DB20-653BE08C4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199" y="1730829"/>
            <a:ext cx="2590801" cy="1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B1C25-7FAD-2A68-6A3E-553E714F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05357-79F0-5A24-F327-815C9D27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B3BBA-A09D-AB6B-6730-27B6AD17EC26}"/>
              </a:ext>
            </a:extLst>
          </p:cNvPr>
          <p:cNvSpPr txBox="1"/>
          <p:nvPr/>
        </p:nvSpPr>
        <p:spPr>
          <a:xfrm>
            <a:off x="597989" y="943881"/>
            <a:ext cx="1117962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Microbial control using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disinfectants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become a key aspect of microbiology.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agents include: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Microbicidal agents: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agents are designed to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kill microorganisms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their effect is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Microbiostatic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agents: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agents are designed to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inhibit microbial growth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their effect is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Antiseptics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Antiseptics are chemical agents that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or stop the growth of microorganisms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external body surfaces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such as the skin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They are distinct from </a:t>
            </a:r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disinfectants</a:t>
            </a:r>
            <a:r>
              <a:rPr lang="en-US" sz="24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which are </a:t>
            </a:r>
            <a:r>
              <a:rPr lang="en-US" sz="24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used on </a:t>
            </a:r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non-living objects</a:t>
            </a:r>
            <a:r>
              <a:rPr lang="en-US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4E20-4879-851F-F015-6AAE43458DDC}"/>
              </a:ext>
            </a:extLst>
          </p:cNvPr>
          <p:cNvSpPr txBox="1"/>
          <p:nvPr/>
        </p:nvSpPr>
        <p:spPr>
          <a:xfrm>
            <a:off x="919434" y="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Chemical </a:t>
            </a:r>
            <a:r>
              <a:rPr lang="en-US" sz="2400" b="1" u="sng" kern="0" spc="-10" dirty="0">
                <a:solidFill>
                  <a:schemeClr val="bg1"/>
                </a:solidFill>
                <a:latin typeface="Times New Roman"/>
                <a:cs typeface="Times New Roman"/>
              </a:rPr>
              <a:t>Agents/Antibiotics </a:t>
            </a:r>
            <a:r>
              <a:rPr lang="en-US" sz="2400" b="1" u="sng" kern="0" dirty="0">
                <a:solidFill>
                  <a:schemeClr val="bg1"/>
                </a:solidFill>
                <a:latin typeface="Times New Roman"/>
                <a:cs typeface="Times New Roman"/>
              </a:rPr>
              <a:t>On</a:t>
            </a:r>
            <a:r>
              <a:rPr lang="en-US" sz="2400" b="1" u="sng" kern="0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kern="0" spc="-10" dirty="0">
                <a:solidFill>
                  <a:schemeClr val="bg1"/>
                </a:solidFill>
                <a:latin typeface="Times New Roman"/>
                <a:cs typeface="Times New Roman"/>
              </a:rPr>
              <a:t>Bacteria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2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CEB9AC-3773-733A-7B07-24B306B5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6" y="653144"/>
            <a:ext cx="2590801" cy="1966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BE4E13-D9A2-C4F2-4F18-A941B0A2FFBB}"/>
              </a:ext>
            </a:extLst>
          </p:cNvPr>
          <p:cNvSpPr/>
          <p:nvPr/>
        </p:nvSpPr>
        <p:spPr>
          <a:xfrm>
            <a:off x="261256" y="653144"/>
            <a:ext cx="859973" cy="1966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B5DE5-A277-120C-A108-EF7912C4926A}"/>
              </a:ext>
            </a:extLst>
          </p:cNvPr>
          <p:cNvSpPr txBox="1"/>
          <p:nvPr/>
        </p:nvSpPr>
        <p:spPr>
          <a:xfrm>
            <a:off x="3067018" y="800675"/>
            <a:ext cx="9124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Name:…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Activity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in 1: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positive reaction: indicated by immediate bubble formation (O₂)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very useful in differentiating between: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Enterococcus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(catalase negative) and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(catalase positive)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3E2B2F-9BA4-E91C-AC28-91ABED753B8E}"/>
              </a:ext>
            </a:extLst>
          </p:cNvPr>
          <p:cNvCxnSpPr>
            <a:cxnSpLocks/>
          </p:cNvCxnSpPr>
          <p:nvPr/>
        </p:nvCxnSpPr>
        <p:spPr>
          <a:xfrm flipH="1">
            <a:off x="2129274" y="653144"/>
            <a:ext cx="1199001" cy="5998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D27C87F-09E3-67C5-55DB-4485932C61BC}"/>
              </a:ext>
            </a:extLst>
          </p:cNvPr>
          <p:cNvSpPr/>
          <p:nvPr/>
        </p:nvSpPr>
        <p:spPr>
          <a:xfrm>
            <a:off x="3410114" y="263721"/>
            <a:ext cx="440675" cy="4438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9084A-A604-28F3-C41B-8FA42C8F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8" y="3223343"/>
            <a:ext cx="11937192" cy="32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CEB31A-0A75-C37D-90C4-62C409E64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6" y="1372965"/>
            <a:ext cx="11773707" cy="41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F5D39-A6BB-1CCA-7CA6-26A373E31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" y="1742199"/>
            <a:ext cx="2531526" cy="2198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BF202-9E57-D83B-8A6E-05CEFE68DD1B}"/>
              </a:ext>
            </a:extLst>
          </p:cNvPr>
          <p:cNvSpPr txBox="1"/>
          <p:nvPr/>
        </p:nvSpPr>
        <p:spPr>
          <a:xfrm>
            <a:off x="3418114" y="2053178"/>
            <a:ext cx="83275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name: </a:t>
            </a:r>
            <a:r>
              <a:rPr lang="en-US" b="1" dirty="0">
                <a:solidFill>
                  <a:srgbClr val="FF0000"/>
                </a:solidFill>
              </a:rPr>
              <a:t>Most Probable Number (MPN) Test (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Completed Test)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Name: </a:t>
            </a:r>
            <a:r>
              <a:rPr lang="en-US" b="1" dirty="0">
                <a:solidFill>
                  <a:srgbClr val="FF0000"/>
                </a:solidFill>
              </a:rPr>
              <a:t>Eosin Methylene Blue agar</a:t>
            </a:r>
          </a:p>
          <a:p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 indicates the presence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Coliform Bacteria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C6E86-86A1-892E-0097-46C482182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" y="4516582"/>
            <a:ext cx="10989425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CDAFF-DE19-6833-EFAB-8BAA5EA19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D289E3-A5C6-C906-1489-57BD4374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786CF-DBBA-A3F6-D413-90DB3ABAE8B6}"/>
              </a:ext>
            </a:extLst>
          </p:cNvPr>
          <p:cNvSpPr txBox="1"/>
          <p:nvPr/>
        </p:nvSpPr>
        <p:spPr>
          <a:xfrm>
            <a:off x="609599" y="1480180"/>
            <a:ext cx="10765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F4316A2-1F31-DA04-5402-857CE3CE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1385026"/>
            <a:ext cx="7680961" cy="46978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have become a standard method used by physicians to treat bacterial diseases.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antibiotic,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discovered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Fleming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produced by the fungus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discovery of penicillin, many other effective antibiotics have been developed.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disease-causing bacterium is isolated from a patient, the physician must determine the most suitable antibiotic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treatment.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E869967-4E8C-189D-E206-C1703078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Antibiotics: </a:t>
            </a:r>
            <a:endParaRPr lang="en-US" altLang="en-US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22">
            <a:extLst>
              <a:ext uri="{FF2B5EF4-FFF2-40B4-BE49-F238E27FC236}">
                <a16:creationId xmlns:a16="http://schemas.microsoft.com/office/drawing/2014/main" id="{F13A657E-5E2A-5DDC-6E1E-DCA681F0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2942907"/>
            <a:ext cx="3886200" cy="21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2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5311D-B9EA-4DBB-B39D-BDBBC2AA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6BFAE-9295-3D07-7DB6-8EE9FCA5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4B6CFF6-E7FC-3AB4-0E44-51EC213B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578" y="930170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Kirby- Bauer Method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(Disc Diffusion Method)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9E31-F772-ECF6-15D4-3200F2FDB4F1}"/>
              </a:ext>
            </a:extLst>
          </p:cNvPr>
          <p:cNvSpPr txBox="1"/>
          <p:nvPr/>
        </p:nvSpPr>
        <p:spPr>
          <a:xfrm>
            <a:off x="543923" y="1760433"/>
            <a:ext cx="1110415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altLang="en-US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en-US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pPr>
              <a:spcBef>
                <a:spcPct val="0"/>
              </a:spcBef>
              <a:defRPr/>
            </a:pP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usceptibility (sensitivity) or resistance of pathogenic aerobic and facultative anaerobic bacteria to various antimicrobial agents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critical step in monitoring antimicrobial resistance and helps guide clinicians in selecting the most appropriate antimicrobial treatment.</a:t>
            </a:r>
          </a:p>
          <a:p>
            <a:pPr>
              <a:spcBef>
                <a:spcPct val="0"/>
              </a:spcBef>
              <a:defRPr/>
            </a:pP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9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2627-280E-2046-0F2F-26AD570B6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04876-4221-CD9B-AE1F-BE125C173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5EE056-BB1E-08A2-507D-A56F685AB077}"/>
              </a:ext>
            </a:extLst>
          </p:cNvPr>
          <p:cNvSpPr txBox="1"/>
          <p:nvPr/>
        </p:nvSpPr>
        <p:spPr>
          <a:xfrm>
            <a:off x="284480" y="980976"/>
            <a:ext cx="1111504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standardization</a:t>
            </a:r>
          </a:p>
          <a:p>
            <a:pPr>
              <a:defRPr/>
            </a:pPr>
            <a:endParaRPr lang="en-US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aspects of the Kirby–Bauer procedure are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consistent and accurate results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laboratories must adhere to these </a:t>
            </a:r>
            <a:r>
              <a:rPr lang="en-US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standards.</a:t>
            </a: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Mueller–Hinton agar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best medium to use for routine susceptibility testing of non-fastidious bacteria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pH level of the media must be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7.2 and 7.4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inoculum must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fresh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(overnight culture), 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Bacterial inoculum is prepared by diluting a broth culture to match a 0.5 McFarland standard which is equivalent to </a:t>
            </a:r>
            <a:r>
              <a:rPr lang="en-US" sz="2000" b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150 million cells per mL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4F34239-8692-A585-598F-ADFA660B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520" y="0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Kirby- Bauer Method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(Disc Diffusion Method)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E7626B-E3E7-387E-74A7-0E3CABCE66DE}"/>
              </a:ext>
            </a:extLst>
          </p:cNvPr>
          <p:cNvSpPr/>
          <p:nvPr/>
        </p:nvSpPr>
        <p:spPr>
          <a:xfrm>
            <a:off x="576942" y="6059289"/>
            <a:ext cx="1118433" cy="531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2BE73-D300-E7C9-AE55-ABCDE0F49793}"/>
              </a:ext>
            </a:extLst>
          </p:cNvPr>
          <p:cNvSpPr txBox="1"/>
          <p:nvPr/>
        </p:nvSpPr>
        <p:spPr>
          <a:xfrm>
            <a:off x="576941" y="6131435"/>
            <a:ext cx="1118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Click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F5E40-F50A-8D86-0AFC-638C6EBE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059289"/>
            <a:ext cx="11303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Disc Diffusion (Kirby-Bauer) Antimicrobial Susceptibility Testing (youtube.com)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1.42 (how to prepare bacterial inoculum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 McFarland turbidity 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7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220B2-1DAF-8263-ECD3-4956F181E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4629D-F35E-CE30-5F6A-0B40FBD8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F78E6-9C5B-2702-B8B3-C44B2B5BA6FA}"/>
              </a:ext>
            </a:extLst>
          </p:cNvPr>
          <p:cNvSpPr txBox="1"/>
          <p:nvPr/>
        </p:nvSpPr>
        <p:spPr>
          <a:xfrm>
            <a:off x="175615" y="1869230"/>
            <a:ext cx="5221400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 Required</a:t>
            </a:r>
            <a:endParaRPr lang="en-US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Mueller- Hinton agar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Antibiotic discs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Cotton swabs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Inoculum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0.5 McFarland Turbidity)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Forceps/70% alcohol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Metric ruler or caliper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E756C-1B58-A794-A06F-209C37D96DB0}"/>
              </a:ext>
            </a:extLst>
          </p:cNvPr>
          <p:cNvSpPr txBox="1"/>
          <p:nvPr/>
        </p:nvSpPr>
        <p:spPr>
          <a:xfrm>
            <a:off x="2245360" y="2190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B00E7-79F2-BD57-FBBE-B58EDF84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781" y="1026618"/>
            <a:ext cx="2305372" cy="1819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50FB9-4555-12B8-15D8-081A7D38C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41" y="1026618"/>
            <a:ext cx="2305372" cy="1819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DD32B7-0B01-F259-FCE6-6C16BA47D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69" y="987543"/>
            <a:ext cx="2305372" cy="1897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99811-94B6-881D-158F-C1104E5DB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2417" y="3213533"/>
            <a:ext cx="1982099" cy="2010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CE3433-B106-F066-CD29-3BC63FA3A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920" y="3125066"/>
            <a:ext cx="1891814" cy="1773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B18F6B-379F-43C8-8E51-F010BDD03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579" y="3125066"/>
            <a:ext cx="1562318" cy="2010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8619AF-27ED-7D03-D12E-1D78073A0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4736" y="4819376"/>
            <a:ext cx="2073247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2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4157B-87EB-BB94-F9AD-CA2D32D6B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2E479-47B8-6E82-35A5-19F1BEAFF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DB575-345F-8FA6-1C0E-6DC0351D2FC0}"/>
              </a:ext>
            </a:extLst>
          </p:cNvPr>
          <p:cNvSpPr txBox="1"/>
          <p:nvPr/>
        </p:nvSpPr>
        <p:spPr>
          <a:xfrm>
            <a:off x="2245360" y="21909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en-US" sz="28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2800" b="0" i="0" u="sng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22EA9-E961-6F8C-9C8F-ADFC53C99D84}"/>
              </a:ext>
            </a:extLst>
          </p:cNvPr>
          <p:cNvSpPr txBox="1"/>
          <p:nvPr/>
        </p:nvSpPr>
        <p:spPr>
          <a:xfrm>
            <a:off x="278242" y="941497"/>
            <a:ext cx="783336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Sterilize the area with disinfectant and open burner before performing the test.</a:t>
            </a:r>
          </a:p>
          <a:p>
            <a:pPr algn="l">
              <a:buFont typeface="+mj-lt"/>
              <a:buAutoNum type="arabicPeriod"/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sterile cotton swab is dipped into the inoculum and remove excess medium by pressing the swab onto the wall of the tube.</a:t>
            </a:r>
          </a:p>
          <a:p>
            <a:pPr algn="l">
              <a:buFont typeface="+mj-lt"/>
              <a:buAutoNum type="arabicPeriod"/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Swab the entire surface of the plate by rotating it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This technique is called lawn culture or carpet culture</a:t>
            </a:r>
          </a:p>
          <a:p>
            <a:pPr algn="l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Sterilize the forceps with alcohol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picking up antibiotic discs.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Discs should be placed at a distance of 24mm.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5.Lightly touch each disc with forceps to ensure that it is in good contact to avoid misplacement.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6.Incubate the plate upside down for 24 hours at 37ºC.</a:t>
            </a:r>
          </a:p>
          <a:p>
            <a:pPr algn="l">
              <a:buFont typeface="+mj-lt"/>
              <a:buAutoNum type="arabicPeriod"/>
            </a:pPr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BC09A-8867-DB9F-829D-C65CABBC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213" y="1188363"/>
            <a:ext cx="1361517" cy="127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FF747-E509-CF19-728B-B8C0194C1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296" y="2987200"/>
            <a:ext cx="1513917" cy="141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5504A-98F1-B22B-4FA5-6CFF8806B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523" y="3133223"/>
            <a:ext cx="1544397" cy="1122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6C9AC-953C-31D1-E1CD-90BDC8CCA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895" y="4890856"/>
            <a:ext cx="1564717" cy="1385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78AD8-D403-E79E-508B-162365DD3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5523" y="4890856"/>
            <a:ext cx="1615411" cy="1414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E05F4C-B71C-B28A-FF3A-D87285D10D57}"/>
              </a:ext>
            </a:extLst>
          </p:cNvPr>
          <p:cNvSpPr txBox="1"/>
          <p:nvPr/>
        </p:nvSpPr>
        <p:spPr>
          <a:xfrm>
            <a:off x="10332628" y="886288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67B6B-1529-D3F1-D1D4-6AB0315C77BB}"/>
              </a:ext>
            </a:extLst>
          </p:cNvPr>
          <p:cNvSpPr txBox="1"/>
          <p:nvPr/>
        </p:nvSpPr>
        <p:spPr>
          <a:xfrm>
            <a:off x="8900392" y="2617868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3D36C-B67D-99AB-380B-47F33C900951}"/>
              </a:ext>
            </a:extLst>
          </p:cNvPr>
          <p:cNvSpPr txBox="1"/>
          <p:nvPr/>
        </p:nvSpPr>
        <p:spPr>
          <a:xfrm>
            <a:off x="8869668" y="455908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DEB3C7-C787-69C0-1A5B-FF9CA38ED1D1}"/>
              </a:ext>
            </a:extLst>
          </p:cNvPr>
          <p:cNvSpPr txBox="1"/>
          <p:nvPr/>
        </p:nvSpPr>
        <p:spPr>
          <a:xfrm>
            <a:off x="10784840" y="4601371"/>
            <a:ext cx="99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AE428-9689-BCE1-9A11-8300D5C0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6" y="6217297"/>
            <a:ext cx="11303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Disc Diffusion (Kirby-Bauer) Antimicrobial Susceptibility Testing (youtube.com)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2.38 (procedure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9C6FF9C-8C5F-55FA-202A-684AA858DB4B}"/>
              </a:ext>
            </a:extLst>
          </p:cNvPr>
          <p:cNvSpPr/>
          <p:nvPr/>
        </p:nvSpPr>
        <p:spPr>
          <a:xfrm>
            <a:off x="631371" y="6217298"/>
            <a:ext cx="1118433" cy="531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EC6DAD-38F4-A66F-7494-8D9BE9226A75}"/>
              </a:ext>
            </a:extLst>
          </p:cNvPr>
          <p:cNvSpPr txBox="1"/>
          <p:nvPr/>
        </p:nvSpPr>
        <p:spPr>
          <a:xfrm>
            <a:off x="631371" y="6298555"/>
            <a:ext cx="1118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01244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96AF2-427A-5251-EF51-D53DEBEDD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0F29F-488F-572C-FF9C-D28B6AE3B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6D63DE-2AA6-D806-2B5B-600020E35D3A}"/>
              </a:ext>
            </a:extLst>
          </p:cNvPr>
          <p:cNvSpPr txBox="1"/>
          <p:nvPr/>
        </p:nvSpPr>
        <p:spPr>
          <a:xfrm>
            <a:off x="365760" y="1108561"/>
            <a:ext cx="83515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 placement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Disks should not be placed closer than 2.4 cm (center to center) on the MH agar plate.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more than 5 disks on a 100-mm plate.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</a:t>
            </a: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placing disks close to the edge of the plate as the zones will not be fully round and can be difficult to measure.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disk must be pressed down with forceps to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complete contact with the agar surface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zone shapes may occur.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B202B-A6A7-76A6-E059-C6889BCA1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749" y="2281325"/>
            <a:ext cx="2621251" cy="22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5D1C-FF4F-681B-3B1A-FF7F57F8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CA69-CC3A-71B8-95EC-E53CECEC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731"/>
          <a:stretch>
            <a:fillRect/>
          </a:stretch>
        </p:blipFill>
        <p:spPr>
          <a:xfrm>
            <a:off x="14977" y="0"/>
            <a:ext cx="12177023" cy="807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786C9-2A08-2652-4D4A-870420EA6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86" y="1179370"/>
            <a:ext cx="2407997" cy="2249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5483F-B36A-F82B-983F-BBDF71D68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026" y="1179370"/>
            <a:ext cx="2453545" cy="2249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2B10EA-EA7D-009B-7C53-E63C226F2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571" y="1261242"/>
            <a:ext cx="2870372" cy="2085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D81D8-5C72-4D60-1B34-AFEE038A9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786" y="3942615"/>
            <a:ext cx="2540077" cy="2249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5C1FF2-D75C-75C5-9972-EB5D044FE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026" y="3882719"/>
            <a:ext cx="2621251" cy="22953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4F5AC4-2BCC-64F3-8921-9279A51493C5}"/>
              </a:ext>
            </a:extLst>
          </p:cNvPr>
          <p:cNvSpPr txBox="1"/>
          <p:nvPr/>
        </p:nvSpPr>
        <p:spPr>
          <a:xfrm>
            <a:off x="3772278" y="807523"/>
            <a:ext cx="5828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1                                                  2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C6B45-05AA-C7B2-E4E5-41E05384FFDE}"/>
              </a:ext>
            </a:extLst>
          </p:cNvPr>
          <p:cNvSpPr txBox="1"/>
          <p:nvPr/>
        </p:nvSpPr>
        <p:spPr>
          <a:xfrm>
            <a:off x="3772278" y="3573283"/>
            <a:ext cx="4508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3                                                    4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163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1460</Words>
  <Application>Microsoft Office PowerPoint</Application>
  <PresentationFormat>Widescreen</PresentationFormat>
  <Paragraphs>210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Haya Aldossary</dc:creator>
  <cp:lastModifiedBy>Haya Aldossary</cp:lastModifiedBy>
  <cp:revision>2</cp:revision>
  <dcterms:created xsi:type="dcterms:W3CDTF">2025-10-18T16:16:16Z</dcterms:created>
  <dcterms:modified xsi:type="dcterms:W3CDTF">2026-02-07T05:38:18Z</dcterms:modified>
</cp:coreProperties>
</file>