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88" r:id="rId2"/>
    <p:sldId id="296" r:id="rId3"/>
    <p:sldId id="303" r:id="rId4"/>
    <p:sldId id="291" r:id="rId5"/>
    <p:sldId id="259" r:id="rId6"/>
    <p:sldId id="260" r:id="rId7"/>
    <p:sldId id="262" r:id="rId8"/>
    <p:sldId id="263" r:id="rId9"/>
    <p:sldId id="265" r:id="rId10"/>
    <p:sldId id="267" r:id="rId11"/>
    <p:sldId id="292" r:id="rId12"/>
    <p:sldId id="268" r:id="rId13"/>
    <p:sldId id="269" r:id="rId14"/>
    <p:sldId id="299" r:id="rId15"/>
  </p:sldIdLst>
  <p:sldSz cx="9144000" cy="6858000" type="screen4x3"/>
  <p:notesSz cx="6858000" cy="9144000"/>
  <p:custDataLst>
    <p:tags r:id="rId17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0066"/>
    <a:srgbClr val="FFFFCC"/>
    <a:srgbClr val="66FF3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80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700C65E8-2D84-4B1D-9E8F-26EA36BB9074}" type="datetimeFigureOut">
              <a:rPr lang="en-US"/>
              <a:pPr>
                <a:defRPr/>
              </a:pPr>
              <a:t>22-Aug-25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13679EE-3F68-4C47-BCAA-05725469D29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61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756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58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585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88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655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277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8C94F464-E177-45E5-91AA-EEE90E7A77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B024E871-4A06-439D-ABF1-7BA42C241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B9740A29-ADAA-405D-AA7A-DD93D5C180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A55E15-D896-471E-AF12-7344DB2980D2}" type="slidenum">
              <a:rPr lang="ar-SA" altLang="en-US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3856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515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883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109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451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109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83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69776-333E-4D79-ABA7-A89DFA79FB89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9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4EC5B-A756-43FE-A71C-9C14E0545604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290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E8A73-0FFD-435C-8DB5-377CF74FF92D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452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F10CC-940E-4059-BE47-04EF0B2040B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755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C38AC-07E6-4E7E-8F62-9EB4D90AA447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091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20750-A385-4E29-8B70-4714E44AA427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43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705EB-1391-4003-AC65-1743476D492B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256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3DCDB-D25E-49C9-87E1-13DA7D52BF7D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988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6E9B7-F7C3-414A-8741-4EBD5A7DC8A4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357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7B274-676B-4005-BE47-630CABECEAD8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001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B4D20-555F-48DC-99B8-C9EF264CA2D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215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239C80-5FA0-45A0-8708-9DADE6DA2FCF}" type="slidenum">
              <a:rPr lang="ar-SA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0.xml"/><Relationship Id="rId7" Type="http://schemas.openxmlformats.org/officeDocument/2006/relationships/image" Target="../media/image1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3.xml"/><Relationship Id="rId7" Type="http://schemas.openxmlformats.org/officeDocument/2006/relationships/image" Target="../media/image13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6.xml"/><Relationship Id="rId7" Type="http://schemas.openxmlformats.org/officeDocument/2006/relationships/image" Target="../media/image1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1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9.xml"/><Relationship Id="rId7" Type="http://schemas.openxmlformats.org/officeDocument/2006/relationships/image" Target="../media/image12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42.xml"/><Relationship Id="rId7" Type="http://schemas.openxmlformats.org/officeDocument/2006/relationships/image" Target="../media/image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4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8.xml"/><Relationship Id="rId7" Type="http://schemas.openxmlformats.org/officeDocument/2006/relationships/image" Target="../media/image13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1.xml"/><Relationship Id="rId7" Type="http://schemas.openxmlformats.org/officeDocument/2006/relationships/image" Target="../media/image14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10" Type="http://schemas.microsoft.com/office/2007/relationships/hdphoto" Target="../media/hdphoto2.wdp"/><Relationship Id="rId4" Type="http://schemas.openxmlformats.org/officeDocument/2006/relationships/tags" Target="../tags/tag12.xml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5.xml"/><Relationship Id="rId7" Type="http://schemas.openxmlformats.org/officeDocument/2006/relationships/image" Target="../media/image13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8.xml"/><Relationship Id="rId7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image" Target="../media/image18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7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4.xml"/><Relationship Id="rId7" Type="http://schemas.openxmlformats.org/officeDocument/2006/relationships/image" Target="../media/image13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7.xml"/><Relationship Id="rId7" Type="http://schemas.openxmlformats.org/officeDocument/2006/relationships/image" Target="../media/image1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104"/>
          <p:cNvSpPr txBox="1">
            <a:spLocks noChangeArrowheads="1"/>
          </p:cNvSpPr>
          <p:nvPr/>
        </p:nvSpPr>
        <p:spPr bwMode="auto">
          <a:xfrm>
            <a:off x="1642579" y="5715000"/>
            <a:ext cx="1609560" cy="35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1447-H </a:t>
            </a: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2025</a:t>
            </a:r>
            <a:endParaRPr kumimoji="0" lang="en-US" altLang="en-US" sz="16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9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" r="5128" b="4071"/>
          <a:stretch/>
        </p:blipFill>
        <p:spPr bwMode="auto">
          <a:xfrm>
            <a:off x="6248400" y="1981200"/>
            <a:ext cx="2819400" cy="486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69844"/>
            <a:ext cx="6324600" cy="5527988"/>
          </a:xfr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1)- Peroxisomes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7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similar in appearance to lysosomes, but the two have different origins: </a:t>
            </a:r>
          </a:p>
          <a:p>
            <a:pPr marL="0" indent="0" eaLnBrk="1" hangingPunct="1">
              <a:lnSpc>
                <a:spcPct val="13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60425" indent="-346075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Lysosomes are generally formed in the Golgi complex, </a:t>
            </a:r>
          </a:p>
          <a:p>
            <a:pPr marL="860425" indent="-346075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Whereas peroxisomes are self-replicating themselves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6875" lvl="1">
              <a:lnSpc>
                <a:spcPct val="130000"/>
              </a:lnSpc>
              <a:buClr>
                <a:schemeClr val="hlink"/>
              </a:buClr>
              <a:buSzPct val="120000"/>
              <a:buFont typeface="Arial" panose="020B0604020202020204" pitchFamily="34" charset="0"/>
              <a:buChar char="•"/>
              <a:tabLst>
                <a:tab pos="2743200" algn="l"/>
              </a:tabLst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ontain enzymes for </a:t>
            </a:r>
            <a:r>
              <a:rPr lang="ru-RU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degrading amino acids and fatty acids</a:t>
            </a:r>
            <a:r>
              <a:rPr lang="en-US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resulting in production of the </a:t>
            </a:r>
            <a:r>
              <a:rPr lang="en-US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toxic</a:t>
            </a:r>
            <a:r>
              <a:rPr lang="ru-RU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hydrogen </a:t>
            </a:r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peroxide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200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2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byproduct of cellular metabolism.</a:t>
            </a:r>
            <a:endParaRPr lang="en-US" sz="2200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6BC7E4CD-420E-4382-BE53-388312406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28600"/>
            <a:ext cx="678050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4- Other Membranous Organelles</a:t>
            </a:r>
            <a:r>
              <a:rPr lang="en-US" alt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 </a:t>
            </a:r>
            <a:endParaRPr lang="en-US" alt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6"/>
            <a:ext cx="8458200" cy="4267194"/>
          </a:xfrm>
        </p:spPr>
        <p:txBody>
          <a:bodyPr/>
          <a:lstStyle/>
          <a:p>
            <a:pPr marL="342900" lvl="1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39933"/>
              </a:buClr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They have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enzymes that converts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toxic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</a:t>
            </a:r>
            <a:r>
              <a:rPr lang="en-US" sz="2000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39933"/>
              </a:buClr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They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 fatty acids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down to smaller molecules that are transported to mitochondria as fuel (</a:t>
            </a:r>
            <a:r>
              <a:rPr lang="en-US" sz="2000" b="1" dirty="0">
                <a:solidFill>
                  <a:srgbClr val="000000"/>
                </a:solidFill>
              </a:rPr>
              <a:t>for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lvl="1" indent="-342900"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39933"/>
              </a:buClr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They 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detoxify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other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harmful</a:t>
            </a:r>
            <a:r>
              <a:rPr lang="ar-EG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compounds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Thus, it exists extensively in the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 cells.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They initiate the production of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phospholipids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are the major component of cellular membranes.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511" y="1549437"/>
            <a:ext cx="420018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u="sng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 </a:t>
            </a:r>
            <a:r>
              <a:rPr lang="en-US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Functions of peroxisomes:</a:t>
            </a:r>
            <a:endParaRPr lang="en-US" sz="2400" b="1" u="sng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76F102B2-8D13-495E-9F19-E8AEE8985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Other Membranous Organelles</a:t>
            </a:r>
            <a:r>
              <a:rPr lang="en-US" alt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 </a:t>
            </a:r>
            <a:endParaRPr lang="en-US" alt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29540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Other Membranous Organelles</a:t>
            </a:r>
            <a:r>
              <a:rPr lang="en-US" alt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 </a:t>
            </a:r>
            <a:endParaRPr lang="en-US" alt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</a:endParaRPr>
          </a:p>
        </p:txBody>
      </p:sp>
      <p:pic>
        <p:nvPicPr>
          <p:cNvPr id="14340" name="Picture 6" descr="mitochondriafigur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8696" r="4347" b="6995"/>
          <a:stretch>
            <a:fillRect/>
          </a:stretch>
        </p:blipFill>
        <p:spPr bwMode="auto">
          <a:xfrm>
            <a:off x="6781800" y="3886200"/>
            <a:ext cx="214055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534400" cy="5685659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2)- Mitochondria</a:t>
            </a:r>
            <a:r>
              <a:rPr lang="en-GB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:</a:t>
            </a:r>
            <a: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/>
            </a:r>
            <a:b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They are rod-shaped organelles that convert </a:t>
            </a:r>
            <a:r>
              <a:rPr 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oxygen and nutrients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into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ATP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(adenosine triphosphate) during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aerobic respiration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.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charset="0"/>
                <a:ea typeface="ＭＳ Ｐゴシック" charset="0"/>
              </a:rPr>
              <a:t>Mitochondria are the sites of cellular respiration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,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Generating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ATP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from the catabolism</a:t>
            </a:r>
            <a:r>
              <a:rPr lang="en-GB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(</a:t>
            </a:r>
            <a:r>
              <a:rPr lang="ar-SA" sz="1800" dirty="0">
                <a:solidFill>
                  <a:srgbClr val="000000"/>
                </a:solidFill>
                <a:ea typeface="ＭＳ Ｐゴシック" charset="0"/>
              </a:rPr>
              <a:t>هدم/حرق</a:t>
            </a:r>
            <a:r>
              <a:rPr lang="en-GB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) 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of sugars, fats, and other fuels in the presence of oxygen.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Almost </a:t>
            </a: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all eukaryotic cells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have mitochondria </a:t>
            </a: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except                              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red blood cells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.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Mitochondria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are mobile 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and moving around  inside the                          cell along tracks in the cytoskeleton.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The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number of mitochondria 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present in a cell depends                                upon the metabolic requirements of that cell, and may                               range from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 single large mitochondrion to thousands</a:t>
            </a:r>
            <a:r>
              <a:rPr 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. 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 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8140" y="1746290"/>
            <a:ext cx="8328660" cy="1550681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u="sng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Mitochondria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 have a smooth outer membrane and a highly folded inner membrane forming the </a:t>
            </a:r>
            <a:r>
              <a:rPr lang="en-US" sz="1800" b="1" dirty="0">
                <a:solidFill>
                  <a:srgbClr val="0000FF"/>
                </a:solidFill>
                <a:ea typeface="ＭＳ Ｐゴシック" charset="0"/>
              </a:rPr>
              <a:t>cristae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.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The inner membrane encloses the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mitochondrial matrix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, a fluid-filled space with the mitochondrial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DNA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,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ribosomes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, </a:t>
            </a:r>
            <a:r>
              <a:rPr lang="en-US" sz="18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and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enzymes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2"/>
          <a:stretch>
            <a:fillRect/>
          </a:stretch>
        </p:blipFill>
        <p:spPr bwMode="auto">
          <a:xfrm>
            <a:off x="4572000" y="3657600"/>
            <a:ext cx="4267200" cy="3060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7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304800" y="3657600"/>
            <a:ext cx="4038600" cy="30603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61000"/>
              </a:prstClr>
            </a:outerShdw>
          </a:effectLst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</a:rPr>
              <a:t>The mitochondrion is different from the most other organelles because: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 its own </a:t>
            </a:r>
            <a:r>
              <a:rPr lang="en-US" alt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,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ribosomes, and enzymes.</a:t>
            </a:r>
            <a:endParaRPr lang="en-US" altLang="en-US" sz="1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reproduces independently of the cell.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30C0D5B-6F48-48CC-97C6-3088824413C1}"/>
              </a:ext>
            </a:extLst>
          </p:cNvPr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>
              <a:extLst>
                <a:ext uri="{FF2B5EF4-FFF2-40B4-BE49-F238E27FC236}">
                  <a16:creationId xmlns:a16="http://schemas.microsoft.com/office/drawing/2014/main" id="{09A65CEF-E209-4C52-AF70-ECAD953042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FFC01BB-0B51-44E9-97B3-DB81AF1F89A1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E17008-D19C-47C6-8CD8-10F5CC6C0AAF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id="{D326ACDA-62B6-48B2-B529-8BE75B944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Other Membranous Organelles</a:t>
            </a:r>
            <a:r>
              <a:rPr lang="en-US" altLang="en-US" sz="4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 </a:t>
            </a:r>
            <a:endParaRPr lang="en-US" altLang="en-US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E9FB79-7AB5-4BED-BF49-37DF36D17991}"/>
              </a:ext>
            </a:extLst>
          </p:cNvPr>
          <p:cNvSpPr/>
          <p:nvPr/>
        </p:nvSpPr>
        <p:spPr>
          <a:xfrm>
            <a:off x="304800" y="1295400"/>
            <a:ext cx="3587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Structure of mitochondrion</a:t>
            </a:r>
            <a:r>
              <a:rPr lang="en-GB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: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301389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5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49170" y="6067680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21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0" y="1143000"/>
            <a:ext cx="483711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>
            <a:fillRect/>
          </a:stretch>
        </p:blipFill>
        <p:spPr bwMode="auto">
          <a:xfrm>
            <a:off x="4724400" y="1143000"/>
            <a:ext cx="434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" name="Picture 12" descr="Picture1.bmp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C:\Users\mmoustafa\Desktop\amada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5250" y="1217549"/>
            <a:ext cx="4192914" cy="64633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rgbClr val="0000FF"/>
            </a:outerShdw>
          </a:effectLst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GB" sz="3600" b="1" dirty="0">
                <a:ln w="11430"/>
                <a:solidFill>
                  <a:srgbClr val="66FFFF"/>
                </a:solidFill>
                <a:latin typeface="+mj-lt"/>
                <a:ea typeface="+mn-ea"/>
                <a:cs typeface="+mj-cs"/>
              </a:rPr>
              <a:t>B- Eukaryotic Cell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26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>
            <a:extLst>
              <a:ext uri="{FF2B5EF4-FFF2-40B4-BE49-F238E27FC236}">
                <a16:creationId xmlns:a16="http://schemas.microsoft.com/office/drawing/2014/main" id="{4E92EBBC-595E-411F-9A16-395AEFE6D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0" y="76200"/>
            <a:ext cx="3352800" cy="88423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6147" name="Content Placeholder 3">
            <a:extLst>
              <a:ext uri="{FF2B5EF4-FFF2-40B4-BE49-F238E27FC236}">
                <a16:creationId xmlns:a16="http://schemas.microsoft.com/office/drawing/2014/main" id="{AEF950E4-816D-4664-8862-E434108CC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5105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457200" lvl="1" indent="0">
              <a:buNone/>
            </a:pPr>
            <a:r>
              <a:rPr lang="en-US" sz="3200" b="1" u="sng" dirty="0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3)- The Endomembrane System </a:t>
            </a:r>
          </a:p>
          <a:p>
            <a:pPr marL="1371600" lvl="1" indent="-51435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endoplasmic reticulum (ER) </a:t>
            </a:r>
          </a:p>
          <a:p>
            <a:pPr marL="1889125" lvl="2" indent="-344488">
              <a:buFont typeface="Wingdings" panose="05000000000000000000" pitchFamily="2" charset="2"/>
              <a:buChar char="§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Smooth ER.</a:t>
            </a:r>
          </a:p>
          <a:p>
            <a:pPr marL="1889125" lvl="2" indent="-344488">
              <a:buFont typeface="Wingdings" panose="05000000000000000000" pitchFamily="2" charset="2"/>
              <a:buChar char="§"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Rough ER .</a:t>
            </a:r>
          </a:p>
          <a:p>
            <a:pPr marL="1371600" lvl="1" indent="-51435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Golgi apparatus.</a:t>
            </a:r>
          </a:p>
          <a:p>
            <a:pPr marL="1371600" lvl="1" indent="-51435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Lysosomes.</a:t>
            </a:r>
          </a:p>
          <a:p>
            <a:pPr marL="1371600" lvl="1" indent="-51435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Vacuoles.</a:t>
            </a:r>
          </a:p>
          <a:p>
            <a:pPr marL="457200" lvl="1" indent="0">
              <a:buNone/>
            </a:pPr>
            <a:endParaRPr lang="en-US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57200" lvl="1" indent="0">
              <a:buNone/>
            </a:pPr>
            <a:r>
              <a:rPr lang="en-US" altLang="en-US" sz="3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4)- Other membranous organelles</a:t>
            </a:r>
          </a:p>
          <a:p>
            <a:pPr marL="1484312" lvl="1" indent="-45720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Peroxisome.</a:t>
            </a:r>
          </a:p>
          <a:p>
            <a:pPr marL="1484312" lvl="1" indent="-457200">
              <a:buFont typeface="+mj-lt"/>
              <a:buAutoNum type="alphaLcPeriod"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Mitochondria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1550" lvl="1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Tx/>
              <a:buAutoNum type="arabicParenR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Slide Number Placeholder 1">
            <a:extLst>
              <a:ext uri="{FF2B5EF4-FFF2-40B4-BE49-F238E27FC236}">
                <a16:creationId xmlns:a16="http://schemas.microsoft.com/office/drawing/2014/main" id="{683F893E-39A6-4A05-A5AE-6A74947B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AAB4B0-95C7-4190-B86E-A25E60214F63}" type="slidenum">
              <a:rPr lang="ar-SA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GB" altLang="en-US" sz="1400"/>
          </a:p>
        </p:txBody>
      </p:sp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4985613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908221"/>
            <a:ext cx="5078631" cy="2831544"/>
          </a:xfrm>
        </p:spPr>
        <p:txBody>
          <a:bodyPr wrap="square">
            <a:spAutoFit/>
          </a:bodyPr>
          <a:lstStyle/>
          <a:p>
            <a:pPr marL="514350" indent="-285750">
              <a:spcBef>
                <a:spcPts val="600"/>
              </a:spcBef>
              <a:tabLst>
                <a:tab pos="27432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largest internal membrane, composed of lipid bilayer</a:t>
            </a:r>
          </a:p>
          <a:p>
            <a:pPr marL="514350" indent="-285750">
              <a:spcBef>
                <a:spcPts val="600"/>
              </a:spcBef>
              <a:tabLst>
                <a:tab pos="27432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serves as a system of channels from the nucleus.</a:t>
            </a:r>
          </a:p>
          <a:p>
            <a:pPr marL="514350" indent="-285750">
              <a:spcBef>
                <a:spcPts val="600"/>
              </a:spcBef>
              <a:tabLst>
                <a:tab pos="27432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functions in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secretion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cell products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9" r="6824" b="33986"/>
          <a:stretch>
            <a:fillRect/>
          </a:stretch>
        </p:blipFill>
        <p:spPr bwMode="auto">
          <a:xfrm>
            <a:off x="5135563" y="1698813"/>
            <a:ext cx="3779993" cy="441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153FD590-9F40-4ECA-A908-06DE39BEB3EA}"/>
              </a:ext>
            </a:extLst>
          </p:cNvPr>
          <p:cNvSpPr/>
          <p:nvPr/>
        </p:nvSpPr>
        <p:spPr>
          <a:xfrm>
            <a:off x="1560010" y="228600"/>
            <a:ext cx="6175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The Endomembrane System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219200"/>
            <a:ext cx="5410200" cy="1066799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A)- The endoplasmic reticulum (ER)  </a:t>
            </a:r>
            <a:r>
              <a:rPr lang="en-US" sz="1800" dirty="0">
                <a:ln w="11430"/>
                <a:solidFill>
                  <a:schemeClr val="tx1"/>
                </a:solidFill>
                <a:ea typeface="ＭＳ Ｐゴシック" charset="0"/>
              </a:rPr>
              <a:t>(The intracellular highway)</a:t>
            </a:r>
          </a:p>
        </p:txBody>
      </p:sp>
    </p:spTree>
    <p:custDataLst>
      <p:tags r:id="rId1"/>
    </p:custData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438400"/>
            <a:ext cx="8763000" cy="4425827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4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 ER: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because of 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associated ribosomes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bound ribosomes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abundant in those cells that secrete proteins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as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glands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antibody-producing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smooth ER: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smooth as it </a:t>
            </a:r>
            <a:r>
              <a:rPr 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lacks the associated ribosomes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rich in enzymes and plays a role in metabolism.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enzymes synthesize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lipids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800" dirty="0">
                <a:solidFill>
                  <a:srgbClr val="000000"/>
                </a:solidFill>
              </a:rPr>
              <a:t>oils, phospholipids </a:t>
            </a:r>
            <a:r>
              <a:rPr lang="en-US" sz="1800" dirty="0" smtClean="0">
                <a:solidFill>
                  <a:srgbClr val="000000"/>
                </a:solidFill>
              </a:rPr>
              <a:t>and </a:t>
            </a:r>
            <a:r>
              <a:rPr lang="en-US" sz="1800" dirty="0">
                <a:solidFill>
                  <a:srgbClr val="000000"/>
                </a:solidFill>
              </a:rPr>
              <a:t>steroids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including the (</a:t>
            </a:r>
            <a:r>
              <a:rPr lang="en-US" sz="1800" dirty="0">
                <a:solidFill>
                  <a:srgbClr val="000000"/>
                </a:solidFill>
              </a:rPr>
              <a:t>sex hormones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helps in </a:t>
            </a:r>
            <a:r>
              <a:rPr lang="en-US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detoxifying drugs and </a:t>
            </a:r>
            <a:r>
              <a:rPr lang="en-US" sz="1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poisons,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thus</a:t>
            </a:r>
            <a:r>
              <a:rPr 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exists extensively in the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 cells.</a:t>
            </a:r>
            <a:endParaRPr lang="en-US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76200" y="1381780"/>
            <a:ext cx="541263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Types of endoplasmic reticula 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64EAEC-DF6F-44CE-93ED-FE6A11C25FF4}"/>
              </a:ext>
            </a:extLst>
          </p:cNvPr>
          <p:cNvSpPr/>
          <p:nvPr/>
        </p:nvSpPr>
        <p:spPr>
          <a:xfrm>
            <a:off x="1560010" y="228600"/>
            <a:ext cx="6175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The Endomembrane System</a:t>
            </a:r>
            <a:endParaRPr lang="en-US" sz="3200" dirty="0">
              <a:solidFill>
                <a:srgbClr val="FF0066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096000" y="1143000"/>
            <a:ext cx="2902697" cy="2168951"/>
            <a:chOff x="6096000" y="1250026"/>
            <a:chExt cx="2902697" cy="2168951"/>
          </a:xfrm>
        </p:grpSpPr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192E518A-C87E-4023-9120-850AD30F20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0" y="1250026"/>
              <a:ext cx="2902697" cy="2168951"/>
              <a:chOff x="2968" y="1835"/>
              <a:chExt cx="2454" cy="1476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C0D000C-03BB-48DD-A832-DC8449F5A2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0" y="1309"/>
                <a:ext cx="1396" cy="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 Box 11">
                <a:extLst>
                  <a:ext uri="{FF2B5EF4-FFF2-40B4-BE49-F238E27FC236}">
                    <a16:creationId xmlns:a16="http://schemas.microsoft.com/office/drawing/2014/main" id="{15A11E34-24E7-4439-915C-1DDD38EB82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5" y="3089"/>
                <a:ext cx="837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Smooth</a:t>
                </a:r>
              </a:p>
            </p:txBody>
          </p:sp>
          <p:sp>
            <p:nvSpPr>
              <p:cNvPr id="13" name="Text Box 12">
                <a:extLst>
                  <a:ext uri="{FF2B5EF4-FFF2-40B4-BE49-F238E27FC236}">
                    <a16:creationId xmlns:a16="http://schemas.microsoft.com/office/drawing/2014/main" id="{4CCC38A3-308E-40A3-B74E-A715952B6A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8" y="3089"/>
                <a:ext cx="768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Rough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CFB1456-D733-4F74-B786-0D4E03948BCD}"/>
                </a:ext>
              </a:extLst>
            </p:cNvPr>
            <p:cNvSpPr/>
            <p:nvPr/>
          </p:nvSpPr>
          <p:spPr>
            <a:xfrm>
              <a:off x="6096000" y="1267736"/>
              <a:ext cx="2812303" cy="21512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52400" y="4385608"/>
            <a:ext cx="8763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marL="227013"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sz="1800" b="1" dirty="0">
                <a:solidFill>
                  <a:srgbClr val="000000"/>
                </a:solidFill>
              </a:rPr>
              <a:t>The Golgi also </a:t>
            </a:r>
            <a:r>
              <a:rPr lang="en-US" altLang="en-US" sz="1800" b="1" dirty="0">
                <a:solidFill>
                  <a:srgbClr val="0000FF"/>
                </a:solidFill>
              </a:rPr>
              <a:t>manufactures polysaccharides</a:t>
            </a:r>
            <a:r>
              <a:rPr lang="en-US" altLang="en-US" sz="1800" b="1" dirty="0">
                <a:solidFill>
                  <a:srgbClr val="000000"/>
                </a:solidFill>
              </a:rPr>
              <a:t>.</a:t>
            </a:r>
            <a:endParaRPr lang="en-US" altLang="en-US" sz="1200" b="1" dirty="0">
              <a:solidFill>
                <a:srgbClr val="000000"/>
              </a:solidFill>
            </a:endParaRPr>
          </a:p>
          <a:p>
            <a:pPr marL="227013"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sz="1800" b="1" dirty="0"/>
              <a:t>It correctly </a:t>
            </a:r>
            <a:r>
              <a:rPr lang="en-US" altLang="en-US" sz="1800" b="1" dirty="0">
                <a:solidFill>
                  <a:srgbClr val="0000FF"/>
                </a:solidFill>
              </a:rPr>
              <a:t>send proteins </a:t>
            </a:r>
            <a:r>
              <a:rPr lang="en-US" altLang="en-US" sz="1800" b="1" dirty="0"/>
              <a:t>to their respective address.</a:t>
            </a:r>
            <a:endParaRPr lang="en-US" altLang="en-US" sz="1200" b="1" dirty="0"/>
          </a:p>
          <a:p>
            <a:pPr marL="227013" indent="-227013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sz="1800" b="1" dirty="0"/>
              <a:t>If the Golgi makes a mistake in shipping the proteins to the right address, certain functions in the cell may stop.</a:t>
            </a:r>
          </a:p>
          <a:p>
            <a:pPr marL="227013" indent="-227013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Golgi apparatus is more abundant in secretory cells</a:t>
            </a:r>
            <a:r>
              <a:rPr lang="en-US" sz="2400" b="1" u="sng" dirty="0">
                <a:solidFill>
                  <a:srgbClr val="C00000"/>
                </a:solidFill>
              </a:rPr>
              <a:t>.</a:t>
            </a:r>
            <a:r>
              <a:rPr lang="en-US" altLang="en-US" sz="2400" b="1" dirty="0">
                <a:solidFill>
                  <a:srgbClr val="C00000"/>
                </a:solidFill>
              </a:rPr>
              <a:t> </a:t>
            </a:r>
            <a:endParaRPr lang="en-GB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6155" name="Picture 11" descr="05_15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8333"/>
          <a:stretch>
            <a:fillRect/>
          </a:stretch>
        </p:blipFill>
        <p:spPr bwMode="auto">
          <a:xfrm>
            <a:off x="6049108" y="1794808"/>
            <a:ext cx="309489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3192A5A-70C9-4F06-85AB-59797172FE7F}"/>
              </a:ext>
            </a:extLst>
          </p:cNvPr>
          <p:cNvSpPr/>
          <p:nvPr/>
        </p:nvSpPr>
        <p:spPr>
          <a:xfrm>
            <a:off x="1560010" y="228600"/>
            <a:ext cx="6175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The Endomembrane System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" y="2373392"/>
            <a:ext cx="6096000" cy="1631216"/>
          </a:xfrm>
        </p:spPr>
        <p:txBody>
          <a:bodyPr wrap="square">
            <a:spAutoFit/>
          </a:bodyPr>
          <a:lstStyle/>
          <a:p>
            <a:pPr marL="344488" lvl="2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</a:rPr>
              <a:t>Many transport products from the ER travel to the Golgi apparatus for </a:t>
            </a:r>
            <a:r>
              <a:rPr lang="en-US" sz="1800" b="1" dirty="0">
                <a:solidFill>
                  <a:srgbClr val="0000FF"/>
                </a:solidFill>
              </a:rPr>
              <a:t>modification of their contents</a:t>
            </a:r>
            <a:r>
              <a:rPr lang="en-US" sz="1800" b="1" dirty="0">
                <a:solidFill>
                  <a:srgbClr val="000000"/>
                </a:solidFill>
              </a:rPr>
              <a:t>.</a:t>
            </a:r>
          </a:p>
          <a:p>
            <a:pPr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</a:rPr>
              <a:t>Thus, Golgi body’s  function is </a:t>
            </a:r>
            <a:r>
              <a:rPr lang="en-US" sz="1800" b="1" dirty="0">
                <a:solidFill>
                  <a:srgbClr val="0000FF"/>
                </a:solidFill>
              </a:rPr>
              <a:t>manufacturing, warehousing, sorting </a:t>
            </a:r>
            <a:r>
              <a:rPr lang="en-US" sz="1800" dirty="0">
                <a:solidFill>
                  <a:srgbClr val="0000FF"/>
                </a:solidFill>
              </a:rPr>
              <a:t>(</a:t>
            </a:r>
            <a:r>
              <a:rPr lang="en-US" sz="18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Packaging</a:t>
            </a:r>
            <a:r>
              <a:rPr lang="en-US" sz="1800" dirty="0">
                <a:solidFill>
                  <a:srgbClr val="0000FF"/>
                </a:solidFill>
              </a:rPr>
              <a:t>)</a:t>
            </a:r>
            <a:r>
              <a:rPr lang="en-US" sz="1800" b="1" dirty="0">
                <a:solidFill>
                  <a:srgbClr val="0000FF"/>
                </a:solidFill>
              </a:rPr>
              <a:t>, and shipping materials to outside the cell</a:t>
            </a:r>
            <a:r>
              <a:rPr lang="en-US" sz="18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1285094"/>
            <a:ext cx="8439150" cy="54370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Golgi apparatus: (</a:t>
            </a:r>
            <a:r>
              <a:rPr lang="en-US" sz="1600" dirty="0">
                <a:ln w="11430"/>
                <a:solidFill>
                  <a:schemeClr val="tx1"/>
                </a:solidFill>
              </a:rPr>
              <a:t>finishes, sorts, packages and ships cell </a:t>
            </a:r>
            <a:r>
              <a:rPr lang="en-US" sz="1800" dirty="0">
                <a:ln w="11430"/>
                <a:solidFill>
                  <a:schemeClr val="tx1"/>
                </a:solidFill>
              </a:rPr>
              <a:t>products</a:t>
            </a:r>
            <a:r>
              <a:rPr lang="en-US" sz="2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0"/>
            <a:ext cx="4267200" cy="4196020"/>
          </a:xfrm>
        </p:spPr>
        <p:txBody>
          <a:bodyPr wrap="square">
            <a:spAutoFit/>
          </a:bodyPr>
          <a:lstStyle/>
          <a:p>
            <a:pPr marL="231775" indent="-223838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/>
              <a:t>L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ysosome</a:t>
            </a:r>
            <a:r>
              <a:rPr lang="en-US" sz="2000" b="1" dirty="0">
                <a:solidFill>
                  <a:srgbClr val="000000"/>
                </a:solidFill>
              </a:rPr>
              <a:t> is a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membrane-bounded sac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contains </a:t>
            </a:r>
            <a:r>
              <a:rPr lang="en-US" sz="2000" b="1" dirty="0">
                <a:solidFill>
                  <a:srgbClr val="000000"/>
                </a:solidFill>
              </a:rPr>
              <a:t>enzymes that digest </a:t>
            </a:r>
            <a:r>
              <a:rPr lang="en-US" sz="2000" b="1" dirty="0" smtClean="0">
                <a:solidFill>
                  <a:srgbClr val="000000"/>
                </a:solidFill>
              </a:rPr>
              <a:t>macromolecules.</a:t>
            </a:r>
            <a:endParaRPr lang="en-US" sz="2000" b="1" dirty="0">
              <a:solidFill>
                <a:srgbClr val="000000"/>
              </a:solidFill>
            </a:endParaRPr>
          </a:p>
          <a:p>
            <a:pPr marL="7937" indent="0" eaLnBrk="1" hangingPunct="1">
              <a:lnSpc>
                <a:spcPct val="13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1775" indent="-223838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Lysosomal enzymes 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work best at </a:t>
            </a:r>
            <a:r>
              <a:rPr lang="en-US" sz="18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 = 5 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sz="1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acidic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7937" indent="0" eaLnBrk="1" hangingPunct="1">
              <a:lnSpc>
                <a:spcPct val="13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12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1775" indent="-223838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Lysosomal enzymes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synthesized by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rough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then transferred to the 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Golgi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then to 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lysosomes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" y="1340726"/>
            <a:ext cx="6705600" cy="48807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C)- Lysosomes: </a:t>
            </a:r>
            <a:r>
              <a:rPr lang="en-US" sz="1800" dirty="0">
                <a:ln w="11430"/>
                <a:solidFill>
                  <a:schemeClr val="tx1"/>
                </a:solidFill>
              </a:rPr>
              <a:t>They are digestive components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7239000" y="45720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173" name="Picture 7" descr="0001676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9"/>
          <a:stretch/>
        </p:blipFill>
        <p:spPr bwMode="auto">
          <a:xfrm>
            <a:off x="4343400" y="3998001"/>
            <a:ext cx="4724399" cy="28008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69177"/>
            <a:ext cx="4724400" cy="1916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C0FF869-B594-473F-A351-651645F13E03}"/>
              </a:ext>
            </a:extLst>
          </p:cNvPr>
          <p:cNvSpPr/>
          <p:nvPr/>
        </p:nvSpPr>
        <p:spPr>
          <a:xfrm>
            <a:off x="1560010" y="228600"/>
            <a:ext cx="6175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The Endomembrane System</a:t>
            </a:r>
            <a:endParaRPr lang="en-US" sz="32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2074307"/>
            <a:ext cx="8382000" cy="3939540"/>
          </a:xfrm>
        </p:spPr>
        <p:txBody>
          <a:bodyPr>
            <a:spAutoFit/>
          </a:bodyPr>
          <a:lstStyle/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have enzymes that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hydrolyze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macromolecules (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fats, polysaccharides, and nucleic 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acids)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20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destroy the cell by auto-digestion (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autophagy)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also fuse with and digest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another organelle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 part of the cytosol. This process is called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recycling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</a:t>
            </a:r>
            <a:r>
              <a:rPr lang="en-US" sz="2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renews the organelle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and/or the cell.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fuse with food vacuoles to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digest food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(</a:t>
            </a:r>
            <a:r>
              <a:rPr lang="en-US" sz="18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a food item is brought into the cell by Phagocytosis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5"/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digest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unwanted particles.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5"/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help white blood cells to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destroy bacteria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670" y="1334810"/>
            <a:ext cx="617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Functions of Lysosomes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AFB019A-E40A-4925-97F5-C37E8168055A}"/>
              </a:ext>
            </a:extLst>
          </p:cNvPr>
          <p:cNvSpPr/>
          <p:nvPr/>
        </p:nvSpPr>
        <p:spPr>
          <a:xfrm>
            <a:off x="1560010" y="228600"/>
            <a:ext cx="6175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The Endomembrane System</a:t>
            </a:r>
            <a:endParaRPr lang="en-US" sz="3200" dirty="0">
              <a:solidFill>
                <a:srgbClr val="FF0066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6" descr="FG06_0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1" r="53166" b="46806"/>
          <a:stretch>
            <a:fillRect/>
          </a:stretch>
        </p:blipFill>
        <p:spPr bwMode="auto">
          <a:xfrm>
            <a:off x="6470797" y="1826889"/>
            <a:ext cx="25257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853553"/>
            <a:ext cx="6858000" cy="1692771"/>
          </a:xfrm>
        </p:spPr>
        <p:txBody>
          <a:bodyPr wrap="square">
            <a:spAutoFit/>
          </a:bodyPr>
          <a:lstStyle/>
          <a:p>
            <a:pPr marL="322263" indent="-322263"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They are membrane-bound sacs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with varied functions such as 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storage, digestion, and waste removal</a:t>
            </a: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</a:p>
          <a:p>
            <a:pPr marL="322263" indent="-322263"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Contain water solution and help plants maintain shape</a:t>
            </a: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  <a:endParaRPr lang="en-US" sz="2000" b="1" dirty="0">
              <a:effectLst>
                <a:outerShdw blurRad="38100" dist="38100" dir="2700000" algn="tl">
                  <a:srgbClr val="DDDDDD"/>
                </a:outerShdw>
              </a:effectLst>
              <a:ea typeface="ＭＳ Ｐゴシック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34643" y="1191537"/>
            <a:ext cx="8780757" cy="6372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D)- Vacuoles: </a:t>
            </a:r>
            <a:r>
              <a:rPr lang="en-US" sz="2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They </a:t>
            </a:r>
            <a:r>
              <a:rPr lang="en-US" sz="2000" b="1" dirty="0">
                <a:ln w="11430"/>
                <a:solidFill>
                  <a:schemeClr val="tx1"/>
                </a:solidFill>
              </a:rPr>
              <a:t>have diverse functions</a:t>
            </a:r>
            <a:r>
              <a:rPr lang="ar-SA" sz="2000" b="1" dirty="0">
                <a:ln w="11430"/>
                <a:solidFill>
                  <a:schemeClr val="tx1"/>
                </a:solidFill>
              </a:rPr>
              <a:t> </a:t>
            </a:r>
            <a:r>
              <a:rPr lang="en-GB" sz="2000" b="1" dirty="0">
                <a:ln w="11430"/>
                <a:solidFill>
                  <a:schemeClr val="tx1"/>
                </a:solidFill>
              </a:rPr>
              <a:t>in </a:t>
            </a:r>
            <a:r>
              <a:rPr lang="en-US" sz="2000" b="1" dirty="0">
                <a:ln w="11430"/>
                <a:solidFill>
                  <a:schemeClr val="tx1"/>
                </a:solidFill>
              </a:rPr>
              <a:t>cell maintenance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544BEA1-AB90-40FC-8A43-8AE56E40A1BD}"/>
              </a:ext>
            </a:extLst>
          </p:cNvPr>
          <p:cNvSpPr/>
          <p:nvPr/>
        </p:nvSpPr>
        <p:spPr>
          <a:xfrm>
            <a:off x="1560010" y="228600"/>
            <a:ext cx="6175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 The Endomembrane System</a:t>
            </a:r>
            <a:endParaRPr lang="en-US" sz="3200" dirty="0">
              <a:solidFill>
                <a:srgbClr val="FF006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3998655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There are different types of vacuoles including:</a:t>
            </a:r>
          </a:p>
          <a:p>
            <a:pPr lvl="1" indent="-304800" eaLnBrk="1" hangingPunct="1"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Food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vacuoles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: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from phagocytosis, fuse with lysosomes </a:t>
            </a:r>
            <a:r>
              <a:rPr lang="en-US" sz="2000" b="1" dirty="0">
                <a:ea typeface="Arial" charset="0"/>
              </a:rPr>
              <a:t>for digestion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.</a:t>
            </a:r>
          </a:p>
          <a:p>
            <a:pPr lvl="1" indent="-304800" eaLnBrk="1" hangingPunct="1"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Contractile vacuoles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, </a:t>
            </a:r>
            <a:r>
              <a:rPr lang="ar-SA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:</a:t>
            </a:r>
            <a:r>
              <a:rPr lang="ar-SA" sz="1600" dirty="0" smtClean="0">
                <a:solidFill>
                  <a:srgbClr val="000000"/>
                </a:solidFill>
                <a:ea typeface="Arial" charset="0"/>
              </a:rPr>
              <a:t>فجوة </a:t>
            </a:r>
            <a:r>
              <a:rPr lang="ar-SA" sz="1600" dirty="0">
                <a:solidFill>
                  <a:srgbClr val="000000"/>
                </a:solidFill>
                <a:ea typeface="Arial" charset="0"/>
              </a:rPr>
              <a:t>متقبضة</a:t>
            </a:r>
            <a:r>
              <a:rPr lang="en-US" sz="2000" dirty="0">
                <a:solidFill>
                  <a:srgbClr val="000000"/>
                </a:solidFill>
                <a:ea typeface="Arial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found in freshwater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protists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 (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e</a:t>
            </a:r>
            <a:r>
              <a:rPr lang="ar-SA" sz="2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.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g. </a:t>
            </a:r>
            <a:r>
              <a:rPr 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Paramecium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) to </a:t>
            </a:r>
            <a:r>
              <a:rPr lang="en-US" sz="2000" b="1" dirty="0">
                <a:ea typeface="Arial" charset="0"/>
              </a:rPr>
              <a:t>maintain </a:t>
            </a:r>
            <a:r>
              <a:rPr lang="en-US" sz="2000" b="1" dirty="0" smtClean="0">
                <a:solidFill>
                  <a:srgbClr val="0000FF"/>
                </a:solidFill>
                <a:ea typeface="Arial" charset="0"/>
              </a:rPr>
              <a:t>osmoregulation </a:t>
            </a:r>
            <a:r>
              <a:rPr lang="en-US" sz="2000" b="1" dirty="0" smtClean="0">
                <a:ea typeface="Arial" charset="0"/>
              </a:rPr>
              <a:t>(</a:t>
            </a:r>
            <a:r>
              <a:rPr lang="en-US" sz="2000" dirty="0" smtClean="0">
                <a:ea typeface="Arial" charset="0"/>
              </a:rPr>
              <a:t>water balance</a:t>
            </a:r>
            <a:r>
              <a:rPr lang="en-US" sz="2000" b="1" dirty="0" smtClean="0">
                <a:ea typeface="Arial" charset="0"/>
              </a:rPr>
              <a:t>) </a:t>
            </a:r>
            <a:r>
              <a:rPr lang="en-US" sz="2000" b="1" dirty="0">
                <a:ea typeface="Arial" charset="0"/>
              </a:rPr>
              <a:t>by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   pumping excess water out of the cell.</a:t>
            </a:r>
          </a:p>
          <a:p>
            <a:pPr lvl="1" indent="-304800" eaLnBrk="1" hangingPunct="1"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Central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vacuoles:</a:t>
            </a:r>
            <a:r>
              <a:rPr 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 </a:t>
            </a:r>
            <a:r>
              <a:rPr lang="en-US" sz="2000" b="1" dirty="0" smtClean="0">
                <a:ea typeface="Arial" charset="0"/>
              </a:rPr>
              <a:t>in </a:t>
            </a:r>
            <a:r>
              <a:rPr lang="en-US" sz="2000" b="1" dirty="0">
                <a:ea typeface="Arial" charset="0"/>
              </a:rPr>
              <a:t>mature </a:t>
            </a:r>
            <a:r>
              <a:rPr lang="en-US" sz="2000" b="1" dirty="0" smtClean="0">
                <a:ea typeface="Arial" charset="0"/>
              </a:rPr>
              <a:t>plants; </a:t>
            </a:r>
            <a:r>
              <a:rPr lang="en-US" sz="2000" b="1" dirty="0">
                <a:ea typeface="Arial" charset="0"/>
              </a:rPr>
              <a:t>store  </a:t>
            </a:r>
            <a:r>
              <a:rPr lang="en-US" sz="2000" b="1" dirty="0" smtClean="0">
                <a:ea typeface="Arial" charset="0"/>
              </a:rPr>
              <a:t>wastes</a:t>
            </a:r>
            <a:r>
              <a:rPr lang="en-US" sz="2000" b="1" dirty="0">
                <a:ea typeface="Arial" charset="0"/>
              </a:rPr>
              <a:t>, maintain the cell shape.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1190"/>
  <p:tag name="ARTICULATE_REFERENCE_ID" val="d7616573-cd70-4653-a2e6-d0fee1d8820c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640012-d:\ashraf\d\faculty file\e-larning\1433-1434\المحتوى الرقمي\109-lectures\lms-2\lecture-7 cell-organelles\lecture 7.pptx"/>
  <p:tag name="ARTICULATE_USED_PAGE_ORIENTATION" val="1"/>
  <p:tag name="ARTICULATE_USED_PAGE_SIZE" val="1"/>
  <p:tag name="ARTICULATE_PRESENTER_VERSION" val="7"/>
  <p:tag name="ARTICULATE_SLIDE_COUNT" val="1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7f52235892248b2b1e20d2ad195bf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0cf5f09a294254a677b7bf147b901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b2e0ad2a3a04049b1f16dc6a466a91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9"/>
  <p:tag name="ARTICULATE_AUDIO_RECORDED" val="1"/>
  <p:tag name="ELAPSEDTIME" val="319.6"/>
  <p:tag name="ANNOTATION_TYPE_1" val="0"/>
  <p:tag name="ANNOTATION_START_1" val="3.7"/>
  <p:tag name="ANNOTATION_END_1" val="9.8"/>
  <p:tag name="ANNOTATION_TOP_1" val="214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8"/>
  <p:tag name="ANNOTATION_END_2" val="12.7"/>
  <p:tag name="ANNOTATION_TOP_2" val="252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7"/>
  <p:tag name="ANNOTATION_END_3" val="15.1"/>
  <p:tag name="ANNOTATION_TOP_3" val="252"/>
  <p:tag name="ANNOTATION_LEFT_3" val="3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1"/>
  <p:tag name="ANNOTATION_END_4" val="21.1"/>
  <p:tag name="ANNOTATION_TOP_4" val="256"/>
  <p:tag name="ANNOTATION_LEFT_4" val="56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.1"/>
  <p:tag name="ANNOTATION_END_5" val="25.0"/>
  <p:tag name="ANNOTATION_TOP_5" val="294"/>
  <p:tag name="ANNOTATION_LEFT_5" val="7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5.0"/>
  <p:tag name="ANNOTATION_END_6" val="26.8"/>
  <p:tag name="ANNOTATION_TOP_6" val="289"/>
  <p:tag name="ANNOTATION_LEFT_6" val="36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8"/>
  <p:tag name="ANNOTATION_END_7" val="27.5"/>
  <p:tag name="ANNOTATION_TOP_7" val="287"/>
  <p:tag name="ANNOTATION_LEFT_7" val="45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5"/>
  <p:tag name="ANNOTATION_END_8" val="29.1"/>
  <p:tag name="ANNOTATION_TOP_8" val="295"/>
  <p:tag name="ANNOTATION_LEFT_8" val="52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1"/>
  <p:tag name="ANNOTATION_END_9" val="47.9"/>
  <p:tag name="ANNOTATION_TOP_9" val="301"/>
  <p:tag name="ANNOTATION_LEFT_9" val="75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7.9"/>
  <p:tag name="ANNOTATION_END_10" val="72.0"/>
  <p:tag name="ANNOTATION_TOP_10" val="360"/>
  <p:tag name="ANNOTATION_LEFT_10" val="6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2.0"/>
  <p:tag name="ANNOTATION_END_11" val="98.8"/>
  <p:tag name="ANNOTATION_TOP_11" val="363"/>
  <p:tag name="ANNOTATION_LEFT_11" val="27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8.8"/>
  <p:tag name="ANNOTATION_END_12" val="101.5"/>
  <p:tag name="ANNOTATION_TOP_12" val="359"/>
  <p:tag name="ANNOTATION_LEFT_12" val="47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1.5"/>
  <p:tag name="ANNOTATION_END_13" val="102.6"/>
  <p:tag name="ANNOTATION_TOP_13" val="367"/>
  <p:tag name="ANNOTATION_LEFT_13" val="63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2.6"/>
  <p:tag name="ANNOTATION_END_14" val="105.8"/>
  <p:tag name="ANNOTATION_TOP_14" val="359"/>
  <p:tag name="ANNOTATION_LEFT_14" val="77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5.2"/>
  <p:tag name="ANNOTATION_END_15" val="147.1"/>
  <p:tag name="ANNOTATION_TOP_15" val="456"/>
  <p:tag name="ANNOTATION_LEFT_15" val="2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7.1"/>
  <p:tag name="ANNOTATION_END_16" val="149.7"/>
  <p:tag name="ANNOTATION_TOP_16" val="458"/>
  <p:tag name="ANNOTATION_LEFT_16" val="4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9.7"/>
  <p:tag name="ANNOTATION_END_17" val="152.6"/>
  <p:tag name="ANNOTATION_TOP_17" val="491"/>
  <p:tag name="ANNOTATION_LEFT_17" val="5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2.6"/>
  <p:tag name="ANNOTATION_END_18" val="154.0"/>
  <p:tag name="ANNOTATION_TOP_18" val="492"/>
  <p:tag name="ANNOTATION_LEFT_18" val="6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4.0"/>
  <p:tag name="ANNOTATION_END_19" val="158.1"/>
  <p:tag name="ANNOTATION_TOP_19" val="487"/>
  <p:tag name="ANNOTATION_LEFT_19" val="80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6.3"/>
  <p:tag name="ANNOTATION_END_20" val="170.4"/>
  <p:tag name="ANNOTATION_TOP_20" val="558"/>
  <p:tag name="ANNOTATION_LEFT_20" val="6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0.4"/>
  <p:tag name="ANNOTATION_END_21" val="197.9"/>
  <p:tag name="ANNOTATION_TOP_21" val="568"/>
  <p:tag name="ANNOTATION_LEFT_21" val="7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7.9"/>
  <p:tag name="ANNOTATION_END_22" val="202.2"/>
  <p:tag name="ANNOTATION_TOP_22" val="599"/>
  <p:tag name="ANNOTATION_LEFT_22" val="6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2.2"/>
  <p:tag name="ANNOTATION_END_23" val="232.0"/>
  <p:tag name="ANNOTATION_TOP_23" val="595"/>
  <p:tag name="ANNOTATION_LEFT_23" val="34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32.0"/>
  <p:tag name="ANNOTATION_TOP_24" val="629"/>
  <p:tag name="ANNOTATION_LEFT_24" val="4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d99676a4cd482a9789ee2ad56842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1d012bf59bb4cdeabe842f2fa9f27a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ELAPSEDTIME" val="284.0"/>
  <p:tag name="ANNOTATION_TYPE_1" val="0"/>
  <p:tag name="ANNOTATION_START_1" val="13.3"/>
  <p:tag name="ANNOTATION_END_1" val="23.0"/>
  <p:tag name="ANNOTATION_TOP_1" val="81"/>
  <p:tag name="ANNOTATION_LEFT_1" val="18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0"/>
  <p:tag name="ANNOTATION_END_2" val="25.4"/>
  <p:tag name="ANNOTATION_TOP_2" val="85"/>
  <p:tag name="ANNOTATION_LEFT_2" val="3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4"/>
  <p:tag name="ANNOTATION_END_3" val="26.7"/>
  <p:tag name="ANNOTATION_TOP_3" val="83"/>
  <p:tag name="ANNOTATION_LEFT_3" val="5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7"/>
  <p:tag name="ANNOTATION_END_4" val="60.0"/>
  <p:tag name="ANNOTATION_TOP_4" val="84"/>
  <p:tag name="ANNOTATION_LEFT_4" val="64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0.0"/>
  <p:tag name="ANNOTATION_END_5" val="62.1"/>
  <p:tag name="ANNOTATION_TOP_5" val="179"/>
  <p:tag name="ANNOTATION_LEFT_5" val="3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2.1"/>
  <p:tag name="ANNOTATION_END_6" val="63.2"/>
  <p:tag name="ANNOTATION_TOP_6" val="183"/>
  <p:tag name="ANNOTATION_LEFT_6" val="13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3.2"/>
  <p:tag name="ANNOTATION_END_7" val="67.0"/>
  <p:tag name="ANNOTATION_TOP_7" val="180"/>
  <p:tag name="ANNOTATION_LEFT_7" val="30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7.0"/>
  <p:tag name="ANNOTATION_END_8" val="71.3"/>
  <p:tag name="ANNOTATION_TOP_8" val="214"/>
  <p:tag name="ANNOTATION_LEFT_8" val="4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1.3"/>
  <p:tag name="ANNOTATION_END_9" val="90.6"/>
  <p:tag name="ANNOTATION_TOP_9" val="210"/>
  <p:tag name="ANNOTATION_LEFT_9" val="5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0.6"/>
  <p:tag name="ANNOTATION_END_10" val="98.6"/>
  <p:tag name="ANNOTATION_TOP_10" val="284"/>
  <p:tag name="ANNOTATION_LEFT_10" val="3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6"/>
  <p:tag name="ANNOTATION_END_11" val="111.5"/>
  <p:tag name="ANNOTATION_TOP_11" val="317"/>
  <p:tag name="ANNOTATION_LEFT_11" val="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1.5"/>
  <p:tag name="ANNOTATION_END_12" val="121.3"/>
  <p:tag name="ANNOTATION_TOP_12" val="317"/>
  <p:tag name="ANNOTATION_LEFT_12" val="2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1.3"/>
  <p:tag name="ANNOTATION_END_13" val="126.2"/>
  <p:tag name="ANNOTATION_TOP_13" val="352"/>
  <p:tag name="ANNOTATION_LEFT_13" val="5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6.2"/>
  <p:tag name="ANNOTATION_END_14" val="127.6"/>
  <p:tag name="ANNOTATION_TOP_14" val="384"/>
  <p:tag name="ANNOTATION_LEFT_14" val="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7.6"/>
  <p:tag name="ANNOTATION_END_15" val="129.7"/>
  <p:tag name="ANNOTATION_TOP_15" val="390"/>
  <p:tag name="ANNOTATION_LEFT_15" val="21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9.7"/>
  <p:tag name="ANNOTATION_END_16" val="132.9"/>
  <p:tag name="ANNOTATION_TOP_16" val="385"/>
  <p:tag name="ANNOTATION_LEFT_16" val="2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2.9"/>
  <p:tag name="ANNOTATION_END_17" val="139.9"/>
  <p:tag name="ANNOTATION_TOP_17" val="379"/>
  <p:tag name="ANNOTATION_LEFT_17" val="50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9.9"/>
  <p:tag name="ANNOTATION_END_18" val="151.5"/>
  <p:tag name="ANNOTATION_TOP_18" val="360"/>
  <p:tag name="ANNOTATION_LEFT_18" val="2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1.5"/>
  <p:tag name="ANNOTATION_END_19" val="156.5"/>
  <p:tag name="ANNOTATION_TOP_19" val="386"/>
  <p:tag name="ANNOTATION_LEFT_19" val="3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6.5"/>
  <p:tag name="ANNOTATION_END_20" val="160.5"/>
  <p:tag name="ANNOTATION_TOP_20" val="456"/>
  <p:tag name="ANNOTATION_LEFT_20" val="5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0.5"/>
  <p:tag name="ANNOTATION_END_21" val="176.7"/>
  <p:tag name="ANNOTATION_TOP_21" val="462"/>
  <p:tag name="ANNOTATION_LEFT_21" val="39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6.7"/>
  <p:tag name="ANNOTATION_END_22" val="202.8"/>
  <p:tag name="ANNOTATION_TOP_22" val="502"/>
  <p:tag name="ANNOTATION_LEFT_22" val="5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2.8"/>
  <p:tag name="ANNOTATION_END_23" val="246.7"/>
  <p:tag name="ANNOTATION_TOP_23" val="547"/>
  <p:tag name="ANNOTATION_LEFT_23" val="4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6.7"/>
  <p:tag name="ANNOTATION_END_24" val="247.8"/>
  <p:tag name="ANNOTATION_TOP_24" val="624"/>
  <p:tag name="ANNOTATION_LEFT_24" val="3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47.8"/>
  <p:tag name="ANNOTATION_TOP_25" val="616"/>
  <p:tag name="ANNOTATION_LEFT_25" val="4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COUNT" val="25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f1ac38d2a1457193164a990ad005a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00aa50193045299fe25a56f0335c1b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AUDIO_RECORDED" val="1"/>
  <p:tag name="ELAPSEDTIME" val="200.6"/>
  <p:tag name="ANNOTATION_TYPE_1" val="0"/>
  <p:tag name="ANNOTATION_START_1" val="12.5"/>
  <p:tag name="ANNOTATION_END_1" val="18.7"/>
  <p:tag name="ANNOTATION_TOP_1" val="66"/>
  <p:tag name="ANNOTATION_LEFT_1" val="54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7"/>
  <p:tag name="ANNOTATION_END_2" val="20.2"/>
  <p:tag name="ANNOTATION_TOP_2" val="226"/>
  <p:tag name="ANNOTATION_LEFT_2" val="48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.2"/>
  <p:tag name="ANNOTATION_END_3" val="33.0"/>
  <p:tag name="ANNOTATION_TOP_3" val="300"/>
  <p:tag name="ANNOTATION_LEFT_3" val="8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0"/>
  <p:tag name="ANNOTATION_END_4" val="37.5"/>
  <p:tag name="ANNOTATION_TOP_4" val="171"/>
  <p:tag name="ANNOTATION_LEFT_4" val="3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7.5"/>
  <p:tag name="ANNOTATION_END_5" val="45.3"/>
  <p:tag name="ANNOTATION_TOP_5" val="209"/>
  <p:tag name="ANNOTATION_LEFT_5" val="3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5.3"/>
  <p:tag name="ANNOTATION_END_6" val="46.4"/>
  <p:tag name="ANNOTATION_TOP_6" val="254"/>
  <p:tag name="ANNOTATION_LEFT_6" val="11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4"/>
  <p:tag name="ANNOTATION_END_7" val="73.1"/>
  <p:tag name="ANNOTATION_TOP_7" val="254"/>
  <p:tag name="ANNOTATION_LEFT_7" val="1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3.1"/>
  <p:tag name="ANNOTATION_END_8" val="75.7"/>
  <p:tag name="ANNOTATION_TOP_8" val="299"/>
  <p:tag name="ANNOTATION_LEFT_8" val="3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5.7"/>
  <p:tag name="ANNOTATION_END_9" val="77.5"/>
  <p:tag name="ANNOTATION_TOP_9" val="298"/>
  <p:tag name="ANNOTATION_LEFT_9" val="28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5"/>
  <p:tag name="ANNOTATION_END_10" val="80.9"/>
  <p:tag name="ANNOTATION_TOP_10" val="339"/>
  <p:tag name="ANNOTATION_LEFT_10" val="5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4.4"/>
  <p:tag name="ANNOTATION_END_11" val="116.5"/>
  <p:tag name="ANNOTATION_TOP_11" val="333"/>
  <p:tag name="ANNOTATION_LEFT_11" val="8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6.5"/>
  <p:tag name="ANNOTATION_END_12" val="121.8"/>
  <p:tag name="ANNOTATION_TOP_12" val="382"/>
  <p:tag name="ANNOTATION_LEFT_12" val="1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1.8"/>
  <p:tag name="ANNOTATION_END_13" val="137.1"/>
  <p:tag name="ANNOTATION_TOP_13" val="417"/>
  <p:tag name="ANNOTATION_LEFT_13" val="22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7.1"/>
  <p:tag name="ANNOTATION_END_14" val="139.0"/>
  <p:tag name="ANNOTATION_TOP_14" val="410"/>
  <p:tag name="ANNOTATION_LEFT_14" val="67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9.0"/>
  <p:tag name="ANNOTATION_END_15" val="141.9"/>
  <p:tag name="ANNOTATION_TOP_15" val="403"/>
  <p:tag name="ANNOTATION_LEFT_15" val="71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1.9"/>
  <p:tag name="ANNOTATION_END_16" val="145.9"/>
  <p:tag name="ANNOTATION_TOP_16" val="662"/>
  <p:tag name="ANNOTATION_LEFT_16" val="54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5.9"/>
  <p:tag name="ANNOTATION_END_17" val="147.9"/>
  <p:tag name="ANNOTATION_TOP_17" val="618"/>
  <p:tag name="ANNOTATION_LEFT_17" val="58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7.9"/>
  <p:tag name="ANNOTATION_END_18" val="148.3"/>
  <p:tag name="ANNOTATION_TOP_18" val="533"/>
  <p:tag name="ANNOTATION_LEFT_18" val="62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8.3"/>
  <p:tag name="ANNOTATION_END_19" val="158.3"/>
  <p:tag name="ANNOTATION_TOP_19" val="471"/>
  <p:tag name="ANNOTATION_LEFT_19" val="65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8.3"/>
  <p:tag name="ANNOTATION_END_20" val="159.1"/>
  <p:tag name="ANNOTATION_TOP_20" val="413"/>
  <p:tag name="ANNOTATION_LEFT_20" val="72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9.1"/>
  <p:tag name="ANNOTATION_END_21" val="161.8"/>
  <p:tag name="ANNOTATION_TOP_21" val="473"/>
  <p:tag name="ANNOTATION_LEFT_21" val="66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1.8"/>
  <p:tag name="ANNOTATION_TOP_22" val="336"/>
  <p:tag name="ANNOTATION_LEFT_22" val="4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c61fe91418343c495b70b65061bf87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933943bcbab48f38d2b45385beb4ab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AUDIO_RECORDED" val="1"/>
  <p:tag name="ELAPSEDTIME" val="274.7"/>
  <p:tag name="ANNOTATION_TYPE_1" val="0"/>
  <p:tag name="ANNOTATION_START_1" val="8.5"/>
  <p:tag name="ANNOTATION_END_1" val="12.2"/>
  <p:tag name="ANNOTATION_TOP_1" val="201"/>
  <p:tag name="ANNOTATION_LEFT_1" val="10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2"/>
  <p:tag name="ANNOTATION_END_2" val="14.6"/>
  <p:tag name="ANNOTATION_TOP_2" val="194"/>
  <p:tag name="ANNOTATION_LEFT_2" val="50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6"/>
  <p:tag name="ANNOTATION_END_3" val="16.9"/>
  <p:tag name="ANNOTATION_TOP_3" val="198"/>
  <p:tag name="ANNOTATION_LEFT_3" val="5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9"/>
  <p:tag name="ANNOTATION_END_4" val="46.8"/>
  <p:tag name="ANNOTATION_TOP_4" val="233"/>
  <p:tag name="ANNOTATION_LEFT_4" val="10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8"/>
  <p:tag name="ANNOTATION_END_5" val="48.8"/>
  <p:tag name="ANNOTATION_TOP_5" val="195"/>
  <p:tag name="ANNOTATION_LEFT_5" val="3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8"/>
  <p:tag name="ANNOTATION_END_6" val="50.6"/>
  <p:tag name="ANNOTATION_TOP_6" val="193"/>
  <p:tag name="ANNOTATION_LEFT_6" val="50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0.6"/>
  <p:tag name="ANNOTATION_END_7" val="53.5"/>
  <p:tag name="ANNOTATION_TOP_7" val="201"/>
  <p:tag name="ANNOTATION_LEFT_7" val="5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5"/>
  <p:tag name="ANNOTATION_END_8" val="59.9"/>
  <p:tag name="ANNOTATION_TOP_8" val="233"/>
  <p:tag name="ANNOTATION_LEFT_8" val="12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9.9"/>
  <p:tag name="ANNOTATION_END_9" val="73.4"/>
  <p:tag name="ANNOTATION_TOP_9" val="296"/>
  <p:tag name="ANNOTATION_LEFT_9" val="7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3.4"/>
  <p:tag name="ANNOTATION_END_10" val="79.1"/>
  <p:tag name="ANNOTATION_TOP_10" val="293"/>
  <p:tag name="ANNOTATION_LEFT_10" val="4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9.1"/>
  <p:tag name="ANNOTATION_END_11" val="101.1"/>
  <p:tag name="ANNOTATION_TOP_11" val="295"/>
  <p:tag name="ANNOTATION_LEFT_11" val="69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1.1"/>
  <p:tag name="ANNOTATION_END_12" val="146.6"/>
  <p:tag name="ANNOTATION_TOP_12" val="347"/>
  <p:tag name="ANNOTATION_LEFT_12" val="10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6.6"/>
  <p:tag name="ANNOTATION_END_13" val="151.7"/>
  <p:tag name="ANNOTATION_TOP_13" val="434"/>
  <p:tag name="ANNOTATION_LEFT_13" val="9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1.7"/>
  <p:tag name="ANNOTATION_END_14" val="159.3"/>
  <p:tag name="ANNOTATION_TOP_14" val="438"/>
  <p:tag name="ANNOTATION_LEFT_14" val="53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9.3"/>
  <p:tag name="ANNOTATION_END_15" val="161.1"/>
  <p:tag name="ANNOTATION_TOP_15" val="476"/>
  <p:tag name="ANNOTATION_LEFT_15" val="13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1.1"/>
  <p:tag name="ANNOTATION_END_16" val="194.7"/>
  <p:tag name="ANNOTATION_TOP_16" val="472"/>
  <p:tag name="ANNOTATION_LEFT_16" val="25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4.7"/>
  <p:tag name="ANNOTATION_END_17" val="217.8"/>
  <p:tag name="ANNOTATION_TOP_17" val="485"/>
  <p:tag name="ANNOTATION_LEFT_17" val="75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17.8"/>
  <p:tag name="ANNOTATION_END_18" val="229.2"/>
  <p:tag name="ANNOTATION_TOP_18" val="566"/>
  <p:tag name="ANNOTATION_LEFT_18" val="9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9.2"/>
  <p:tag name="ANNOTATION_TOP_19" val="629"/>
  <p:tag name="ANNOTATION_LEFT_19" val="1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7a08e6340514bfe9dfb8d16ac2fdd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f0aa9d827f4597b952a9b25958924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259.6"/>
  <p:tag name="ANNOTATION_TYPE_1" val="0"/>
  <p:tag name="ANNOTATION_START_1" val="8.4"/>
  <p:tag name="ANNOTATION_END_1" val="20.3"/>
  <p:tag name="ANNOTATION_TOP_1" val="86"/>
  <p:tag name="ANNOTATION_LEFT_1" val="20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3"/>
  <p:tag name="ANNOTATION_END_2" val="26.2"/>
  <p:tag name="ANNOTATION_TOP_2" val="209"/>
  <p:tag name="ANNOTATION_LEFT_2" val="6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6.2"/>
  <p:tag name="ANNOTATION_END_3" val="35.6"/>
  <p:tag name="ANNOTATION_TOP_3" val="242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6"/>
  <p:tag name="ANNOTATION_END_4" val="38.5"/>
  <p:tag name="ANNOTATION_TOP_4" val="243"/>
  <p:tag name="ANNOTATION_LEFT_4" val="3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8.5"/>
  <p:tag name="ANNOTATION_END_5" val="40.9"/>
  <p:tag name="ANNOTATION_TOP_5" val="243"/>
  <p:tag name="ANNOTATION_LEFT_5" val="44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9"/>
  <p:tag name="ANNOTATION_END_6" val="49.7"/>
  <p:tag name="ANNOTATION_TOP_6" val="243"/>
  <p:tag name="ANNOTATION_LEFT_6" val="62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7"/>
  <p:tag name="ANNOTATION_END_7" val="80.3"/>
  <p:tag name="ANNOTATION_TOP_7" val="312"/>
  <p:tag name="ANNOTATION_LEFT_7" val="8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0.3"/>
  <p:tag name="ANNOTATION_END_8" val="92.0"/>
  <p:tag name="ANNOTATION_TOP_8" val="389"/>
  <p:tag name="ANNOTATION_LEFT_8" val="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0"/>
  <p:tag name="ANNOTATION_END_9" val="99.4"/>
  <p:tag name="ANNOTATION_TOP_9" val="457"/>
  <p:tag name="ANNOTATION_LEFT_9" val="11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9.4"/>
  <p:tag name="ANNOTATION_END_10" val="113.9"/>
  <p:tag name="ANNOTATION_TOP_10" val="459"/>
  <p:tag name="ANNOTATION_LEFT_10" val="38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3.9"/>
  <p:tag name="ANNOTATION_END_11" val="117.3"/>
  <p:tag name="ANNOTATION_TOP_11" val="488"/>
  <p:tag name="ANNOTATION_LEFT_11" val="12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7.3"/>
  <p:tag name="ANNOTATION_END_12" val="130.6"/>
  <p:tag name="ANNOTATION_TOP_12" val="535"/>
  <p:tag name="ANNOTATION_LEFT_12" val="12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0.6"/>
  <p:tag name="ANNOTATION_END_13" val="151.4"/>
  <p:tag name="ANNOTATION_TOP_13" val="566"/>
  <p:tag name="ANNOTATION_LEFT_13" val="12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1.4"/>
  <p:tag name="ANNOTATION_END_14" val="153.5"/>
  <p:tag name="ANNOTATION_TOP_14" val="341"/>
  <p:tag name="ANNOTATION_LEFT_14" val="70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3.5"/>
  <p:tag name="ANNOTATION_END_15" val="180.6"/>
  <p:tag name="ANNOTATION_TOP_15" val="535"/>
  <p:tag name="ANNOTATION_LEFT_15" val="13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80.6"/>
  <p:tag name="ANNOTATION_END_16" val="183.6"/>
  <p:tag name="ANNOTATION_TOP_16" val="563"/>
  <p:tag name="ANNOTATION_LEFT_16" val="36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83.6"/>
  <p:tag name="ANNOTATION_END_17" val="205.7"/>
  <p:tag name="ANNOTATION_TOP_17" val="596"/>
  <p:tag name="ANNOTATION_LEFT_17" val="13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5.7"/>
  <p:tag name="ANNOTATION_END_18" val="207.9"/>
  <p:tag name="ANNOTATION_TOP_18" val="326"/>
  <p:tag name="ANNOTATION_LEFT_18" val="75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07.9"/>
  <p:tag name="ANNOTATION_END_19" val="209.0"/>
  <p:tag name="ANNOTATION_TOP_19" val="297"/>
  <p:tag name="ANNOTATION_LEFT_19" val="76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9.0"/>
  <p:tag name="ANNOTATION_END_20" val="210.3"/>
  <p:tag name="ANNOTATION_TOP_20" val="346"/>
  <p:tag name="ANNOTATION_LEFT_20" val="76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10.3"/>
  <p:tag name="ANNOTATION_END_21" val="223.9"/>
  <p:tag name="ANNOTATION_TOP_21" val="317"/>
  <p:tag name="ANNOTATION_LEFT_21" val="74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23.9"/>
  <p:tag name="ANNOTATION_END_22" val="236.3"/>
  <p:tag name="ANNOTATION_TOP_22" val="634"/>
  <p:tag name="ANNOTATION_LEFT_22" val="11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36.3"/>
  <p:tag name="ANNOTATION_END_23" val="237.8"/>
  <p:tag name="ANNOTATION_TOP_23" val="633"/>
  <p:tag name="ANNOTATION_LEFT_23" val="36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37.8"/>
  <p:tag name="ANNOTATION_END_24" val="239.3"/>
  <p:tag name="ANNOTATION_TOP_24" val="664"/>
  <p:tag name="ANNOTATION_LEFT_24" val="11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39.3"/>
  <p:tag name="ANNOTATION_END_25" val="243.1"/>
  <p:tag name="ANNOTATION_TOP_25" val="660"/>
  <p:tag name="ANNOTATION_LEFT_25" val="23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43.1"/>
  <p:tag name="ANNOTATION_TOP_26" val="628"/>
  <p:tag name="ANNOTATION_LEFT_26" val="12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31ef02c9acb4792ba82e84b5675c0b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3408acf769146db9e194fd15cdf275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ELAPSEDTIME" val="215.2"/>
  <p:tag name="ANNOTATION_TYPE_1" val="0"/>
  <p:tag name="ANNOTATION_START_1" val="38.7"/>
  <p:tag name="ANNOTATION_END_1" val="42.3"/>
  <p:tag name="ANNOTATION_TOP_1" val="222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3"/>
  <p:tag name="ANNOTATION_END_2" val="59.1"/>
  <p:tag name="ANNOTATION_TOP_2" val="264"/>
  <p:tag name="ANNOTATION_LEFT_2" val="4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9.1"/>
  <p:tag name="ANNOTATION_END_3" val="66.6"/>
  <p:tag name="ANNOTATION_TOP_3" val="315"/>
  <p:tag name="ANNOTATION_LEFT_3" val="1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6.6"/>
  <p:tag name="ANNOTATION_END_4" val="101.2"/>
  <p:tag name="ANNOTATION_TOP_4" val="357"/>
  <p:tag name="ANNOTATION_LEFT_4" val="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1.2"/>
  <p:tag name="ANNOTATION_END_5" val="131.3"/>
  <p:tag name="ANNOTATION_TOP_5" val="354"/>
  <p:tag name="ANNOTATION_LEFT_5" val="3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31.3"/>
  <p:tag name="ANNOTATION_END_6" val="140.8"/>
  <p:tag name="ANNOTATION_TOP_6" val="500"/>
  <p:tag name="ANNOTATION_LEFT_6" val="4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40.8"/>
  <p:tag name="ANNOTATION_END_7" val="142.6"/>
  <p:tag name="ANNOTATION_TOP_7" val="498"/>
  <p:tag name="ANNOTATION_LEFT_7" val="35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42.6"/>
  <p:tag name="ANNOTATION_END_8" val="169.6"/>
  <p:tag name="ANNOTATION_TOP_8" val="541"/>
  <p:tag name="ANNOTATION_LEFT_8" val="5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69.6"/>
  <p:tag name="ANNOTATION_END_9" val="175.1"/>
  <p:tag name="ANNOTATION_TOP_9" val="541"/>
  <p:tag name="ANNOTATION_LEFT_9" val="28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75.1"/>
  <p:tag name="ANNOTATION_END_10" val="176.4"/>
  <p:tag name="ANNOTATION_TOP_10" val="590"/>
  <p:tag name="ANNOTATION_LEFT_10" val="13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76.4"/>
  <p:tag name="ANNOTATION_END_11" val="197.1"/>
  <p:tag name="ANNOTATION_TOP_11" val="590"/>
  <p:tag name="ANNOTATION_LEFT_11" val="41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7.1"/>
  <p:tag name="ANNOTATION_TOP_12" val="635"/>
  <p:tag name="ANNOTATION_LEFT_12" val="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d62adf224fc49f0900ff326eb60529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eb7143361c49ad859e99f37e90065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2"/>
  <p:tag name="ARTICULATE_AUDIO_RECORDED" val="1"/>
  <p:tag name="ELAPSEDTIME" val="246.3"/>
  <p:tag name="ANNOTATION_TYPE_1" val="0"/>
  <p:tag name="ANNOTATION_START_1" val="2.3"/>
  <p:tag name="ANNOTATION_END_1" val="4.8"/>
  <p:tag name="ANNOTATION_TOP_1" val="195"/>
  <p:tag name="ANNOTATION_LEFT_1" val="3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.8"/>
  <p:tag name="ANNOTATION_END_2" val="9.9"/>
  <p:tag name="ANNOTATION_TOP_2" val="194"/>
  <p:tag name="ANNOTATION_LEFT_2" val="50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9"/>
  <p:tag name="ANNOTATION_END_3" val="11.7"/>
  <p:tag name="ANNOTATION_TOP_3" val="192"/>
  <p:tag name="ANNOTATION_LEFT_3" val="70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7"/>
  <p:tag name="ANNOTATION_END_4" val="13.0"/>
  <p:tag name="ANNOTATION_TOP_4" val="246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3.0"/>
  <p:tag name="ANNOTATION_END_5" val="13.9"/>
  <p:tag name="ANNOTATION_TOP_5" val="247"/>
  <p:tag name="ANNOTATION_LEFT_5" val="26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3.9"/>
  <p:tag name="ANNOTATION_END_6" val="15.9"/>
  <p:tag name="ANNOTATION_TOP_6" val="242"/>
  <p:tag name="ANNOTATION_LEFT_6" val="35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.9"/>
  <p:tag name="ANNOTATION_END_7" val="16.5"/>
  <p:tag name="ANNOTATION_TOP_7" val="245"/>
  <p:tag name="ANNOTATION_LEFT_7" val="4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6.5"/>
  <p:tag name="ANNOTATION_END_8" val="19.8"/>
  <p:tag name="ANNOTATION_TOP_8" val="241"/>
  <p:tag name="ANNOTATION_LEFT_8" val="5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.8"/>
  <p:tag name="ANNOTATION_END_9" val="33.8"/>
  <p:tag name="ANNOTATION_TOP_9" val="196"/>
  <p:tag name="ANNOTATION_LEFT_9" val="5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3.8"/>
  <p:tag name="ANNOTATION_END_10" val="36.3"/>
  <p:tag name="ANNOTATION_TOP_10" val="240"/>
  <p:tag name="ANNOTATION_LEFT_10" val="39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6.3"/>
  <p:tag name="ANNOTATION_END_11" val="39.5"/>
  <p:tag name="ANNOTATION_TOP_11" val="243"/>
  <p:tag name="ANNOTATION_LEFT_11" val="5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9.5"/>
  <p:tag name="ANNOTATION_END_12" val="53.9"/>
  <p:tag name="ANNOTATION_TOP_12" val="245"/>
  <p:tag name="ANNOTATION_LEFT_12" val="7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3.9"/>
  <p:tag name="ANNOTATION_END_13" val="57.3"/>
  <p:tag name="ANNOTATION_TOP_13" val="314"/>
  <p:tag name="ANNOTATION_LEFT_13" val="5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7.3"/>
  <p:tag name="ANNOTATION_END_14" val="59.8"/>
  <p:tag name="ANNOTATION_TOP_14" val="315"/>
  <p:tag name="ANNOTATION_LEFT_14" val="48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9.8"/>
  <p:tag name="ANNOTATION_END_15" val="62.1"/>
  <p:tag name="ANNOTATION_TOP_15" val="313"/>
  <p:tag name="ANNOTATION_LEFT_15" val="6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2.1"/>
  <p:tag name="ANNOTATION_END_16" val="63.5"/>
  <p:tag name="ANNOTATION_TOP_16" val="364"/>
  <p:tag name="ANNOTATION_LEFT_16" val="18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3.5"/>
  <p:tag name="ANNOTATION_END_17" val="65.0"/>
  <p:tag name="ANNOTATION_TOP_17" val="357"/>
  <p:tag name="ANNOTATION_LEFT_17" val="37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5.0"/>
  <p:tag name="ANNOTATION_END_18" val="66.4"/>
  <p:tag name="ANNOTATION_TOP_18" val="359"/>
  <p:tag name="ANNOTATION_LEFT_18" val="5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6.4"/>
  <p:tag name="ANNOTATION_END_19" val="92.0"/>
  <p:tag name="ANNOTATION_TOP_19" val="363"/>
  <p:tag name="ANNOTATION_LEFT_19" val="66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2.0"/>
  <p:tag name="ANNOTATION_END_20" val="139.9"/>
  <p:tag name="ANNOTATION_TOP_20" val="432"/>
  <p:tag name="ANNOTATION_LEFT_20" val="8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9.9"/>
  <p:tag name="ANNOTATION_END_21" val="202.3"/>
  <p:tag name="ANNOTATION_TOP_21" val="501"/>
  <p:tag name="ANNOTATION_LEFT_21" val="39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02.3"/>
  <p:tag name="ANNOTATION_END_22" val="206.6"/>
  <p:tag name="ANNOTATION_TOP_22" val="569"/>
  <p:tag name="ANNOTATION_LEFT_22" val="4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6.6"/>
  <p:tag name="ANNOTATION_TOP_23" val="570"/>
  <p:tag name="ANNOTATION_LEFT_23" val="39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009f1a4ef11405ba81f7803a73c5fd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a7cad4c449406a99520d4506f6b2f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ELAPSEDTIME" val="211.6"/>
  <p:tag name="ANNOTATION_TYPE_1" val="0"/>
  <p:tag name="ANNOTATION_START_1" val="16.5"/>
  <p:tag name="ANNOTATION_END_1" val="20.5"/>
  <p:tag name="ANNOTATION_TOP_1" val="218"/>
  <p:tag name="ANNOTATION_LEFT_1" val="5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5"/>
  <p:tag name="ANNOTATION_END_2" val="22.1"/>
  <p:tag name="ANNOTATION_TOP_2" val="211"/>
  <p:tag name="ANNOTATION_LEFT_2" val="6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1"/>
  <p:tag name="ANNOTATION_END_3" val="23.5"/>
  <p:tag name="ANNOTATION_TOP_3" val="217"/>
  <p:tag name="ANNOTATION_LEFT_3" val="7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3.5"/>
  <p:tag name="ANNOTATION_END_4" val="26.6"/>
  <p:tag name="ANNOTATION_TOP_4" val="260"/>
  <p:tag name="ANNOTATION_LEFT_4" val="11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6"/>
  <p:tag name="ANNOTATION_END_5" val="59.3"/>
  <p:tag name="ANNOTATION_TOP_5" val="467"/>
  <p:tag name="ANNOTATION_LEFT_5" val="73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9.3"/>
  <p:tag name="ANNOTATION_END_6" val="77.0"/>
  <p:tag name="ANNOTATION_TOP_6" val="334"/>
  <p:tag name="ANNOTATION_LEFT_6" val="5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0"/>
  <p:tag name="ANNOTATION_END_7" val="92.3"/>
  <p:tag name="ANNOTATION_TOP_7" val="393"/>
  <p:tag name="ANNOTATION_LEFT_7" val="5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2.3"/>
  <p:tag name="ANNOTATION_END_8" val="95.4"/>
  <p:tag name="ANNOTATION_TOP_8" val="435"/>
  <p:tag name="ANNOTATION_LEFT_8" val="5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5.4"/>
  <p:tag name="ANNOTATION_END_9" val="112.9"/>
  <p:tag name="ANNOTATION_TOP_9" val="446"/>
  <p:tag name="ANNOTATION_LEFT_9" val="43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2.9"/>
  <p:tag name="ANNOTATION_END_10" val="161.7"/>
  <p:tag name="ANNOTATION_TOP_10" val="497"/>
  <p:tag name="ANNOTATION_LEFT_10" val="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1.7"/>
  <p:tag name="ANNOTATION_END_11" val="193.9"/>
  <p:tag name="ANNOTATION_TOP_11" val="554"/>
  <p:tag name="ANNOTATION_LEFT_11" val="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3.9"/>
  <p:tag name="ANNOTATION_TOP_12" val="599"/>
  <p:tag name="ANNOTATION_LEFT_12" val="5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e3252b888f45e89df728717298467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07965a411ea4cc5b88f68f269a914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ELAPSEDTIME" val="450.6"/>
  <p:tag name="ANNOTATION_TYPE_1" val="0"/>
  <p:tag name="ANNOTATION_START_1" val="25.0"/>
  <p:tag name="ANNOTATION_END_1" val="34.1"/>
  <p:tag name="ANNOTATION_TOP_1" val="34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1"/>
  <p:tag name="ANNOTATION_END_2" val="36.1"/>
  <p:tag name="ANNOTATION_TOP_2" val="397"/>
  <p:tag name="ANNOTATION_LEFT_2" val="58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6.1"/>
  <p:tag name="ANNOTATION_END_3" val="37.0"/>
  <p:tag name="ANNOTATION_TOP_3" val="423"/>
  <p:tag name="ANNOTATION_LEFT_3" val="5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0"/>
  <p:tag name="ANNOTATION_END_4" val="42.4"/>
  <p:tag name="ANNOTATION_TOP_4" val="439"/>
  <p:tag name="ANNOTATION_LEFT_4" val="62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4"/>
  <p:tag name="ANNOTATION_END_5" val="43.4"/>
  <p:tag name="ANNOTATION_TOP_5" val="30"/>
  <p:tag name="ANNOTATION_LEFT_5" val="6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4"/>
  <p:tag name="ANNOTATION_END_6" val="44.6"/>
  <p:tag name="ANNOTATION_TOP_6" val="33"/>
  <p:tag name="ANNOTATION_LEFT_6" val="72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4.6"/>
  <p:tag name="ANNOTATION_END_7" val="47.0"/>
  <p:tag name="ANNOTATION_TOP_7" val="72"/>
  <p:tag name="ANNOTATION_LEFT_7" val="5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0"/>
  <p:tag name="ANNOTATION_END_8" val="57.8"/>
  <p:tag name="ANNOTATION_TOP_8" val="71"/>
  <p:tag name="ANNOTATION_LEFT_8" val="27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8"/>
  <p:tag name="ANNOTATION_END_9" val="60.1"/>
  <p:tag name="ANNOTATION_TOP_9" val="487"/>
  <p:tag name="ANNOTATION_LEFT_9" val="5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0.1"/>
  <p:tag name="ANNOTATION_END_10" val="61.1"/>
  <p:tag name="ANNOTATION_TOP_10" val="519"/>
  <p:tag name="ANNOTATION_LEFT_10" val="55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1.1"/>
  <p:tag name="ANNOTATION_END_11" val="62.2"/>
  <p:tag name="ANNOTATION_TOP_11" val="557"/>
  <p:tag name="ANNOTATION_LEFT_11" val="5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2"/>
  <p:tag name="ANNOTATION_END_12" val="63.1"/>
  <p:tag name="ANNOTATION_TOP_12" val="576"/>
  <p:tag name="ANNOTATION_LEFT_12" val="55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3.1"/>
  <p:tag name="ANNOTATION_END_13" val="64.0"/>
  <p:tag name="ANNOTATION_TOP_13" val="517"/>
  <p:tag name="ANNOTATION_LEFT_13" val="50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0"/>
  <p:tag name="ANNOTATION_END_14" val="64.9"/>
  <p:tag name="ANNOTATION_TOP_14" val="507"/>
  <p:tag name="ANNOTATION_LEFT_14" val="53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4.9"/>
  <p:tag name="ANNOTATION_END_15" val="65.5"/>
  <p:tag name="ANNOTATION_TOP_15" val="579"/>
  <p:tag name="ANNOTATION_LEFT_15" val="50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5.5"/>
  <p:tag name="ANNOTATION_END_16" val="67.5"/>
  <p:tag name="ANNOTATION_TOP_16" val="583"/>
  <p:tag name="ANNOTATION_LEFT_16" val="52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7.5"/>
  <p:tag name="ANNOTATION_END_17" val="70.1"/>
  <p:tag name="ANNOTATION_TOP_17" val="579"/>
  <p:tag name="ANNOTATION_LEFT_17" val="61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0.1"/>
  <p:tag name="ANNOTATION_END_18" val="84.3"/>
  <p:tag name="ANNOTATION_TOP_18" val="73"/>
  <p:tag name="ANNOTATION_LEFT_18" val="28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4.3"/>
  <p:tag name="ANNOTATION_END_19" val="89.0"/>
  <p:tag name="ANNOTATION_TOP_19" val="114"/>
  <p:tag name="ANNOTATION_LEFT_19" val="5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9.0"/>
  <p:tag name="ANNOTATION_END_20" val="97.9"/>
  <p:tag name="ANNOTATION_TOP_20" val="117"/>
  <p:tag name="ANNOTATION_LEFT_20" val="61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7.9"/>
  <p:tag name="ANNOTATION_END_21" val="98.7"/>
  <p:tag name="ANNOTATION_TOP_21" val="527"/>
  <p:tag name="ANNOTATION_LEFT_21" val="53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8.7"/>
  <p:tag name="ANNOTATION_END_22" val="100.1"/>
  <p:tag name="ANNOTATION_TOP_22" val="529"/>
  <p:tag name="ANNOTATION_LEFT_22" val="54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0.1"/>
  <p:tag name="ANNOTATION_END_23" val="101.6"/>
  <p:tag name="ANNOTATION_TOP_23" val="568"/>
  <p:tag name="ANNOTATION_LEFT_23" val="50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1.6"/>
  <p:tag name="ANNOTATION_END_24" val="102.8"/>
  <p:tag name="ANNOTATION_TOP_24" val="573"/>
  <p:tag name="ANNOTATION_LEFT_24" val="51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2.8"/>
  <p:tag name="ANNOTATION_END_25" val="103.5"/>
  <p:tag name="ANNOTATION_TOP_25" val="590"/>
  <p:tag name="ANNOTATION_LEFT_25" val="55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3.5"/>
  <p:tag name="ANNOTATION_END_26" val="116.7"/>
  <p:tag name="ANNOTATION_TOP_26" val="525"/>
  <p:tag name="ANNOTATION_LEFT_26" val="54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6.7"/>
  <p:tag name="ANNOTATION_END_27" val="128.2"/>
  <p:tag name="ANNOTATION_TOP_27" val="121"/>
  <p:tag name="ANNOTATION_LEFT_27" val="71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8.2"/>
  <p:tag name="ANNOTATION_END_28" val="130.3"/>
  <p:tag name="ANNOTATION_TOP_28" val="153"/>
  <p:tag name="ANNOTATION_LEFT_28" val="11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0.3"/>
  <p:tag name="ANNOTATION_END_29" val="131.9"/>
  <p:tag name="ANNOTATION_TOP_29" val="151"/>
  <p:tag name="ANNOTATION_LEFT_29" val="1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1.9"/>
  <p:tag name="ANNOTATION_END_30" val="133.9"/>
  <p:tag name="ANNOTATION_TOP_30" val="155"/>
  <p:tag name="ANNOTATION_LEFT_30" val="37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3.9"/>
  <p:tag name="ANNOTATION_END_31" val="275.4"/>
  <p:tag name="ANNOTATION_TOP_31" val="114"/>
  <p:tag name="ANNOTATION_LEFT_31" val="39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5.4"/>
  <p:tag name="ANNOTATION_END_32" val="285.0"/>
  <p:tag name="ANNOTATION_TOP_32" val="197"/>
  <p:tag name="ANNOTATION_LEFT_32" val="2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85.0"/>
  <p:tag name="ANNOTATION_END_33" val="315.3"/>
  <p:tag name="ANNOTATION_TOP_33" val="239"/>
  <p:tag name="ANNOTATION_LEFT_33" val="18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15.3"/>
  <p:tag name="ANNOTATION_END_34" val="322.5"/>
  <p:tag name="ANNOTATION_TOP_34" val="372"/>
  <p:tag name="ANNOTATION_LEFT_34" val="2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16711680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322.5"/>
  <p:tag name="ANNOTATION_END_35" val="325.0"/>
  <p:tag name="ANNOTATION_TOP_35" val="413"/>
  <p:tag name="ANNOTATION_LEFT_35" val="3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16711680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25.0"/>
  <p:tag name="ANNOTATION_END_36" val="326.9"/>
  <p:tag name="ANNOTATION_TOP_36" val="455"/>
  <p:tag name="ANNOTATION_LEFT_36" val="4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16711680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26.9"/>
  <p:tag name="ANNOTATION_END_37" val="331.4"/>
  <p:tag name="ANNOTATION_TOP_37" val="503"/>
  <p:tag name="ANNOTATION_LEFT_37" val="3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16711680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31.4"/>
  <p:tag name="ANNOTATION_END_38" val="365.1"/>
  <p:tag name="ANNOTATION_TOP_38" val="548"/>
  <p:tag name="ANNOTATION_LEFT_38" val="2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16711680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65.1"/>
  <p:tag name="ANNOTATION_END_39" val="368.8"/>
  <p:tag name="ANNOTATION_TOP_39" val="419"/>
  <p:tag name="ANNOTATION_LEFT_39" val="58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16711680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68.8"/>
  <p:tag name="ANNOTATION_END_40" val="375.5"/>
  <p:tag name="ANNOTATION_TOP_40" val="487"/>
  <p:tag name="ANNOTATION_LEFT_40" val="55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16711680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75.5"/>
  <p:tag name="ANNOTATION_END_41" val="377.4"/>
  <p:tag name="ANNOTATION_TOP_41" val="408"/>
  <p:tag name="ANNOTATION_LEFT_41" val="59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16711680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77.4"/>
  <p:tag name="ANNOTATION_END_42" val="380.3"/>
  <p:tag name="ANNOTATION_TOP_42" val="474"/>
  <p:tag name="ANNOTATION_LEFT_42" val="56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16711680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80.3"/>
  <p:tag name="ANNOTATION_END_43" val="394.9"/>
  <p:tag name="ANNOTATION_TOP_43" val="415"/>
  <p:tag name="ANNOTATION_LEFT_43" val="56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16711680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94.9"/>
  <p:tag name="ANNOTATION_END_44" val="402.5"/>
  <p:tag name="ANNOTATION_TOP_44" val="519"/>
  <p:tag name="ANNOTATION_LEFT_44" val="53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16711680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402.5"/>
  <p:tag name="ANNOTATION_END_45" val="403.7"/>
  <p:tag name="ANNOTATION_TOP_45" val="150"/>
  <p:tag name="ANNOTATION_LEFT_45" val="12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16711680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403.7"/>
  <p:tag name="ANNOTATION_END_46" val="404.8"/>
  <p:tag name="ANNOTATION_TOP_46" val="164"/>
  <p:tag name="ANNOTATION_LEFT_46" val="209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16711680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04.8"/>
  <p:tag name="ANNOTATION_END_47" val="406.5"/>
  <p:tag name="ANNOTATION_TOP_47" val="159"/>
  <p:tag name="ANNOTATION_LEFT_47" val="39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16711680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06.5"/>
  <p:tag name="ANNOTATION_TOP_48" val="117"/>
  <p:tag name="ANNOTATION_LEFT_48" val="473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16711680"/>
  <p:tag name="ANNOTATION_FILL_ALPHA_48" val="100"/>
  <p:tag name="ANNOTATION_BORDER_WIDTH_48" val="2"/>
  <p:tag name="ANNOTATION_SLIDE_WIDTH_48" val="960"/>
  <p:tag name="ANNOTATION_SLIDE_HEIGHT_48" val="720"/>
  <p:tag name="ANNOTATION_COUNT" val="48"/>
  <p:tag name="ARTICULATE_NAV_LEVEL" val="1"/>
  <p:tag name="ARTICULATE_SLIDE_PRESENTER_GUID" val="7dc56fa3-518b-47f2-8e3b-84eac4f472c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009f1a4ef11405ba81f7803a73c5fd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a7cad4c449406a99520d4506f6b2f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6"/>
  <p:tag name="ORIGINAL_AUDIO_FILEPATH" val="C:\Users\amahmedkeele\Desktop\Lectures\Lecture-7 Cell-Organelles\s27.wav"/>
  <p:tag name="ELAPSEDTIME" val="0"/>
  <p:tag name="ARTICULATE_NAV_LEVEL" val="1"/>
  <p:tag name="ARTICULATE_SLIDE_PRESENTER_GUID" val="7dc56fa3-518b-47f2-8e3b-84eac4f472c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99"/>
  <p:tag name="ARTICULATE_NAV_LEVEL" val="1"/>
  <p:tag name="ARTICULATE_SLIDE_PRESENTER_GUID" val="7dc56fa3-518b-47f2-8e3b-84eac4f472c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7dc56fa3-518b-47f2-8e3b-84eac4f472c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03"/>
  <p:tag name="ARTICULATE_AUDIO_RECORDED" val="1"/>
  <p:tag name="ELAPSEDTIME" val="115.3"/>
  <p:tag name="ANNOTATION_TYPE_1" val="0"/>
  <p:tag name="ANNOTATION_START_1" val="5.1"/>
  <p:tag name="ANNOTATION_END_1" val="35.1"/>
  <p:tag name="ANNOTATION_TOP_1" val="175"/>
  <p:tag name="ANNOTATION_LEFT_1" val="58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5.1"/>
  <p:tag name="ANNOTATION_END_2" val="38.4"/>
  <p:tag name="ANNOTATION_TOP_2" val="243"/>
  <p:tag name="ANNOTATION_LEFT_2" val="109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4"/>
  <p:tag name="ANNOTATION_END_3" val="42.0"/>
  <p:tag name="ANNOTATION_TOP_3" val="357"/>
  <p:tag name="ANNOTATION_LEFT_3" val="108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2.0"/>
  <p:tag name="ANNOTATION_END_4" val="46.2"/>
  <p:tag name="ANNOTATION_TOP_4" val="414"/>
  <p:tag name="ANNOTATION_LEFT_4" val="105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2"/>
  <p:tag name="ANNOTATION_END_5" val="52.7"/>
  <p:tag name="ANNOTATION_TOP_5" val="453"/>
  <p:tag name="ANNOTATION_LEFT_5" val="106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2.7"/>
  <p:tag name="ANNOTATION_END_6" val="58.3"/>
  <p:tag name="ANNOTATION_TOP_6" val="277"/>
  <p:tag name="ANNOTATION_LEFT_6" val="183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8.3"/>
  <p:tag name="ANNOTATION_END_7" val="64.0"/>
  <p:tag name="ANNOTATION_TOP_7" val="308"/>
  <p:tag name="ANNOTATION_LEFT_7" val="18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4.0"/>
  <p:tag name="ANNOTATION_END_8" val="64.7"/>
  <p:tag name="ANNOTATION_TOP_8" val="240"/>
  <p:tag name="ANNOTATION_LEFT_8" val="110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4.7"/>
  <p:tag name="ANNOTATION_END_9" val="65.3"/>
  <p:tag name="ANNOTATION_TOP_9" val="353"/>
  <p:tag name="ANNOTATION_LEFT_9" val="104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5.3"/>
  <p:tag name="ANNOTATION_END_10" val="65.9"/>
  <p:tag name="ANNOTATION_TOP_10" val="406"/>
  <p:tag name="ANNOTATION_LEFT_10" val="96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5.9"/>
  <p:tag name="ANNOTATION_END_11" val="67.8"/>
  <p:tag name="ANNOTATION_TOP_11" val="447"/>
  <p:tag name="ANNOTATION_LEFT_11" val="92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7.8"/>
  <p:tag name="ANNOTATION_END_12" val="98.3"/>
  <p:tag name="ANNOTATION_TOP_12" val="558"/>
  <p:tag name="ANNOTATION_LEFT_12" val="75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8.3"/>
  <p:tag name="ANNOTATION_END_13" val="103.0"/>
  <p:tag name="ANNOTATION_TOP_13" val="595"/>
  <p:tag name="ANNOTATION_LEFT_13" val="127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3.0"/>
  <p:tag name="ANNOTATION_TOP_14" val="646"/>
  <p:tag name="ANNOTATION_LEFT_14" val="134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USED_LAYOUT" val="2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26cf31a11da473e9bfe97d050e3ea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6ad64266a347128fc9c3f4031ba25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200.5"/>
  <p:tag name="ANNOTATION_TYPE_1" val="0"/>
  <p:tag name="ANNOTATION_START_1" val="4.9"/>
  <p:tag name="ANNOTATION_END_1" val="8.9"/>
  <p:tag name="ANNOTATION_TOP_1" val="49"/>
  <p:tag name="ANNOTATION_LEFT_1" val="72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9"/>
  <p:tag name="ANNOTATION_END_2" val="21.9"/>
  <p:tag name="ANNOTATION_TOP_2" val="91"/>
  <p:tag name="ANNOTATION_LEFT_2" val="34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9"/>
  <p:tag name="ANNOTATION_END_3" val="26.4"/>
  <p:tag name="ANNOTATION_TOP_3" val="196"/>
  <p:tag name="ANNOTATION_LEFT_3" val="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4"/>
  <p:tag name="ANNOTATION_END_4" val="35.4"/>
  <p:tag name="ANNOTATION_TOP_4" val="197"/>
  <p:tag name="ANNOTATION_LEFT_4" val="4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4"/>
  <p:tag name="ANNOTATION_END_5" val="39.8"/>
  <p:tag name="ANNOTATION_TOP_5" val="271"/>
  <p:tag name="ANNOTATION_LEFT_5" val="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9.8"/>
  <p:tag name="ANNOTATION_END_6" val="52.8"/>
  <p:tag name="ANNOTATION_TOP_6" val="309"/>
  <p:tag name="ANNOTATION_LEFT_6" val="8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8"/>
  <p:tag name="ANNOTATION_END_7" val="63.6"/>
  <p:tag name="ANNOTATION_TOP_7" val="351"/>
  <p:tag name="ANNOTATION_LEFT_7" val="8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3.6"/>
  <p:tag name="ANNOTATION_END_8" val="78.5"/>
  <p:tag name="ANNOTATION_TOP_8" val="400"/>
  <p:tag name="ANNOTATION_LEFT_8" val="8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5"/>
  <p:tag name="ANNOTATION_END_9" val="94.0"/>
  <p:tag name="ANNOTATION_TOP_9" val="509"/>
  <p:tag name="ANNOTATION_LEFT_9" val="1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0"/>
  <p:tag name="ANNOTATION_END_10" val="101.9"/>
  <p:tag name="ANNOTATION_TOP_10" val="589"/>
  <p:tag name="ANNOTATION_LEFT_10" val="12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1.9"/>
  <p:tag name="ANNOTATION_END_11" val="127.4"/>
  <p:tag name="ANNOTATION_TOP_11" val="620"/>
  <p:tag name="ANNOTATION_LEFT_11" val="12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7.4"/>
  <p:tag name="ANNOTATION_END_12" val="130.4"/>
  <p:tag name="ANNOTATION_TOP_12" val="363"/>
  <p:tag name="ANNOTATION_LEFT_12" val="68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0.4"/>
  <p:tag name="ANNOTATION_END_13" val="130.8"/>
  <p:tag name="ANNOTATION_TOP_13" val="325"/>
  <p:tag name="ANNOTATION_LEFT_13" val="70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0.8"/>
  <p:tag name="ANNOTATION_END_14" val="131.1"/>
  <p:tag name="ANNOTATION_TOP_14" val="369"/>
  <p:tag name="ANNOTATION_LEFT_14" val="6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1.1"/>
  <p:tag name="ANNOTATION_END_15" val="131.3"/>
  <p:tag name="ANNOTATION_TOP_15" val="437"/>
  <p:tag name="ANNOTATION_LEFT_15" val="74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1.3"/>
  <p:tag name="ANNOTATION_END_16" val="134.9"/>
  <p:tag name="ANNOTATION_TOP_16" val="439"/>
  <p:tag name="ANNOTATION_LEFT_16" val="77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2"/>
  <p:tag name="ANNOTATION_START_17" val="138.7"/>
  <p:tag name="ANNOTATION_END_17" val="138.7"/>
  <p:tag name="ANNOTATION_TOP_17" val="-40"/>
  <p:tag name="ANNOTATION_LEFT_17" val="-40"/>
  <p:tag name="ANNOTATION_WIDTH_17" val="1042"/>
  <p:tag name="ANNOTATION_HEIGHT_17" val="80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38.7"/>
  <p:tag name="ANNOTATION_END_18" val="146.5"/>
  <p:tag name="ANNOTATION_TOP_18" val="345"/>
  <p:tag name="ANNOTATION_LEFT_18" val="704"/>
  <p:tag name="ANNOTATION_WIDTH_18" val="49"/>
  <p:tag name="ANNOTATION_HEIGHT_18" val="61"/>
  <p:tag name="ANNOTATION_ANIMATION_18" val="4"/>
  <p:tag name="ANNOTATION_ROTATION_18" val="0"/>
  <p:tag name="ANNOTATION_SUB_TYPE_18" val="11"/>
  <p:tag name="ANNOTATION_LOOP_COUNT_18" val="1"/>
  <p:tag name="ANNOTATION_BOX_RADIUS_18" val="5"/>
  <p:tag name="ANNOTATION_SCALE_18" val="0"/>
  <p:tag name="ANNOTATION_BORDER_ALPHA_18" val="100"/>
  <p:tag name="ANNOTATION_BORDER_COLOR_18" val="16777215"/>
  <p:tag name="ANNOTATION_FILL_COLOR_18" val="5296274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46.5"/>
  <p:tag name="ANNOTATION_END_19" val="156.1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5296274"/>
  <p:tag name="ANNOTATION_FILL_ALPHA_19" val="50"/>
  <p:tag name="ANNOTATION_BORDER_WIDTH_19" val="2"/>
  <p:tag name="ANNOTATION_SLIDE_WIDTH_19" val="960"/>
  <p:tag name="ANNOTATION_SLIDE_HEIGHT_19" val="720"/>
  <p:tag name="ANNOTATION_TYPE_20" val="0"/>
  <p:tag name="ANNOTATION_START_20" val="156.1"/>
  <p:tag name="ANNOTATION_END_20" val="157.2"/>
  <p:tag name="ANNOTATION_TOP_20" val="353"/>
  <p:tag name="ANNOTATION_LEFT_20" val="67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7.2"/>
  <p:tag name="ANNOTATION_END_21" val="158.0"/>
  <p:tag name="ANNOTATION_TOP_21" val="337"/>
  <p:tag name="ANNOTATION_LEFT_21" val="69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8.0"/>
  <p:tag name="ANNOTATION_END_22" val="158.9"/>
  <p:tag name="ANNOTATION_TOP_22" val="324"/>
  <p:tag name="ANNOTATION_LEFT_22" val="71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8.9"/>
  <p:tag name="ANNOTATION_END_23" val="160.3"/>
  <p:tag name="ANNOTATION_TOP_23" val="318"/>
  <p:tag name="ANNOTATION_LEFT_23" val="7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0.3"/>
  <p:tag name="ANNOTATION_TOP_24" val="344"/>
  <p:tag name="ANNOTATION_LEFT_24" val="67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7dc56fa3-518b-47f2-8e3b-84eac4f472c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985</Words>
  <Application>Microsoft Office PowerPoint</Application>
  <PresentationFormat>On-screen Show (4:3)</PresentationFormat>
  <Paragraphs>130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ＭＳ Ｐゴシック</vt:lpstr>
      <vt:lpstr>ＭＳ Ｐゴシック</vt:lpstr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Teknik</vt:lpstr>
      <vt:lpstr>Times New Roman</vt:lpstr>
      <vt:lpstr>Wingdings</vt:lpstr>
      <vt:lpstr>Yousef  bkw Circle mhairy</vt:lpstr>
      <vt:lpstr>Default Design</vt:lpstr>
      <vt:lpstr>PowerPoint Presentation</vt:lpstr>
      <vt:lpstr>PowerPoint Presentation</vt:lpstr>
      <vt:lpstr>Objectives</vt:lpstr>
      <vt:lpstr>A)- The endoplasmic reticulum (ER)  (The intracellular highway)</vt:lpstr>
      <vt:lpstr>PowerPoint Presentation</vt:lpstr>
      <vt:lpstr>B)- Golgi apparatus: (finishes, sorts, packages and ships cell products)</vt:lpstr>
      <vt:lpstr>C)- Lysosomes: They are digestive components</vt:lpstr>
      <vt:lpstr>PowerPoint Presentation</vt:lpstr>
      <vt:lpstr>D)- Vacuoles: They have diverse functions in cell maintenance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241</cp:revision>
  <dcterms:created xsi:type="dcterms:W3CDTF">2000-05-04T05:47:50Z</dcterms:created>
  <dcterms:modified xsi:type="dcterms:W3CDTF">2025-08-22T10:56:09Z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7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FEA9827B-E40F-4EFE-A160-6076363CE8FE</vt:lpwstr>
  </property>
  <property fmtid="{D5CDD505-2E9C-101B-9397-08002B2CF9AE}" pid="6" name="ArticulateProjectFull">
    <vt:lpwstr>D:\Ashraf\D\Faculty file\e-Larning\1433-1434\المحتوى الرقمي\109-Lectures\LMS-2\Lecture-7 Cell-Organelles\Lecture 7.ppta</vt:lpwstr>
  </property>
</Properties>
</file>