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  <p:sldMasterId id="2147483863" r:id="rId2"/>
  </p:sldMasterIdLst>
  <p:sldIdLst>
    <p:sldId id="293" r:id="rId3"/>
    <p:sldId id="335" r:id="rId4"/>
    <p:sldId id="336" r:id="rId5"/>
    <p:sldId id="337" r:id="rId6"/>
    <p:sldId id="338" r:id="rId7"/>
    <p:sldId id="316" r:id="rId8"/>
    <p:sldId id="324" r:id="rId9"/>
    <p:sldId id="29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>
      <p:cViewPr>
        <p:scale>
          <a:sx n="78" d="100"/>
          <a:sy n="78" d="100"/>
        </p:scale>
        <p:origin x="-3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0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77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عنوان ونص فوق 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1117635" y="2362200"/>
            <a:ext cx="10257367" cy="17859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117635" y="4300591"/>
            <a:ext cx="10257367" cy="178593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FF9CA-1BA1-41FA-9757-CDE86F0627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3980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1117603" y="2362253"/>
            <a:ext cx="5027084" cy="3724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347885" y="2362253"/>
            <a:ext cx="5027083" cy="3724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A0D65-7BC4-48A3-A50F-61B3F8496A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0879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450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072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9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51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622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840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816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41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13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673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7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714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7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406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5297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449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عنوان ونص فوق 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1117635" y="2362200"/>
            <a:ext cx="10257367" cy="17859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117635" y="4300591"/>
            <a:ext cx="10257367" cy="178593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FF9CA-1BA1-41FA-9757-CDE86F0627D0}" type="slidenum">
              <a:rPr lang="en-GB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48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1117603" y="2362253"/>
            <a:ext cx="5027084" cy="3724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347885" y="2362253"/>
            <a:ext cx="5027083" cy="3724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A0D65-7BC4-48A3-A50F-61B3F8496AEE}" type="slidenum">
              <a:rPr lang="en-GB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65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9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51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8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08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76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6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99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7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9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7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3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4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4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4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3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4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4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4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7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upload.wikimedia.org/wikipedia/commons/2/2e/Dna-SNP.svg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title"/>
          </p:nvPr>
        </p:nvSpPr>
        <p:spPr>
          <a:xfrm>
            <a:off x="1582650" y="2955417"/>
            <a:ext cx="9026769" cy="541338"/>
          </a:xfrm>
          <a:solidFill>
            <a:schemeClr val="accent6">
              <a:lumMod val="20000"/>
              <a:lumOff val="80000"/>
            </a:schemeClr>
          </a:solidFill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>
              <a:defRPr/>
            </a:pPr>
            <a:r>
              <a:rPr lang="en-GB" sz="4800" b="1" dirty="0">
                <a:solidFill>
                  <a:srgbClr val="0000FF"/>
                </a:solidFill>
                <a:latin typeface="Palatino Linotype" panose="02040502050505030304" pitchFamily="18" charset="0"/>
              </a:rPr>
              <a:t>Genetics Engineering </a:t>
            </a:r>
            <a:r>
              <a:rPr lang="en-GB" sz="4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(Zoo-455)</a:t>
            </a:r>
          </a:p>
        </p:txBody>
      </p:sp>
      <p:sp>
        <p:nvSpPr>
          <p:cNvPr id="5123" name="AutoShape 9" descr="data:image/jpeg;base64,/9j/4AAQSkZJRgABAQAAAQABAAD/2wCEAAkGBxMTEhUTExQWFhUWGBoaGBgYGBgdHhwdGhwZGhwcHBkcHyggHhsmGyAcITEiJSkrLi4uHB8zODMsNygtLysBCgoKDg0OGxAQGywkICU0NCwsLCw0LDQ0LC80NCwsLCwsLCwsLC8sLCwsLCwsLCwsNDQsLCwsLCwsLCwsLCwsLP/AABEIAKgBLAMBIgACEQEDEQH/xAAcAAADAAMBAQEAAAAAAAAAAAAEBQYCAwcAAQj/xAA9EAACAQIEBAUCBAUDBAIDAQABAhEDIQAEEjEFQVFhBhMicYEykUKhsfAjUsHR4RRi8QcVM4JykhYkYxf/xAAaAQACAwEBAAAAAAAAAAAAAAACAwABBAUG/8QAMBEAAgICAgEDAgUEAQUAAAAAAQIAEQMhEjFBBCJRE/AyYXGhwYGRseHRBRQjQvH/2gAMAwEAAhEDEQA/AIrw1wKtmSKjqzk7CCf8AYv8t4Kga8xUSig5Egt9tsI+F8fzVPLpRVwoVQPSoB++BHrsWl2Zj1Yk4UA0kp8zxHL5Uf8A6tIFtvNqCT8Dl+WJTj3Fq1S71GPaYH2xvzVeQBhNxBpIGDCyTbwzNEsBNsXmSq+gYiKPDyAGGKXhNRtMYji4SyiGRFSDhlkcuUEYU5LMlbYdqSyzjNm1jMancGzeXkEjE5mMrV1enFjSpWxqq01XfDk/CJR7ky1KoaTsdqYGqe8i2E2XzXq6Yr6dRHerSOzpHzIAP54muE5YGooI/EJ9gb/lOCvdQJR8Wb/T5dRcVKo9XtvH9Ixu4HpdAaikrMAASWO+kdT+gwD4lqNXzbLstMST0AVdR7mbAczHXDrIZxKWWNZVEhW0AnYADSvy0E9b4Aa/UymOrk//ANR8xWCoKZFPUGUqg9QANl1i8XJgQMR/AqJU33m87zi447lPNNMtMM7C/RSon2gThLUyijOMx/8AGT5h76oMdpZgMVzAG/zMNVs6/SbuI1tVKD0xy3jtH1HHWXy6VaT1EOmXYJTAmwJG5NjYn2GInPcEZiG0koWgkfcgd4waZAYLKYj8DUAtYO49IP6Yu8/4roFwqL6hFxy6YXeJ+HLl3dKKGGjTpG0ja3MmcB+GPD2batTDZWpodl1MRA02JMn/AGnEJ5CxFZMRJnRchmarVsvVK6S7DWNpFoYjlYj740eIbll1iAy6ovsxsfiDg2ppQI+qNNVywkEgEgd5vthNmKlAsXVKrA/Vb6rGL8zNsULoR515jCo3/wCzSXf0ztzMxf5xtr5x6mYeiWAoJcx+KNwe2Ba3GaMq/lTpQAFmAmBzHSd/bExn8yFHlJToiW1yQSSYtB5cvknA5NiRSJZ+JeHotEJS0IHjWbAuRcAH+UdMC8Uy8ZOlSFRQQupl6s1wPYT9zhf4Y4g4bXUVX9Gn9qx+MOHzYYoyIBpsPQP/ALTN9+fTHPfK1y+GgP3i/wALVTlqVRzdixkiJMWAHb++Pj8Sq1QalZhAkrTVoMd+g774G43TLAqRvJPpgzPWbfliXzGWYGdRDHfoQLXHQd8OXKWFGGU8x74dr1mWq9IpTpg+tmZieexuftAx6rxbMIjVfNq+WDGsfTPaTJ+MK0zVQUvLUwDEmOnP9PtjXxGtVZBTaNKD0gCx5kz1w3mJVQrJ+IqtdmRirqFJZqiSIHTnJNh3OBBVuPMoIpI1LAMsL7XgjGNLIwFIAg7+qJ9xh3wvPgNVq1EuQFRNwBYAT0AGIGU7Mo2OoppVlQFqQfzZEM/4LbKOvfkBhNmc1UaoS7Eu5gk9J2H9cWlahSYl19BC6QqgkQYJJbrJ/LCuhwJXqKFM+mb2JM9MCM+/dIFHiS5Q1ah99/mAAOvIDB1UtTBp0oBkauYHdjzI+wwzyPAHVxph2WSQDN8BJwmr6wF1F2iIuT/zfDnzq7cb1CxrwF+Yqq55ihpqSwJNzz/mbsDa3bAqZWgB/Ed9X+xQQO0nng7OZQ03CrBPTqR+oH5420K70RoCKTuxP8x3+1hhoyAdRZQk+6MqFPGFamcE5QXnBGdgD3wUVA0oSJwpz9E79MOMrV641cTIKkDElwzgdTWmnDzJ0QDGJLwrmIqaTizqgg4tpBGWVy4OHNJIWMJ8nUOGLZiBfCnTkCIwGtwt64UThLns+G2OPZpi6GDhPleHOTFySbDETSgSE7mWRRjWYg30NE9iD/TBHDKRp5ioxEqG6fz+oflb5xY5HhyqFby1So6jWIsBFxB2B+84x4vUWkrOMuroBqYywawidMbBQL8r254pjskRByeJM8U4dUKFwR/FIdjHIABV9i2on/16Y3U62Xby1Dq9QFJSeTEaoAsek9sIeIZ3J1wxyxqUqyrOi5UgXIJmGBHfpgvJZFDTp1IFJ6erSwUG0abkHrJ35DCqJIhlhUK4plnpUyzAx6yJMn1AyOluwxhnssKdCkIl3ZCzdEVQf1n9jDdMyxVVraKqGxIAH95vGPcY4YK1JQrhtJUgwBEHmIMCLRgiNQVzcYq4bQNNhTZgulC3qFgdGx5X1Hc4Z5WrladGDCsx1FSQVPQDe3YXwHxDhDub6zUWwJ2iNlnl2tuPgU+E6jkMzAcv063j9J7SSCfIhh7m7inilEYvSCq1g4uZAEAASYIk3gc98JT4kq1bEm0gXMC1toB/P32w/o+G8rTPrJaNzA/Sfi284OXJUBHlU1tzN+5sP77zgi6qNmGEZupK5WlWmRT23Ijn7AGfnDXL+FqjJqkSfm0nmfnb88VGSkEA01C8io2w8pUIEzP7nFo6N0YLIV7nL83wtEBGoA8gBvG0RvG1vyvhWaKEyFYnqwgR1sbRjpHEeEJrB3nreL8pwLmOFIBb0zv1I6SMZs2SiRG4wncm+B5ZQNgVn1DmPYdMX/DcpSK7AjrhJT4avIT0E7W+/PDnKEofj7YzIVuzLyj4MLzPCaTggKATiL8QeGtN9E9xuP74vaeYU9serqGWDh5CEailcgzjFXhxTcSPtH254FOX1ERYdTt7Y6fn+HLeVB7/AL+cTGe4NDa02m45YQdTT2NSfy2QRoDEgHYjaf7YIyvBFb064vcHbvfDarlFKiAFYCYk9P1jBPDsvqMCCYMj7Xk4EMRKMR5vhdSkdIEhtzytjHL8Oru5cCY5jqeX+cNs5l2LaRMgSBPf6e++PvDM41JTYiTfsRscHq4A3J4UmVnATadQg7z97e2BaObqUX1CQ0MNiYkXgHFnm6pP8WmB5g6izdZHUYAoZilWYion0g239JmR2g3HseuGKL8yXUg6zvrLEyZsSOnfl1wPVqzFuQ5z+eLn/sNNK2l11UjMMd4P4T0I5HsMasz4Dk6kfUpAIO1toPfDVSCX3U05rhRIZkQrp+oRb4OFNS4IO4xTeFvEWuk1GpdokHr2wLm6AqBiU0stj/fEXMwJVh1MisQeJkqZ5AmN8bkTUMUSotCgVYXqdRyxqyvDEKSDhqZg9kQf+4AvUkKT+VXB5HHR0cVaQYYheP8ADoBI3wb4P43H8Nj2w7sRuPIG6lrkCRvgbjmcAEAwcMacRIxJeIMg0lpN8IZmB9sY91qbaXGyqRucHcH4o1RlQqRLAE9JONfgfgJqOA49O59uf9vnFfxPPUcopGXpp5kW6wbCWaNInvywOPBkY2TEEsNkw7iCipVOk6YH1arEbRHvF+3eMTvF83WR9NN29J+q5ubx125Rtzwk4Kc4rK1TRVRtRs41iTqY9Dc7CDyBtgzifFKOoB1rImzMKcqBaZhy3wYI+MOZa7ijXKF8MprSBBWmFE+Y5Kg9bndpnngXj/iBaiClTpTT5Mebd1AtPcXntjbxHOUqqucu3mN6ZUlgy6diQTb33P6j5emmeTVpXL1lYytwjW5/B3H54modxvwCqAtNWWGViTPMQbHkd9o9ueKKhmqKDSoE7yY5n/kcoxzHi2cq0WCER5ZBBIBMcwTzEbfnhjw3OVHeVvqiQIMzzB+ehFuUYkleZ0nzwQb8trYTZ+mzW0+kb2/sd4/Zwpy/FCJp2Dq0GenYweo6cvliOJtpCgwzD1HmJtt1xCR1CDkeIkzlOoGjUdIksVJuOUzft0tgfJ8eqIdDAkT9Qg2mB7XkfGGPEiCqoWLE3gH6rEi4+SD1i3RBxDhukhHhDF21AnYEEm5G46b4xZAVN+JuxuripX5TxCjCAADeB1j988HDjCEagT7iPsO2OUrmChqK7ljquZPLZhNxad+o74Jy/GSqgKSDqIMAbnpy/wCe2FFGG1MvudJbPGTeZEyTt2FtvzscDf8AcFP1AD+v7/fXEfQ49tqgi3O3K33j9xBmVz6OCpMNNjMbQJnrt3/MYzuGOzGBQBKbI1JM3v32/f8AbDBczfSb9CPtz/ZxHpnGpsJ+I35/n+9tj0zfmCRB5ra23QidueBDMoi8iC47r5i0iOcY+0uMTA58x7de+EVHiFoYzJ2IBO3XY++F+YqhW1KxiSYvH3335flilZroyfT1K6txAbHbnb9cLq9Qb9eU/bCnMV9aSrXjt8iP6YBTiZFibxHOPzuMHsy0sShTKBl9Pc8vtgbJDyqgY2B+/Q4GpZ0g6hHY9e1v0wXWztOrAJ0tzI2I6HocUDejDdT2I+amjiRGqN/64W8Q4dJOmP3HPC1OImm2hgYtpb78+fL74b0s1JQm8iCRPS0YPlRiKIiJqZDEXAb9eXwdsC5Th3l5mk52b0mZ6d8PuKrETcTcbG5xjn1DUjYyt1PcXj2wwZaguTx1A6+SqoxBmFaQR742PnDTOnS552PXFNlKi1KaObgqP2cBZo09R2/PDlykRJe+5xjw/moZW2gjHWc5laZoLmuYUT36g44Nw3NFWjHQf++VRlaeXawN+8EyBh+ZPcN/lFMuxKbxXllq0UdFxI5VXE6cUWUzBrUlp6tLr9J5HscJa/GXR2pVKQ1DcrgMbsg411FtyRTQEVZriJmGXErm3anV1rtjrH/blrUlOixFzzxLZ/wjUqE6YVOrYcM69nUH02VMh9ooxj4e45rQAnbFFQyprKHUArJEmNIggXuD1Px3xK8K4FSy6lmcsRIG8auQAG5w+y3F6dOkKLnSdepiBH1EkRAudMWtcYfhAf3DqbGNCo5yqOtUsD6IA1r5cGSqxpP0gnoJgQZxPeIazlmqB2JYEA25hjpYESZG3SOuxOe4sKsUqXLTuCNRnpfaD9/kps1msrQctUYsxklEPpBsIkHeIO/TGgAIsCaMjmVpqNUF3jyfWRJkW0rcXsWPMR77eH1XqqYZldQViT8yTF5B6ERbc4nOJ11d2NBtC7kLMHp059B/TBvh1KmuxLOTtEzAtvN74VfPuA6eYz4owqAa001ksugwwDbHUIIn/Hp2AozVdKKqrPUKMXLm8qbACbgwCZPtyOGXEFJiQTWXuxMCxEQF2ABBjflvgLLRq1q5V51bQFiViD1mbAxHUXxsxxmpaLyE3UOI+Y48xQQVGm0AxPQ9bWvhZwfizUalRf5pCzf4A6j5MdcMsxWSqii3mC8LYEk7gcvawnbCxssfqpjVyI3mL7bgkT89MM+oPEJV+Yw4LWLubnvcC0SsEwBIHX9Yw2zeeX/UAU9TAAXYczPQAj43mPeRaoyLqU2NnHUdxHI/rPLG/h1ZkAqelobSwJ36SDf59sTRllY9/wC8GrXAFPSElS5JN7ED3jVt1ON9aqCS1TUxi25+ZmfnrhDwOq2twbDzGMSdySbH2tPKRityGTkgs8wZjpE2E7LsPjAPuT8MlfES+XOqDqSdu9iDz/xhQ9dCVCliFA1nuRaB/KBb4nnhp4u4qgzP0h9AAAmFm+/X/OJzOLWrSyxTJgwhgGNhI/5OFKtdzSHJEb0hEDUAH+kzNt/jn98GrUFOoJexHLn0v++eJ3IUlcahMr9akwQZ64a5cI4EatSk2a/Tf5k4jrCVrlVlq1OoILGDG94PSP3vjIcSFOqoBJBEdI+/Pp8DCPJOUYCBBueUW+xwTnc0qVUPUHbuP12xjfFupoDR1nqgKg02uYMe/wCz+eMsvmlZdJaTPIg35WNgP78twPw1ShZGgqTA52k35e+NdfLlWMWhiV2BMyTf+Wf+MKAuDVTCjmlQkcp6i5k3tzi+MMyFa+07z22+++MMzUm9xp3gfsY1uh0hhvG1/wBicGR5ljuY08yR9JtPMm8gX72wQufuCJF7D+WOsbjAyMGhTHufttjRrKPO+4PPr0IxfEGS47GeAaGHpN/aenQ4pshUBSQZiIjce4nEJVr+ZZQfp3j9nHuGcYeiZ73/ALYHhYgtudSqURUVQeXL/PXGrL5JlnUJA5HocLeH8fRyIIkiSD7csPkzwaF3nfkQML6sNEOpqA+HyYqUZhka3sf8Y25rhVQsSrGO2PnEF8mslUGxhWPXocUVGtIBHPvhuIBuz1Mzjc/NOUy1RYanRLN1OKTLcNzVZV8xVUjmcSGU8d1qZ0Kqj3GCk8U16zQ1QqO1sbymQtYA/WM4p3Oj5LhSoAHqeroMCeKMzRpVA+5O+FHA1vq1FiRzOF+freZW8neCd+uFnDkZve2vyisyhqB6jrPeMzTX+Ekgi2MeE16+YpnMZgxSkhEFg0bsx307juQekE3inh9aWT2lwPzOMuMUjSXylQFaagBZA1DSDNrwX1k87Hrh3pceNrPdfMXi4gHgPyhHDXZmDSFpCxYgfIsLm24sBGGOYo0gjVRTUknSnpEsxsCft+WEmUp5ryRXbQaVOLCxkyIEzBiCZH9y/wCCq6hqld5CfQrbBoGlTynrH3x1BkWtQ+JEUcSpeQFoUyPNdZq1CT/DHPfYRHviD8TZOl6Y1ifpZiJb/cFgnTOxJE8hh7xXiyvmH13DMC//AMFAMdwzwI798T9TOs9Vq1cSAQY5W+imO/tyntjn/UZ2sxhFdQfgyMWidLLzXlG9ztaRty+cUWV41mUGjKjWYH4ZCxJmSTDb37YR8MzBpqSILu1hvck2gyIvz7dcdC4Pwry6QRpNRzqcwSZJmJ+Iw3mKlESdylOuG/iPqM+qeR+dueNHimi3pq002UeYL8vpI6EQfyPMYquMUSqk3CaTLLuCLD1cvxTt/dNleL+hlIZbG+kC5I9xce8zjFkzFltR1JjWm3JulnW0D1A9yATE3/r3vgzLs5IAbSGAuAT6gAPVzBwRQ4KS2oFQKmw/DvAB/lYzY/BGHfD/AA+QLsAGEgEC55zfSBsJHuDhX1gDqaSg8RIaDXJ9VvVG5nmOo6x1POcD6BTZTJZG+sGxBtb7Xm2xnF/l+HbEQQdusHUAVj6pjnvHLAHHuCHy5ADINyB6hPM82Xn+XXDEzAmolhUkeH5lUepP0yGva0CwFj1+SO8OeJ8Z8qkWB9bG17y35EWie3c4R5mi1F0OqdQgaSeR9E9d55bD5XPVNWoI+lAOc/cgXsIkKRIuL4YdC5YXkYOZAL1FLSfU0/3vOPUK9IetXqU45BW/tHTDjMUZU6bxyjnt1O3uducX15DghqkAsxEST6WE2stiZuPuImQMLXICLMcw4xa9QBtat/E/ESpUtzgzYnocGUcxLSp0ltj0YcjzuMUieD0tIdtt9Q9p0ie1pvblOGOV4DRBvQBi/qn5liRYcz+uJ9UESgkjsxmNSh4g/iA5MLH2x7MZmSJP4R05W/pjog4Jlbk0qcSC230nYkSd+Q7XOMsx4cybeg0UEGLNsTsdxLf7VBxWq6hxFknL01YbiOfQASRzmDjKozTsYIsO8DnHzGHtDwxQQ6abVKZgwslovf0NLT84DzXAqyamUhgIBZR3O4Inn8YzPjKmx1GhgZL1Mzp2F/79euM6FY6Ssbm2/aYA2v8AfAXGkdSSAIG1sBPXfR5nMQIwwY+QuAWoxxVDC4BP/PXpj7Vpl117fv8Af3wMuaZgGHzsf3GMsrmKiEq2zDffrgeJkuYU6hG9+p/P7/2wPmWOq0X3BB5c/tN8YVsw+oAC87n3gX98bSpAkgaoPfn/AHwQFG5RNiZ08+VjTIuIjtiw4RxzzQIP8RYk/wCOuIVMyYOocr++N+SzoVgyHbliPjDSrnVqebFak67GAfnqMbMnxNwgHSxmf7Yj8txMKwdW3EsCf3bDdq6tDFh6hI9sZOJUxGVROFVsuGvzwtq1mRvbDfK1Aw7415rK69xcY74MWZReGeKmBJxuzNfTmBUW5LAwO+EGWylRBI2x0/wV4T1JSzNXudJ/I/bCM7hVLRGdqSU/F6fm5cL+JlsOc+2+PuW4YDGZc6i3qOmIuLbi3+fnB/8AofNenUDMppksgAsbRftyEd8EcRpur6yzhFmVVT6rXliY0+wwv0KlUv53A9OOKWfMQcRctpRSo1Ow0uN++0TGlo3674lOPeI6zNUohSlNCAoM/ggSRteBhr4hy/8AqilTLkqmokrB1q5uCALx0O/tjZxPLpRILquoiWEST7zy7WxoZx+ETRd7nPKx9WoyZiYBvG142vgLO5hqjAjlYQsAcrAc8NcxlqlZ6nlGKakQCDAmdpGCeE+HWZvpZj1iB3O3Tt0wksqbJjgpM28B4eSEdrLTI2BME3nuYva4AGKx8/qqHenT2DEhdQ2JO7fbtjMGnR8lDLuSCKSAMzEi7EQSBIF+nTGzMZWoSNS08vP46rJrHKVRJabDnywk+ptaUd+YwYa22oBn6hqajTuiABT6oA2ljux7XvtgCrw52MFW1cvSAd+TOR33E2xVUskqLOtqkWmSuq3X6o93jtgLLanq+VRRUZv9okKd2LDe3IGDA64yWwGpPbehNfAuDl1OoFVJ25xz2AEzF474oK2VCIGMCLXKgSIjtM2nfoMNMmgT0Ag6AoJmeXMkyDF/nvhb/qqQpNmKswmpl1SANBIXRNixuZvuR2wzFhPbSc62JjVeEYhHaFZiSNKnTpEkudbSZ+L9JDfPaGKM6sqvoYzMvY6FOoszAXI0z6gLQcDZnhtfPqtSvVOXy9RQRSSSzCSRq5QYVoM4U8V8EU1h8pWqJWUkhnYwSAdV+RY77+2NTYkVPdqZmfkaE2cZ4SKy1KSgA3Kc9LCbW5co74j+AU0+gkhpYH3ZguoAepogkqen2dcF4uzTRq+irRgESx9MWOpulrARzJMiVfG6EZklD9cVo+m5WJ1ARM/rhTElSp8R2E0Y14lw8BPSfQR6dUAQJAgNUnYSZA5e+GXhLLgICd4kmJE2O4e19U9L7FsT2Tr1KOlj6kj1kBlOqDdhE/iMxbDevxRdXn04ZTZpZgV6evUWAJK7iPzxktvw/v8AxHuJbplliwM3H/jEyLxE7xy/CNsaKuUA9QnYG1JYjbp9IN/fCrI8bmL1fcOW2nWfsCYP/qMN8vnC0iMwYtZ22I9PP2uPV1jDFyVBCFZ5qWwioI//AJU7TfUe52B2vzxqejUsJYQLaqa+mOdvxn/17dzyhIBK1Zj8VVlGobX2HwSp54xeoi7FR+KWrKI/CbXvHI29sR81CORZ8ohYidItbU0CZu2oepv9vblg+gpG28WEARG3pGw/9vjC/M51KYB1IzLqH/mELYkQWBvESYm/MYXUuLvVQmmvptGpGYSeYCDQ4JtJII+MMT1CnUnAw3jPDKVUN5ihTf1gpOw3E3G3fHMOM8Iei1Wk0HoR+oxZcV466fi/+1Qqd9iANNiIv1wt4nXFWmDEMhgj0WUmJ9NvqmI5TYQZIuOwJGx6kbwXMidD7/oR+5w1rhrMNxG32/fzhVxXh8etLX/z+uD+G53zEgj1KbienLEyC/eIlW8Gb61KxIW45T3O+PlFImLmTOMxmdTADdj+SwT+dsbi28c/a0b/ABhQsdyy0X+QZJ68o98CIgEiIwyzObBMYVcRzyrYRJ/ttGNCAmCWEOR1tBvH9YwZT4y6gLOwxMZNigNRjc7D8re2Ba+ZM77++GnACYovFf8Ao3pnqORGGVCszQIk8sLBWZbA26YbcK4iyOKgA1DrjSwuLnQOF8Po0qQr5mFj8B3PSR/TFD4R8WLms0qgaUCsAncRBI9ptjla8RNWoWrsT06D2GG3h9lp5qlURoAcTflthC4gpszGVCvud4qVinqhQI67N0A2xI0OPV6deuazApUqDyRqB9ABJlR9IHcDG/iGbaiAy+ubkG4OIrinFV1FxQYu4I0knT0+fyxMmQNQUzULAMOzNQ0q1WvS0lKh1HSQJMmZuPmeo64l/EfEMxVqA1BpWBJ025x69oPzjbW4myuCTSo07HSyqTsCReWN/wBBhBmONA1NGXRq7sb6pCk8vSLnFKzeISY/mVnC8wFGpiNKi7FmCibjciw/Ywzy+efMIPJqCjSgh67TJUfyqeU7Mb9MTtPhmiK/En1ERoyyQBPIFR9I9749xXiBzJALimiCFoiQJP4bD77nGM4Q7X4/b/f+Ju+oMQ13HOb46EBoZMFRMVK7H1ud41ntNumMKXHUp04pg1JUg67ajzYv9RXkBYb4TZYVW0kkxfYR/mPffc43UcjLENaxIEz21aun9sOXGAbMzPkLTfW4yur1MzagAEU9NgB0nrjpnhfIeVQavVhWKktz0qt9IjmtwT1tFsRfgPgC1KxqkBhTaFEWJGxJ95PsBi04jmfV/pVYlEp6qmwEEwqdfUQ25mFOGDGCeriWYzHj6Rk3J9LuEBkn0hyqkAC0KpIvzvgDx9mVTJVUQ72KiDpUWi3KP82nCXPcV8ysaIDGmn/k1tqDX0qo6KxkmZMKb3wu8XZtUybBAF0lSSoIGnV6h7abR2OHqvkDqUT4lnmOIKVRgZGhWgi4hViw58wMTeZ4oBqksNwoIIImQSL+32OEfhjjAq5VAWYvT/hkmNNrA7SZEffG/NVjAOokTYTJaOc8h22wn1bj6XCN9Knv3FvHaxTM0aw06mJpObbX7zaCZ54mvE/ESuYUggwgkGYuWtfsYwyqqDXphTIpk1apvYn6RJi8XixjpiX4jRNWqXZT6iTa9hYbW/zgPTIKF/H/AMhZTTmpXcG8R0a1M0qxCsRYtNyLC4uAN47YHyWa8l2RirKSYIuLx6hpg8pEbwLYQZbwq7ki4+NUdZIsI/rjYPD1RAYqkREAc/aCcX9DECQD34l/VJqxKrLtBlYWDy5c4kQYiJ1C977YY5XOOAIDMecO/MaogTBAvvf3GI7KV8zQsyFl6xy5727fOGlDjqfjMSDOodYm7TuZMjthGXA36xqZRKWnm2/lBNj6ixv/ADAekjUI7QfcYGzvG2X0qqE8lCggdgCJ+LYU5rxChWNYv/UybC3/ABNsMfAOXGYzgYCVpKWM9TYb9zPx7YznFxUu40I/6pOgZVcC8Mu0VM0xJNxTFgIiIA3YHlhlxfMKoOhVWQBqgCI3Mv2uszNzikrkBORBAiBOqdgeRuZnniO4uDU1rDc1PoDEljcEgkAhRYnabwDcAD5kRrMi61Qu5N7sSO/qMAzb6pFzEOvTGjPPUp02KCGjTpEQNgZAEfSF5kzg3OOurV6oMEMRIhiYkbaYiQP93QYKyNOoGHl0vMgQZaY6AcotE849sabrcHI1CSFSrm29Plg89z2N/wAsaozVOf4cE72PPtjpvCOHIr1KxeQ/WIAE2FsMGqUZBOi49M3kTy54o+sF0FmcJ+c4tT4jmlYs6CQNyCIHbGOa4zmRFgoIx2HiNOnA0BTqBg6dQtuDf9xhY3BstUklVJG5ACmf7/4w9PU4zsrAKEeZySrxetFo9xOBaXEmDaiNR63xe/8A4nrYtTMqDdo5dxzwNxnw8tOAUgQfVyJgmBjYuTHdCKN+ZK1eNE2Km2AK+eZjOKlOC5eok6oIie02E8onCzP8D0OVMH5wYK9SpqqrgrJrAx88vG2IGLkhOUFMkh7d8F8J4azV1p0mnUYB6YUquCuC8VOWq6x3HtNpHfAH5g/TUuCx15naG4UvlxVzFTSoAJ1qL84hZP3xFccy9F2KZVcxmH2jU7R7gGB84+Vc0+YRCCdH4mnn7D9TffGXFuOOtJcvlyaSRPotPUkjcnCHdC1KKnWyZcONfZ7v8CLv/wASKrqzdWjllm6CGqHtpXn7kYzoZyll4GRp6dVjWqGXO8hRsD7Ce+E1CGMPLcyZ/UY+tXWTqAWLLA5f0EYLgT+I3Oe2Zm/KGU0YsDLhmYkgmWMXuR9IHPngpEFy9zftvcmwEDt+uEB42lIELETz/U98LM5x92Npg/mepnfDQsVuWXmlfVtJEMxjfaLyBfp/TB2X8nd3Y0gJqOCoBA2VEm/vfnjntPP1Z1fi2BZhY9hjWTmKuwlR+EEx98UVWTc6nR8Za28rLr5FFBchkGlDEsQ1mckQDPwdsaKnGRfXly2skqGqN9K/TcNcm7HULFzsMRHD84cshZ8m7ExAa6Rz3kyeo2vgDO8fFVmYpptA+r0i0xBk3Ewf6DEq+pdASyXxD5PmU6noqVKgZm1ekqVVVAvHpgi+B85ximyupbUrAqQpsNUi52XfcxviQbikTGqG3F78udxbvj1HirzIEkWvpBG/Qd5xYJC0JXHcLyGarZN3anDqwixkEbzO4IgwY5fOD/8Av9WpZaOlp+pnlRveOZmcKhmKrHYC28f2jGJytepE6iDuNvy54WyBttUMEjqMFrqEKIxLEg1aljqM3uftbDnw6ApJChtRO9jYTcH8M88LOHcK1ak2AI/iG0e82/T88PaGWenqdQpCMZbWstaAJAt1hhFueE5StcRLG9yx4PRCLUsKYYAiFQqBzsAD2M9ueGNDIJBWiVd7Sek89pDcv+MDeGKQSiVdlAO8tYf/AC5A8sHZnMlFqNTRkH4iNjEgkG/ODuOvXHIDkuQP9GLyJXcxznAKLgSkHchdpv8AVsDf2wj4j4KSqIdApAJ9MXA6bAxYH3w+TNtUbTJYG53BPqMCLxEc4m+D14uqJocSFkEnaJi+5/LBHLkQgDuDhycDR2JxbiXhYU3IUyOV+nK/P2x0H/pdwrycv5jC9Qlr/wAq2Av3JPyMKOMZe71aahtZOkD1BB/8rX3tjoGWQUaaKJUU00gwsg6YBE2M+/yOb/Vu7ouM+e/6f7nQwhTbCY5zOD1bEqNREk3iQBIHbpF7c8THGnVVemoWQADBqFi9Qi5m5YKARM/G4e5/MKhB1ErS9RkidXxvJMWHW+I/i2dd2BckH6mIAADt6U9xEnnv8C8S639/f/Ed9/f38xXnWJ+kbn0wPkQuwkCRzMsMfeEFkqAqaYKh2AYC+nTYHcRAHxjCs5Gx2+k3tG0dogg9R3wFloaoAXAiYBmJtefffGlVB1MvqTSyw465eqghNME6VJ3IvNoPMgi22PLwlGoqS5CUiXIAkj2Ii2354AGY8saWCzq+pTEiCBcRck9t743Z1mpBmotKshBETPWPY/rOFnGQAqmv5nPTIQ25nwvxFRCPSeV1TFQbnvHI4DqVkVQrLUmRuSNUSJAibTO/TE3VcNcn6duW29jacVfBK6sg1nUoEKzm87rBjae/LDWwjH7ljw/LRnuI59KSU1pBizi5DfiFyCJ364Q5nPlni5UTqVj06G/UwcPM1whmVmZlJYQSSIHztPfnbCjJZelTZofXabESIJmCPgW64ZjVVF+ZG3F+Spi+uifLJ3Jg9j3wxy1TLBbCq8/i0z23+MDeJUUKoUAaz9UyY6Ede+AKNJwNK1FQLaC495F9r4cAGFyiSOozz+ToPWZGinJ9NQbEHacKOM+Ha1E2h15Fb4FWlWzC0vJV3YCGCgnbnbF34T8D5pyHqVDSTmv1H2j6R+eByZlxC2MZomc3VThrw7wrmsyf4dJo/mYEKPk7/E47vkPC+VonUtIM4/GwBP3i3wMGowtphlM84ixNx+WMGT/qg/8AQf1MsKB2ZybI/wDT3NU0YCsbj6QLT7nCap4P4ijhalSjTDSAWO/wCcdqzYdqcowW++kmw6at/fCSvwqv56VZ1rsYJFj/ALZIjY23xnx+vdrLESO4GgJzCp4HratBzINUgmFQxsDc9Nr4wq/9Pq2pB5pdXBJYWC/Ix1TjNCqCFpBDKgHVPpm+w5/OAaiKXCD1ikAG+tm1MbC1ojriD1+U9GL5Le5z7/8Az9aZOpgxEEXAMdTJwqq8IR29JHoFyASBHMkkfkMdL8R8ArVSNBWxknZ9rDVzvttGMfDfAvISp5ylYBLOSDO+wE7D7zg09YQnMtZ+IXIXVSFynhtA1PX6hUMyskBbgmNye0Yv+D8LpUwKRRvLFyh33gOpUXnodoONmbp0vIWtQlyCIKADT/NYggdPnAVXxDVouaYosxgHUx3JgCwsL9+WFvky59D+0shQLlFm+HZerSd3oCVXYiTI5CDe0bYjavhTJGztpmArU2DAkjUFYGT2tikyPGKdSq9Bg5ZFGpVIYamBmDYG0yOWE3E+KZdWFKqtRUp1BqBQED06QC/L1EXBO3LBelORbXf38RbWOpK8Q8IozIEWdSj1EiCZZSV7iLje/LGdHwwVOhVVnBAJUSAGm8ixNu/LFbSr0XpslMUUEekAIwJDGFECymbk9MYcHzi0aeYYMUKnVBHpM2tJFxfn98aXyOAQD1Lx+oRn4mSeY4SUUldBcH1KSbRbkehEjvjXl6whfUqwPUCQSpDXI/mtus7RiszeWbMLTq6komp9QCyxUMpR4H4v6HCWvk6FFncrW9CtYqLPMLty2N5+oYvG/Ib2Y59dRhSSmafneYrJqaTpgxDD5A3CnCXiObpliE1QwUksCuoiTIAtfa4541F5YWIkqQonSe+knltG3e2NuXy38Qu5IKuDPpIUbx3IHIbwcEuPiSTF8rj/ACNUOqXZWZQOsqxAMGbwb9jM4o84qJYfR5ZVxPpsJFv5oFrc8R/DsqwZCKhWnqbSyg3Jgwu1m6G0g/J2drAqyaidqkSTuAAS5i8/hHIHGV8VuKOvv/EInUIq5pvMMrAUjQJGraF0hYJkk/THI4ZEhy71nEN6fLAJa8QJicIcrXCLrckktChTAi15jfYT0ws4pmn16yxUt6lC3jeDawMHflHLDziv9fmZ6sysORDV8ulOdAJ1a4sEho0gWuY9vzpOJHQC3p9AmIJufpHtMR8xiL/6fa2NaqxZmX0iYAuRMAfG9v6Hcb4izxT0kebWZfqiQkc9x772GMw3lKnda/n+f2nRwLSXA+KVLLTgwF8yqSv4Rsp+JN/tyxP+Y7NrIlmJfuJ9Ki4uBc2/5z4hxA1KlYJqhtFJbchuI5gAe+B6FfmLQdUTa8KgtcXA5xY41VxE0A2ZlnCoMQQBz7C32kCJiPnCJcz5b1hfba2xN/m+DeN58HSsS35mIHq7mN+eENVSzkkwCbxbtjRgTVmYvVN7qHiWHDcwq5ctFgwEMNUzAJJ6ibYzoZh61N9IemFWXAWVgemQDsZ6d8K8pm1WnuB6vUHkggbenYdbdsHcMpOJbzUpgqYRbkjlJAj5JnF8aszntUAp5YP6iTqHJSBMzG/TpfGynwqqfQqs0TqhhFhMYPy2WeJJVgVJBCwO62P9rja+NC8eqamVWCJpMWuLWPfDOZN8YwX5mzMcDqU6Ot9VzuZi/L/OF2eyrFqcBQSpI0kXM9R8fbBuQ4tUAisGqJFgWNgb279OmB8y6uw0UoAMhpv252Pc4FeQO4UAzFEoxNc6mGyibe84V5+pSZpQVAI5/P5Yp+Oorqmkl20kEnYARueoJxI16MMRt7bffnhuNrFyrn6Q4N4do0KemkgVR0m/cncnvhnR0qFEEdLfrgSrmtIBiWMCBc/cbDGmlRd9NYAo4MFWJgjYdh12x5Wjk9zH9/MhyV1GvmCf1/5wlzFJqetqLKxY3RusxOobQOxxp454iXL1kptswvAmDMAE9MbEztMIaeoBjuBcrq2G35YoY2Rb8GQvZmtKWYqqi1ha+rTF723uB+d8NKVHQDIgWgbRa8DrhYtSrTg1CTZvQouQvTbcfnODuH5k1V8xqZX0grqHSbRgcg6XVfl1+8mO6s/vFnF6rMyrRZQ6kahGo9eRnnhklNQJJGo9LT172woNPRWDoqqz3ZHaCJJAJYGBJiBEk+xwyrVtB1kpsZYgmIvYAH0iBgmSqUQV7JMWeJq9RaTCkw1WkQfQDbVaLjueeJbN5/L0fLIqu7avWA0BibAtzJPMLyHthk/F61RXmoqILlgDJHSJnbTePxYmKOW/1DKaNFKdRSQ2on1Esv0qdh+mOhhw8VIfx8fzGI4PUpMjrp1aVNChp1SxcBGCKbnntb8x84x8T8PqVdOjZTG59QbSVkm+qYPOw+MbafDGqEa6lVCqsoja31ARYyOfK5xso5cPQh6zi+oXAfbSvq32A98KDhXD3uPKe2pHcLzVSlXNIMfMsViBMG8ytxHbljGnxWrqd3Wq+uAdQ9Ejedyf64O8N1UNZqVVJMFfOWZABMlt7x+mHHD6QCeSWNKiHHlNciopEhZ2DQf7bY3nIA+1+P7fl/xEEaideHirqqLrgEgilCoLyN7iJ+cG1smujy9SOGZgV+oAKCIBsVbXEkn4wlnW7ayykGykgKTtGkWN4BN8V1DglHVqZWBZSRp0yGK20yI2va04bk12Zlb2m+p7K0PMZKNI6lpaZcT6DH0FSButrk9Yvg3iXCqLVyaret1XSqkgwpjUevq5nAFemcuumnTVTLCdfrJMCNQ7NItj7nga6q1JkqPSCatcyCCZKnnJHK1hjAysH5BqB+/8zUmYMPmfeM8GZWVqckurUwGYEBY/sD7nCNchTOWZigaoWgMs6bkAFoMC3PFN/qaSU6a1UcFTKzq/D6VuSYMGee+ITiOdcGogYqmogJyB2N723+Yw3AzuOPx5+YwkDcP4hxIPZAxCrDLuAVsHVgJ74Bp5wkEqRBOxWQCbW/fMY00ZQB0qXk7DY7E7bRgulmUqsvnt6gWLHYRyiO18auIUUBqUPd3MajaWD1GPUemOtwNj/nBuTYlS1NS9RiAEi0HcyD9XxyMYns1nTJGrUGJuxBIEysnfn1x0fwLwzy6X+qq2GmEvEgger+g7e+E+qyjFj5H+ksYuZoR34S4Y9GiS6gO51ETJkxpUsBJ9+8YD8QcEoyrqwpshe4ErLAk7mBJPv2wyy/Ew6swuFYjcAWUQJJuZ5fpgTiNEsBJ2BJsTdhAGxOx2DXk44+L1DBiSO/v/AF/abkx8CBOW5ui1NUltUlmj073ECCR+Y62wN5LIxWDC7kKRsI5jmOX+7eRih4hkTTIpkE6aZJgx9VgAYiZI9MfcicKOJqEqaIE6So9IFgNyP5p59htjqJk5mOK8RYko1dnOs26DsNh9sM+GrqpgiJn1f0sRhNNhB5+3TDHhzhWnra3Pf/NsdZhrU45JNmNWyqmSYYEQCbXvc2uRcjGlMyY0ahpHqvY7R97i3fH2lmGdpsvO1rGx/v8AfGed4PV8y6oSQGGkgErNyAffCwR0YIuE0KhrMqgQqgqB8Ez/AJwqNFw5BXlzG43kdsM8mNAFxqki0QRMb8rjl/XA+e4xUHoAUcgRcge/9cRO6EuEUyKSy5BLQY3i/wBsfKnEEUsUGktAFpA3nCla7NZzbnPXuZwK4JBHKYn7/r0wfD5gxpTzbAMqfSFM89yJM8tsL6NMVBqLHeNxgui/lo1EEFXX1NEabSfywEeJhPTRRNI5uLk8zvib3QhACfoStK1F0geXz7dI+cEZjiAVTcbmTc7WsN9+ePY9jy7GrEUDUUZfh9KqwDMakjVDi0hp+IuIx84nmKlMhqSoyhr+m8RvP5Y9j2JiyHrx8Sm8xfkPGXmVgugkkR9P0g9Yk3w3y2XKhyjESZAabRvE2Hvj2PYb6xRjbivULHvuLeI5I1D5VJwWks1p3EagdyQNp6YFr5ykKnkVfMGtdAvFon8P0qLT1Jx7HsH6ccyEPUZQHumrOVcolKm1qZIsdIkoCJnfthVUWlWSoUDB1hqRkAs5LQxEWEW09hj7j2H40pOdm42hVRfS43VamlWdZYlKlOdIkbC31c5XawO2BcjwwZh18qoVYS3lVD6ghAvIJ9OwA3vj2PY1MoxqxXVRd8mowVcuyGpRV5pqb3gdDbmcb8q+gUroy0yGZSbwTFu4t7CMex7GgLyG5kDHlKJvEa1KnkpTD02aKZQgP6QJJsSATa198FZ5m8sGs7LVSD6TfT+FWWLGLmd4Ptj7j2MeRAjBF+/EPOLXcnc1xXzX1RrdzINpMEC3QWGHmTzRbWKWjL7aiTqMzeJP64+Y9hmfGoWL9OnE6MV5vxSzlwZ1sulQCTeTDEGQLXt2xNZiq7W1lhqv6tza5PPrj2PYciKvU0zflnLTtAHOPkz+9xgetKlreoLBtO97x2x7HsENExqjUVUNRqKrGQWQGT1IW3xbHU/F3ivykXLqsFbWa1wdKjrePYA49j2Mvq0D5kDdUf4m304/8bH8xDPC+YigKZDl01Mw5s5vfoLg9MMPOCyAwbmw5liYCkRYTa8Y9j2Obixq7kH7+/4EbkNRRxLNgF9RuAQ1pkgam5+wEggTz2xAeIa4ZnqJYQ0GZuTp3iO/aRz39j2OhgxhWBH5QXY8TJzL0wLML7+3L74Ny1hMkmbbWHM9ZjH3HsdVpzYb5AEEw1rRM3/r/fG3iNNidVwCAok7Acrd8ex7Ge9iAWgFDME21TBgfn8/GC2rGm2giGiCed97/wBsex7GgjdQpor0m0mBa1/fYdtsCoGUzNzcf09sex7EU3BmuuzC6mZXt1OE5FQ/Ss9dt98ex7BCWs//2Q=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5124" name="AutoShape 11" descr="data:image/jpeg;base64,/9j/4AAQSkZJRgABAQAAAQABAAD/2wCEAAkGBxMTEhUTExQWFhUWGBoaGBgYGBgdHhwdGhwZGhwcHBkcHyggHhsmGyAcITEiJSkrLi4uHB8zODMsNygtLysBCgoKDg0OGxAQGywkICU0NCwsLCw0LDQ0LC80NCwsLCwsLCwsLC8sLCwsLCwsLCwsNDQsLCwsLCwsLCwsLCwsLP/AABEIAKgBLAMBIgACEQEDEQH/xAAcAAADAAMBAQEAAAAAAAAAAAAEBQYCAwcAAQj/xAA9EAACAQIEBAUCBAUDBAIDAQABAhEDIQAEEjEFQVFhBhMicYEykUKhsfAjUsHR4RRi8QcVM4JykhYkYxf/xAAaAQACAwEBAAAAAAAAAAAAAAACAwABBAUG/8QAMBEAAgICAgEDAgUEAQUAAAAAAQIAEQMhEjFBBCJRE/AyYXGhwYGRseHRBRQjQvH/2gAMAwEAAhEDEQA/AIrw1wKtmSKjqzk7CCf8AYv8t4Kga8xUSig5Egt9tsI+F8fzVPLpRVwoVQPSoB++BHrsWl2Zj1Yk4UA0kp8zxHL5Uf8A6tIFtvNqCT8Dl+WJTj3Fq1S71GPaYH2xvzVeQBhNxBpIGDCyTbwzNEsBNsXmSq+gYiKPDyAGGKXhNRtMYji4SyiGRFSDhlkcuUEYU5LMlbYdqSyzjNm1jMancGzeXkEjE5mMrV1enFjSpWxqq01XfDk/CJR7ky1KoaTsdqYGqe8i2E2XzXq6Yr6dRHerSOzpHzIAP54muE5YGooI/EJ9gb/lOCvdQJR8Wb/T5dRcVKo9XtvH9Ixu4HpdAaikrMAASWO+kdT+gwD4lqNXzbLstMST0AVdR7mbAczHXDrIZxKWWNZVEhW0AnYADSvy0E9b4Aa/UymOrk//ANR8xWCoKZFPUGUqg9QANl1i8XJgQMR/AqJU33m87zi447lPNNMtMM7C/RSon2gThLUyijOMx/8AGT5h76oMdpZgMVzAG/zMNVs6/SbuI1tVKD0xy3jtH1HHWXy6VaT1EOmXYJTAmwJG5NjYn2GInPcEZiG0koWgkfcgd4waZAYLKYj8DUAtYO49IP6Yu8/4roFwqL6hFxy6YXeJ+HLl3dKKGGjTpG0ja3MmcB+GPD2batTDZWpodl1MRA02JMn/AGnEJ5CxFZMRJnRchmarVsvVK6S7DWNpFoYjlYj740eIbll1iAy6ovsxsfiDg2ppQI+qNNVywkEgEgd5vthNmKlAsXVKrA/Vb6rGL8zNsULoR515jCo3/wCzSXf0ztzMxf5xtr5x6mYeiWAoJcx+KNwe2Ba3GaMq/lTpQAFmAmBzHSd/bExn8yFHlJToiW1yQSSYtB5cvknA5NiRSJZ+JeHotEJS0IHjWbAuRcAH+UdMC8Uy8ZOlSFRQQupl6s1wPYT9zhf4Y4g4bXUVX9Gn9qx+MOHzYYoyIBpsPQP/ALTN9+fTHPfK1y+GgP3i/wALVTlqVRzdixkiJMWAHb++Pj8Sq1QalZhAkrTVoMd+g774G43TLAqRvJPpgzPWbfliXzGWYGdRDHfoQLXHQd8OXKWFGGU8x74dr1mWq9IpTpg+tmZieexuftAx6rxbMIjVfNq+WDGsfTPaTJ+MK0zVQUvLUwDEmOnP9PtjXxGtVZBTaNKD0gCx5kz1w3mJVQrJ+IqtdmRirqFJZqiSIHTnJNh3OBBVuPMoIpI1LAMsL7XgjGNLIwFIAg7+qJ9xh3wvPgNVq1EuQFRNwBYAT0AGIGU7Mo2OoppVlQFqQfzZEM/4LbKOvfkBhNmc1UaoS7Eu5gk9J2H9cWlahSYl19BC6QqgkQYJJbrJ/LCuhwJXqKFM+mb2JM9MCM+/dIFHiS5Q1ah99/mAAOvIDB1UtTBp0oBkauYHdjzI+wwzyPAHVxph2WSQDN8BJwmr6wF1F2iIuT/zfDnzq7cb1CxrwF+Yqq55ihpqSwJNzz/mbsDa3bAqZWgB/Ed9X+xQQO0nng7OZQ03CrBPTqR+oH5420K70RoCKTuxP8x3+1hhoyAdRZQk+6MqFPGFamcE5QXnBGdgD3wUVA0oSJwpz9E79MOMrV641cTIKkDElwzgdTWmnDzJ0QDGJLwrmIqaTizqgg4tpBGWVy4OHNJIWMJ8nUOGLZiBfCnTkCIwGtwt64UThLns+G2OPZpi6GDhPleHOTFySbDETSgSE7mWRRjWYg30NE9iD/TBHDKRp5ioxEqG6fz+oflb5xY5HhyqFby1So6jWIsBFxB2B+84x4vUWkrOMuroBqYywawidMbBQL8r254pjskRByeJM8U4dUKFwR/FIdjHIABV9i2on/16Y3U62Xby1Dq9QFJSeTEaoAsek9sIeIZ3J1wxyxqUqyrOi5UgXIJmGBHfpgvJZFDTp1IFJ6erSwUG0abkHrJ35DCqJIhlhUK4plnpUyzAx6yJMn1AyOluwxhnssKdCkIl3ZCzdEVQf1n9jDdMyxVVraKqGxIAH95vGPcY4YK1JQrhtJUgwBEHmIMCLRgiNQVzcYq4bQNNhTZgulC3qFgdGx5X1Hc4Z5WrladGDCsx1FSQVPQDe3YXwHxDhDub6zUWwJ2iNlnl2tuPgU+E6jkMzAcv063j9J7SSCfIhh7m7inilEYvSCq1g4uZAEAASYIk3gc98JT4kq1bEm0gXMC1toB/P32w/o+G8rTPrJaNzA/Sfi284OXJUBHlU1tzN+5sP77zgi6qNmGEZupK5WlWmRT23Ijn7AGfnDXL+FqjJqkSfm0nmfnb88VGSkEA01C8io2w8pUIEzP7nFo6N0YLIV7nL83wtEBGoA8gBvG0RvG1vyvhWaKEyFYnqwgR1sbRjpHEeEJrB3nreL8pwLmOFIBb0zv1I6SMZs2SiRG4wncm+B5ZQNgVn1DmPYdMX/DcpSK7AjrhJT4avIT0E7W+/PDnKEofj7YzIVuzLyj4MLzPCaTggKATiL8QeGtN9E9xuP74vaeYU9serqGWDh5CEailcgzjFXhxTcSPtH254FOX1ERYdTt7Y6fn+HLeVB7/AL+cTGe4NDa02m45YQdTT2NSfy2QRoDEgHYjaf7YIyvBFb064vcHbvfDarlFKiAFYCYk9P1jBPDsvqMCCYMj7Xk4EMRKMR5vhdSkdIEhtzytjHL8Oru5cCY5jqeX+cNs5l2LaRMgSBPf6e++PvDM41JTYiTfsRscHq4A3J4UmVnATadQg7z97e2BaObqUX1CQ0MNiYkXgHFnm6pP8WmB5g6izdZHUYAoZilWYion0g239JmR2g3HseuGKL8yXUg6zvrLEyZsSOnfl1wPVqzFuQ5z+eLn/sNNK2l11UjMMd4P4T0I5HsMasz4Dk6kfUpAIO1toPfDVSCX3U05rhRIZkQrp+oRb4OFNS4IO4xTeFvEWuk1GpdokHr2wLm6AqBiU0stj/fEXMwJVh1MisQeJkqZ5AmN8bkTUMUSotCgVYXqdRyxqyvDEKSDhqZg9kQf+4AvUkKT+VXB5HHR0cVaQYYheP8ADoBI3wb4P43H8Nj2w7sRuPIG6lrkCRvgbjmcAEAwcMacRIxJeIMg0lpN8IZmB9sY91qbaXGyqRucHcH4o1RlQqRLAE9JONfgfgJqOA49O59uf9vnFfxPPUcopGXpp5kW6wbCWaNInvywOPBkY2TEEsNkw7iCipVOk6YH1arEbRHvF+3eMTvF83WR9NN29J+q5ubx125Rtzwk4Kc4rK1TRVRtRs41iTqY9Dc7CDyBtgzifFKOoB1rImzMKcqBaZhy3wYI+MOZa7ijXKF8MprSBBWmFE+Y5Kg9bndpnngXj/iBaiClTpTT5Mebd1AtPcXntjbxHOUqqucu3mN6ZUlgy6diQTb33P6j5emmeTVpXL1lYytwjW5/B3H54modxvwCqAtNWWGViTPMQbHkd9o9ueKKhmqKDSoE7yY5n/kcoxzHi2cq0WCER5ZBBIBMcwTzEbfnhjw3OVHeVvqiQIMzzB+ehFuUYkleZ0nzwQb8trYTZ+mzW0+kb2/sd4/Zwpy/FCJp2Dq0GenYweo6cvliOJtpCgwzD1HmJtt1xCR1CDkeIkzlOoGjUdIksVJuOUzft0tgfJ8eqIdDAkT9Qg2mB7XkfGGPEiCqoWLE3gH6rEi4+SD1i3RBxDhukhHhDF21AnYEEm5G46b4xZAVN+JuxuripX5TxCjCAADeB1j988HDjCEagT7iPsO2OUrmChqK7ljquZPLZhNxad+o74Jy/GSqgKSDqIMAbnpy/wCe2FFGG1MvudJbPGTeZEyTt2FtvzscDf8AcFP1AD+v7/fXEfQ49tqgi3O3K33j9xBmVz6OCpMNNjMbQJnrt3/MYzuGOzGBQBKbI1JM3v32/f8AbDBczfSb9CPtz/ZxHpnGpsJ+I35/n+9tj0zfmCRB5ra23QidueBDMoi8iC47r5i0iOcY+0uMTA58x7de+EVHiFoYzJ2IBO3XY++F+YqhW1KxiSYvH3335flilZroyfT1K6txAbHbnb9cLq9Qb9eU/bCnMV9aSrXjt8iP6YBTiZFibxHOPzuMHsy0sShTKBl9Pc8vtgbJDyqgY2B+/Q4GpZ0g6hHY9e1v0wXWztOrAJ0tzI2I6HocUDejDdT2I+amjiRGqN/64W8Q4dJOmP3HPC1OImm2hgYtpb78+fL74b0s1JQm8iCRPS0YPlRiKIiJqZDEXAb9eXwdsC5Th3l5mk52b0mZ6d8PuKrETcTcbG5xjn1DUjYyt1PcXj2wwZaguTx1A6+SqoxBmFaQR742PnDTOnS552PXFNlKi1KaObgqP2cBZo09R2/PDlykRJe+5xjw/moZW2gjHWc5laZoLmuYUT36g44Nw3NFWjHQf++VRlaeXawN+8EyBh+ZPcN/lFMuxKbxXllq0UdFxI5VXE6cUWUzBrUlp6tLr9J5HscJa/GXR2pVKQ1DcrgMbsg411FtyRTQEVZriJmGXErm3anV1rtjrH/blrUlOixFzzxLZ/wjUqE6YVOrYcM69nUH02VMh9ooxj4e45rQAnbFFQyprKHUArJEmNIggXuD1Px3xK8K4FSy6lmcsRIG8auQAG5w+y3F6dOkKLnSdepiBH1EkRAudMWtcYfhAf3DqbGNCo5yqOtUsD6IA1r5cGSqxpP0gnoJgQZxPeIazlmqB2JYEA25hjpYESZG3SOuxOe4sKsUqXLTuCNRnpfaD9/kps1msrQctUYsxklEPpBsIkHeIO/TGgAIsCaMjmVpqNUF3jyfWRJkW0rcXsWPMR77eH1XqqYZldQViT8yTF5B6ERbc4nOJ11d2NBtC7kLMHp059B/TBvh1KmuxLOTtEzAtvN74VfPuA6eYz4owqAa001ksugwwDbHUIIn/Hp2AozVdKKqrPUKMXLm8qbACbgwCZPtyOGXEFJiQTWXuxMCxEQF2ABBjflvgLLRq1q5V51bQFiViD1mbAxHUXxsxxmpaLyE3UOI+Y48xQQVGm0AxPQ9bWvhZwfizUalRf5pCzf4A6j5MdcMsxWSqii3mC8LYEk7gcvawnbCxssfqpjVyI3mL7bgkT89MM+oPEJV+Yw4LWLubnvcC0SsEwBIHX9Yw2zeeX/UAU9TAAXYczPQAj43mPeRaoyLqU2NnHUdxHI/rPLG/h1ZkAqelobSwJ36SDf59sTRllY9/wC8GrXAFPSElS5JN7ED3jVt1ON9aqCS1TUxi25+ZmfnrhDwOq2twbDzGMSdySbH2tPKRityGTkgs8wZjpE2E7LsPjAPuT8MlfES+XOqDqSdu9iDz/xhQ9dCVCliFA1nuRaB/KBb4nnhp4u4qgzP0h9AAAmFm+/X/OJzOLWrSyxTJgwhgGNhI/5OFKtdzSHJEb0hEDUAH+kzNt/jn98GrUFOoJexHLn0v++eJ3IUlcahMr9akwQZ64a5cI4EatSk2a/Tf5k4jrCVrlVlq1OoILGDG94PSP3vjIcSFOqoBJBEdI+/Pp8DCPJOUYCBBueUW+xwTnc0qVUPUHbuP12xjfFupoDR1nqgKg02uYMe/wCz+eMsvmlZdJaTPIg35WNgP78twPw1ShZGgqTA52k35e+NdfLlWMWhiV2BMyTf+Wf+MKAuDVTCjmlQkcp6i5k3tzi+MMyFa+07z22+++MMzUm9xp3gfsY1uh0hhvG1/wBicGR5ljuY08yR9JtPMm8gX72wQufuCJF7D+WOsbjAyMGhTHufttjRrKPO+4PPr0IxfEGS47GeAaGHpN/aenQ4pshUBSQZiIjce4nEJVr+ZZQfp3j9nHuGcYeiZ73/ALYHhYgtudSqURUVQeXL/PXGrL5JlnUJA5HocLeH8fRyIIkiSD7csPkzwaF3nfkQML6sNEOpqA+HyYqUZhka3sf8Y25rhVQsSrGO2PnEF8mslUGxhWPXocUVGtIBHPvhuIBuz1Mzjc/NOUy1RYanRLN1OKTLcNzVZV8xVUjmcSGU8d1qZ0Kqj3GCk8U16zQ1QqO1sbymQtYA/WM4p3Oj5LhSoAHqeroMCeKMzRpVA+5O+FHA1vq1FiRzOF+freZW8neCd+uFnDkZve2vyisyhqB6jrPeMzTX+Ekgi2MeE16+YpnMZgxSkhEFg0bsx307juQekE3inh9aWT2lwPzOMuMUjSXylQFaagBZA1DSDNrwX1k87Hrh3pceNrPdfMXi4gHgPyhHDXZmDSFpCxYgfIsLm24sBGGOYo0gjVRTUknSnpEsxsCft+WEmUp5ryRXbQaVOLCxkyIEzBiCZH9y/wCCq6hqld5CfQrbBoGlTynrH3x1BkWtQ+JEUcSpeQFoUyPNdZq1CT/DHPfYRHviD8TZOl6Y1ifpZiJb/cFgnTOxJE8hh7xXiyvmH13DMC//AMFAMdwzwI798T9TOs9Vq1cSAQY5W+imO/tyntjn/UZ2sxhFdQfgyMWidLLzXlG9ztaRty+cUWV41mUGjKjWYH4ZCxJmSTDb37YR8MzBpqSILu1hvck2gyIvz7dcdC4Pwry6QRpNRzqcwSZJmJ+Iw3mKlESdylOuG/iPqM+qeR+dueNHimi3pq002UeYL8vpI6EQfyPMYquMUSqk3CaTLLuCLD1cvxTt/dNleL+hlIZbG+kC5I9xce8zjFkzFltR1JjWm3JulnW0D1A9yATE3/r3vgzLs5IAbSGAuAT6gAPVzBwRQ4KS2oFQKmw/DvAB/lYzY/BGHfD/AA+QLsAGEgEC55zfSBsJHuDhX1gDqaSg8RIaDXJ9VvVG5nmOo6x1POcD6BTZTJZG+sGxBtb7Xm2xnF/l+HbEQQdusHUAVj6pjnvHLAHHuCHy5ADINyB6hPM82Xn+XXDEzAmolhUkeH5lUepP0yGva0CwFj1+SO8OeJ8Z8qkWB9bG17y35EWie3c4R5mi1F0OqdQgaSeR9E9d55bD5XPVNWoI+lAOc/cgXsIkKRIuL4YdC5YXkYOZAL1FLSfU0/3vOPUK9IetXqU45BW/tHTDjMUZU6bxyjnt1O3uducX15DghqkAsxEST6WE2stiZuPuImQMLXICLMcw4xa9QBtat/E/ESpUtzgzYnocGUcxLSp0ltj0YcjzuMUieD0tIdtt9Q9p0ie1pvblOGOV4DRBvQBi/qn5liRYcz+uJ9UESgkjsxmNSh4g/iA5MLH2x7MZmSJP4R05W/pjog4Jlbk0qcSC230nYkSd+Q7XOMsx4cybeg0UEGLNsTsdxLf7VBxWq6hxFknL01YbiOfQASRzmDjKozTsYIsO8DnHzGHtDwxQQ6abVKZgwslovf0NLT84DzXAqyamUhgIBZR3O4Inn8YzPjKmx1GhgZL1Mzp2F/79euM6FY6Ssbm2/aYA2v8AfAXGkdSSAIG1sBPXfR5nMQIwwY+QuAWoxxVDC4BP/PXpj7Vpl117fv8Af3wMuaZgGHzsf3GMsrmKiEq2zDffrgeJkuYU6hG9+p/P7/2wPmWOq0X3BB5c/tN8YVsw+oAC87n3gX98bSpAkgaoPfn/AHwQFG5RNiZ08+VjTIuIjtiw4RxzzQIP8RYk/wCOuIVMyYOocr++N+SzoVgyHbliPjDSrnVqebFak67GAfnqMbMnxNwgHSxmf7Yj8txMKwdW3EsCf3bDdq6tDFh6hI9sZOJUxGVROFVsuGvzwtq1mRvbDfK1Aw7415rK69xcY74MWZReGeKmBJxuzNfTmBUW5LAwO+EGWylRBI2x0/wV4T1JSzNXudJ/I/bCM7hVLRGdqSU/F6fm5cL+JlsOc+2+PuW4YDGZc6i3qOmIuLbi3+fnB/8AofNenUDMppksgAsbRftyEd8EcRpur6yzhFmVVT6rXliY0+wwv0KlUv53A9OOKWfMQcRctpRSo1Ow0uN++0TGlo3674lOPeI6zNUohSlNCAoM/ggSRteBhr4hy/8AqilTLkqmokrB1q5uCALx0O/tjZxPLpRILquoiWEST7zy7WxoZx+ETRd7nPKx9WoyZiYBvG142vgLO5hqjAjlYQsAcrAc8NcxlqlZ6nlGKakQCDAmdpGCeE+HWZvpZj1iB3O3Tt0wksqbJjgpM28B4eSEdrLTI2BME3nuYva4AGKx8/qqHenT2DEhdQ2JO7fbtjMGnR8lDLuSCKSAMzEi7EQSBIF+nTGzMZWoSNS08vP46rJrHKVRJabDnywk+ptaUd+YwYa22oBn6hqajTuiABT6oA2ljux7XvtgCrw52MFW1cvSAd+TOR33E2xVUskqLOtqkWmSuq3X6o93jtgLLanq+VRRUZv9okKd2LDe3IGDA64yWwGpPbehNfAuDl1OoFVJ25xz2AEzF474oK2VCIGMCLXKgSIjtM2nfoMNMmgT0Ag6AoJmeXMkyDF/nvhb/qqQpNmKswmpl1SANBIXRNixuZvuR2wzFhPbSc62JjVeEYhHaFZiSNKnTpEkudbSZ+L9JDfPaGKM6sqvoYzMvY6FOoszAXI0z6gLQcDZnhtfPqtSvVOXy9RQRSSSzCSRq5QYVoM4U8V8EU1h8pWqJWUkhnYwSAdV+RY77+2NTYkVPdqZmfkaE2cZ4SKy1KSgA3Kc9LCbW5co74j+AU0+gkhpYH3ZguoAepogkqen2dcF4uzTRq+irRgESx9MWOpulrARzJMiVfG6EZklD9cVo+m5WJ1ARM/rhTElSp8R2E0Y14lw8BPSfQR6dUAQJAgNUnYSZA5e+GXhLLgICd4kmJE2O4e19U9L7FsT2Tr1KOlj6kj1kBlOqDdhE/iMxbDevxRdXn04ZTZpZgV6evUWAJK7iPzxktvw/v8AxHuJbplliwM3H/jEyLxE7xy/CNsaKuUA9QnYG1JYjbp9IN/fCrI8bmL1fcOW2nWfsCYP/qMN8vnC0iMwYtZ22I9PP2uPV1jDFyVBCFZ5qWwioI//AJU7TfUe52B2vzxqejUsJYQLaqa+mOdvxn/17dzyhIBK1Zj8VVlGobX2HwSp54xeoi7FR+KWrKI/CbXvHI29sR81CORZ8ohYidItbU0CZu2oepv9vblg+gpG28WEARG3pGw/9vjC/M51KYB1IzLqH/mELYkQWBvESYm/MYXUuLvVQmmvptGpGYSeYCDQ4JtJII+MMT1CnUnAw3jPDKVUN5ihTf1gpOw3E3G3fHMOM8Iei1Wk0HoR+oxZcV466fi/+1Qqd9iANNiIv1wt4nXFWmDEMhgj0WUmJ9NvqmI5TYQZIuOwJGx6kbwXMidD7/oR+5w1rhrMNxG32/fzhVxXh8etLX/z+uD+G53zEgj1KbienLEyC/eIlW8Gb61KxIW45T3O+PlFImLmTOMxmdTADdj+SwT+dsbi28c/a0b/ABhQsdyy0X+QZJ68o98CIgEiIwyzObBMYVcRzyrYRJ/ttGNCAmCWEOR1tBvH9YwZT4y6gLOwxMZNigNRjc7D8re2Ba+ZM77++GnACYovFf8Ao3pnqORGGVCszQIk8sLBWZbA26YbcK4iyOKgA1DrjSwuLnQOF8Po0qQr5mFj8B3PSR/TFD4R8WLms0qgaUCsAncRBI9ptjla8RNWoWrsT06D2GG3h9lp5qlURoAcTflthC4gpszGVCvud4qVinqhQI67N0A2xI0OPV6deuazApUqDyRqB9ABJlR9IHcDG/iGbaiAy+ubkG4OIrinFV1FxQYu4I0knT0+fyxMmQNQUzULAMOzNQ0q1WvS0lKh1HSQJMmZuPmeo64l/EfEMxVqA1BpWBJ025x69oPzjbW4myuCTSo07HSyqTsCReWN/wBBhBmONA1NGXRq7sb6pCk8vSLnFKzeISY/mVnC8wFGpiNKi7FmCibjciw/Ywzy+efMIPJqCjSgh67TJUfyqeU7Mb9MTtPhmiK/En1ERoyyQBPIFR9I9749xXiBzJALimiCFoiQJP4bD77nGM4Q7X4/b/f+Ju+oMQ13HOb46EBoZMFRMVK7H1ud41ntNumMKXHUp04pg1JUg67ajzYv9RXkBYb4TZYVW0kkxfYR/mPffc43UcjLENaxIEz21aun9sOXGAbMzPkLTfW4yur1MzagAEU9NgB0nrjpnhfIeVQavVhWKktz0qt9IjmtwT1tFsRfgPgC1KxqkBhTaFEWJGxJ95PsBi04jmfV/pVYlEp6qmwEEwqdfUQ25mFOGDGCeriWYzHj6Rk3J9LuEBkn0hyqkAC0KpIvzvgDx9mVTJVUQ72KiDpUWi3KP82nCXPcV8ysaIDGmn/k1tqDX0qo6KxkmZMKb3wu8XZtUybBAF0lSSoIGnV6h7abR2OHqvkDqUT4lnmOIKVRgZGhWgi4hViw58wMTeZ4oBqksNwoIIImQSL+32OEfhjjAq5VAWYvT/hkmNNrA7SZEffG/NVjAOokTYTJaOc8h22wn1bj6XCN9Knv3FvHaxTM0aw06mJpObbX7zaCZ54mvE/ESuYUggwgkGYuWtfsYwyqqDXphTIpk1apvYn6RJi8XixjpiX4jRNWqXZT6iTa9hYbW/zgPTIKF/H/AMhZTTmpXcG8R0a1M0qxCsRYtNyLC4uAN47YHyWa8l2RirKSYIuLx6hpg8pEbwLYQZbwq7ki4+NUdZIsI/rjYPD1RAYqkREAc/aCcX9DECQD34l/VJqxKrLtBlYWDy5c4kQYiJ1C977YY5XOOAIDMecO/MaogTBAvvf3GI7KV8zQsyFl6xy5727fOGlDjqfjMSDOodYm7TuZMjthGXA36xqZRKWnm2/lBNj6ixv/ADAekjUI7QfcYGzvG2X0qqE8lCggdgCJ+LYU5rxChWNYv/UybC3/ABNsMfAOXGYzgYCVpKWM9TYb9zPx7YznFxUu40I/6pOgZVcC8Mu0VM0xJNxTFgIiIA3YHlhlxfMKoOhVWQBqgCI3Mv2uszNzikrkBORBAiBOqdgeRuZnniO4uDU1rDc1PoDEljcEgkAhRYnabwDcAD5kRrMi61Qu5N7sSO/qMAzb6pFzEOvTGjPPUp02KCGjTpEQNgZAEfSF5kzg3OOurV6oMEMRIhiYkbaYiQP93QYKyNOoGHl0vMgQZaY6AcotE849sabrcHI1CSFSrm29Plg89z2N/wAsaozVOf4cE72PPtjpvCOHIr1KxeQ/WIAE2FsMGqUZBOi49M3kTy54o+sF0FmcJ+c4tT4jmlYs6CQNyCIHbGOa4zmRFgoIx2HiNOnA0BTqBg6dQtuDf9xhY3BstUklVJG5ACmf7/4w9PU4zsrAKEeZySrxetFo9xOBaXEmDaiNR63xe/8A4nrYtTMqDdo5dxzwNxnw8tOAUgQfVyJgmBjYuTHdCKN+ZK1eNE2Km2AK+eZjOKlOC5eok6oIie02E8onCzP8D0OVMH5wYK9SpqqrgrJrAx88vG2IGLkhOUFMkh7d8F8J4azV1p0mnUYB6YUquCuC8VOWq6x3HtNpHfAH5g/TUuCx15naG4UvlxVzFTSoAJ1qL84hZP3xFccy9F2KZVcxmH2jU7R7gGB84+Vc0+YRCCdH4mnn7D9TffGXFuOOtJcvlyaSRPotPUkjcnCHdC1KKnWyZcONfZ7v8CLv/wASKrqzdWjllm6CGqHtpXn7kYzoZyll4GRp6dVjWqGXO8hRsD7Ce+E1CGMPLcyZ/UY+tXWTqAWLLA5f0EYLgT+I3Oe2Zm/KGU0YsDLhmYkgmWMXuR9IHPngpEFy9zftvcmwEDt+uEB42lIELETz/U98LM5x92Npg/mepnfDQsVuWXmlfVtJEMxjfaLyBfp/TB2X8nd3Y0gJqOCoBA2VEm/vfnjntPP1Z1fi2BZhY9hjWTmKuwlR+EEx98UVWTc6nR8Za28rLr5FFBchkGlDEsQ1mckQDPwdsaKnGRfXly2skqGqN9K/TcNcm7HULFzsMRHD84cshZ8m7ExAa6Rz3kyeo2vgDO8fFVmYpptA+r0i0xBk3Ewf6DEq+pdASyXxD5PmU6noqVKgZm1ekqVVVAvHpgi+B85ximyupbUrAqQpsNUi52XfcxviQbikTGqG3F78udxbvj1HirzIEkWvpBG/Qd5xYJC0JXHcLyGarZN3anDqwixkEbzO4IgwY5fOD/8Av9WpZaOlp+pnlRveOZmcKhmKrHYC28f2jGJytepE6iDuNvy54WyBttUMEjqMFrqEKIxLEg1aljqM3uftbDnw6ApJChtRO9jYTcH8M88LOHcK1ak2AI/iG0e82/T88PaGWenqdQpCMZbWstaAJAt1hhFueE5StcRLG9yx4PRCLUsKYYAiFQqBzsAD2M9ueGNDIJBWiVd7Sek89pDcv+MDeGKQSiVdlAO8tYf/AC5A8sHZnMlFqNTRkH4iNjEgkG/ODuOvXHIDkuQP9GLyJXcxznAKLgSkHchdpv8AVsDf2wj4j4KSqIdApAJ9MXA6bAxYH3w+TNtUbTJYG53BPqMCLxEc4m+D14uqJocSFkEnaJi+5/LBHLkQgDuDhycDR2JxbiXhYU3IUyOV+nK/P2x0H/pdwrycv5jC9Qlr/wAq2Av3JPyMKOMZe71aahtZOkD1BB/8rX3tjoGWQUaaKJUU00gwsg6YBE2M+/yOb/Vu7ouM+e/6f7nQwhTbCY5zOD1bEqNREk3iQBIHbpF7c8THGnVVemoWQADBqFi9Qi5m5YKARM/G4e5/MKhB1ErS9RkidXxvJMWHW+I/i2dd2BckH6mIAADt6U9xEnnv8C8S639/f/Ed9/f38xXnWJ+kbn0wPkQuwkCRzMsMfeEFkqAqaYKh2AYC+nTYHcRAHxjCs5Gx2+k3tG0dogg9R3wFloaoAXAiYBmJtefffGlVB1MvqTSyw465eqghNME6VJ3IvNoPMgi22PLwlGoqS5CUiXIAkj2Ii2354AGY8saWCzq+pTEiCBcRck9t743Z1mpBmotKshBETPWPY/rOFnGQAqmv5nPTIQ25nwvxFRCPSeV1TFQbnvHI4DqVkVQrLUmRuSNUSJAibTO/TE3VcNcn6duW29jacVfBK6sg1nUoEKzm87rBjae/LDWwjH7ljw/LRnuI59KSU1pBizi5DfiFyCJ364Q5nPlni5UTqVj06G/UwcPM1whmVmZlJYQSSIHztPfnbCjJZelTZofXabESIJmCPgW64ZjVVF+ZG3F+Spi+uifLJ3Jg9j3wxy1TLBbCq8/i0z23+MDeJUUKoUAaz9UyY6Ede+AKNJwNK1FQLaC495F9r4cAGFyiSOozz+ToPWZGinJ9NQbEHacKOM+Ha1E2h15Fb4FWlWzC0vJV3YCGCgnbnbF34T8D5pyHqVDSTmv1H2j6R+eByZlxC2MZomc3VThrw7wrmsyf4dJo/mYEKPk7/E47vkPC+VonUtIM4/GwBP3i3wMGowtphlM84ixNx+WMGT/qg/8AQf1MsKB2ZybI/wDT3NU0YCsbj6QLT7nCap4P4ijhalSjTDSAWO/wCcdqzYdqcowW++kmw6at/fCSvwqv56VZ1rsYJFj/ALZIjY23xnx+vdrLESO4GgJzCp4HratBzINUgmFQxsDc9Nr4wq/9Pq2pB5pdXBJYWC/Ix1TjNCqCFpBDKgHVPpm+w5/OAaiKXCD1ikAG+tm1MbC1ojriD1+U9GL5Le5z7/8Az9aZOpgxEEXAMdTJwqq8IR29JHoFyASBHMkkfkMdL8R8ArVSNBWxknZ9rDVzvttGMfDfAvISp5ylYBLOSDO+wE7D7zg09YQnMtZ+IXIXVSFynhtA1PX6hUMyskBbgmNye0Yv+D8LpUwKRRvLFyh33gOpUXnodoONmbp0vIWtQlyCIKADT/NYggdPnAVXxDVouaYosxgHUx3JgCwsL9+WFvky59D+0shQLlFm+HZerSd3oCVXYiTI5CDe0bYjavhTJGztpmArU2DAkjUFYGT2tikyPGKdSq9Bg5ZFGpVIYamBmDYG0yOWE3E+KZdWFKqtRUp1BqBQED06QC/L1EXBO3LBelORbXf38RbWOpK8Q8IozIEWdSj1EiCZZSV7iLje/LGdHwwVOhVVnBAJUSAGm8ixNu/LFbSr0XpslMUUEekAIwJDGFECymbk9MYcHzi0aeYYMUKnVBHpM2tJFxfn98aXyOAQD1Lx+oRn4mSeY4SUUldBcH1KSbRbkehEjvjXl6whfUqwPUCQSpDXI/mtus7RiszeWbMLTq6komp9QCyxUMpR4H4v6HCWvk6FFncrW9CtYqLPMLty2N5+oYvG/Ib2Y59dRhSSmafneYrJqaTpgxDD5A3CnCXiObpliE1QwUksCuoiTIAtfa4541F5YWIkqQonSe+knltG3e2NuXy38Qu5IKuDPpIUbx3IHIbwcEuPiSTF8rj/ACNUOqXZWZQOsqxAMGbwb9jM4o84qJYfR5ZVxPpsJFv5oFrc8R/DsqwZCKhWnqbSyg3Jgwu1m6G0g/J2drAqyaidqkSTuAAS5i8/hHIHGV8VuKOvv/EInUIq5pvMMrAUjQJGraF0hYJkk/THI4ZEhy71nEN6fLAJa8QJicIcrXCLrckktChTAi15jfYT0ws4pmn16yxUt6lC3jeDawMHflHLDziv9fmZ6sysORDV8ulOdAJ1a4sEho0gWuY9vzpOJHQC3p9AmIJufpHtMR8xiL/6fa2NaqxZmX0iYAuRMAfG9v6Hcb4izxT0kebWZfqiQkc9x772GMw3lKnda/n+f2nRwLSXA+KVLLTgwF8yqSv4Rsp+JN/tyxP+Y7NrIlmJfuJ9Ki4uBc2/5z4hxA1KlYJqhtFJbchuI5gAe+B6FfmLQdUTa8KgtcXA5xY41VxE0A2ZlnCoMQQBz7C32kCJiPnCJcz5b1hfba2xN/m+DeN58HSsS35mIHq7mN+eENVSzkkwCbxbtjRgTVmYvVN7qHiWHDcwq5ctFgwEMNUzAJJ6ibYzoZh61N9IemFWXAWVgemQDsZ6d8K8pm1WnuB6vUHkggbenYdbdsHcMpOJbzUpgqYRbkjlJAj5JnF8aszntUAp5YP6iTqHJSBMzG/TpfGynwqqfQqs0TqhhFhMYPy2WeJJVgVJBCwO62P9rja+NC8eqamVWCJpMWuLWPfDOZN8YwX5mzMcDqU6Ot9VzuZi/L/OF2eyrFqcBQSpI0kXM9R8fbBuQ4tUAisGqJFgWNgb279OmB8y6uw0UoAMhpv252Pc4FeQO4UAzFEoxNc6mGyibe84V5+pSZpQVAI5/P5Yp+Oorqmkl20kEnYARueoJxI16MMRt7bffnhuNrFyrn6Q4N4do0KemkgVR0m/cncnvhnR0qFEEdLfrgSrmtIBiWMCBc/cbDGmlRd9NYAo4MFWJgjYdh12x5Wjk9zH9/MhyV1GvmCf1/5wlzFJqetqLKxY3RusxOobQOxxp454iXL1kptswvAmDMAE9MbEztMIaeoBjuBcrq2G35YoY2Rb8GQvZmtKWYqqi1ha+rTF723uB+d8NKVHQDIgWgbRa8DrhYtSrTg1CTZvQouQvTbcfnODuH5k1V8xqZX0grqHSbRgcg6XVfl1+8mO6s/vFnF6rMyrRZQ6kahGo9eRnnhklNQJJGo9LT172woNPRWDoqqz3ZHaCJJAJYGBJiBEk+xwyrVtB1kpsZYgmIvYAH0iBgmSqUQV7JMWeJq9RaTCkw1WkQfQDbVaLjueeJbN5/L0fLIqu7avWA0BibAtzJPMLyHthk/F61RXmoqILlgDJHSJnbTePxYmKOW/1DKaNFKdRSQ2on1Esv0qdh+mOhhw8VIfx8fzGI4PUpMjrp1aVNChp1SxcBGCKbnntb8x84x8T8PqVdOjZTG59QbSVkm+qYPOw+MbafDGqEa6lVCqsoja31ARYyOfK5xso5cPQh6zi+oXAfbSvq32A98KDhXD3uPKe2pHcLzVSlXNIMfMsViBMG8ytxHbljGnxWrqd3Wq+uAdQ9Ejedyf64O8N1UNZqVVJMFfOWZABMlt7x+mHHD6QCeSWNKiHHlNciopEhZ2DQf7bY3nIA+1+P7fl/xEEaideHirqqLrgEgilCoLyN7iJ+cG1smujy9SOGZgV+oAKCIBsVbXEkn4wlnW7ayykGykgKTtGkWN4BN8V1DglHVqZWBZSRp0yGK20yI2va04bk12Zlb2m+p7K0PMZKNI6lpaZcT6DH0FSButrk9Yvg3iXCqLVyaret1XSqkgwpjUevq5nAFemcuumnTVTLCdfrJMCNQ7NItj7nga6q1JkqPSCatcyCCZKnnJHK1hjAysH5BqB+/8zUmYMPmfeM8GZWVqckurUwGYEBY/sD7nCNchTOWZigaoWgMs6bkAFoMC3PFN/qaSU6a1UcFTKzq/D6VuSYMGee+ITiOdcGogYqmogJyB2N723+Yw3AzuOPx5+YwkDcP4hxIPZAxCrDLuAVsHVgJ74Bp5wkEqRBOxWQCbW/fMY00ZQB0qXk7DY7E7bRgulmUqsvnt6gWLHYRyiO18auIUUBqUPd3MajaWD1GPUemOtwNj/nBuTYlS1NS9RiAEi0HcyD9XxyMYns1nTJGrUGJuxBIEysnfn1x0fwLwzy6X+qq2GmEvEgger+g7e+E+qyjFj5H+ksYuZoR34S4Y9GiS6gO51ETJkxpUsBJ9+8YD8QcEoyrqwpshe4ErLAk7mBJPv2wyy/Ew6swuFYjcAWUQJJuZ5fpgTiNEsBJ2BJsTdhAGxOx2DXk44+L1DBiSO/v/AF/abkx8CBOW5ui1NUltUlmj073ECCR+Y62wN5LIxWDC7kKRsI5jmOX+7eRih4hkTTIpkE6aZJgx9VgAYiZI9MfcicKOJqEqaIE6So9IFgNyP5p59htjqJk5mOK8RYko1dnOs26DsNh9sM+GrqpgiJn1f0sRhNNhB5+3TDHhzhWnra3Pf/NsdZhrU45JNmNWyqmSYYEQCbXvc2uRcjGlMyY0ahpHqvY7R97i3fH2lmGdpsvO1rGx/v8AfGed4PV8y6oSQGGkgErNyAffCwR0YIuE0KhrMqgQqgqB8Ez/AJwqNFw5BXlzG43kdsM8mNAFxqki0QRMb8rjl/XA+e4xUHoAUcgRcge/9cRO6EuEUyKSy5BLQY3i/wBsfKnEEUsUGktAFpA3nCla7NZzbnPXuZwK4JBHKYn7/r0wfD5gxpTzbAMqfSFM89yJM8tsL6NMVBqLHeNxgui/lo1EEFXX1NEabSfywEeJhPTRRNI5uLk8zvib3QhACfoStK1F0geXz7dI+cEZjiAVTcbmTc7WsN9+ePY9jy7GrEUDUUZfh9KqwDMakjVDi0hp+IuIx84nmKlMhqSoyhr+m8RvP5Y9j2JiyHrx8Sm8xfkPGXmVgugkkR9P0g9Yk3w3y2XKhyjESZAabRvE2Hvj2PYb6xRjbivULHvuLeI5I1D5VJwWks1p3EagdyQNp6YFr5ykKnkVfMGtdAvFon8P0qLT1Jx7HsH6ccyEPUZQHumrOVcolKm1qZIsdIkoCJnfthVUWlWSoUDB1hqRkAs5LQxEWEW09hj7j2H40pOdm42hVRfS43VamlWdZYlKlOdIkbC31c5XawO2BcjwwZh18qoVYS3lVD6ghAvIJ9OwA3vj2PY1MoxqxXVRd8mowVcuyGpRV5pqb3gdDbmcb8q+gUroy0yGZSbwTFu4t7CMex7GgLyG5kDHlKJvEa1KnkpTD02aKZQgP6QJJsSATa198FZ5m8sGs7LVSD6TfT+FWWLGLmd4Ptj7j2MeRAjBF+/EPOLXcnc1xXzX1RrdzINpMEC3QWGHmTzRbWKWjL7aiTqMzeJP64+Y9hmfGoWL9OnE6MV5vxSzlwZ1sulQCTeTDEGQLXt2xNZiq7W1lhqv6tza5PPrj2PYciKvU0zflnLTtAHOPkz+9xgetKlreoLBtO97x2x7HsENExqjUVUNRqKrGQWQGT1IW3xbHU/F3ivykXLqsFbWa1wdKjrePYA49j2Mvq0D5kDdUf4m304/8bH8xDPC+YigKZDl01Mw5s5vfoLg9MMPOCyAwbmw5liYCkRYTa8Y9j2Obixq7kH7+/4EbkNRRxLNgF9RuAQ1pkgam5+wEggTz2xAeIa4ZnqJYQ0GZuTp3iO/aRz39j2OhgxhWBH5QXY8TJzL0wLML7+3L74Ny1hMkmbbWHM9ZjH3HsdVpzYb5AEEw1rRM3/r/fG3iNNidVwCAok7Acrd8ex7Ge9iAWgFDME21TBgfn8/GC2rGm2giGiCed97/wBsex7GgjdQpor0m0mBa1/fYdtsCoGUzNzcf09sex7EU3BmuuzC6mZXt1OE5FQ/Ss9dt98ex7BCWs//2Q==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19241" y="3819280"/>
            <a:ext cx="35702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Human Genome Project</a:t>
            </a:r>
          </a:p>
          <a:p>
            <a:pPr algn="ctr"/>
            <a:r>
              <a:rPr lang="x-none" sz="2400" smtClean="0">
                <a:latin typeface="Palatino Linotype" panose="02040502050505030304" pitchFamily="18" charset="0"/>
              </a:rPr>
              <a:t>Lecture-</a:t>
            </a:r>
            <a:r>
              <a:rPr lang="en-US" sz="2400" dirty="0" smtClean="0">
                <a:latin typeface="Palatino Linotype" panose="02040502050505030304" pitchFamily="18" charset="0"/>
              </a:rPr>
              <a:t>7</a:t>
            </a:r>
            <a:endParaRPr lang="x-none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23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419894"/>
            <a:ext cx="9601200" cy="515937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Introduction </a:t>
            </a:r>
            <a:r>
              <a:rPr lang="en-US" altLang="en-US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to</a:t>
            </a:r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 the human genome project:</a:t>
            </a:r>
            <a:endParaRPr lang="en-US" altLang="en-US" sz="2800" b="1" dirty="0">
              <a:solidFill>
                <a:srgbClr val="0000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44081" y="1211094"/>
            <a:ext cx="6522351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defTabSz="914400" eaLnBrk="1" fontAlgn="base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Human Genome Project (HGP) was the international, collaborative research program whose goal was the complete mapping and understanding of all the genes of human beings. </a:t>
            </a:r>
            <a:endParaRPr lang="en-US" altLang="en-US" sz="1800" dirty="0" smtClean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algn="just" defTabSz="914400" eaLnBrk="1" fontAlgn="base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HGP has </a:t>
            </a:r>
            <a:r>
              <a:rPr lang="en-US" altLang="en-US" sz="1800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three </a:t>
            </a:r>
            <a:r>
              <a:rPr lang="en-US" altLang="en-US" sz="1800" dirty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major </a:t>
            </a:r>
            <a:r>
              <a:rPr lang="en-US" altLang="en-US" sz="1800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goals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:</a:t>
            </a:r>
          </a:p>
          <a:p>
            <a:pPr marL="914400" algn="just" defTabSz="914400" eaLnBrk="1" fontAlgn="base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Determine the nucleotide sequences of all DNA in the human genome.</a:t>
            </a:r>
          </a:p>
          <a:p>
            <a:pPr marL="914400" algn="just" defTabSz="914400" eaLnBrk="1" fontAlgn="base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Identify the location and sequence of every human gene.</a:t>
            </a:r>
          </a:p>
          <a:p>
            <a:pPr marL="914400" algn="just" defTabSz="914400" eaLnBrk="1" fontAlgn="base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Producing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linkage maps, through which inherited traits (such as those for genetic disease) can be tracked over generations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.</a:t>
            </a:r>
          </a:p>
          <a:p>
            <a:pPr marL="914400" algn="just" defTabSz="914400" eaLnBrk="1" fontAlgn="base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comparisons of genomes within and across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species.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83" r="2229"/>
          <a:stretch/>
        </p:blipFill>
        <p:spPr>
          <a:xfrm>
            <a:off x="7351775" y="2189573"/>
            <a:ext cx="4395758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809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419894"/>
            <a:ext cx="10765197" cy="515937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Time line of the human genome project:</a:t>
            </a:r>
            <a:endParaRPr lang="en-US" altLang="en-US" sz="2800" b="1" dirty="0">
              <a:solidFill>
                <a:srgbClr val="0000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45249" y="4277382"/>
            <a:ext cx="8814448" cy="42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The Human Genome Project officially </a:t>
            </a: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begins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 in 1990 and </a:t>
            </a: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completes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 in 2003.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" t="7460" r="4210" b="3728"/>
          <a:stretch/>
        </p:blipFill>
        <p:spPr>
          <a:xfrm>
            <a:off x="2679427" y="1190127"/>
            <a:ext cx="6854053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876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419894"/>
            <a:ext cx="10765197" cy="515937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Results of the </a:t>
            </a:r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HGP:</a:t>
            </a:r>
            <a:endParaRPr lang="en-US" altLang="en-US" sz="2800" b="1" dirty="0">
              <a:solidFill>
                <a:srgbClr val="0000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2368" y="1131846"/>
            <a:ext cx="10685920" cy="4413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HGP has sequenced all of the DNA base pairs of human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chromosomes.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HGP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has sequenced </a:t>
            </a:r>
            <a:r>
              <a:rPr lang="en-US" altLang="en-US" sz="1800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3 </a:t>
            </a:r>
            <a:r>
              <a:rPr lang="en-US" altLang="en-US" sz="1800" dirty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billion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base pairs (</a:t>
            </a:r>
            <a:r>
              <a:rPr lang="en-US" sz="1800" b="1" dirty="0">
                <a:solidFill>
                  <a:srgbClr val="3366FF"/>
                </a:solidFill>
                <a:latin typeface="Palatino Linotype" panose="02040502050505030304" pitchFamily="18" charset="0"/>
                <a:cs typeface="Comic Sans MS"/>
              </a:rPr>
              <a:t>A</a:t>
            </a:r>
            <a:r>
              <a:rPr lang="en-US" sz="1800" b="1" dirty="0">
                <a:solidFill>
                  <a:srgbClr val="FF6600"/>
                </a:solidFill>
                <a:latin typeface="Palatino Linotype" panose="02040502050505030304" pitchFamily="18" charset="0"/>
                <a:cs typeface="Comic Sans MS"/>
              </a:rPr>
              <a:t>T</a:t>
            </a:r>
            <a:r>
              <a:rPr lang="en-US" sz="1800" b="1" dirty="0">
                <a:solidFill>
                  <a:srgbClr val="FF0000"/>
                </a:solidFill>
                <a:latin typeface="Palatino Linotype" panose="02040502050505030304" pitchFamily="18" charset="0"/>
                <a:cs typeface="Comic Sans MS"/>
              </a:rPr>
              <a:t>G</a:t>
            </a:r>
            <a:r>
              <a:rPr lang="en-US" sz="1800" b="1" dirty="0">
                <a:solidFill>
                  <a:srgbClr val="75EC0E"/>
                </a:solidFill>
                <a:latin typeface="Palatino Linotype" panose="02040502050505030304" pitchFamily="18" charset="0"/>
                <a:cs typeface="Comic Sans MS"/>
              </a:rPr>
              <a:t>C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).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HGP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covers about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99%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of the human genome's gene-containing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regions.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identification of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approximately </a:t>
            </a:r>
            <a:r>
              <a:rPr lang="en-US" altLang="en-US" sz="1800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20.000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 protein-coding genes in human. 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Many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of protein-coding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genes produce more than one protein product by alternative splicing of the primary transcript of the gene. Each </a:t>
            </a:r>
            <a:r>
              <a:rPr lang="en-US" altLang="en-US" sz="1800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ORFs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 produce more than 2 to 3 different proteins.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identification of more than 3 million human genetic variations, called single nucleotide polymorphisms (SNPs). 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generation of full-length complementary DNAs (cDNAs) for more than 70% of known human and mouse genes.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identification of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mouse genome sequence, published in December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2002. 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identification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of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rat genome sequence, produced in November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2002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0082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419894"/>
            <a:ext cx="10765197" cy="515937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Palatino Linotype" panose="02040502050505030304" pitchFamily="18" charset="0"/>
              </a:rPr>
              <a:t>Exploring the human </a:t>
            </a:r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genome:</a:t>
            </a:r>
            <a:endParaRPr lang="en-US" altLang="en-US" sz="2800" b="1" dirty="0">
              <a:solidFill>
                <a:srgbClr val="0000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86971" y="1273451"/>
            <a:ext cx="721605" cy="42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marL="0" indent="0" algn="ctr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2003</a:t>
            </a:r>
            <a:endParaRPr lang="en-US" altLang="en-US" sz="1800" b="1" dirty="0">
              <a:solidFill>
                <a:srgbClr val="FF0000"/>
              </a:solidFill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4" name="Picture 2" descr="http://www.sanger.ac.uk/Info/Press/gfx/031218_hapmap_30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" b="18488"/>
          <a:stretch>
            <a:fillRect/>
          </a:stretch>
        </p:blipFill>
        <p:spPr bwMode="auto">
          <a:xfrm>
            <a:off x="4464240" y="1717294"/>
            <a:ext cx="285573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://www.sanger.ac.uk/HGP/draft2000/gfx/hgp-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108" y="1718881"/>
            <a:ext cx="3224799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45" r="8672" b="4144"/>
          <a:stretch>
            <a:fillRect/>
          </a:stretch>
        </p:blipFill>
        <p:spPr bwMode="auto">
          <a:xfrm>
            <a:off x="7668196" y="1720469"/>
            <a:ext cx="35776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099563" y="1272186"/>
            <a:ext cx="721605" cy="42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marL="0" indent="0" algn="ctr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Palatino Linotype" pitchFamily="18" charset="0"/>
                <a:cs typeface="Arial" pitchFamily="34" charset="0"/>
              </a:rPr>
              <a:t>2008</a:t>
            </a:r>
            <a:endParaRPr lang="en-US" altLang="en-US" sz="1800" b="1" dirty="0">
              <a:solidFill>
                <a:srgbClr val="FF0000"/>
              </a:solidFill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30128" y="4065419"/>
            <a:ext cx="358190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marL="274320" indent="-27432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Identification of common genetic variation in 270 individuals from 4 populations (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Europe, China, Japan, and Nigeria)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579295" y="4059323"/>
            <a:ext cx="36665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marL="274320" indent="-27432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Whole genome sequencing and complete description of human genetic diversity in &gt;1000 individuals from multiple world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populations.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0864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419894"/>
            <a:ext cx="9601200" cy="515937"/>
          </a:xfrm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Palatino Linotype" panose="02040502050505030304" pitchFamily="18" charset="0"/>
              </a:rPr>
              <a:t>What is a genome</a:t>
            </a:r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?</a:t>
            </a:r>
            <a:endParaRPr lang="en-US" altLang="en-US" sz="2800" b="1" dirty="0">
              <a:solidFill>
                <a:srgbClr val="0000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98945" y="1204998"/>
            <a:ext cx="8115541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Genome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: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All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the DNA for a human.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Gene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: Specific sequences on DNA that can be expressed into proteins.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Human genome contains:</a:t>
            </a:r>
          </a:p>
          <a:p>
            <a:pPr marL="914400"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Courier New" panose="02070309020205020404" pitchFamily="49" charset="0"/>
              <a:buChar char="o"/>
            </a:pPr>
            <a:r>
              <a:rPr lang="en-US" altLang="en-US" sz="18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Nucleus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: </a:t>
            </a: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3 billion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base pairs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(</a:t>
            </a:r>
            <a:r>
              <a:rPr lang="en-US" sz="1800" b="1" dirty="0" smtClean="0">
                <a:solidFill>
                  <a:srgbClr val="3366FF"/>
                </a:solidFill>
                <a:latin typeface="Palatino Linotype" panose="02040502050505030304" pitchFamily="18" charset="0"/>
                <a:cs typeface="Comic Sans MS"/>
              </a:rPr>
              <a:t>A</a:t>
            </a:r>
            <a:r>
              <a:rPr lang="en-US" sz="1800" b="1" dirty="0" smtClean="0">
                <a:solidFill>
                  <a:srgbClr val="FF6600"/>
                </a:solidFill>
                <a:latin typeface="Palatino Linotype" panose="02040502050505030304" pitchFamily="18" charset="0"/>
                <a:cs typeface="Comic Sans MS"/>
              </a:rPr>
              <a:t>T</a:t>
            </a:r>
            <a:r>
              <a:rPr lang="en-US" sz="1800" b="1" dirty="0" smtClean="0">
                <a:solidFill>
                  <a:srgbClr val="FF0000"/>
                </a:solidFill>
                <a:latin typeface="Palatino Linotype" panose="02040502050505030304" pitchFamily="18" charset="0"/>
                <a:cs typeface="Comic Sans MS"/>
              </a:rPr>
              <a:t>G</a:t>
            </a:r>
            <a:r>
              <a:rPr lang="en-US" sz="1800" b="1" dirty="0" smtClean="0">
                <a:solidFill>
                  <a:srgbClr val="75EC0E"/>
                </a:solidFill>
                <a:latin typeface="Palatino Linotype" panose="02040502050505030304" pitchFamily="18" charset="0"/>
                <a:cs typeface="Comic Sans MS"/>
              </a:rPr>
              <a:t>C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) packaged in 46 chromosome.</a:t>
            </a:r>
          </a:p>
          <a:p>
            <a:pPr marL="914400"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Courier New" panose="02070309020205020404" pitchFamily="49" charset="0"/>
              <a:buChar char="o"/>
            </a:pPr>
            <a:r>
              <a:rPr lang="en-US" altLang="en-US" sz="18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Mitochondrion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: </a:t>
            </a: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16600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 base pairs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(</a:t>
            </a:r>
            <a:r>
              <a:rPr lang="en-US" sz="1800" b="1" dirty="0" smtClean="0">
                <a:solidFill>
                  <a:srgbClr val="3366FF"/>
                </a:solidFill>
                <a:latin typeface="Palatino Linotype" panose="02040502050505030304" pitchFamily="18" charset="0"/>
                <a:cs typeface="Comic Sans MS"/>
              </a:rPr>
              <a:t>A</a:t>
            </a:r>
            <a:r>
              <a:rPr lang="en-US" sz="1800" b="1" dirty="0" smtClean="0">
                <a:solidFill>
                  <a:srgbClr val="FF6600"/>
                </a:solidFill>
                <a:latin typeface="Palatino Linotype" panose="02040502050505030304" pitchFamily="18" charset="0"/>
                <a:cs typeface="Comic Sans MS"/>
              </a:rPr>
              <a:t>T</a:t>
            </a:r>
            <a:r>
              <a:rPr lang="en-US" sz="1800" b="1" dirty="0" smtClean="0">
                <a:solidFill>
                  <a:srgbClr val="FF0000"/>
                </a:solidFill>
                <a:latin typeface="Palatino Linotype" panose="02040502050505030304" pitchFamily="18" charset="0"/>
                <a:cs typeface="Comic Sans MS"/>
              </a:rPr>
              <a:t>G</a:t>
            </a:r>
            <a:r>
              <a:rPr lang="en-US" sz="1800" b="1" dirty="0" smtClean="0">
                <a:solidFill>
                  <a:srgbClr val="75EC0E"/>
                </a:solidFill>
                <a:latin typeface="Palatino Linotype" panose="02040502050505030304" pitchFamily="18" charset="0"/>
                <a:cs typeface="Comic Sans MS"/>
              </a:rPr>
              <a:t>C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). </a:t>
            </a:r>
          </a:p>
          <a:p>
            <a:pPr marL="914400"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Courier New" panose="02070309020205020404" pitchFamily="49" charset="0"/>
              <a:buChar char="o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20.000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protein-coding genes.</a:t>
            </a:r>
          </a:p>
          <a:p>
            <a:pPr marL="914400" algn="just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4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millions DNA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variants/individual.</a:t>
            </a:r>
            <a:endParaRPr lang="en-US" altLang="en-US" sz="1800" dirty="0" smtClean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marL="914400" algn="just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50% is high copy number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repeats.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marL="914400" algn="just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About 10%  is transcribed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(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made into RNA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). 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marL="914400" algn="just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Only 1.5%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codes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for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protein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(98.5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%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non-coding DNA).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marL="356616" indent="-356616" algn="just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SNP = Single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nucleotide polymorphism: DNA sequence variation in which a single nucleotide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A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, T, C or G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differs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between members of the same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species.</a:t>
            </a:r>
            <a:endParaRPr lang="en-US" altLang="en-US" sz="1800" dirty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  <a:p>
            <a:pPr marL="356616" indent="-356616" algn="just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SNP 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occurs </a:t>
            </a:r>
            <a:r>
              <a:rPr lang="en-US" altLang="en-US" sz="1800" dirty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commonly within a population (&gt; 1</a:t>
            </a:r>
            <a:r>
              <a:rPr lang="en-US" altLang="en-US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Palatino Linotype" pitchFamily="18" charset="0"/>
                <a:cs typeface="Arial" pitchFamily="34" charset="0"/>
              </a:rPr>
              <a:t>%).</a:t>
            </a:r>
            <a:endParaRPr lang="en-US" altLang="en-US" sz="1800" dirty="0" smtClean="0">
              <a:solidFill>
                <a:prstClr val="black">
                  <a:lumMod val="95000"/>
                  <a:lumOff val="5000"/>
                </a:prstClr>
              </a:solidFill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7" name="Picture 5" descr="File:Dna-SNP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38870" y="2070630"/>
            <a:ext cx="2701427" cy="33832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8136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19667" y="419894"/>
            <a:ext cx="9601200" cy="515937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How to read the genome?</a:t>
            </a:r>
            <a:endParaRPr lang="en-US" altLang="en-US" sz="2800" b="1" dirty="0">
              <a:solidFill>
                <a:srgbClr val="0000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98944" y="1924326"/>
            <a:ext cx="6699135" cy="333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8775" indent="-358775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lang="en-US" altLang="en-US" sz="1800" dirty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Genotyping</a:t>
            </a: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: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 Process </a:t>
            </a:r>
            <a:r>
              <a:rPr lang="en-U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of determining genetic differences between individuals by using a set of 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markers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Sequencing: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 Process </a:t>
            </a:r>
            <a:r>
              <a:rPr lang="en-U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of determining the full nucleotide order of a DNA sequence </a:t>
            </a:r>
            <a:endParaRPr lang="en-US" altLang="en-US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Palatino Linotype" pitchFamily="18" charset="0"/>
              <a:cs typeface="Arial" pitchFamily="34" charset="0"/>
            </a:endParaRP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Technology allows the study and comparison of both genes and proteins. </a:t>
            </a: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Bioinformatics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: </a:t>
            </a:r>
            <a:r>
              <a:rPr lang="en-U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is the use of computer databases to organize and analyze biological data. </a:t>
            </a:r>
            <a:endParaRPr lang="en-US" altLang="en-US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Palatino Linotype" pitchFamily="18" charset="0"/>
              <a:cs typeface="Arial" pitchFamily="34" charset="0"/>
            </a:endParaRPr>
          </a:p>
          <a:p>
            <a:pPr algn="just" defTabSz="91440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en-US" altLang="en-US" sz="1800" dirty="0" smtClean="0">
                <a:solidFill>
                  <a:srgbClr val="0000FF"/>
                </a:solidFill>
                <a:latin typeface="Palatino Linotype" pitchFamily="18" charset="0"/>
                <a:cs typeface="Arial" pitchFamily="34" charset="0"/>
              </a:rPr>
              <a:t>Proteomics</a:t>
            </a:r>
            <a:r>
              <a:rPr lang="en-U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: is </a:t>
            </a:r>
            <a:r>
              <a:rPr lang="en-U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Palatino Linotype" pitchFamily="18" charset="0"/>
                <a:cs typeface="Arial" pitchFamily="34" charset="0"/>
              </a:rPr>
              <a:t>the study and comparison of proteins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864" y="1081332"/>
            <a:ext cx="3657600" cy="5024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50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32751" y="4573462"/>
            <a:ext cx="4021015" cy="855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smtClean="0">
                <a:solidFill>
                  <a:schemeClr val="accent1"/>
                </a:solidFill>
                <a:latin typeface="Palatino Linotype" panose="02040502050505030304" pitchFamily="18" charset="0"/>
              </a:rPr>
              <a:t>Questions?</a:t>
            </a:r>
            <a:endParaRPr lang="en-US" sz="4800" b="1" dirty="0">
              <a:solidFill>
                <a:schemeClr val="accent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3" name="Picture 4" descr="File:Circle-question-blue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687" y="1336880"/>
            <a:ext cx="3200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59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4744</TotalTime>
  <Words>522</Words>
  <Application>Microsoft Office PowerPoint</Application>
  <PresentationFormat>Custom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1_Office Theme</vt:lpstr>
      <vt:lpstr>Genetics Engineering (Zoo-455)</vt:lpstr>
      <vt:lpstr>Introduction to the human genome project:</vt:lpstr>
      <vt:lpstr>Time line of the human genome project:</vt:lpstr>
      <vt:lpstr>Results of the HGP:</vt:lpstr>
      <vt:lpstr>Exploring the human genome:</vt:lpstr>
      <vt:lpstr>What is a genome?</vt:lpstr>
      <vt:lpstr>How to read the genome?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Abul Farah</dc:creator>
  <cp:lastModifiedBy>Dell</cp:lastModifiedBy>
  <cp:revision>686</cp:revision>
  <dcterms:created xsi:type="dcterms:W3CDTF">2018-08-30T08:39:54Z</dcterms:created>
  <dcterms:modified xsi:type="dcterms:W3CDTF">2024-05-13T03:06:27Z</dcterms:modified>
</cp:coreProperties>
</file>