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  <p:sldMasterId id="2147483821" r:id="rId2"/>
    <p:sldMasterId id="2147483863" r:id="rId3"/>
    <p:sldMasterId id="2147483877" r:id="rId4"/>
  </p:sldMasterIdLst>
  <p:sldIdLst>
    <p:sldId id="293" r:id="rId5"/>
    <p:sldId id="316" r:id="rId6"/>
    <p:sldId id="324" r:id="rId7"/>
    <p:sldId id="322" r:id="rId8"/>
    <p:sldId id="318" r:id="rId9"/>
    <p:sldId id="332" r:id="rId10"/>
    <p:sldId id="317" r:id="rId11"/>
    <p:sldId id="329" r:id="rId12"/>
    <p:sldId id="321" r:id="rId13"/>
    <p:sldId id="328" r:id="rId14"/>
    <p:sldId id="331" r:id="rId15"/>
    <p:sldId id="327" r:id="rId16"/>
    <p:sldId id="308" r:id="rId17"/>
    <p:sldId id="323" r:id="rId18"/>
    <p:sldId id="33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>
        <p:scale>
          <a:sx n="78" d="100"/>
          <a:sy n="78" d="100"/>
        </p:scale>
        <p:origin x="-3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0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7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5" y="2362200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5" y="4300591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F9CA-1BA1-41FA-9757-CDE86F0627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398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53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53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0D65-7BC4-48A3-A50F-61B3F8496A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087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7DBB55C-366C-43B2-9738-E7B4F3DF1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46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35B0-62F5-4B2F-B3EF-02FE4B5E8C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5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48446FD-B02E-487B-85DC-1DB789471F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51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47D5-E539-4952-8EBC-99C34B7580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7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6" y="1859785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893A-9305-4434-8168-8A7813F4B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80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9E2A-B2C6-44F2-875E-83E7BD258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7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13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0B11-E5B5-47E9-89D1-AEAD8EA93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70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F015-DD80-439B-AF9A-0FF5F6BFE2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30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52" y="5359427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52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77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1DBD-E864-4867-A0F6-C331FE771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31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9E18-4B4A-4DDF-A3E3-682ACBF9B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59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A2A7-403A-404C-B0D8-B000A69BB2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88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19" y="2362201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19" y="4300566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0676-24AA-404F-A452-EADF90E817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98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50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72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22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4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82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16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7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73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4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6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29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49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5" y="2362200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5" y="4300591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F9CA-1BA1-41FA-9757-CDE86F0627D0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48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53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53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0D65-7BC4-48A3-A50F-61B3F8496AEE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54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85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63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93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63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63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93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86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88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6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59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0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665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5" y="2362200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5" y="4300591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F9CA-1BA1-41FA-9757-CDE86F0627D0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711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53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53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0D65-7BC4-48A3-A50F-61B3F8496AEE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3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9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9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3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77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77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F6E383B-A461-4122-989B-26C83068BF77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8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6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File:Gemini_X2_generator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2/24/Electroporation_Cuvettes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title"/>
          </p:nvPr>
        </p:nvSpPr>
        <p:spPr>
          <a:xfrm>
            <a:off x="1582650" y="2955417"/>
            <a:ext cx="9026769" cy="541338"/>
          </a:xfrm>
          <a:solidFill>
            <a:schemeClr val="accent6">
              <a:lumMod val="20000"/>
              <a:lumOff val="80000"/>
            </a:schemeClr>
          </a:solidFill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Genetics Engineering </a:t>
            </a:r>
            <a:r>
              <a:rPr lang="en-GB" sz="4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(Zoo-455)</a:t>
            </a:r>
          </a:p>
        </p:txBody>
      </p:sp>
      <p:sp>
        <p:nvSpPr>
          <p:cNvPr id="5123" name="AutoShape 9" descr="data:image/jpeg;base64,/9j/4AAQSkZJRgABAQAAAQABAAD/2wCEAAkGBxMTEhUTExQWFhUWGBoaGBgYGBgdHhwdGhwZGhwcHBkcHyggHhsmGyAcITEiJSkrLi4uHB8zODMsNygtLysBCgoKDg0OGxAQGywkICU0NCwsLCw0LDQ0LC80NCwsLCwsLCwsLC8sLCwsLCwsLCwsNDQsLCwsLCwsLCwsLCwsLP/AABEIAKgBLAMBIgACEQEDEQH/xAAcAAADAAMBAQEAAAAAAAAAAAAEBQYCAwcAAQj/xAA9EAACAQIEBAUCBAUDBAIDAQABAhEDIQAEEjEFQVFhBhMicYEykUKhsfAjUsHR4RRi8QcVM4JykhYkYxf/xAAaAQACAwEBAAAAAAAAAAAAAAACAwABBAUG/8QAMBEAAgICAgEDAgUEAQUAAAAAAQIAEQMhEjFBBCJRE/AyYXGhwYGRseHRBRQjQvH/2gAMAwEAAhEDEQA/AIrw1wKtmSKjqzk7CCf8AYv8t4Kga8xUSig5Egt9tsI+F8fzVPLpRVwoVQPSoB++BHrsWl2Zj1Yk4UA0kp8zxHL5Uf8A6tIFtvNqCT8Dl+WJTj3Fq1S71GPaYH2xvzVeQBhNxBpIGDCyTbwzNEsBNsXmSq+gYiKPDyAGGKXhNRtMYji4SyiGRFSDhlkcuUEYU5LMlbYdqSyzjNm1jMancGzeXkEjE5mMrV1enFjSpWxqq01XfDk/CJR7ky1KoaTsdqYGqe8i2E2XzXq6Yr6dRHerSOzpHzIAP54muE5YGooI/EJ9gb/lOCvdQJR8Wb/T5dRcVKo9XtvH9Ixu4HpdAaikrMAASWO+kdT+gwD4lqNXzbLstMST0AVdR7mbAczHXDrIZxKWWNZVEhW0AnYADSvy0E9b4Aa/UymOrk//ANR8xWCoKZFPUGUqg9QANl1i8XJgQMR/AqJU33m87zi447lPNNMtMM7C/RSon2gThLUyijOMx/8AGT5h76oMdpZgMVzAG/zMNVs6/SbuI1tVKD0xy3jtH1HHWXy6VaT1EOmXYJTAmwJG5NjYn2GInPcEZiG0koWgkfcgd4waZAYLKYj8DUAtYO49IP6Yu8/4roFwqL6hFxy6YXeJ+HLl3dKKGGjTpG0ja3MmcB+GPD2batTDZWpodl1MRA02JMn/AGnEJ5CxFZMRJnRchmarVsvVK6S7DWNpFoYjlYj740eIbll1iAy6ovsxsfiDg2ppQI+qNNVywkEgEgd5vthNmKlAsXVKrA/Vb6rGL8zNsULoR515jCo3/wCzSXf0ztzMxf5xtr5x6mYeiWAoJcx+KNwe2Ba3GaMq/lTpQAFmAmBzHSd/bExn8yFHlJToiW1yQSSYtB5cvknA5NiRSJZ+JeHotEJS0IHjWbAuRcAH+UdMC8Uy8ZOlSFRQQupl6s1wPYT9zhf4Y4g4bXUVX9Gn9qx+MOHzYYoyIBpsPQP/ALTN9+fTHPfK1y+GgP3i/wALVTlqVRzdixkiJMWAHb++Pj8Sq1QalZhAkrTVoMd+g774G43TLAqRvJPpgzPWbfliXzGWYGdRDHfoQLXHQd8OXKWFGGU8x74dr1mWq9IpTpg+tmZieexuftAx6rxbMIjVfNq+WDGsfTPaTJ+MK0zVQUvLUwDEmOnP9PtjXxGtVZBTaNKD0gCx5kz1w3mJVQrJ+IqtdmRirqFJZqiSIHTnJNh3OBBVuPMoIpI1LAMsL7XgjGNLIwFIAg7+qJ9xh3wvPgNVq1EuQFRNwBYAT0AGIGU7Mo2OoppVlQFqQfzZEM/4LbKOvfkBhNmc1UaoS7Eu5gk9J2H9cWlahSYl19BC6QqgkQYJJbrJ/LCuhwJXqKFM+mb2JM9MCM+/dIFHiS5Q1ah99/mAAOvIDB1UtTBp0oBkauYHdjzI+wwzyPAHVxph2WSQDN8BJwmr6wF1F2iIuT/zfDnzq7cb1CxrwF+Yqq55ihpqSwJNzz/mbsDa3bAqZWgB/Ed9X+xQQO0nng7OZQ03CrBPTqR+oH5420K70RoCKTuxP8x3+1hhoyAdRZQk+6MqFPGFamcE5QXnBGdgD3wUVA0oSJwpz9E79MOMrV641cTIKkDElwzgdTWmnDzJ0QDGJLwrmIqaTizqgg4tpBGWVy4OHNJIWMJ8nUOGLZiBfCnTkCIwGtwt64UThLns+G2OPZpi6GDhPleHOTFySbDETSgSE7mWRRjWYg30NE9iD/TBHDKRp5ioxEqG6fz+oflb5xY5HhyqFby1So6jWIsBFxB2B+84x4vUWkrOMuroBqYywawidMbBQL8r254pjskRByeJM8U4dUKFwR/FIdjHIABV9i2on/16Y3U62Xby1Dq9QFJSeTEaoAsek9sIeIZ3J1wxyxqUqyrOi5UgXIJmGBHfpgvJZFDTp1IFJ6erSwUG0abkHrJ35DCqJIhlhUK4plnpUyzAx6yJMn1AyOluwxhnssKdCkIl3ZCzdEVQf1n9jDdMyxVVraKqGxIAH95vGPcY4YK1JQrhtJUgwBEHmIMCLRgiNQVzcYq4bQNNhTZgulC3qFgdGx5X1Hc4Z5WrladGDCsx1FSQVPQDe3YXwHxDhDub6zUWwJ2iNlnl2tuPgU+E6jkMzAcv063j9J7SSCfIhh7m7inilEYvSCq1g4uZAEAASYIk3gc98JT4kq1bEm0gXMC1toB/P32w/o+G8rTPrJaNzA/Sfi284OXJUBHlU1tzN+5sP77zgi6qNmGEZupK5WlWmRT23Ijn7AGfnDXL+FqjJqkSfm0nmfnb88VGSkEA01C8io2w8pUIEzP7nFo6N0YLIV7nL83wtEBGoA8gBvG0RvG1vyvhWaKEyFYnqwgR1sbRjpHEeEJrB3nreL8pwLmOFIBb0zv1I6SMZs2SiRG4wncm+B5ZQNgVn1DmPYdMX/DcpSK7AjrhJT4avIT0E7W+/PDnKEofj7YzIVuzLyj4MLzPCaTggKATiL8QeGtN9E9xuP74vaeYU9serqGWDh5CEailcgzjFXhxTcSPtH254FOX1ERYdTt7Y6fn+HLeVB7/AL+cTGe4NDa02m45YQdTT2NSfy2QRoDEgHYjaf7YIyvBFb064vcHbvfDarlFKiAFYCYk9P1jBPDsvqMCCYMj7Xk4EMRKMR5vhdSkdIEhtzytjHL8Oru5cCY5jqeX+cNs5l2LaRMgSBPf6e++PvDM41JTYiTfsRscHq4A3J4UmVnATadQg7z97e2BaObqUX1CQ0MNiYkXgHFnm6pP8WmB5g6izdZHUYAoZilWYion0g239JmR2g3HseuGKL8yXUg6zvrLEyZsSOnfl1wPVqzFuQ5z+eLn/sNNK2l11UjMMd4P4T0I5HsMasz4Dk6kfUpAIO1toPfDVSCX3U05rhRIZkQrp+oRb4OFNS4IO4xTeFvEWuk1GpdokHr2wLm6AqBiU0stj/fEXMwJVh1MisQeJkqZ5AmN8bkTUMUSotCgVYXqdRyxqyvDEKSDhqZg9kQf+4AvUkKT+VXB5HHR0cVaQYYheP8ADoBI3wb4P43H8Nj2w7sRuPIG6lrkCRvgbjmcAEAwcMacRIxJeIMg0lpN8IZmB9sY91qbaXGyqRucHcH4o1RlQqRLAE9JONfgfgJqOA49O59uf9vnFfxPPUcopGXpp5kW6wbCWaNInvywOPBkY2TEEsNkw7iCipVOk6YH1arEbRHvF+3eMTvF83WR9NN29J+q5ubx125Rtzwk4Kc4rK1TRVRtRs41iTqY9Dc7CDyBtgzifFKOoB1rImzMKcqBaZhy3wYI+MOZa7ijXKF8MprSBBWmFE+Y5Kg9bndpnngXj/iBaiClTpTT5Mebd1AtPcXntjbxHOUqqucu3mN6ZUlgy6diQTb33P6j5emmeTVpXL1lYytwjW5/B3H54modxvwCqAtNWWGViTPMQbHkd9o9ueKKhmqKDSoE7yY5n/kcoxzHi2cq0WCER5ZBBIBMcwTzEbfnhjw3OVHeVvqiQIMzzB+ehFuUYkleZ0nzwQb8trYTZ+mzW0+kb2/sd4/Zwpy/FCJp2Dq0GenYweo6cvliOJtpCgwzD1HmJtt1xCR1CDkeIkzlOoGjUdIksVJuOUzft0tgfJ8eqIdDAkT9Qg2mB7XkfGGPEiCqoWLE3gH6rEi4+SD1i3RBxDhukhHhDF21AnYEEm5G46b4xZAVN+JuxuripX5TxCjCAADeB1j988HDjCEagT7iPsO2OUrmChqK7ljquZPLZhNxad+o74Jy/GSqgKSDqIMAbnpy/wCe2FFGG1MvudJbPGTeZEyTt2FtvzscDf8AcFP1AD+v7/fXEfQ49tqgi3O3K33j9xBmVz6OCpMNNjMbQJnrt3/MYzuGOzGBQBKbI1JM3v32/f8AbDBczfSb9CPtz/ZxHpnGpsJ+I35/n+9tj0zfmCRB5ra23QidueBDMoi8iC47r5i0iOcY+0uMTA58x7de+EVHiFoYzJ2IBO3XY++F+YqhW1KxiSYvH3335flilZroyfT1K6txAbHbnb9cLq9Qb9eU/bCnMV9aSrXjt8iP6YBTiZFibxHOPzuMHsy0sShTKBl9Pc8vtgbJDyqgY2B+/Q4GpZ0g6hHY9e1v0wXWztOrAJ0tzI2I6HocUDejDdT2I+amjiRGqN/64W8Q4dJOmP3HPC1OImm2hgYtpb78+fL74b0s1JQm8iCRPS0YPlRiKIiJqZDEXAb9eXwdsC5Th3l5mk52b0mZ6d8PuKrETcTcbG5xjn1DUjYyt1PcXj2wwZaguTx1A6+SqoxBmFaQR742PnDTOnS552PXFNlKi1KaObgqP2cBZo09R2/PDlykRJe+5xjw/moZW2gjHWc5laZoLmuYUT36g44Nw3NFWjHQf++VRlaeXawN+8EyBh+ZPcN/lFMuxKbxXllq0UdFxI5VXE6cUWUzBrUlp6tLr9J5HscJa/GXR2pVKQ1DcrgMbsg411FtyRTQEVZriJmGXErm3anV1rtjrH/blrUlOixFzzxLZ/wjUqE6YVOrYcM69nUH02VMh9ooxj4e45rQAnbFFQyprKHUArJEmNIggXuD1Px3xK8K4FSy6lmcsRIG8auQAG5w+y3F6dOkKLnSdepiBH1EkRAudMWtcYfhAf3DqbGNCo5yqOtUsD6IA1r5cGSqxpP0gnoJgQZxPeIazlmqB2JYEA25hjpYESZG3SOuxOe4sKsUqXLTuCNRnpfaD9/kps1msrQctUYsxklEPpBsIkHeIO/TGgAIsCaMjmVpqNUF3jyfWRJkW0rcXsWPMR77eH1XqqYZldQViT8yTF5B6ERbc4nOJ11d2NBtC7kLMHp059B/TBvh1KmuxLOTtEzAtvN74VfPuA6eYz4owqAa001ksugwwDbHUIIn/Hp2AozVdKKqrPUKMXLm8qbACbgwCZPtyOGXEFJiQTWXuxMCxEQF2ABBjflvgLLRq1q5V51bQFiViD1mbAxHUXxsxxmpaLyE3UOI+Y48xQQVGm0AxPQ9bWvhZwfizUalRf5pCzf4A6j5MdcMsxWSqii3mC8LYEk7gcvawnbCxssfqpjVyI3mL7bgkT89MM+oPEJV+Yw4LWLubnvcC0SsEwBIHX9Yw2zeeX/UAU9TAAXYczPQAj43mPeRaoyLqU2NnHUdxHI/rPLG/h1ZkAqelobSwJ36SDf59sTRllY9/wC8GrXAFPSElS5JN7ED3jVt1ON9aqCS1TUxi25+ZmfnrhDwOq2twbDzGMSdySbH2tPKRityGTkgs8wZjpE2E7LsPjAPuT8MlfES+XOqDqSdu9iDz/xhQ9dCVCliFA1nuRaB/KBb4nnhp4u4qgzP0h9AAAmFm+/X/OJzOLWrSyxTJgwhgGNhI/5OFKtdzSHJEb0hEDUAH+kzNt/jn98GrUFOoJexHLn0v++eJ3IUlcahMr9akwQZ64a5cI4EatSk2a/Tf5k4jrCVrlVlq1OoILGDG94PSP3vjIcSFOqoBJBEdI+/Pp8DCPJOUYCBBueUW+xwTnc0qVUPUHbuP12xjfFupoDR1nqgKg02uYMe/wCz+eMsvmlZdJaTPIg35WNgP78twPw1ShZGgqTA52k35e+NdfLlWMWhiV2BMyTf+Wf+MKAuDVTCjmlQkcp6i5k3tzi+MMyFa+07z22+++MMzUm9xp3gfsY1uh0hhvG1/wBicGR5ljuY08yR9JtPMm8gX72wQufuCJF7D+WOsbjAyMGhTHufttjRrKPO+4PPr0IxfEGS47GeAaGHpN/aenQ4pshUBSQZiIjce4nEJVr+ZZQfp3j9nHuGcYeiZ73/ALYHhYgtudSqURUVQeXL/PXGrL5JlnUJA5HocLeH8fRyIIkiSD7csPkzwaF3nfkQML6sNEOpqA+HyYqUZhka3sf8Y25rhVQsSrGO2PnEF8mslUGxhWPXocUVGtIBHPvhuIBuz1Mzjc/NOUy1RYanRLN1OKTLcNzVZV8xVUjmcSGU8d1qZ0Kqj3GCk8U16zQ1QqO1sbymQtYA/WM4p3Oj5LhSoAHqeroMCeKMzRpVA+5O+FHA1vq1FiRzOF+freZW8neCd+uFnDkZve2vyisyhqB6jrPeMzTX+Ekgi2MeE16+YpnMZgxSkhEFg0bsx307juQekE3inh9aWT2lwPzOMuMUjSXylQFaagBZA1DSDNrwX1k87Hrh3pceNrPdfMXi4gHgPyhHDXZmDSFpCxYgfIsLm24sBGGOYo0gjVRTUknSnpEsxsCft+WEmUp5ryRXbQaVOLCxkyIEzBiCZH9y/wCCq6hqld5CfQrbBoGlTynrH3x1BkWtQ+JEUcSpeQFoUyPNdZq1CT/DHPfYRHviD8TZOl6Y1ifpZiJb/cFgnTOxJE8hh7xXiyvmH13DMC//AMFAMdwzwI798T9TOs9Vq1cSAQY5W+imO/tyntjn/UZ2sxhFdQfgyMWidLLzXlG9ztaRty+cUWV41mUGjKjWYH4ZCxJmSTDb37YR8MzBpqSILu1hvck2gyIvz7dcdC4Pwry6QRpNRzqcwSZJmJ+Iw3mKlESdylOuG/iPqM+qeR+dueNHimi3pq002UeYL8vpI6EQfyPMYquMUSqk3CaTLLuCLD1cvxTt/dNleL+hlIZbG+kC5I9xce8zjFkzFltR1JjWm3JulnW0D1A9yATE3/r3vgzLs5IAbSGAuAT6gAPVzBwRQ4KS2oFQKmw/DvAB/lYzY/BGHfD/AA+QLsAGEgEC55zfSBsJHuDhX1gDqaSg8RIaDXJ9VvVG5nmOo6x1POcD6BTZTJZG+sGxBtb7Xm2xnF/l+HbEQQdusHUAVj6pjnvHLAHHuCHy5ADINyB6hPM82Xn+XXDEzAmolhUkeH5lUepP0yGva0CwFj1+SO8OeJ8Z8qkWB9bG17y35EWie3c4R5mi1F0OqdQgaSeR9E9d55bD5XPVNWoI+lAOc/cgXsIkKRIuL4YdC5YXkYOZAL1FLSfU0/3vOPUK9IetXqU45BW/tHTDjMUZU6bxyjnt1O3uducX15DghqkAsxEST6WE2stiZuPuImQMLXICLMcw4xa9QBtat/E/ESpUtzgzYnocGUcxLSp0ltj0YcjzuMUieD0tIdtt9Q9p0ie1pvblOGOV4DRBvQBi/qn5liRYcz+uJ9UESgkjsxmNSh4g/iA5MLH2x7MZmSJP4R05W/pjog4Jlbk0qcSC230nYkSd+Q7XOMsx4cybeg0UEGLNsTsdxLf7VBxWq6hxFknL01YbiOfQASRzmDjKozTsYIsO8DnHzGHtDwxQQ6abVKZgwslovf0NLT84DzXAqyamUhgIBZR3O4Inn8YzPjKmx1GhgZL1Mzp2F/79euM6FY6Ssbm2/aYA2v8AfAXGkdSSAIG1sBPXfR5nMQIwwY+QuAWoxxVDC4BP/PXpj7Vpl117fv8Af3wMuaZgGHzsf3GMsrmKiEq2zDffrgeJkuYU6hG9+p/P7/2wPmWOq0X3BB5c/tN8YVsw+oAC87n3gX98bSpAkgaoPfn/AHwQFG5RNiZ08+VjTIuIjtiw4RxzzQIP8RYk/wCOuIVMyYOocr++N+SzoVgyHbliPjDSrnVqebFak67GAfnqMbMnxNwgHSxmf7Yj8txMKwdW3EsCf3bDdq6tDFh6hI9sZOJUxGVROFVsuGvzwtq1mRvbDfK1Aw7415rK69xcY74MWZReGeKmBJxuzNfTmBUW5LAwO+EGWylRBI2x0/wV4T1JSzNXudJ/I/bCM7hVLRGdqSU/F6fm5cL+JlsOc+2+PuW4YDGZc6i3qOmIuLbi3+fnB/8AofNenUDMppksgAsbRftyEd8EcRpur6yzhFmVVT6rXliY0+wwv0KlUv53A9OOKWfMQcRctpRSo1Ow0uN++0TGlo3674lOPeI6zNUohSlNCAoM/ggSRteBhr4hy/8AqilTLkqmokrB1q5uCALx0O/tjZxPLpRILquoiWEST7zy7WxoZx+ETRd7nPKx9WoyZiYBvG142vgLO5hqjAjlYQsAcrAc8NcxlqlZ6nlGKakQCDAmdpGCeE+HWZvpZj1iB3O3Tt0wksqbJjgpM28B4eSEdrLTI2BME3nuYva4AGKx8/qqHenT2DEhdQ2JO7fbtjMGnR8lDLuSCKSAMzEi7EQSBIF+nTGzMZWoSNS08vP46rJrHKVRJabDnywk+ptaUd+YwYa22oBn6hqajTuiABT6oA2ljux7XvtgCrw52MFW1cvSAd+TOR33E2xVUskqLOtqkWmSuq3X6o93jtgLLanq+VRRUZv9okKd2LDe3IGDA64yWwGpPbehNfAuDl1OoFVJ25xz2AEzF474oK2VCIGMCLXKgSIjtM2nfoMNMmgT0Ag6AoJmeXMkyDF/nvhb/qqQpNmKswmpl1SANBIXRNixuZvuR2wzFhPbSc62JjVeEYhHaFZiSNKnTpEkudbSZ+L9JDfPaGKM6sqvoYzMvY6FOoszAXI0z6gLQcDZnhtfPqtSvVOXy9RQRSSSzCSRq5QYVoM4U8V8EU1h8pWqJWUkhnYwSAdV+RY77+2NTYkVPdqZmfkaE2cZ4SKy1KSgA3Kc9LCbW5co74j+AU0+gkhpYH3ZguoAepogkqen2dcF4uzTRq+irRgESx9MWOpulrARzJMiVfG6EZklD9cVo+m5WJ1ARM/rhTElSp8R2E0Y14lw8BPSfQR6dUAQJAgNUnYSZA5e+GXhLLgICd4kmJE2O4e19U9L7FsT2Tr1KOlj6kj1kBlOqDdhE/iMxbDevxRdXn04ZTZpZgV6evUWAJK7iPzxktvw/v8AxHuJbplliwM3H/jEyLxE7xy/CNsaKuUA9QnYG1JYjbp9IN/fCrI8bmL1fcOW2nWfsCYP/qMN8vnC0iMwYtZ22I9PP2uPV1jDFyVBCFZ5qWwioI//AJU7TfUe52B2vzxqejUsJYQLaqa+mOdvxn/17dzyhIBK1Zj8VVlGobX2HwSp54xeoi7FR+KWrKI/CbXvHI29sR81CORZ8ohYidItbU0CZu2oepv9vblg+gpG28WEARG3pGw/9vjC/M51KYB1IzLqH/mELYkQWBvESYm/MYXUuLvVQmmvptGpGYSeYCDQ4JtJII+MMT1CnUnAw3jPDKVUN5ihTf1gpOw3E3G3fHMOM8Iei1Wk0HoR+oxZcV466fi/+1Qqd9iANNiIv1wt4nXFWmDEMhgj0WUmJ9NvqmI5TYQZIuOwJGx6kbwXMidD7/oR+5w1rhrMNxG32/fzhVxXh8etLX/z+uD+G53zEgj1KbienLEyC/eIlW8Gb61KxIW45T3O+PlFImLmTOMxmdTADdj+SwT+dsbi28c/a0b/ABhQsdyy0X+QZJ68o98CIgEiIwyzObBMYVcRzyrYRJ/ttGNCAmCWEOR1tBvH9YwZT4y6gLOwxMZNigNRjc7D8re2Ba+ZM77++GnACYovFf8Ao3pnqORGGVCszQIk8sLBWZbA26YbcK4iyOKgA1DrjSwuLnQOF8Po0qQr5mFj8B3PSR/TFD4R8WLms0qgaUCsAncRBI9ptjla8RNWoWrsT06D2GG3h9lp5qlURoAcTflthC4gpszGVCvud4qVinqhQI67N0A2xI0OPV6deuazApUqDyRqB9ABJlR9IHcDG/iGbaiAy+ubkG4OIrinFV1FxQYu4I0knT0+fyxMmQNQUzULAMOzNQ0q1WvS0lKh1HSQJMmZuPmeo64l/EfEMxVqA1BpWBJ025x69oPzjbW4myuCTSo07HSyqTsCReWN/wBBhBmONA1NGXRq7sb6pCk8vSLnFKzeISY/mVnC8wFGpiNKi7FmCibjciw/Ywzy+efMIPJqCjSgh67TJUfyqeU7Mb9MTtPhmiK/En1ERoyyQBPIFR9I9749xXiBzJALimiCFoiQJP4bD77nGM4Q7X4/b/f+Ju+oMQ13HOb46EBoZMFRMVK7H1ud41ntNumMKXHUp04pg1JUg67ajzYv9RXkBYb4TZYVW0kkxfYR/mPffc43UcjLENaxIEz21aun9sOXGAbMzPkLTfW4yur1MzagAEU9NgB0nrjpnhfIeVQavVhWKktz0qt9IjmtwT1tFsRfgPgC1KxqkBhTaFEWJGxJ95PsBi04jmfV/pVYlEp6qmwEEwqdfUQ25mFOGDGCeriWYzHj6Rk3J9LuEBkn0hyqkAC0KpIvzvgDx9mVTJVUQ72KiDpUWi3KP82nCXPcV8ysaIDGmn/k1tqDX0qo6KxkmZMKb3wu8XZtUybBAF0lSSoIGnV6h7abR2OHqvkDqUT4lnmOIKVRgZGhWgi4hViw58wMTeZ4oBqksNwoIIImQSL+32OEfhjjAq5VAWYvT/hkmNNrA7SZEffG/NVjAOokTYTJaOc8h22wn1bj6XCN9Knv3FvHaxTM0aw06mJpObbX7zaCZ54mvE/ESuYUggwgkGYuWtfsYwyqqDXphTIpk1apvYn6RJi8XixjpiX4jRNWqXZT6iTa9hYbW/zgPTIKF/H/AMhZTTmpXcG8R0a1M0qxCsRYtNyLC4uAN47YHyWa8l2RirKSYIuLx6hpg8pEbwLYQZbwq7ki4+NUdZIsI/rjYPD1RAYqkREAc/aCcX9DECQD34l/VJqxKrLtBlYWDy5c4kQYiJ1C977YY5XOOAIDMecO/MaogTBAvvf3GI7KV8zQsyFl6xy5727fOGlDjqfjMSDOodYm7TuZMjthGXA36xqZRKWnm2/lBNj6ixv/ADAekjUI7QfcYGzvG2X0qqE8lCggdgCJ+LYU5rxChWNYv/UybC3/ABNsMfAOXGYzgYCVpKWM9TYb9zPx7YznFxUu40I/6pOgZVcC8Mu0VM0xJNxTFgIiIA3YHlhlxfMKoOhVWQBqgCI3Mv2uszNzikrkBORBAiBOqdgeRuZnniO4uDU1rDc1PoDEljcEgkAhRYnabwDcAD5kRrMi61Qu5N7sSO/qMAzb6pFzEOvTGjPPUp02KCGjTpEQNgZAEfSF5kzg3OOurV6oMEMRIhiYkbaYiQP93QYKyNOoGHl0vMgQZaY6AcotE849sabrcHI1CSFSrm29Plg89z2N/wAsaozVOf4cE72PPtjpvCOHIr1KxeQ/WIAE2FsMGqUZBOi49M3kTy54o+sF0FmcJ+c4tT4jmlYs6CQNyCIHbGOa4zmRFgoIx2HiNOnA0BTqBg6dQtuDf9xhY3BstUklVJG5ACmf7/4w9PU4zsrAKEeZySrxetFo9xOBaXEmDaiNR63xe/8A4nrYtTMqDdo5dxzwNxnw8tOAUgQfVyJgmBjYuTHdCKN+ZK1eNE2Km2AK+eZjOKlOC5eok6oIie02E8onCzP8D0OVMH5wYK9SpqqrgrJrAx88vG2IGLkhOUFMkh7d8F8J4azV1p0mnUYB6YUquCuC8VOWq6x3HtNpHfAH5g/TUuCx15naG4UvlxVzFTSoAJ1qL84hZP3xFccy9F2KZVcxmH2jU7R7gGB84+Vc0+YRCCdH4mnn7D9TffGXFuOOtJcvlyaSRPotPUkjcnCHdC1KKnWyZcONfZ7v8CLv/wASKrqzdWjllm6CGqHtpXn7kYzoZyll4GRp6dVjWqGXO8hRsD7Ce+E1CGMPLcyZ/UY+tXWTqAWLLA5f0EYLgT+I3Oe2Zm/KGU0YsDLhmYkgmWMXuR9IHPngpEFy9zftvcmwEDt+uEB42lIELETz/U98LM5x92Npg/mepnfDQsVuWXmlfVtJEMxjfaLyBfp/TB2X8nd3Y0gJqOCoBA2VEm/vfnjntPP1Z1fi2BZhY9hjWTmKuwlR+EEx98UVWTc6nR8Za28rLr5FFBchkGlDEsQ1mckQDPwdsaKnGRfXly2skqGqN9K/TcNcm7HULFzsMRHD84cshZ8m7ExAa6Rz3kyeo2vgDO8fFVmYpptA+r0i0xBk3Ewf6DEq+pdASyXxD5PmU6noqVKgZm1ekqVVVAvHpgi+B85ximyupbUrAqQpsNUi52XfcxviQbikTGqG3F78udxbvj1HirzIEkWvpBG/Qd5xYJC0JXHcLyGarZN3anDqwixkEbzO4IgwY5fOD/8Av9WpZaOlp+pnlRveOZmcKhmKrHYC28f2jGJytepE6iDuNvy54WyBttUMEjqMFrqEKIxLEg1aljqM3uftbDnw6ApJChtRO9jYTcH8M88LOHcK1ak2AI/iG0e82/T88PaGWenqdQpCMZbWstaAJAt1hhFueE5StcRLG9yx4PRCLUsKYYAiFQqBzsAD2M9ueGNDIJBWiVd7Sek89pDcv+MDeGKQSiVdlAO8tYf/AC5A8sHZnMlFqNTRkH4iNjEgkG/ODuOvXHIDkuQP9GLyJXcxznAKLgSkHchdpv8AVsDf2wj4j4KSqIdApAJ9MXA6bAxYH3w+TNtUbTJYG53BPqMCLxEc4m+D14uqJocSFkEnaJi+5/LBHLkQgDuDhycDR2JxbiXhYU3IUyOV+nK/P2x0H/pdwrycv5jC9Qlr/wAq2Av3JPyMKOMZe71aahtZOkD1BB/8rX3tjoGWQUaaKJUU00gwsg6YBE2M+/yOb/Vu7ouM+e/6f7nQwhTbCY5zOD1bEqNREk3iQBIHbpF7c8THGnVVemoWQADBqFi9Qi5m5YKARM/G4e5/MKhB1ErS9RkidXxvJMWHW+I/i2dd2BckH6mIAADt6U9xEnnv8C8S639/f/Ed9/f38xXnWJ+kbn0wPkQuwkCRzMsMfeEFkqAqaYKh2AYC+nTYHcRAHxjCs5Gx2+k3tG0dogg9R3wFloaoAXAiYBmJtefffGlVB1MvqTSyw465eqghNME6VJ3IvNoPMgi22PLwlGoqS5CUiXIAkj2Ii2354AGY8saWCzq+pTEiCBcRck9t743Z1mpBmotKshBETPWPY/rOFnGQAqmv5nPTIQ25nwvxFRCPSeV1TFQbnvHI4DqVkVQrLUmRuSNUSJAibTO/TE3VcNcn6duW29jacVfBK6sg1nUoEKzm87rBjae/LDWwjH7ljw/LRnuI59KSU1pBizi5DfiFyCJ364Q5nPlni5UTqVj06G/UwcPM1whmVmZlJYQSSIHztPfnbCjJZelTZofXabESIJmCPgW64ZjVVF+ZG3F+Spi+uifLJ3Jg9j3wxy1TLBbCq8/i0z23+MDeJUUKoUAaz9UyY6Ede+AKNJwNK1FQLaC495F9r4cAGFyiSOozz+ToPWZGinJ9NQbEHacKOM+Ha1E2h15Fb4FWlWzC0vJV3YCGCgnbnbF34T8D5pyHqVDSTmv1H2j6R+eByZlxC2MZomc3VThrw7wrmsyf4dJo/mYEKPk7/E47vkPC+VonUtIM4/GwBP3i3wMGowtphlM84ixNx+WMGT/qg/8AQf1MsKB2ZybI/wDT3NU0YCsbj6QLT7nCap4P4ijhalSjTDSAWO/wCcdqzYdqcowW++kmw6at/fCSvwqv56VZ1rsYJFj/ALZIjY23xnx+vdrLESO4GgJzCp4HratBzINUgmFQxsDc9Nr4wq/9Pq2pB5pdXBJYWC/Ix1TjNCqCFpBDKgHVPpm+w5/OAaiKXCD1ikAG+tm1MbC1ojriD1+U9GL5Le5z7/8Az9aZOpgxEEXAMdTJwqq8IR29JHoFyASBHMkkfkMdL8R8ArVSNBWxknZ9rDVzvttGMfDfAvISp5ylYBLOSDO+wE7D7zg09YQnMtZ+IXIXVSFynhtA1PX6hUMyskBbgmNye0Yv+D8LpUwKRRvLFyh33gOpUXnodoONmbp0vIWtQlyCIKADT/NYggdPnAVXxDVouaYosxgHUx3JgCwsL9+WFvky59D+0shQLlFm+HZerSd3oCVXYiTI5CDe0bYjavhTJGztpmArU2DAkjUFYGT2tikyPGKdSq9Bg5ZFGpVIYamBmDYG0yOWE3E+KZdWFKqtRUp1BqBQED06QC/L1EXBO3LBelORbXf38RbWOpK8Q8IozIEWdSj1EiCZZSV7iLje/LGdHwwVOhVVnBAJUSAGm8ixNu/LFbSr0XpslMUUEekAIwJDGFECymbk9MYcHzi0aeYYMUKnVBHpM2tJFxfn98aXyOAQD1Lx+oRn4mSeY4SUUldBcH1KSbRbkehEjvjXl6whfUqwPUCQSpDXI/mtus7RiszeWbMLTq6komp9QCyxUMpR4H4v6HCWvk6FFncrW9CtYqLPMLty2N5+oYvG/Ib2Y59dRhSSmafneYrJqaTpgxDD5A3CnCXiObpliE1QwUksCuoiTIAtfa4541F5YWIkqQonSe+knltG3e2NuXy38Qu5IKuDPpIUbx3IHIbwcEuPiSTF8rj/ACNUOqXZWZQOsqxAMGbwb9jM4o84qJYfR5ZVxPpsJFv5oFrc8R/DsqwZCKhWnqbSyg3Jgwu1m6G0g/J2drAqyaidqkSTuAAS5i8/hHIHGV8VuKOvv/EInUIq5pvMMrAUjQJGraF0hYJkk/THI4ZEhy71nEN6fLAJa8QJicIcrXCLrckktChTAi15jfYT0ws4pmn16yxUt6lC3jeDawMHflHLDziv9fmZ6sysORDV8ulOdAJ1a4sEho0gWuY9vzpOJHQC3p9AmIJufpHtMR8xiL/6fa2NaqxZmX0iYAuRMAfG9v6Hcb4izxT0kebWZfqiQkc9x772GMw3lKnda/n+f2nRwLSXA+KVLLTgwF8yqSv4Rsp+JN/tyxP+Y7NrIlmJfuJ9Ki4uBc2/5z4hxA1KlYJqhtFJbchuI5gAe+B6FfmLQdUTa8KgtcXA5xY41VxE0A2ZlnCoMQQBz7C32kCJiPnCJcz5b1hfba2xN/m+DeN58HSsS35mIHq7mN+eENVSzkkwCbxbtjRgTVmYvVN7qHiWHDcwq5ctFgwEMNUzAJJ6ibYzoZh61N9IemFWXAWVgemQDsZ6d8K8pm1WnuB6vUHkggbenYdbdsHcMpOJbzUpgqYRbkjlJAj5JnF8aszntUAp5YP6iTqHJSBMzG/TpfGynwqqfQqs0TqhhFhMYPy2WeJJVgVJBCwO62P9rja+NC8eqamVWCJpMWuLWPfDOZN8YwX5mzMcDqU6Ot9VzuZi/L/OF2eyrFqcBQSpI0kXM9R8fbBuQ4tUAisGqJFgWNgb279OmB8y6uw0UoAMhpv252Pc4FeQO4UAzFEoxNc6mGyibe84V5+pSZpQVAI5/P5Yp+Oorqmkl20kEnYARueoJxI16MMRt7bffnhuNrFyrn6Q4N4do0KemkgVR0m/cncnvhnR0qFEEdLfrgSrmtIBiWMCBc/cbDGmlRd9NYAo4MFWJgjYdh12x5Wjk9zH9/MhyV1GvmCf1/5wlzFJqetqLKxY3RusxOobQOxxp454iXL1kptswvAmDMAE9MbEztMIaeoBjuBcrq2G35YoY2Rb8GQvZmtKWYqqi1ha+rTF723uB+d8NKVHQDIgWgbRa8DrhYtSrTg1CTZvQouQvTbcfnODuH5k1V8xqZX0grqHSbRgcg6XVfl1+8mO6s/vFnF6rMyrRZQ6kahGo9eRnnhklNQJJGo9LT172woNPRWDoqqz3ZHaCJJAJYGBJiBEk+xwyrVtB1kpsZYgmIvYAH0iBgmSqUQV7JMWeJq9RaTCkw1WkQfQDbVaLjueeJbN5/L0fLIqu7avWA0BibAtzJPMLyHthk/F61RXmoqILlgDJHSJnbTePxYmKOW/1DKaNFKdRSQ2on1Esv0qdh+mOhhw8VIfx8fzGI4PUpMjrp1aVNChp1SxcBGCKbnntb8x84x8T8PqVdOjZTG59QbSVkm+qYPOw+MbafDGqEa6lVCqsoja31ARYyOfK5xso5cPQh6zi+oXAfbSvq32A98KDhXD3uPKe2pHcLzVSlXNIMfMsViBMG8ytxHbljGnxWrqd3Wq+uAdQ9Ejedyf64O8N1UNZqVVJMFfOWZABMlt7x+mHHD6QCeSWNKiHHlNciopEhZ2DQf7bY3nIA+1+P7fl/xEEaideHirqqLrgEgilCoLyN7iJ+cG1smujy9SOGZgV+oAKCIBsVbXEkn4wlnW7ayykGykgKTtGkWN4BN8V1DglHVqZWBZSRp0yGK20yI2va04bk12Zlb2m+p7K0PMZKNI6lpaZcT6DH0FSButrk9Yvg3iXCqLVyaret1XSqkgwpjUevq5nAFemcuumnTVTLCdfrJMCNQ7NItj7nga6q1JkqPSCatcyCCZKnnJHK1hjAysH5BqB+/8zUmYMPmfeM8GZWVqckurUwGYEBY/sD7nCNchTOWZigaoWgMs6bkAFoMC3PFN/qaSU6a1UcFTKzq/D6VuSYMGee+ITiOdcGogYqmogJyB2N723+Yw3AzuOPx5+YwkDcP4hxIPZAxCrDLuAVsHVgJ74Bp5wkEqRBOxWQCbW/fMY00ZQB0qXk7DY7E7bRgulmUqsvnt6gWLHYRyiO18auIUUBqUPd3MajaWD1GPUemOtwNj/nBuTYlS1NS9RiAEi0HcyD9XxyMYns1nTJGrUGJuxBIEysnfn1x0fwLwzy6X+qq2GmEvEgger+g7e+E+qyjFj5H+ksYuZoR34S4Y9GiS6gO51ETJkxpUsBJ9+8YD8QcEoyrqwpshe4ErLAk7mBJPv2wyy/Ew6swuFYjcAWUQJJuZ5fpgTiNEsBJ2BJsTdhAGxOx2DXk44+L1DBiSO/v/AF/abkx8CBOW5ui1NUltUlmj073ECCR+Y62wN5LIxWDC7kKRsI5jmOX+7eRih4hkTTIpkE6aZJgx9VgAYiZI9MfcicKOJqEqaIE6So9IFgNyP5p59htjqJk5mOK8RYko1dnOs26DsNh9sM+GrqpgiJn1f0sRhNNhB5+3TDHhzhWnra3Pf/NsdZhrU45JNmNWyqmSYYEQCbXvc2uRcjGlMyY0ahpHqvY7R97i3fH2lmGdpsvO1rGx/v8AfGed4PV8y6oSQGGkgErNyAffCwR0YIuE0KhrMqgQqgqB8Ez/AJwqNFw5BXlzG43kdsM8mNAFxqki0QRMb8rjl/XA+e4xUHoAUcgRcge/9cRO6EuEUyKSy5BLQY3i/wBsfKnEEUsUGktAFpA3nCla7NZzbnPXuZwK4JBHKYn7/r0wfD5gxpTzbAMqfSFM89yJM8tsL6NMVBqLHeNxgui/lo1EEFXX1NEabSfywEeJhPTRRNI5uLk8zvib3QhACfoStK1F0geXz7dI+cEZjiAVTcbmTc7WsN9+ePY9jy7GrEUDUUZfh9KqwDMakjVDi0hp+IuIx84nmKlMhqSoyhr+m8RvP5Y9j2JiyHrx8Sm8xfkPGXmVgugkkR9P0g9Yk3w3y2XKhyjESZAabRvE2Hvj2PYb6xRjbivULHvuLeI5I1D5VJwWks1p3EagdyQNp6YFr5ykKnkVfMGtdAvFon8P0qLT1Jx7HsH6ccyEPUZQHumrOVcolKm1qZIsdIkoCJnfthVUWlWSoUDB1hqRkAs5LQxEWEW09hj7j2H40pOdm42hVRfS43VamlWdZYlKlOdIkbC31c5XawO2BcjwwZh18qoVYS3lVD6ghAvIJ9OwA3vj2PY1MoxqxXVRd8mowVcuyGpRV5pqb3gdDbmcb8q+gUroy0yGZSbwTFu4t7CMex7GgLyG5kDHlKJvEa1KnkpTD02aKZQgP6QJJsSATa198FZ5m8sGs7LVSD6TfT+FWWLGLmd4Ptj7j2MeRAjBF+/EPOLXcnc1xXzX1RrdzINpMEC3QWGHmTzRbWKWjL7aiTqMzeJP64+Y9hmfGoWL9OnE6MV5vxSzlwZ1sulQCTeTDEGQLXt2xNZiq7W1lhqv6tza5PPrj2PYciKvU0zflnLTtAHOPkz+9xgetKlreoLBtO97x2x7HsENExqjUVUNRqKrGQWQGT1IW3xbHU/F3ivykXLqsFbWa1wdKjrePYA49j2Mvq0D5kDdUf4m304/8bH8xDPC+YigKZDl01Mw5s5vfoLg9MMPOCyAwbmw5liYCkRYTa8Y9j2Obixq7kH7+/4EbkNRRxLNgF9RuAQ1pkgam5+wEggTz2xAeIa4ZnqJYQ0GZuTp3iO/aRz39j2OhgxhWBH5QXY8TJzL0wLML7+3L74Ny1hMkmbbWHM9ZjH3HsdVpzYb5AEEw1rRM3/r/fG3iNNidVwCAok7Acrd8ex7Ge9iAWgFDME21TBgfn8/GC2rGm2giGiCed97/wBsex7GgjdQpor0m0mBa1/fYdtsCoGUzNzcf09sex7EU3BmuuzC6mZXt1OE5FQ/Ss9dt98ex7BCWs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5124" name="AutoShape 11" descr="data:image/jpeg;base64,/9j/4AAQSkZJRgABAQAAAQABAAD/2wCEAAkGBxMTEhUTExQWFhUWGBoaGBgYGBgdHhwdGhwZGhwcHBkcHyggHhsmGyAcITEiJSkrLi4uHB8zODMsNygtLysBCgoKDg0OGxAQGywkICU0NCwsLCw0LDQ0LC80NCwsLCwsLCwsLC8sLCwsLCwsLCwsNDQsLCwsLCwsLCwsLCwsLP/AABEIAKgBLAMBIgACEQEDEQH/xAAcAAADAAMBAQEAAAAAAAAAAAAEBQYCAwcAAQj/xAA9EAACAQIEBAUCBAUDBAIDAQABAhEDIQAEEjEFQVFhBhMicYEykUKhsfAjUsHR4RRi8QcVM4JykhYkYxf/xAAaAQACAwEBAAAAAAAAAAAAAAACAwABBAUG/8QAMBEAAgICAgEDAgUEAQUAAAAAAQIAEQMhEjFBBCJRE/AyYXGhwYGRseHRBRQjQvH/2gAMAwEAAhEDEQA/AIrw1wKtmSKjqzk7CCf8AYv8t4Kga8xUSig5Egt9tsI+F8fzVPLpRVwoVQPSoB++BHrsWl2Zj1Yk4UA0kp8zxHL5Uf8A6tIFtvNqCT8Dl+WJTj3Fq1S71GPaYH2xvzVeQBhNxBpIGDCyTbwzNEsBNsXmSq+gYiKPDyAGGKXhNRtMYji4SyiGRFSDhlkcuUEYU5LMlbYdqSyzjNm1jMancGzeXkEjE5mMrV1enFjSpWxqq01XfDk/CJR7ky1KoaTsdqYGqe8i2E2XzXq6Yr6dRHerSOzpHzIAP54muE5YGooI/EJ9gb/lOCvdQJR8Wb/T5dRcVKo9XtvH9Ixu4HpdAaikrMAASWO+kdT+gwD4lqNXzbLstMST0AVdR7mbAczHXDrIZxKWWNZVEhW0AnYADSvy0E9b4Aa/UymOrk//ANR8xWCoKZFPUGUqg9QANl1i8XJgQMR/AqJU33m87zi447lPNNMtMM7C/RSon2gThLUyijOMx/8AGT5h76oMdpZgMVzAG/zMNVs6/SbuI1tVKD0xy3jtH1HHWXy6VaT1EOmXYJTAmwJG5NjYn2GInPcEZiG0koWgkfcgd4waZAYLKYj8DUAtYO49IP6Yu8/4roFwqL6hFxy6YXeJ+HLl3dKKGGjTpG0ja3MmcB+GPD2batTDZWpodl1MRA02JMn/AGnEJ5CxFZMRJnRchmarVsvVK6S7DWNpFoYjlYj740eIbll1iAy6ovsxsfiDg2ppQI+qNNVywkEgEgd5vthNmKlAsXVKrA/Vb6rGL8zNsULoR515jCo3/wCzSXf0ztzMxf5xtr5x6mYeiWAoJcx+KNwe2Ba3GaMq/lTpQAFmAmBzHSd/bExn8yFHlJToiW1yQSSYtB5cvknA5NiRSJZ+JeHotEJS0IHjWbAuRcAH+UdMC8Uy8ZOlSFRQQupl6s1wPYT9zhf4Y4g4bXUVX9Gn9qx+MOHzYYoyIBpsPQP/ALTN9+fTHPfK1y+GgP3i/wALVTlqVRzdixkiJMWAHb++Pj8Sq1QalZhAkrTVoMd+g774G43TLAqRvJPpgzPWbfliXzGWYGdRDHfoQLXHQd8OXKWFGGU8x74dr1mWq9IpTpg+tmZieexuftAx6rxbMIjVfNq+WDGsfTPaTJ+MK0zVQUvLUwDEmOnP9PtjXxGtVZBTaNKD0gCx5kz1w3mJVQrJ+IqtdmRirqFJZqiSIHTnJNh3OBBVuPMoIpI1LAMsL7XgjGNLIwFIAg7+qJ9xh3wvPgNVq1EuQFRNwBYAT0AGIGU7Mo2OoppVlQFqQfzZEM/4LbKOvfkBhNmc1UaoS7Eu5gk9J2H9cWlahSYl19BC6QqgkQYJJbrJ/LCuhwJXqKFM+mb2JM9MCM+/dIFHiS5Q1ah99/mAAOvIDB1UtTBp0oBkauYHdjzI+wwzyPAHVxph2WSQDN8BJwmr6wF1F2iIuT/zfDnzq7cb1CxrwF+Yqq55ihpqSwJNzz/mbsDa3bAqZWgB/Ed9X+xQQO0nng7OZQ03CrBPTqR+oH5420K70RoCKTuxP8x3+1hhoyAdRZQk+6MqFPGFamcE5QXnBGdgD3wUVA0oSJwpz9E79MOMrV641cTIKkDElwzgdTWmnDzJ0QDGJLwrmIqaTizqgg4tpBGWVy4OHNJIWMJ8nUOGLZiBfCnTkCIwGtwt64UThLns+G2OPZpi6GDhPleHOTFySbDETSgSE7mWRRjWYg30NE9iD/TBHDKRp5ioxEqG6fz+oflb5xY5HhyqFby1So6jWIsBFxB2B+84x4vUWkrOMuroBqYywawidMbBQL8r254pjskRByeJM8U4dUKFwR/FIdjHIABV9i2on/16Y3U62Xby1Dq9QFJSeTEaoAsek9sIeIZ3J1wxyxqUqyrOi5UgXIJmGBHfpgvJZFDTp1IFJ6erSwUG0abkHrJ35DCqJIhlhUK4plnpUyzAx6yJMn1AyOluwxhnssKdCkIl3ZCzdEVQf1n9jDdMyxVVraKqGxIAH95vGPcY4YK1JQrhtJUgwBEHmIMCLRgiNQVzcYq4bQNNhTZgulC3qFgdGx5X1Hc4Z5WrladGDCsx1FSQVPQDe3YXwHxDhDub6zUWwJ2iNlnl2tuPgU+E6jkMzAcv063j9J7SSCfIhh7m7inilEYvSCq1g4uZAEAASYIk3gc98JT4kq1bEm0gXMC1toB/P32w/o+G8rTPrJaNzA/Sfi284OXJUBHlU1tzN+5sP77zgi6qNmGEZupK5WlWmRT23Ijn7AGfnDXL+FqjJqkSfm0nmfnb88VGSkEA01C8io2w8pUIEzP7nFo6N0YLIV7nL83wtEBGoA8gBvG0RvG1vyvhWaKEyFYnqwgR1sbRjpHEeEJrB3nreL8pwLmOFIBb0zv1I6SMZs2SiRG4wncm+B5ZQNgVn1DmPYdMX/DcpSK7AjrhJT4avIT0E7W+/PDnKEofj7YzIVuzLyj4MLzPCaTggKATiL8QeGtN9E9xuP74vaeYU9serqGWDh5CEailcgzjFXhxTcSPtH254FOX1ERYdTt7Y6fn+HLeVB7/AL+cTGe4NDa02m45YQdTT2NSfy2QRoDEgHYjaf7YIyvBFb064vcHbvfDarlFKiAFYCYk9P1jBPDsvqMCCYMj7Xk4EMRKMR5vhdSkdIEhtzytjHL8Oru5cCY5jqeX+cNs5l2LaRMgSBPf6e++PvDM41JTYiTfsRscHq4A3J4UmVnATadQg7z97e2BaObqUX1CQ0MNiYkXgHFnm6pP8WmB5g6izdZHUYAoZilWYion0g239JmR2g3HseuGKL8yXUg6zvrLEyZsSOnfl1wPVqzFuQ5z+eLn/sNNK2l11UjMMd4P4T0I5HsMasz4Dk6kfUpAIO1toPfDVSCX3U05rhRIZkQrp+oRb4OFNS4IO4xTeFvEWuk1GpdokHr2wLm6AqBiU0stj/fEXMwJVh1MisQeJkqZ5AmN8bkTUMUSotCgVYXqdRyxqyvDEKSDhqZg9kQf+4AvUkKT+VXB5HHR0cVaQYYheP8ADoBI3wb4P43H8Nj2w7sRuPIG6lrkCRvgbjmcAEAwcMacRIxJeIMg0lpN8IZmB9sY91qbaXGyqRucHcH4o1RlQqRLAE9JONfgfgJqOA49O59uf9vnFfxPPUcopGXpp5kW6wbCWaNInvywOPBkY2TEEsNkw7iCipVOk6YH1arEbRHvF+3eMTvF83WR9NN29J+q5ubx125Rtzwk4Kc4rK1TRVRtRs41iTqY9Dc7CDyBtgzifFKOoB1rImzMKcqBaZhy3wYI+MOZa7ijXKF8MprSBBWmFE+Y5Kg9bndpnngXj/iBaiClTpTT5Mebd1AtPcXntjbxHOUqqucu3mN6ZUlgy6diQTb33P6j5emmeTVpXL1lYytwjW5/B3H54modxvwCqAtNWWGViTPMQbHkd9o9ueKKhmqKDSoE7yY5n/kcoxzHi2cq0WCER5ZBBIBMcwTzEbfnhjw3OVHeVvqiQIMzzB+ehFuUYkleZ0nzwQb8trYTZ+mzW0+kb2/sd4/Zwpy/FCJp2Dq0GenYweo6cvliOJtpCgwzD1HmJtt1xCR1CDkeIkzlOoGjUdIksVJuOUzft0tgfJ8eqIdDAkT9Qg2mB7XkfGGPEiCqoWLE3gH6rEi4+SD1i3RBxDhukhHhDF21AnYEEm5G46b4xZAVN+JuxuripX5TxCjCAADeB1j988HDjCEagT7iPsO2OUrmChqK7ljquZPLZhNxad+o74Jy/GSqgKSDqIMAbnpy/wCe2FFGG1MvudJbPGTeZEyTt2FtvzscDf8AcFP1AD+v7/fXEfQ49tqgi3O3K33j9xBmVz6OCpMNNjMbQJnrt3/MYzuGOzGBQBKbI1JM3v32/f8AbDBczfSb9CPtz/ZxHpnGpsJ+I35/n+9tj0zfmCRB5ra23QidueBDMoi8iC47r5i0iOcY+0uMTA58x7de+EVHiFoYzJ2IBO3XY++F+YqhW1KxiSYvH3335flilZroyfT1K6txAbHbnb9cLq9Qb9eU/bCnMV9aSrXjt8iP6YBTiZFibxHOPzuMHsy0sShTKBl9Pc8vtgbJDyqgY2B+/Q4GpZ0g6hHY9e1v0wXWztOrAJ0tzI2I6HocUDejDdT2I+amjiRGqN/64W8Q4dJOmP3HPC1OImm2hgYtpb78+fL74b0s1JQm8iCRPS0YPlRiKIiJqZDEXAb9eXwdsC5Th3l5mk52b0mZ6d8PuKrETcTcbG5xjn1DUjYyt1PcXj2wwZaguTx1A6+SqoxBmFaQR742PnDTOnS552PXFNlKi1KaObgqP2cBZo09R2/PDlykRJe+5xjw/moZW2gjHWc5laZoLmuYUT36g44Nw3NFWjHQf++VRlaeXawN+8EyBh+ZPcN/lFMuxKbxXllq0UdFxI5VXE6cUWUzBrUlp6tLr9J5HscJa/GXR2pVKQ1DcrgMbsg411FtyRTQEVZriJmGXErm3anV1rtjrH/blrUlOixFzzxLZ/wjUqE6YVOrYcM69nUH02VMh9ooxj4e45rQAnbFFQyprKHUArJEmNIggXuD1Px3xK8K4FSy6lmcsRIG8auQAG5w+y3F6dOkKLnSdepiBH1EkRAudMWtcYfhAf3DqbGNCo5yqOtUsD6IA1r5cGSqxpP0gnoJgQZxPeIazlmqB2JYEA25hjpYESZG3SOuxOe4sKsUqXLTuCNRnpfaD9/kps1msrQctUYsxklEPpBsIkHeIO/TGgAIsCaMjmVpqNUF3jyfWRJkW0rcXsWPMR77eH1XqqYZldQViT8yTF5B6ERbc4nOJ11d2NBtC7kLMHp059B/TBvh1KmuxLOTtEzAtvN74VfPuA6eYz4owqAa001ksugwwDbHUIIn/Hp2AozVdKKqrPUKMXLm8qbACbgwCZPtyOGXEFJiQTWXuxMCxEQF2ABBjflvgLLRq1q5V51bQFiViD1mbAxHUXxsxxmpaLyE3UOI+Y48xQQVGm0AxPQ9bWvhZwfizUalRf5pCzf4A6j5MdcMsxWSqii3mC8LYEk7gcvawnbCxssfqpjVyI3mL7bgkT89MM+oPEJV+Yw4LWLubnvcC0SsEwBIHX9Yw2zeeX/UAU9TAAXYczPQAj43mPeRaoyLqU2NnHUdxHI/rPLG/h1ZkAqelobSwJ36SDf59sTRllY9/wC8GrXAFPSElS5JN7ED3jVt1ON9aqCS1TUxi25+ZmfnrhDwOq2twbDzGMSdySbH2tPKRityGTkgs8wZjpE2E7LsPjAPuT8MlfES+XOqDqSdu9iDz/xhQ9dCVCliFA1nuRaB/KBb4nnhp4u4qgzP0h9AAAmFm+/X/OJzOLWrSyxTJgwhgGNhI/5OFKtdzSHJEb0hEDUAH+kzNt/jn98GrUFOoJexHLn0v++eJ3IUlcahMr9akwQZ64a5cI4EatSk2a/Tf5k4jrCVrlVlq1OoILGDG94PSP3vjIcSFOqoBJBEdI+/Pp8DCPJOUYCBBueUW+xwTnc0qVUPUHbuP12xjfFupoDR1nqgKg02uYMe/wCz+eMsvmlZdJaTPIg35WNgP78twPw1ShZGgqTA52k35e+NdfLlWMWhiV2BMyTf+Wf+MKAuDVTCjmlQkcp6i5k3tzi+MMyFa+07z22+++MMzUm9xp3gfsY1uh0hhvG1/wBicGR5ljuY08yR9JtPMm8gX72wQufuCJF7D+WOsbjAyMGhTHufttjRrKPO+4PPr0IxfEGS47GeAaGHpN/aenQ4pshUBSQZiIjce4nEJVr+ZZQfp3j9nHuGcYeiZ73/ALYHhYgtudSqURUVQeXL/PXGrL5JlnUJA5HocLeH8fRyIIkiSD7csPkzwaF3nfkQML6sNEOpqA+HyYqUZhka3sf8Y25rhVQsSrGO2PnEF8mslUGxhWPXocUVGtIBHPvhuIBuz1Mzjc/NOUy1RYanRLN1OKTLcNzVZV8xVUjmcSGU8d1qZ0Kqj3GCk8U16zQ1QqO1sbymQtYA/WM4p3Oj5LhSoAHqeroMCeKMzRpVA+5O+FHA1vq1FiRzOF+freZW8neCd+uFnDkZve2vyisyhqB6jrPeMzTX+Ekgi2MeE16+YpnMZgxSkhEFg0bsx307juQekE3inh9aWT2lwPzOMuMUjSXylQFaagBZA1DSDNrwX1k87Hrh3pceNrPdfMXi4gHgPyhHDXZmDSFpCxYgfIsLm24sBGGOYo0gjVRTUknSnpEsxsCft+WEmUp5ryRXbQaVOLCxkyIEzBiCZH9y/wCCq6hqld5CfQrbBoGlTynrH3x1BkWtQ+JEUcSpeQFoUyPNdZq1CT/DHPfYRHviD8TZOl6Y1ifpZiJb/cFgnTOxJE8hh7xXiyvmH13DMC//AMFAMdwzwI798T9TOs9Vq1cSAQY5W+imO/tyntjn/UZ2sxhFdQfgyMWidLLzXlG9ztaRty+cUWV41mUGjKjWYH4ZCxJmSTDb37YR8MzBpqSILu1hvck2gyIvz7dcdC4Pwry6QRpNRzqcwSZJmJ+Iw3mKlESdylOuG/iPqM+qeR+dueNHimi3pq002UeYL8vpI6EQfyPMYquMUSqk3CaTLLuCLD1cvxTt/dNleL+hlIZbG+kC5I9xce8zjFkzFltR1JjWm3JulnW0D1A9yATE3/r3vgzLs5IAbSGAuAT6gAPVzBwRQ4KS2oFQKmw/DvAB/lYzY/BGHfD/AA+QLsAGEgEC55zfSBsJHuDhX1gDqaSg8RIaDXJ9VvVG5nmOo6x1POcD6BTZTJZG+sGxBtb7Xm2xnF/l+HbEQQdusHUAVj6pjnvHLAHHuCHy5ADINyB6hPM82Xn+XXDEzAmolhUkeH5lUepP0yGva0CwFj1+SO8OeJ8Z8qkWB9bG17y35EWie3c4R5mi1F0OqdQgaSeR9E9d55bD5XPVNWoI+lAOc/cgXsIkKRIuL4YdC5YXkYOZAL1FLSfU0/3vOPUK9IetXqU45BW/tHTDjMUZU6bxyjnt1O3uducX15DghqkAsxEST6WE2stiZuPuImQMLXICLMcw4xa9QBtat/E/ESpUtzgzYnocGUcxLSp0ltj0YcjzuMUieD0tIdtt9Q9p0ie1pvblOGOV4DRBvQBi/qn5liRYcz+uJ9UESgkjsxmNSh4g/iA5MLH2x7MZmSJP4R05W/pjog4Jlbk0qcSC230nYkSd+Q7XOMsx4cybeg0UEGLNsTsdxLf7VBxWq6hxFknL01YbiOfQASRzmDjKozTsYIsO8DnHzGHtDwxQQ6abVKZgwslovf0NLT84DzXAqyamUhgIBZR3O4Inn8YzPjKmx1GhgZL1Mzp2F/79euM6FY6Ssbm2/aYA2v8AfAXGkdSSAIG1sBPXfR5nMQIwwY+QuAWoxxVDC4BP/PXpj7Vpl117fv8Af3wMuaZgGHzsf3GMsrmKiEq2zDffrgeJkuYU6hG9+p/P7/2wPmWOq0X3BB5c/tN8YVsw+oAC87n3gX98bSpAkgaoPfn/AHwQFG5RNiZ08+VjTIuIjtiw4RxzzQIP8RYk/wCOuIVMyYOocr++N+SzoVgyHbliPjDSrnVqebFak67GAfnqMbMnxNwgHSxmf7Yj8txMKwdW3EsCf3bDdq6tDFh6hI9sZOJUxGVROFVsuGvzwtq1mRvbDfK1Aw7415rK69xcY74MWZReGeKmBJxuzNfTmBUW5LAwO+EGWylRBI2x0/wV4T1JSzNXudJ/I/bCM7hVLRGdqSU/F6fm5cL+JlsOc+2+PuW4YDGZc6i3qOmIuLbi3+fnB/8AofNenUDMppksgAsbRftyEd8EcRpur6yzhFmVVT6rXliY0+wwv0KlUv53A9OOKWfMQcRctpRSo1Ow0uN++0TGlo3674lOPeI6zNUohSlNCAoM/ggSRteBhr4hy/8AqilTLkqmokrB1q5uCALx0O/tjZxPLpRILquoiWEST7zy7WxoZx+ETRd7nPKx9WoyZiYBvG142vgLO5hqjAjlYQsAcrAc8NcxlqlZ6nlGKakQCDAmdpGCeE+HWZvpZj1iB3O3Tt0wksqbJjgpM28B4eSEdrLTI2BME3nuYva4AGKx8/qqHenT2DEhdQ2JO7fbtjMGnR8lDLuSCKSAMzEi7EQSBIF+nTGzMZWoSNS08vP46rJrHKVRJabDnywk+ptaUd+YwYa22oBn6hqajTuiABT6oA2ljux7XvtgCrw52MFW1cvSAd+TOR33E2xVUskqLOtqkWmSuq3X6o93jtgLLanq+VRRUZv9okKd2LDe3IGDA64yWwGpPbehNfAuDl1OoFVJ25xz2AEzF474oK2VCIGMCLXKgSIjtM2nfoMNMmgT0Ag6AoJmeXMkyDF/nvhb/qqQpNmKswmpl1SANBIXRNixuZvuR2wzFhPbSc62JjVeEYhHaFZiSNKnTpEkudbSZ+L9JDfPaGKM6sqvoYzMvY6FOoszAXI0z6gLQcDZnhtfPqtSvVOXy9RQRSSSzCSRq5QYVoM4U8V8EU1h8pWqJWUkhnYwSAdV+RY77+2NTYkVPdqZmfkaE2cZ4SKy1KSgA3Kc9LCbW5co74j+AU0+gkhpYH3ZguoAepogkqen2dcF4uzTRq+irRgESx9MWOpulrARzJMiVfG6EZklD9cVo+m5WJ1ARM/rhTElSp8R2E0Y14lw8BPSfQR6dUAQJAgNUnYSZA5e+GXhLLgICd4kmJE2O4e19U9L7FsT2Tr1KOlj6kj1kBlOqDdhE/iMxbDevxRdXn04ZTZpZgV6evUWAJK7iPzxktvw/v8AxHuJbplliwM3H/jEyLxE7xy/CNsaKuUA9QnYG1JYjbp9IN/fCrI8bmL1fcOW2nWfsCYP/qMN8vnC0iMwYtZ22I9PP2uPV1jDFyVBCFZ5qWwioI//AJU7TfUe52B2vzxqejUsJYQLaqa+mOdvxn/17dzyhIBK1Zj8VVlGobX2HwSp54xeoi7FR+KWrKI/CbXvHI29sR81CORZ8ohYidItbU0CZu2oepv9vblg+gpG28WEARG3pGw/9vjC/M51KYB1IzLqH/mELYkQWBvESYm/MYXUuLvVQmmvptGpGYSeYCDQ4JtJII+MMT1CnUnAw3jPDKVUN5ihTf1gpOw3E3G3fHMOM8Iei1Wk0HoR+oxZcV466fi/+1Qqd9iANNiIv1wt4nXFWmDEMhgj0WUmJ9NvqmI5TYQZIuOwJGx6kbwXMidD7/oR+5w1rhrMNxG32/fzhVxXh8etLX/z+uD+G53zEgj1KbienLEyC/eIlW8Gb61KxIW45T3O+PlFImLmTOMxmdTADdj+SwT+dsbi28c/a0b/ABhQsdyy0X+QZJ68o98CIgEiIwyzObBMYVcRzyrYRJ/ttGNCAmCWEOR1tBvH9YwZT4y6gLOwxMZNigNRjc7D8re2Ba+ZM77++GnACYovFf8Ao3pnqORGGVCszQIk8sLBWZbA26YbcK4iyOKgA1DrjSwuLnQOF8Po0qQr5mFj8B3PSR/TFD4R8WLms0qgaUCsAncRBI9ptjla8RNWoWrsT06D2GG3h9lp5qlURoAcTflthC4gpszGVCvud4qVinqhQI67N0A2xI0OPV6deuazApUqDyRqB9ABJlR9IHcDG/iGbaiAy+ubkG4OIrinFV1FxQYu4I0knT0+fyxMmQNQUzULAMOzNQ0q1WvS0lKh1HSQJMmZuPmeo64l/EfEMxVqA1BpWBJ025x69oPzjbW4myuCTSo07HSyqTsCReWN/wBBhBmONA1NGXRq7sb6pCk8vSLnFKzeISY/mVnC8wFGpiNKi7FmCibjciw/Ywzy+efMIPJqCjSgh67TJUfyqeU7Mb9MTtPhmiK/En1ERoyyQBPIFR9I9749xXiBzJALimiCFoiQJP4bD77nGM4Q7X4/b/f+Ju+oMQ13HOb46EBoZMFRMVK7H1ud41ntNumMKXHUp04pg1JUg67ajzYv9RXkBYb4TZYVW0kkxfYR/mPffc43UcjLENaxIEz21aun9sOXGAbMzPkLTfW4yur1MzagAEU9NgB0nrjpnhfIeVQavVhWKktz0qt9IjmtwT1tFsRfgPgC1KxqkBhTaFEWJGxJ95PsBi04jmfV/pVYlEp6qmwEEwqdfUQ25mFOGDGCeriWYzHj6Rk3J9LuEBkn0hyqkAC0KpIvzvgDx9mVTJVUQ72KiDpUWi3KP82nCXPcV8ysaIDGmn/k1tqDX0qo6KxkmZMKb3wu8XZtUybBAF0lSSoIGnV6h7abR2OHqvkDqUT4lnmOIKVRgZGhWgi4hViw58wMTeZ4oBqksNwoIIImQSL+32OEfhjjAq5VAWYvT/hkmNNrA7SZEffG/NVjAOokTYTJaOc8h22wn1bj6XCN9Knv3FvHaxTM0aw06mJpObbX7zaCZ54mvE/ESuYUggwgkGYuWtfsYwyqqDXphTIpk1apvYn6RJi8XixjpiX4jRNWqXZT6iTa9hYbW/zgPTIKF/H/AMhZTTmpXcG8R0a1M0qxCsRYtNyLC4uAN47YHyWa8l2RirKSYIuLx6hpg8pEbwLYQZbwq7ki4+NUdZIsI/rjYPD1RAYqkREAc/aCcX9DECQD34l/VJqxKrLtBlYWDy5c4kQYiJ1C977YY5XOOAIDMecO/MaogTBAvvf3GI7KV8zQsyFl6xy5727fOGlDjqfjMSDOodYm7TuZMjthGXA36xqZRKWnm2/lBNj6ixv/ADAekjUI7QfcYGzvG2X0qqE8lCggdgCJ+LYU5rxChWNYv/UybC3/ABNsMfAOXGYzgYCVpKWM9TYb9zPx7YznFxUu40I/6pOgZVcC8Mu0VM0xJNxTFgIiIA3YHlhlxfMKoOhVWQBqgCI3Mv2uszNzikrkBORBAiBOqdgeRuZnniO4uDU1rDc1PoDEljcEgkAhRYnabwDcAD5kRrMi61Qu5N7sSO/qMAzb6pFzEOvTGjPPUp02KCGjTpEQNgZAEfSF5kzg3OOurV6oMEMRIhiYkbaYiQP93QYKyNOoGHl0vMgQZaY6AcotE849sabrcHI1CSFSrm29Plg89z2N/wAsaozVOf4cE72PPtjpvCOHIr1KxeQ/WIAE2FsMGqUZBOi49M3kTy54o+sF0FmcJ+c4tT4jmlYs6CQNyCIHbGOa4zmRFgoIx2HiNOnA0BTqBg6dQtuDf9xhY3BstUklVJG5ACmf7/4w9PU4zsrAKEeZySrxetFo9xOBaXEmDaiNR63xe/8A4nrYtTMqDdo5dxzwNxnw8tOAUgQfVyJgmBjYuTHdCKN+ZK1eNE2Km2AK+eZjOKlOC5eok6oIie02E8onCzP8D0OVMH5wYK9SpqqrgrJrAx88vG2IGLkhOUFMkh7d8F8J4azV1p0mnUYB6YUquCuC8VOWq6x3HtNpHfAH5g/TUuCx15naG4UvlxVzFTSoAJ1qL84hZP3xFccy9F2KZVcxmH2jU7R7gGB84+Vc0+YRCCdH4mnn7D9TffGXFuOOtJcvlyaSRPotPUkjcnCHdC1KKnWyZcONfZ7v8CLv/wASKrqzdWjllm6CGqHtpXn7kYzoZyll4GRp6dVjWqGXO8hRsD7Ce+E1CGMPLcyZ/UY+tXWTqAWLLA5f0EYLgT+I3Oe2Zm/KGU0YsDLhmYkgmWMXuR9IHPngpEFy9zftvcmwEDt+uEB42lIELETz/U98LM5x92Npg/mepnfDQsVuWXmlfVtJEMxjfaLyBfp/TB2X8nd3Y0gJqOCoBA2VEm/vfnjntPP1Z1fi2BZhY9hjWTmKuwlR+EEx98UVWTc6nR8Za28rLr5FFBchkGlDEsQ1mckQDPwdsaKnGRfXly2skqGqN9K/TcNcm7HULFzsMRHD84cshZ8m7ExAa6Rz3kyeo2vgDO8fFVmYpptA+r0i0xBk3Ewf6DEq+pdASyXxD5PmU6noqVKgZm1ekqVVVAvHpgi+B85ximyupbUrAqQpsNUi52XfcxviQbikTGqG3F78udxbvj1HirzIEkWvpBG/Qd5xYJC0JXHcLyGarZN3anDqwixkEbzO4IgwY5fOD/8Av9WpZaOlp+pnlRveOZmcKhmKrHYC28f2jGJytepE6iDuNvy54WyBttUMEjqMFrqEKIxLEg1aljqM3uftbDnw6ApJChtRO9jYTcH8M88LOHcK1ak2AI/iG0e82/T88PaGWenqdQpCMZbWstaAJAt1hhFueE5StcRLG9yx4PRCLUsKYYAiFQqBzsAD2M9ueGNDIJBWiVd7Sek89pDcv+MDeGKQSiVdlAO8tYf/AC5A8sHZnMlFqNTRkH4iNjEgkG/ODuOvXHIDkuQP9GLyJXcxznAKLgSkHchdpv8AVsDf2wj4j4KSqIdApAJ9MXA6bAxYH3w+TNtUbTJYG53BPqMCLxEc4m+D14uqJocSFkEnaJi+5/LBHLkQgDuDhycDR2JxbiXhYU3IUyOV+nK/P2x0H/pdwrycv5jC9Qlr/wAq2Av3JPyMKOMZe71aahtZOkD1BB/8rX3tjoGWQUaaKJUU00gwsg6YBE2M+/yOb/Vu7ouM+e/6f7nQwhTbCY5zOD1bEqNREk3iQBIHbpF7c8THGnVVemoWQADBqFi9Qi5m5YKARM/G4e5/MKhB1ErS9RkidXxvJMWHW+I/i2dd2BckH6mIAADt6U9xEnnv8C8S639/f/Ed9/f38xXnWJ+kbn0wPkQuwkCRzMsMfeEFkqAqaYKh2AYC+nTYHcRAHxjCs5Gx2+k3tG0dogg9R3wFloaoAXAiYBmJtefffGlVB1MvqTSyw465eqghNME6VJ3IvNoPMgi22PLwlGoqS5CUiXIAkj2Ii2354AGY8saWCzq+pTEiCBcRck9t743Z1mpBmotKshBETPWPY/rOFnGQAqmv5nPTIQ25nwvxFRCPSeV1TFQbnvHI4DqVkVQrLUmRuSNUSJAibTO/TE3VcNcn6duW29jacVfBK6sg1nUoEKzm87rBjae/LDWwjH7ljw/LRnuI59KSU1pBizi5DfiFyCJ364Q5nPlni5UTqVj06G/UwcPM1whmVmZlJYQSSIHztPfnbCjJZelTZofXabESIJmCPgW64ZjVVF+ZG3F+Spi+uifLJ3Jg9j3wxy1TLBbCq8/i0z23+MDeJUUKoUAaz9UyY6Ede+AKNJwNK1FQLaC495F9r4cAGFyiSOozz+ToPWZGinJ9NQbEHacKOM+Ha1E2h15Fb4FWlWzC0vJV3YCGCgnbnbF34T8D5pyHqVDSTmv1H2j6R+eByZlxC2MZomc3VThrw7wrmsyf4dJo/mYEKPk7/E47vkPC+VonUtIM4/GwBP3i3wMGowtphlM84ixNx+WMGT/qg/8AQf1MsKB2ZybI/wDT3NU0YCsbj6QLT7nCap4P4ijhalSjTDSAWO/wCcdqzYdqcowW++kmw6at/fCSvwqv56VZ1rsYJFj/ALZIjY23xnx+vdrLESO4GgJzCp4HratBzINUgmFQxsDc9Nr4wq/9Pq2pB5pdXBJYWC/Ix1TjNCqCFpBDKgHVPpm+w5/OAaiKXCD1ikAG+tm1MbC1ojriD1+U9GL5Le5z7/8Az9aZOpgxEEXAMdTJwqq8IR29JHoFyASBHMkkfkMdL8R8ArVSNBWxknZ9rDVzvttGMfDfAvISp5ylYBLOSDO+wE7D7zg09YQnMtZ+IXIXVSFynhtA1PX6hUMyskBbgmNye0Yv+D8LpUwKRRvLFyh33gOpUXnodoONmbp0vIWtQlyCIKADT/NYggdPnAVXxDVouaYosxgHUx3JgCwsL9+WFvky59D+0shQLlFm+HZerSd3oCVXYiTI5CDe0bYjavhTJGztpmArU2DAkjUFYGT2tikyPGKdSq9Bg5ZFGpVIYamBmDYG0yOWE3E+KZdWFKqtRUp1BqBQED06QC/L1EXBO3LBelORbXf38RbWOpK8Q8IozIEWdSj1EiCZZSV7iLje/LGdHwwVOhVVnBAJUSAGm8ixNu/LFbSr0XpslMUUEekAIwJDGFECymbk9MYcHzi0aeYYMUKnVBHpM2tJFxfn98aXyOAQD1Lx+oRn4mSeY4SUUldBcH1KSbRbkehEjvjXl6whfUqwPUCQSpDXI/mtus7RiszeWbMLTq6komp9QCyxUMpR4H4v6HCWvk6FFncrW9CtYqLPMLty2N5+oYvG/Ib2Y59dRhSSmafneYrJqaTpgxDD5A3CnCXiObpliE1QwUksCuoiTIAtfa4541F5YWIkqQonSe+knltG3e2NuXy38Qu5IKuDPpIUbx3IHIbwcEuPiSTF8rj/ACNUOqXZWZQOsqxAMGbwb9jM4o84qJYfR5ZVxPpsJFv5oFrc8R/DsqwZCKhWnqbSyg3Jgwu1m6G0g/J2drAqyaidqkSTuAAS5i8/hHIHGV8VuKOvv/EInUIq5pvMMrAUjQJGraF0hYJkk/THI4ZEhy71nEN6fLAJa8QJicIcrXCLrckktChTAi15jfYT0ws4pmn16yxUt6lC3jeDawMHflHLDziv9fmZ6sysORDV8ulOdAJ1a4sEho0gWuY9vzpOJHQC3p9AmIJufpHtMR8xiL/6fa2NaqxZmX0iYAuRMAfG9v6Hcb4izxT0kebWZfqiQkc9x772GMw3lKnda/n+f2nRwLSXA+KVLLTgwF8yqSv4Rsp+JN/tyxP+Y7NrIlmJfuJ9Ki4uBc2/5z4hxA1KlYJqhtFJbchuI5gAe+B6FfmLQdUTa8KgtcXA5xY41VxE0A2ZlnCoMQQBz7C32kCJiPnCJcz5b1hfba2xN/m+DeN58HSsS35mIHq7mN+eENVSzkkwCbxbtjRgTVmYvVN7qHiWHDcwq5ctFgwEMNUzAJJ6ibYzoZh61N9IemFWXAWVgemQDsZ6d8K8pm1WnuB6vUHkggbenYdbdsHcMpOJbzUpgqYRbkjlJAj5JnF8aszntUAp5YP6iTqHJSBMzG/TpfGynwqqfQqs0TqhhFhMYPy2WeJJVgVJBCwO62P9rja+NC8eqamVWCJpMWuLWPfDOZN8YwX5mzMcDqU6Ot9VzuZi/L/OF2eyrFqcBQSpI0kXM9R8fbBuQ4tUAisGqJFgWNgb279OmB8y6uw0UoAMhpv252Pc4FeQO4UAzFEoxNc6mGyibe84V5+pSZpQVAI5/P5Yp+Oorqmkl20kEnYARueoJxI16MMRt7bffnhuNrFyrn6Q4N4do0KemkgVR0m/cncnvhnR0qFEEdLfrgSrmtIBiWMCBc/cbDGmlRd9NYAo4MFWJgjYdh12x5Wjk9zH9/MhyV1GvmCf1/5wlzFJqetqLKxY3RusxOobQOxxp454iXL1kptswvAmDMAE9MbEztMIaeoBjuBcrq2G35YoY2Rb8GQvZmtKWYqqi1ha+rTF723uB+d8NKVHQDIgWgbRa8DrhYtSrTg1CTZvQouQvTbcfnODuH5k1V8xqZX0grqHSbRgcg6XVfl1+8mO6s/vFnF6rMyrRZQ6kahGo9eRnnhklNQJJGo9LT172woNPRWDoqqz3ZHaCJJAJYGBJiBEk+xwyrVtB1kpsZYgmIvYAH0iBgmSqUQV7JMWeJq9RaTCkw1WkQfQDbVaLjueeJbN5/L0fLIqu7avWA0BibAtzJPMLyHthk/F61RXmoqILlgDJHSJnbTePxYmKOW/1DKaNFKdRSQ2on1Esv0qdh+mOhhw8VIfx8fzGI4PUpMjrp1aVNChp1SxcBGCKbnntb8x84x8T8PqVdOjZTG59QbSVkm+qYPOw+MbafDGqEa6lVCqsoja31ARYyOfK5xso5cPQh6zi+oXAfbSvq32A98KDhXD3uPKe2pHcLzVSlXNIMfMsViBMG8ytxHbljGnxWrqd3Wq+uAdQ9Ejedyf64O8N1UNZqVVJMFfOWZABMlt7x+mHHD6QCeSWNKiHHlNciopEhZ2DQf7bY3nIA+1+P7fl/xEEaideHirqqLrgEgilCoLyN7iJ+cG1smujy9SOGZgV+oAKCIBsVbXEkn4wlnW7ayykGykgKTtGkWN4BN8V1DglHVqZWBZSRp0yGK20yI2va04bk12Zlb2m+p7K0PMZKNI6lpaZcT6DH0FSButrk9Yvg3iXCqLVyaret1XSqkgwpjUevq5nAFemcuumnTVTLCdfrJMCNQ7NItj7nga6q1JkqPSCatcyCCZKnnJHK1hjAysH5BqB+/8zUmYMPmfeM8GZWVqckurUwGYEBY/sD7nCNchTOWZigaoWgMs6bkAFoMC3PFN/qaSU6a1UcFTKzq/D6VuSYMGee+ITiOdcGogYqmogJyB2N723+Yw3AzuOPx5+YwkDcP4hxIPZAxCrDLuAVsHVgJ74Bp5wkEqRBOxWQCbW/fMY00ZQB0qXk7DY7E7bRgulmUqsvnt6gWLHYRyiO18auIUUBqUPd3MajaWD1GPUemOtwNj/nBuTYlS1NS9RiAEi0HcyD9XxyMYns1nTJGrUGJuxBIEysnfn1x0fwLwzy6X+qq2GmEvEgger+g7e+E+qyjFj5H+ksYuZoR34S4Y9GiS6gO51ETJkxpUsBJ9+8YD8QcEoyrqwpshe4ErLAk7mBJPv2wyy/Ew6swuFYjcAWUQJJuZ5fpgTiNEsBJ2BJsTdhAGxOx2DXk44+L1DBiSO/v/AF/abkx8CBOW5ui1NUltUlmj073ECCR+Y62wN5LIxWDC7kKRsI5jmOX+7eRih4hkTTIpkE6aZJgx9VgAYiZI9MfcicKOJqEqaIE6So9IFgNyP5p59htjqJk5mOK8RYko1dnOs26DsNh9sM+GrqpgiJn1f0sRhNNhB5+3TDHhzhWnra3Pf/NsdZhrU45JNmNWyqmSYYEQCbXvc2uRcjGlMyY0ahpHqvY7R97i3fH2lmGdpsvO1rGx/v8AfGed4PV8y6oSQGGkgErNyAffCwR0YIuE0KhrMqgQqgqB8Ez/AJwqNFw5BXlzG43kdsM8mNAFxqki0QRMb8rjl/XA+e4xUHoAUcgRcge/9cRO6EuEUyKSy5BLQY3i/wBsfKnEEUsUGktAFpA3nCla7NZzbnPXuZwK4JBHKYn7/r0wfD5gxpTzbAMqfSFM89yJM8tsL6NMVBqLHeNxgui/lo1EEFXX1NEabSfywEeJhPTRRNI5uLk8zvib3QhACfoStK1F0geXz7dI+cEZjiAVTcbmTc7WsN9+ePY9jy7GrEUDUUZfh9KqwDMakjVDi0hp+IuIx84nmKlMhqSoyhr+m8RvP5Y9j2JiyHrx8Sm8xfkPGXmVgugkkR9P0g9Yk3w3y2XKhyjESZAabRvE2Hvj2PYb6xRjbivULHvuLeI5I1D5VJwWks1p3EagdyQNp6YFr5ykKnkVfMGtdAvFon8P0qLT1Jx7HsH6ccyEPUZQHumrOVcolKm1qZIsdIkoCJnfthVUWlWSoUDB1hqRkAs5LQxEWEW09hj7j2H40pOdm42hVRfS43VamlWdZYlKlOdIkbC31c5XawO2BcjwwZh18qoVYS3lVD6ghAvIJ9OwA3vj2PY1MoxqxXVRd8mowVcuyGpRV5pqb3gdDbmcb8q+gUroy0yGZSbwTFu4t7CMex7GgLyG5kDHlKJvEa1KnkpTD02aKZQgP6QJJsSATa198FZ5m8sGs7LVSD6TfT+FWWLGLmd4Ptj7j2MeRAjBF+/EPOLXcnc1xXzX1RrdzINpMEC3QWGHmTzRbWKWjL7aiTqMzeJP64+Y9hmfGoWL9OnE6MV5vxSzlwZ1sulQCTeTDEGQLXt2xNZiq7W1lhqv6tza5PPrj2PYciKvU0zflnLTtAHOPkz+9xgetKlreoLBtO97x2x7HsENExqjUVUNRqKrGQWQGT1IW3xbHU/F3ivykXLqsFbWa1wdKjrePYA49j2Mvq0D5kDdUf4m304/8bH8xDPC+YigKZDl01Mw5s5vfoLg9MMPOCyAwbmw5liYCkRYTa8Y9j2Obixq7kH7+/4EbkNRRxLNgF9RuAQ1pkgam5+wEggTz2xAeIa4ZnqJYQ0GZuTp3iO/aRz39j2OhgxhWBH5QXY8TJzL0wLML7+3L74Ny1hMkmbbWHM9ZjH3HsdVpzYb5AEEw1rRM3/r/fG3iNNidVwCAok7Acrd8ex7Ge9iAWgFDME21TBgfn8/GC2rGm2giGiCed97/wBsex7GgjdQpor0m0mBa1/fYdtsCoGUzNzcf09sex7EU3BmuuzC6mZXt1OE5FQ/Ss9dt98ex7BCWs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4681" y="3819280"/>
            <a:ext cx="7781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Principle </a:t>
            </a:r>
            <a:r>
              <a:rPr lang="en-US" altLang="en-US" sz="24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and steps involved in </a:t>
            </a:r>
            <a:r>
              <a:rPr lang="en-US" altLang="en-US" sz="24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CDS cloning of a gene</a:t>
            </a:r>
          </a:p>
          <a:p>
            <a:pPr algn="ctr"/>
            <a:r>
              <a:rPr lang="x-none" sz="2400" smtClean="0">
                <a:latin typeface="Palatino Linotype" panose="02040502050505030304" pitchFamily="18" charset="0"/>
              </a:rPr>
              <a:t>Lecture-</a:t>
            </a:r>
            <a:r>
              <a:rPr lang="en-US" sz="2400" dirty="0" smtClean="0">
                <a:latin typeface="Palatino Linotype" panose="02040502050505030304" pitchFamily="18" charset="0"/>
              </a:rPr>
              <a:t>6</a:t>
            </a:r>
            <a:endParaRPr lang="x-none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4451" y="378329"/>
            <a:ext cx="11996589" cy="515937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Types of selection methods of 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recombinant bacteria after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transformation: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6821" y="1115216"/>
            <a:ext cx="11069963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Selection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 is a process designed to facilitate the identification of recombinant bacteria while preventing the growth of non-transformed bacteria and bacteria that contain plasmid without foreign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DNA. </a:t>
            </a:r>
          </a:p>
          <a:p>
            <a:pPr marL="548640" indent="-3429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Antibiotic </a:t>
            </a: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selection: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plate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transformed cells on Petri dishes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plates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containing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a specific antibiotic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to identify recombinant bacteria and non-transformed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bacteria.</a:t>
            </a:r>
          </a:p>
          <a:p>
            <a:pPr marL="548640" indent="-3429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Blue-white </a:t>
            </a: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selection:</a:t>
            </a:r>
            <a:endParaRPr lang="en-US" altLang="en-US" sz="1800" dirty="0">
              <a:solidFill>
                <a:srgbClr val="0000FF"/>
              </a:solidFill>
              <a:latin typeface="Palatino Linotype" pitchFamily="18" charset="0"/>
              <a:cs typeface="Arial" pitchFamily="34" charset="0"/>
            </a:endParaRPr>
          </a:p>
          <a:p>
            <a:pPr marL="731520" indent="-3429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 </a:t>
            </a:r>
            <a:r>
              <a:rPr lang="en-US" altLang="en-US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lacZ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 gene activity results in the production of β-</a:t>
            </a:r>
            <a:r>
              <a:rPr lang="en-US" alt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galactoisdase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 enzyme that metabolizes the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lactose.</a:t>
            </a:r>
          </a:p>
          <a:p>
            <a:pPr marL="731520" indent="-3429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DNA insert is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cloned into the restriction site in the </a:t>
            </a:r>
            <a:r>
              <a:rPr lang="en-US" altLang="en-US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lacZ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gene of the vector.</a:t>
            </a: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marL="731520" indent="-3429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 </a:t>
            </a:r>
            <a:r>
              <a:rPr lang="en-US" altLang="en-US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lacZ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 gene is disrupted by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 insertion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of foreign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DNA and cannot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produce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β-galactosidase.</a:t>
            </a:r>
          </a:p>
          <a:p>
            <a:pPr marL="731520" indent="-3429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When X-gal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(artificial lactose) is added to the plate, if functional </a:t>
            </a:r>
            <a:r>
              <a:rPr lang="en-US" altLang="en-US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lacZ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 is present = blue colony</a:t>
            </a:r>
          </a:p>
          <a:p>
            <a:pPr marL="731520" indent="-3429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 </a:t>
            </a:r>
            <a:r>
              <a:rPr lang="el-GR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β-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galactosidase enzyme can break down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 X-gal into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galactose and an insoluble blue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pigment. </a:t>
            </a:r>
          </a:p>
          <a:p>
            <a:pPr marL="731520" indent="-3429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Non-functional </a:t>
            </a:r>
            <a:r>
              <a:rPr lang="en-US" alt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lacZ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=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white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colony =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clone = genetically identical bacterial cells each containing copies of recombinant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plasmid.</a:t>
            </a:r>
          </a:p>
          <a:p>
            <a:pPr marL="731520" indent="-3429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 presence of lactose in the surrounding environment triggers the </a:t>
            </a:r>
            <a:r>
              <a:rPr lang="en-US" altLang="en-US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lacZ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gene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in </a:t>
            </a:r>
            <a:r>
              <a:rPr lang="en-US" alt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E. coli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 </a:t>
            </a: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ell\AppData\Local\Packages\Microsoft.Windows.Photos_8wekyb3d8bbwe\TempState\ShareServiceTempFolder\cloning-and-transformation-ppt-6-204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1" t="2184" r="20923" b="9390"/>
          <a:stretch/>
        </p:blipFill>
        <p:spPr bwMode="auto">
          <a:xfrm>
            <a:off x="5547359" y="268224"/>
            <a:ext cx="522390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ll\AppData\Local\Packages\Microsoft.Windows.Photos_8wekyb3d8bbwe\TempState\ShareServiceTempFolder\cloning-and-transformation-ppt-4-204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3" r="24477" b="9693"/>
          <a:stretch/>
        </p:blipFill>
        <p:spPr bwMode="auto">
          <a:xfrm>
            <a:off x="1377692" y="309054"/>
            <a:ext cx="33751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رابط كسهم مستقيم 5"/>
          <p:cNvCxnSpPr/>
          <p:nvPr/>
        </p:nvCxnSpPr>
        <p:spPr>
          <a:xfrm>
            <a:off x="4865688" y="957187"/>
            <a:ext cx="18288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462784" y="5220208"/>
            <a:ext cx="3438144" cy="103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0C608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ar-SA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Blue </a:t>
            </a:r>
            <a:r>
              <a:rPr lang="en-US" altLang="ar-S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colonies</a:t>
            </a:r>
            <a:r>
              <a:rPr lang="en-US" altLang="ar-SA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ar-SA" sz="1800" dirty="0">
                <a:latin typeface="Palatino Linotype" panose="02040502050505030304" pitchFamily="18" charset="0"/>
              </a:rPr>
              <a:t>(</a:t>
            </a:r>
            <a:r>
              <a:rPr lang="en-US" altLang="ar-SA" sz="1800" dirty="0">
                <a:latin typeface="Palatino Linotype" panose="02040502050505030304" pitchFamily="18" charset="0"/>
                <a:sym typeface="Symbol" pitchFamily="18" charset="2"/>
              </a:rPr>
              <a:t></a:t>
            </a:r>
            <a:r>
              <a:rPr lang="en-US" altLang="ar-SA" sz="1800" dirty="0">
                <a:latin typeface="Palatino Linotype" panose="02040502050505030304" pitchFamily="18" charset="0"/>
              </a:rPr>
              <a:t>-galactosidase</a:t>
            </a:r>
            <a:br>
              <a:rPr lang="en-US" altLang="ar-SA" sz="1800" dirty="0">
                <a:latin typeface="Palatino Linotype" panose="02040502050505030304" pitchFamily="18" charset="0"/>
              </a:rPr>
            </a:br>
            <a:r>
              <a:rPr lang="en-US" altLang="ar-SA" sz="1800" dirty="0">
                <a:latin typeface="Palatino Linotype" panose="02040502050505030304" pitchFamily="18" charset="0"/>
              </a:rPr>
              <a:t>active</a:t>
            </a:r>
            <a:r>
              <a:rPr lang="en-US" altLang="ar-SA" sz="1800" dirty="0" smtClean="0">
                <a:latin typeface="Palatino Linotype" panose="02040502050505030304" pitchFamily="18" charset="0"/>
              </a:rPr>
              <a:t>)</a:t>
            </a:r>
            <a:endParaRPr lang="en-US" altLang="ar-SA" sz="1800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ar-SA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White </a:t>
            </a:r>
            <a:r>
              <a:rPr lang="en-US" alt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colonies</a:t>
            </a:r>
            <a:r>
              <a:rPr lang="en-US" altLang="ar-SA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ar-SA" sz="1800" dirty="0" smtClean="0">
                <a:latin typeface="Palatino Linotype" panose="02040502050505030304" pitchFamily="18" charset="0"/>
              </a:rPr>
              <a:t>(</a:t>
            </a:r>
            <a:r>
              <a:rPr lang="en-US" altLang="ar-SA" sz="1800" dirty="0">
                <a:latin typeface="Palatino Linotype" panose="02040502050505030304" pitchFamily="18" charset="0"/>
                <a:sym typeface="Symbol" pitchFamily="18" charset="2"/>
              </a:rPr>
              <a:t></a:t>
            </a:r>
            <a:r>
              <a:rPr lang="en-US" altLang="ar-SA" sz="1800" dirty="0">
                <a:latin typeface="Palatino Linotype" panose="02040502050505030304" pitchFamily="18" charset="0"/>
              </a:rPr>
              <a:t>-galactosidase</a:t>
            </a:r>
            <a:br>
              <a:rPr lang="en-US" altLang="ar-SA" sz="1800" dirty="0">
                <a:latin typeface="Palatino Linotype" panose="02040502050505030304" pitchFamily="18" charset="0"/>
              </a:rPr>
            </a:br>
            <a:r>
              <a:rPr lang="en-US" altLang="ar-SA" sz="1800" dirty="0">
                <a:latin typeface="Palatino Linotype" panose="02040502050505030304" pitchFamily="18" charset="0"/>
              </a:rPr>
              <a:t>inactive</a:t>
            </a:r>
            <a:r>
              <a:rPr lang="en-US" altLang="ar-SA" sz="1800" dirty="0" smtClean="0">
                <a:latin typeface="Palatino Linotype" panose="020405020505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15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undef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2963" r="2527" b="2433"/>
          <a:stretch/>
        </p:blipFill>
        <p:spPr bwMode="auto">
          <a:xfrm>
            <a:off x="658368" y="2011680"/>
            <a:ext cx="347472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ka-perseus-images.s3.amazonaws.com/81a97e6b27e2ac9eef024f0fe33ae222a8ee8c5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3493"/>
          <a:stretch/>
        </p:blipFill>
        <p:spPr bwMode="auto">
          <a:xfrm>
            <a:off x="4291582" y="1243582"/>
            <a:ext cx="735773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483" y="378329"/>
            <a:ext cx="8180493" cy="515937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Steps of bacterial transformation and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selection: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6787" y="378329"/>
            <a:ext cx="11143149" cy="515937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PCR colony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screening: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6821" y="1115216"/>
            <a:ext cx="11069963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One colony was picked from the overnight plates by using a micropipette tip and rinsing it into a new Eppendorf tube containing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medium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with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antibiotic (ampicillin). </a:t>
            </a: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PCR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screening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is directly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carried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out. </a:t>
            </a:r>
          </a:p>
        </p:txBody>
      </p:sp>
      <p:sp>
        <p:nvSpPr>
          <p:cNvPr id="4" name="Text Box 2516"/>
          <p:cNvSpPr txBox="1"/>
          <p:nvPr/>
        </p:nvSpPr>
        <p:spPr>
          <a:xfrm>
            <a:off x="2077624" y="4847674"/>
            <a:ext cx="8005160" cy="1107996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b="1" kern="12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Figure. </a:t>
            </a:r>
            <a:r>
              <a:rPr lang="en-GB" b="1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PCR screening of colonies for the cloning of </a:t>
            </a:r>
            <a:r>
              <a:rPr lang="en-GB" b="1" i="1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STRA8</a:t>
            </a:r>
            <a:r>
              <a:rPr lang="en-GB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. Agarose gel picture showing PCR screening of </a:t>
            </a:r>
            <a:r>
              <a:rPr lang="en-GB" i="1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E. coli</a:t>
            </a:r>
            <a:r>
              <a:rPr lang="en-GB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 colonies for the cloning of </a:t>
            </a:r>
            <a:r>
              <a:rPr lang="en-GB" i="1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STRA8</a:t>
            </a:r>
            <a:r>
              <a:rPr lang="en-GB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 into </a:t>
            </a:r>
            <a:r>
              <a:rPr lang="en-GB" kern="12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vector </a:t>
            </a:r>
            <a:r>
              <a:rPr lang="en-GB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using an internal primer for the </a:t>
            </a:r>
            <a:r>
              <a:rPr lang="en-GB" i="1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STAR8</a:t>
            </a:r>
            <a:r>
              <a:rPr lang="en-GB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 </a:t>
            </a:r>
            <a:r>
              <a:rPr lang="en-GB" kern="12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gene. </a:t>
            </a:r>
            <a:r>
              <a:rPr lang="en-GB" dirty="0" smtClean="0">
                <a:effectLst/>
                <a:latin typeface="Palatino Linotype" panose="02040502050505030304" pitchFamily="18" charset="0"/>
                <a:ea typeface="Times New Roman"/>
              </a:rPr>
              <a:t>The </a:t>
            </a:r>
            <a:r>
              <a:rPr lang="en-GB" dirty="0">
                <a:effectLst/>
                <a:latin typeface="Palatino Linotype" panose="02040502050505030304" pitchFamily="18" charset="0"/>
                <a:ea typeface="Times New Roman"/>
              </a:rPr>
              <a:t>results show that all the </a:t>
            </a:r>
            <a:r>
              <a:rPr lang="en-GB" dirty="0" smtClean="0">
                <a:effectLst/>
                <a:latin typeface="Palatino Linotype" panose="02040502050505030304" pitchFamily="18" charset="0"/>
                <a:ea typeface="Times New Roman"/>
              </a:rPr>
              <a:t>6 samples contain </a:t>
            </a:r>
            <a:r>
              <a:rPr lang="en-GB" dirty="0">
                <a:effectLst/>
                <a:latin typeface="Palatino Linotype" panose="02040502050505030304" pitchFamily="18" charset="0"/>
                <a:ea typeface="Times New Roman"/>
              </a:rPr>
              <a:t>a </a:t>
            </a:r>
            <a:r>
              <a:rPr lang="en-GB" i="1" dirty="0">
                <a:effectLst/>
                <a:latin typeface="Palatino Linotype" panose="02040502050505030304" pitchFamily="18" charset="0"/>
                <a:ea typeface="Times New Roman"/>
              </a:rPr>
              <a:t>STRA8 </a:t>
            </a:r>
            <a:r>
              <a:rPr lang="en-GB" dirty="0">
                <a:effectLst/>
                <a:latin typeface="Palatino Linotype" panose="02040502050505030304" pitchFamily="18" charset="0"/>
                <a:ea typeface="Times New Roman"/>
              </a:rPr>
              <a:t>insert of the expected size, 726 </a:t>
            </a:r>
            <a:r>
              <a:rPr lang="en-GB" dirty="0" err="1">
                <a:effectLst/>
                <a:latin typeface="Palatino Linotype" panose="02040502050505030304" pitchFamily="18" charset="0"/>
                <a:ea typeface="Times New Roman"/>
              </a:rPr>
              <a:t>bp.</a:t>
            </a:r>
            <a:r>
              <a:rPr lang="en-GB" dirty="0">
                <a:effectLst/>
                <a:latin typeface="Palatino Linotype" panose="02040502050505030304" pitchFamily="18" charset="0"/>
                <a:ea typeface="Times New Roman"/>
              </a:rPr>
              <a:t> </a:t>
            </a:r>
            <a:endParaRPr lang="en-US" dirty="0">
              <a:effectLst/>
              <a:latin typeface="Palatino Linotype" panose="02040502050505030304" pitchFamily="18" charset="0"/>
              <a:ea typeface="Times New Roman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8752" r="2644" b="5186"/>
          <a:stretch/>
        </p:blipFill>
        <p:spPr bwMode="auto">
          <a:xfrm>
            <a:off x="3776177" y="2496579"/>
            <a:ext cx="459132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17"/>
          <p:cNvSpPr txBox="1"/>
          <p:nvPr/>
        </p:nvSpPr>
        <p:spPr>
          <a:xfrm>
            <a:off x="2060448" y="4903858"/>
            <a:ext cx="8083296" cy="1661993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b="1" kern="12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  <a:cs typeface="Times New Roman"/>
              </a:rPr>
              <a:t>Figure. </a:t>
            </a:r>
            <a:r>
              <a:rPr lang="en-GB" b="1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  <a:cs typeface="Times New Roman"/>
              </a:rPr>
              <a:t>Digestion of recombinant </a:t>
            </a:r>
            <a:r>
              <a:rPr lang="en-GB" b="1" kern="12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  <a:cs typeface="Times New Roman"/>
              </a:rPr>
              <a:t>vectors.</a:t>
            </a:r>
            <a:r>
              <a:rPr lang="en-GB" kern="12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  <a:cs typeface="Times New Roman"/>
              </a:rPr>
              <a:t> </a:t>
            </a:r>
            <a:r>
              <a:rPr lang="en-GB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  <a:cs typeface="Times New Roman"/>
              </a:rPr>
              <a:t>Agarose gel picture showing the </a:t>
            </a:r>
            <a:r>
              <a:rPr lang="en-GB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digestion of the recombinant purified </a:t>
            </a:r>
            <a:r>
              <a:rPr lang="en-GB" kern="12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vectors </a:t>
            </a:r>
            <a:r>
              <a:rPr lang="en-GB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by the </a:t>
            </a:r>
            <a:r>
              <a:rPr lang="en-GB" i="1" dirty="0" err="1">
                <a:latin typeface="Palatino Linotype" panose="02040502050505030304" pitchFamily="18" charset="0"/>
              </a:rPr>
              <a:t>Xho</a:t>
            </a:r>
            <a:r>
              <a:rPr lang="en-GB" dirty="0" err="1">
                <a:latin typeface="Palatino Linotype" panose="02040502050505030304" pitchFamily="18" charset="0"/>
              </a:rPr>
              <a:t>I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kern="12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restriction </a:t>
            </a:r>
            <a:r>
              <a:rPr lang="en-GB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enzyme. </a:t>
            </a:r>
            <a:endParaRPr lang="en-GB" kern="1200" dirty="0" smtClean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/>
            </a:endParaRPr>
          </a:p>
          <a:p>
            <a:pPr algn="just"/>
            <a:r>
              <a:rPr lang="en-GB" kern="12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Two </a:t>
            </a:r>
            <a:r>
              <a:rPr lang="en-GB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bands are formed for all the recombinants. The upper bands show a </a:t>
            </a:r>
            <a:r>
              <a:rPr lang="en-GB" kern="12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vector </a:t>
            </a:r>
            <a:r>
              <a:rPr lang="en-GB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of 5137 bp, while the lower bands show the full open reading frame of the </a:t>
            </a:r>
            <a:r>
              <a:rPr lang="en-GB" i="1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STRA8</a:t>
            </a:r>
            <a:r>
              <a:rPr lang="en-GB" kern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/>
              </a:rPr>
              <a:t> gene of 1209 bp in size. </a:t>
            </a:r>
            <a:r>
              <a:rPr lang="en-GB" dirty="0">
                <a:effectLst/>
                <a:latin typeface="Palatino Linotype" panose="02040502050505030304" pitchFamily="18" charset="0"/>
                <a:ea typeface="Times New Roman"/>
              </a:rPr>
              <a:t>All the </a:t>
            </a:r>
            <a:r>
              <a:rPr lang="en-GB" dirty="0" smtClean="0">
                <a:effectLst/>
                <a:latin typeface="Palatino Linotype" panose="02040502050505030304" pitchFamily="18" charset="0"/>
                <a:ea typeface="Times New Roman"/>
              </a:rPr>
              <a:t>samples in </a:t>
            </a:r>
            <a:r>
              <a:rPr lang="en-GB" dirty="0">
                <a:effectLst/>
                <a:latin typeface="Palatino Linotype" panose="02040502050505030304" pitchFamily="18" charset="0"/>
                <a:ea typeface="Times New Roman"/>
              </a:rPr>
              <a:t>lanes 1-6 show successful cloning of </a:t>
            </a:r>
            <a:r>
              <a:rPr lang="en-GB" i="1" dirty="0">
                <a:effectLst/>
                <a:latin typeface="Palatino Linotype" panose="02040502050505030304" pitchFamily="18" charset="0"/>
                <a:ea typeface="Times New Roman"/>
              </a:rPr>
              <a:t>STRA8</a:t>
            </a:r>
            <a:r>
              <a:rPr lang="en-GB" dirty="0">
                <a:effectLst/>
                <a:latin typeface="Palatino Linotype" panose="02040502050505030304" pitchFamily="18" charset="0"/>
                <a:ea typeface="Times New Roman"/>
              </a:rPr>
              <a:t> </a:t>
            </a:r>
            <a:r>
              <a:rPr lang="en-GB" dirty="0" smtClean="0">
                <a:effectLst/>
                <a:latin typeface="Palatino Linotype" panose="02040502050505030304" pitchFamily="18" charset="0"/>
                <a:ea typeface="Times New Roman"/>
              </a:rPr>
              <a:t>CDS.</a:t>
            </a:r>
            <a:endParaRPr lang="en-US" dirty="0">
              <a:effectLst/>
              <a:latin typeface="Palatino Linotype" panose="02040502050505030304" pitchFamily="18" charset="0"/>
              <a:ea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" b="2981"/>
          <a:stretch/>
        </p:blipFill>
        <p:spPr bwMode="auto">
          <a:xfrm>
            <a:off x="3849641" y="1002382"/>
            <a:ext cx="450768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6787" y="378329"/>
            <a:ext cx="11143149" cy="515937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Purification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and digestion 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of recombinant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vector from </a:t>
            </a:r>
            <a:r>
              <a:rPr lang="en-US" altLang="en-US" sz="2800" b="1" i="1" dirty="0">
                <a:solidFill>
                  <a:srgbClr val="0000FF"/>
                </a:solidFill>
                <a:latin typeface="Palatino Linotype" panose="02040502050505030304" pitchFamily="18" charset="0"/>
              </a:rPr>
              <a:t>E. coli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7215" y="4184339"/>
            <a:ext cx="29642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1714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1100" dirty="0">
                <a:solidFill>
                  <a:srgbClr val="FFFF00"/>
                </a:solidFill>
                <a:latin typeface="Palatino Linotype" pitchFamily="18" charset="0"/>
                <a:cs typeface="Arial" pitchFamily="34" charset="0"/>
              </a:rPr>
              <a:t>Confirming the orientation </a:t>
            </a:r>
            <a:r>
              <a:rPr lang="en-US" altLang="en-US" sz="1100" dirty="0" smtClean="0">
                <a:solidFill>
                  <a:srgbClr val="FFFF00"/>
                </a:solidFill>
                <a:latin typeface="Palatino Linotype" pitchFamily="18" charset="0"/>
                <a:cs typeface="Arial" pitchFamily="34" charset="0"/>
              </a:rPr>
              <a:t>of insert</a:t>
            </a:r>
          </a:p>
          <a:p>
            <a:pPr marL="91440" indent="-1714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1100" dirty="0">
                <a:solidFill>
                  <a:srgbClr val="FFFF00"/>
                </a:solidFill>
                <a:latin typeface="Palatino Linotype" pitchFamily="18" charset="0"/>
                <a:cs typeface="Arial" pitchFamily="34" charset="0"/>
              </a:rPr>
              <a:t>Confirming the </a:t>
            </a:r>
            <a:r>
              <a:rPr lang="en-US" altLang="en-US" sz="1100" dirty="0" smtClean="0">
                <a:solidFill>
                  <a:srgbClr val="FFFF00"/>
                </a:solidFill>
                <a:latin typeface="Palatino Linotype" pitchFamily="18" charset="0"/>
                <a:cs typeface="Arial" pitchFamily="34" charset="0"/>
              </a:rPr>
              <a:t>DNA </a:t>
            </a:r>
            <a:r>
              <a:rPr lang="en-US" altLang="en-US" sz="1100" dirty="0">
                <a:solidFill>
                  <a:srgbClr val="FFFF00"/>
                </a:solidFill>
                <a:latin typeface="Palatino Linotype" pitchFamily="18" charset="0"/>
                <a:cs typeface="Arial" pitchFamily="34" charset="0"/>
              </a:rPr>
              <a:t>sequencing of </a:t>
            </a:r>
            <a:r>
              <a:rPr lang="en-US" altLang="en-US" sz="1100" dirty="0" smtClean="0">
                <a:solidFill>
                  <a:srgbClr val="FFFF00"/>
                </a:solidFill>
                <a:latin typeface="Palatino Linotype" pitchFamily="18" charset="0"/>
                <a:cs typeface="Arial" pitchFamily="34" charset="0"/>
              </a:rPr>
              <a:t>insert</a:t>
            </a:r>
            <a:endParaRPr lang="ar-SA" sz="11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96361" y="1678883"/>
            <a:ext cx="101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altLang="en-US" u="sng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Vector</a:t>
            </a:r>
            <a:endParaRPr lang="ar-SA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90265" y="2672531"/>
            <a:ext cx="101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altLang="en-US" u="sng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Insert</a:t>
            </a:r>
            <a:endParaRPr lang="ar-SA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6787" y="378329"/>
            <a:ext cx="11143149" cy="515937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Protein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production: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6821" y="1115216"/>
            <a:ext cx="11069963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Once we have found a bacterial colony with the right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vector,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we can grow a large culture of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bacteria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. </a:t>
            </a:r>
            <a:r>
              <a:rPr lang="en-US" altLang="en-US" sz="1800" dirty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Then, we give the bacteria a chemical signal that instructs them to make the target protein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.</a:t>
            </a: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The bacteria serve as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factories to produce large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amounts of protein. For instance, if our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vector contained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the human insulin gene, the bacteria would start transcribing the gene and translating the mRNA to produce many molecules of human insulin protein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.</a:t>
            </a: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endParaRPr lang="en-US" altLang="en-US" sz="1800" dirty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endParaRPr lang="en-US" alt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endParaRPr lang="en-US" altLang="en-US" sz="1800" dirty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endParaRPr lang="en-US" alt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endParaRPr lang="en-US" altLang="en-US" sz="1800" dirty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marL="0" indent="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endParaRPr lang="en-US" alt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endParaRPr lang="en-US" alt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The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target protein must be purified, or separated from the other contents of the cells by biochemical techniques. </a:t>
            </a:r>
          </a:p>
        </p:txBody>
      </p:sp>
      <p:pic>
        <p:nvPicPr>
          <p:cNvPr id="4" name="Picture 2" descr="https://ka-perseus-images.s3.amazonaws.com/249e3aa16a629a4461015a5b39ceaa80836764d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4905" r="3292"/>
          <a:stretch/>
        </p:blipFill>
        <p:spPr bwMode="auto">
          <a:xfrm>
            <a:off x="2133600" y="3182112"/>
            <a:ext cx="78541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8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2751" y="4573462"/>
            <a:ext cx="4021015" cy="855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Questions?</a:t>
            </a:r>
            <a:endParaRPr lang="en-US" sz="48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4" descr="File:Circle-question-blu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87" y="133688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9667" y="419894"/>
            <a:ext cx="9601200" cy="515937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Principle of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CDS 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cloning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9696" y="1369590"/>
            <a:ext cx="10750551" cy="474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Primers design for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cloning (</a:t>
            </a:r>
            <a:r>
              <a:rPr lang="en-US" altLang="en-US" sz="18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Refer to Lecture 2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).</a:t>
            </a:r>
          </a:p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Isolation of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mRNA (</a:t>
            </a:r>
            <a:r>
              <a:rPr lang="en-US" altLang="en-US" sz="18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Refer to Lecture </a:t>
            </a:r>
            <a:r>
              <a:rPr lang="en-US" altLang="en-US" sz="18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5)</a:t>
            </a:r>
          </a:p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Synthesis of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cDNA (</a:t>
            </a:r>
            <a:r>
              <a:rPr lang="en-US" altLang="en-US" sz="18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Refer to Lecture </a:t>
            </a:r>
            <a:r>
              <a:rPr lang="en-US" altLang="en-US" sz="18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5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).</a:t>
            </a:r>
          </a:p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PCR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Amplification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(</a:t>
            </a:r>
            <a:r>
              <a:rPr lang="en-US" altLang="en-US" sz="18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Refer to Lecture </a:t>
            </a:r>
            <a:r>
              <a:rPr lang="en-US" altLang="en-US" sz="18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5).</a:t>
            </a:r>
          </a:p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Loading of PCR product onto agarose gel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electrophoresis (</a:t>
            </a:r>
            <a:r>
              <a:rPr lang="en-US" altLang="en-US" sz="18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Refer to Lecture </a:t>
            </a:r>
            <a:r>
              <a:rPr lang="en-US" altLang="en-US" sz="18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5).</a:t>
            </a:r>
          </a:p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Digestion of PCR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insert by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restriction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enzyme (</a:t>
            </a:r>
            <a:r>
              <a:rPr lang="en-US" altLang="en-US" sz="18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Refer </a:t>
            </a:r>
            <a:r>
              <a:rPr lang="en-US" altLang="en-US" sz="18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to Lecture </a:t>
            </a:r>
            <a:r>
              <a:rPr lang="en-US" altLang="en-US" sz="18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3).</a:t>
            </a:r>
          </a:p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Digestion of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vector with the same restriction enzyme used in PCR insert.</a:t>
            </a:r>
            <a:endParaRPr lang="en-US" altLang="en-US" sz="1800" dirty="0" smtClean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Calculation the insert and vector molar ratio for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ligation.</a:t>
            </a:r>
          </a:p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Ligation of digested PCR insert and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vector</a:t>
            </a:r>
          </a:p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Transformation of recombination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vector into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competent </a:t>
            </a:r>
            <a:r>
              <a:rPr lang="en-US" altLang="en-US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E. coli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cells.</a:t>
            </a:r>
          </a:p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PCR colony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screening.</a:t>
            </a:r>
          </a:p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Purification and digestion of recombinant vector from E.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coli</a:t>
            </a:r>
          </a:p>
          <a:p>
            <a:pPr marL="356616" indent="-356616" algn="just"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Confirming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the orientation and DNA sequencing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of insert.</a:t>
            </a:r>
          </a:p>
        </p:txBody>
      </p:sp>
    </p:spTree>
    <p:extLst>
      <p:ext uri="{BB962C8B-B14F-4D97-AF65-F5344CB8AC3E}">
        <p14:creationId xmlns:p14="http://schemas.microsoft.com/office/powerpoint/2010/main" val="209813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777955" y="2617079"/>
            <a:ext cx="66861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>
                <a:latin typeface="Palatino Linotype" panose="02040502050505030304" pitchFamily="18" charset="0"/>
              </a:rPr>
              <a:t>Figure. Amplification </a:t>
            </a:r>
            <a:r>
              <a:rPr lang="en-GB" b="1" dirty="0">
                <a:latin typeface="Palatino Linotype" panose="02040502050505030304" pitchFamily="18" charset="0"/>
              </a:rPr>
              <a:t>of </a:t>
            </a:r>
            <a:r>
              <a:rPr lang="en-GB" b="1" i="1" dirty="0" smtClean="0">
                <a:latin typeface="Palatino Linotype" panose="02040502050505030304" pitchFamily="18" charset="0"/>
              </a:rPr>
              <a:t>STRA8 CDS </a:t>
            </a:r>
            <a:r>
              <a:rPr lang="en-GB" b="1" dirty="0" smtClean="0">
                <a:latin typeface="Palatino Linotype" panose="02040502050505030304" pitchFamily="18" charset="0"/>
              </a:rPr>
              <a:t>from </a:t>
            </a:r>
            <a:r>
              <a:rPr lang="en-GB" b="1" dirty="0">
                <a:latin typeface="Palatino Linotype" panose="02040502050505030304" pitchFamily="18" charset="0"/>
              </a:rPr>
              <a:t>the </a:t>
            </a:r>
            <a:r>
              <a:rPr lang="en-GB" b="1" dirty="0" smtClean="0">
                <a:latin typeface="Palatino Linotype" panose="02040502050505030304" pitchFamily="18" charset="0"/>
              </a:rPr>
              <a:t>testis cDNA</a:t>
            </a:r>
            <a:r>
              <a:rPr lang="en-GB" dirty="0" smtClean="0">
                <a:latin typeface="Palatino Linotype" panose="02040502050505030304" pitchFamily="18" charset="0"/>
              </a:rPr>
              <a:t>. </a:t>
            </a:r>
            <a:r>
              <a:rPr lang="en-GB" dirty="0">
                <a:latin typeface="Palatino Linotype" panose="02040502050505030304" pitchFamily="18" charset="0"/>
              </a:rPr>
              <a:t>Agarose gel picture showing undigested </a:t>
            </a:r>
            <a:r>
              <a:rPr lang="en-GB" dirty="0" smtClean="0">
                <a:latin typeface="Palatino Linotype" panose="02040502050505030304" pitchFamily="18" charset="0"/>
              </a:rPr>
              <a:t>(panel </a:t>
            </a:r>
            <a:r>
              <a:rPr lang="en-GB" b="1" dirty="0">
                <a:latin typeface="Palatino Linotype" panose="02040502050505030304" pitchFamily="18" charset="0"/>
              </a:rPr>
              <a:t>(A)</a:t>
            </a:r>
            <a:r>
              <a:rPr lang="en-GB" dirty="0">
                <a:latin typeface="Palatino Linotype" panose="02040502050505030304" pitchFamily="18" charset="0"/>
              </a:rPr>
              <a:t>). Panel </a:t>
            </a:r>
            <a:r>
              <a:rPr lang="en-GB" b="1" dirty="0">
                <a:latin typeface="Palatino Linotype" panose="02040502050505030304" pitchFamily="18" charset="0"/>
              </a:rPr>
              <a:t>(B)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smtClean="0">
                <a:latin typeface="Palatino Linotype" panose="02040502050505030304" pitchFamily="18" charset="0"/>
              </a:rPr>
              <a:t>(right) </a:t>
            </a:r>
            <a:r>
              <a:rPr lang="en-GB" dirty="0">
                <a:latin typeface="Palatino Linotype" panose="02040502050505030304" pitchFamily="18" charset="0"/>
              </a:rPr>
              <a:t>shows the </a:t>
            </a:r>
            <a:r>
              <a:rPr lang="en-GB" dirty="0" smtClean="0">
                <a:latin typeface="Palatino Linotype" panose="02040502050505030304" pitchFamily="18" charset="0"/>
              </a:rPr>
              <a:t>vector </a:t>
            </a:r>
            <a:r>
              <a:rPr lang="en-GB" dirty="0">
                <a:latin typeface="Palatino Linotype" panose="02040502050505030304" pitchFamily="18" charset="0"/>
              </a:rPr>
              <a:t>after digestion by </a:t>
            </a:r>
            <a:r>
              <a:rPr lang="en-GB" i="1" dirty="0" err="1">
                <a:latin typeface="Palatino Linotype" panose="02040502050505030304" pitchFamily="18" charset="0"/>
              </a:rPr>
              <a:t>Xho</a:t>
            </a:r>
            <a:r>
              <a:rPr lang="en-GB" dirty="0" err="1">
                <a:latin typeface="Palatino Linotype" panose="02040502050505030304" pitchFamily="18" charset="0"/>
              </a:rPr>
              <a:t>I</a:t>
            </a:r>
            <a:r>
              <a:rPr lang="en-GB" dirty="0">
                <a:latin typeface="Palatino Linotype" panose="02040502050505030304" pitchFamily="18" charset="0"/>
              </a:rPr>
              <a:t> restriction enzyme and purification. The enzyme linearizes the 5137 bp plasmid into one single fragment. The right side of gel B displays the amplification of the </a:t>
            </a:r>
            <a:r>
              <a:rPr lang="en-GB" i="1" dirty="0">
                <a:latin typeface="Palatino Linotype" panose="02040502050505030304" pitchFamily="18" charset="0"/>
              </a:rPr>
              <a:t>STAR8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smtClean="0">
                <a:latin typeface="Palatino Linotype" panose="02040502050505030304" pitchFamily="18" charset="0"/>
              </a:rPr>
              <a:t>CDS sequence </a:t>
            </a:r>
            <a:r>
              <a:rPr lang="en-GB" dirty="0">
                <a:latin typeface="Palatino Linotype" panose="02040502050505030304" pitchFamily="18" charset="0"/>
              </a:rPr>
              <a:t>from the </a:t>
            </a:r>
            <a:r>
              <a:rPr lang="en-GB" dirty="0" smtClean="0">
                <a:latin typeface="Palatino Linotype" panose="02040502050505030304" pitchFamily="18" charset="0"/>
              </a:rPr>
              <a:t>testis cDNA. This </a:t>
            </a:r>
            <a:r>
              <a:rPr lang="en-GB" dirty="0">
                <a:latin typeface="Palatino Linotype" panose="02040502050505030304" pitchFamily="18" charset="0"/>
              </a:rPr>
              <a:t>band was digested with the same restriction enzyme, </a:t>
            </a:r>
            <a:r>
              <a:rPr lang="en-GB" i="1" dirty="0" err="1">
                <a:latin typeface="Palatino Linotype" panose="02040502050505030304" pitchFamily="18" charset="0"/>
              </a:rPr>
              <a:t>Xho</a:t>
            </a:r>
            <a:r>
              <a:rPr lang="en-GB" dirty="0" err="1">
                <a:latin typeface="Palatino Linotype" panose="02040502050505030304" pitchFamily="18" charset="0"/>
              </a:rPr>
              <a:t>I</a:t>
            </a:r>
            <a:r>
              <a:rPr lang="en-GB" dirty="0">
                <a:latin typeface="Palatino Linotype" panose="02040502050505030304" pitchFamily="18" charset="0"/>
              </a:rPr>
              <a:t>, and then underwent purification.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/>
          <a:stretch/>
        </p:blipFill>
        <p:spPr bwMode="auto">
          <a:xfrm>
            <a:off x="7522331" y="1025259"/>
            <a:ext cx="392096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2237" y="419894"/>
            <a:ext cx="10713443" cy="515937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Digestion of PCR insert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and vector with </a:t>
            </a:r>
            <a:r>
              <a:rPr lang="en-GB" sz="2800" i="1" dirty="0" err="1">
                <a:solidFill>
                  <a:srgbClr val="0000FF"/>
                </a:solidFill>
                <a:latin typeface="Palatino Linotype" panose="02040502050505030304" pitchFamily="18" charset="0"/>
              </a:rPr>
              <a:t>Xho</a:t>
            </a:r>
            <a:r>
              <a:rPr lang="en-GB" sz="2800" dirty="0" err="1">
                <a:solidFill>
                  <a:srgbClr val="0000FF"/>
                </a:solidFill>
                <a:latin typeface="Palatino Linotype" panose="02040502050505030304" pitchFamily="18" charset="0"/>
              </a:rPr>
              <a:t>I</a:t>
            </a:r>
            <a:r>
              <a:rPr lang="en-GB" sz="2800" dirty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restriction enzyme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2509" y="419894"/>
            <a:ext cx="11762509" cy="515937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Calculation the insert and vector molar ratio for ligation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2165" y="1151792"/>
            <a:ext cx="11057771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The amount of insert and vector needed was calculated using the following formula:</a:t>
            </a: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The amount of insert =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Amount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of vector in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ng </a:t>
            </a: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×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 Length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of insert in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bp </a:t>
            </a: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×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molar ratio </a:t>
            </a:r>
            <a:r>
              <a:rPr lang="en-US" altLang="en-US" sz="1800" dirty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/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 length of vector in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bp</a:t>
            </a:r>
          </a:p>
          <a:p>
            <a:pPr marL="64008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For example: 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If the concentration of vector = 20 ng/</a:t>
            </a:r>
            <a:r>
              <a:rPr lang="en-GB" sz="1800" dirty="0" err="1" smtClean="0">
                <a:latin typeface="Palatino Linotype" panose="02040502050505030304" pitchFamily="18" charset="0"/>
              </a:rPr>
              <a:t>μL</a:t>
            </a:r>
            <a:r>
              <a:rPr lang="en-GB" sz="1800" dirty="0" smtClean="0">
                <a:latin typeface="Palatino Linotype" panose="02040502050505030304" pitchFamily="18" charset="0"/>
              </a:rPr>
              <a:t>, and volume = 50 </a:t>
            </a:r>
            <a:r>
              <a:rPr lang="en-GB" sz="1800" dirty="0" err="1" smtClean="0">
                <a:latin typeface="Palatino Linotype" panose="02040502050505030304" pitchFamily="18" charset="0"/>
              </a:rPr>
              <a:t>μL</a:t>
            </a:r>
            <a:r>
              <a:rPr lang="en-GB" sz="1800" dirty="0" smtClean="0">
                <a:latin typeface="Palatino Linotype" panose="02040502050505030304" pitchFamily="18" charset="0"/>
              </a:rPr>
              <a:t>. Calculate the amount of vector !!.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For typical cloning, </a:t>
            </a:r>
            <a:r>
              <a:rPr lang="en-US" altLang="en-US" sz="1800" dirty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50 ng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of the vector is recommended.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If the concentration of insert = 10 ng/</a:t>
            </a:r>
            <a:r>
              <a:rPr lang="en-GB" sz="1800" dirty="0" err="1" smtClean="0">
                <a:latin typeface="Palatino Linotype" panose="02040502050505030304" pitchFamily="18" charset="0"/>
              </a:rPr>
              <a:t>μL</a:t>
            </a:r>
            <a:endParaRPr lang="en-US" alt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Length of insert (STRA8) = </a:t>
            </a: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1212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 bp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Length of vector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(pcDNA5/FRT/TO) = </a:t>
            </a: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5137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 bp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For insert of similar size to the vector, </a:t>
            </a: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a 1:1 molar ratio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of insert to vector is recommended.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If the insert is smaller than the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vector, </a:t>
            </a:r>
            <a:r>
              <a:rPr lang="en-US" altLang="en-US" sz="1800" dirty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a </a:t>
            </a: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3:1 </a:t>
            </a:r>
            <a:r>
              <a:rPr lang="en-US" altLang="en-US" sz="1800" dirty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molar ratio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of insert to vector is recommended</a:t>
            </a:r>
            <a:endParaRPr lang="en-US" alt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7523" y="3754784"/>
            <a:ext cx="5391725" cy="75713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182880" indent="-182880" algn="just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The </a:t>
            </a:r>
            <a:r>
              <a:rPr lang="en-US" altLang="en-US" sz="1800" dirty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amount of insert </a:t>
            </a:r>
            <a:r>
              <a:rPr lang="en-US" alt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=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50 × 1212 × 3/5137 = 35 ng</a:t>
            </a:r>
          </a:p>
          <a:p>
            <a:pPr marL="182880" indent="-182880" algn="just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35 ng of insert =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35 ×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1/10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= </a:t>
            </a: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3.5 </a:t>
            </a:r>
            <a:r>
              <a:rPr lang="en-GB" sz="18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μL</a:t>
            </a:r>
            <a:endParaRPr lang="en-GB" sz="1800" dirty="0" smtClean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2509" y="419894"/>
            <a:ext cx="7494755" cy="515937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Ligation of digested PCR insert and vector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2165" y="1151792"/>
            <a:ext cx="7217291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Ligation reaction:</a:t>
            </a:r>
            <a:endParaRPr lang="en-US" altLang="en-US" sz="1800" b="1" dirty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Add </a:t>
            </a: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3.5 </a:t>
            </a:r>
            <a:r>
              <a:rPr lang="en-GB" sz="18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μL</a:t>
            </a:r>
            <a:r>
              <a:rPr lang="en-GB" sz="1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GB" sz="1800" dirty="0" smtClean="0">
                <a:latin typeface="Palatino Linotype" panose="02040502050505030304" pitchFamily="18" charset="0"/>
              </a:rPr>
              <a:t>of insert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Add </a:t>
            </a:r>
            <a:r>
              <a:rPr lang="en-GB" sz="1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2.5 </a:t>
            </a:r>
            <a:r>
              <a:rPr lang="en-GB" sz="1800" dirty="0" err="1">
                <a:solidFill>
                  <a:srgbClr val="0000FF"/>
                </a:solidFill>
                <a:latin typeface="Palatino Linotype" panose="02040502050505030304" pitchFamily="18" charset="0"/>
              </a:rPr>
              <a:t>μL</a:t>
            </a:r>
            <a:r>
              <a:rPr lang="en-GB" sz="1800" dirty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GB" sz="1800" dirty="0" smtClean="0">
                <a:latin typeface="Palatino Linotype" panose="02040502050505030304" pitchFamily="18" charset="0"/>
              </a:rPr>
              <a:t>of vector 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Add </a:t>
            </a:r>
            <a:r>
              <a:rPr lang="en-GB" sz="1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4</a:t>
            </a:r>
            <a:r>
              <a:rPr lang="en-GB" sz="1800" dirty="0" smtClean="0">
                <a:latin typeface="Palatino Linotype" panose="02040502050505030304" pitchFamily="18" charset="0"/>
              </a:rPr>
              <a:t> </a:t>
            </a:r>
            <a:r>
              <a:rPr lang="en-GB" sz="1800" dirty="0" err="1">
                <a:latin typeface="Palatino Linotype" panose="02040502050505030304" pitchFamily="18" charset="0"/>
              </a:rPr>
              <a:t>μL</a:t>
            </a:r>
            <a:r>
              <a:rPr lang="en-GB" sz="1800" dirty="0">
                <a:latin typeface="Palatino Linotype" panose="02040502050505030304" pitchFamily="18" charset="0"/>
              </a:rPr>
              <a:t> of </a:t>
            </a:r>
            <a:r>
              <a:rPr lang="en-GB" sz="1800" dirty="0" smtClean="0">
                <a:latin typeface="Palatino Linotype" panose="02040502050505030304" pitchFamily="18" charset="0"/>
              </a:rPr>
              <a:t>nuclease-free water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Add </a:t>
            </a:r>
            <a:r>
              <a:rPr lang="en-GB" sz="1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10</a:t>
            </a:r>
            <a:r>
              <a:rPr lang="en-GB" sz="1800" dirty="0" smtClean="0">
                <a:latin typeface="Palatino Linotype" panose="02040502050505030304" pitchFamily="18" charset="0"/>
              </a:rPr>
              <a:t> </a:t>
            </a:r>
            <a:r>
              <a:rPr lang="en-GB" sz="1800" dirty="0" err="1" smtClean="0">
                <a:latin typeface="Palatino Linotype" panose="02040502050505030304" pitchFamily="18" charset="0"/>
              </a:rPr>
              <a:t>μL</a:t>
            </a:r>
            <a:r>
              <a:rPr lang="en-GB" sz="1800" dirty="0" smtClean="0">
                <a:latin typeface="Palatino Linotype" panose="02040502050505030304" pitchFamily="18" charset="0"/>
              </a:rPr>
              <a:t> of 2x quick ligation buffer and mix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Palatino Linotype" panose="02040502050505030304" pitchFamily="18" charset="0"/>
              </a:rPr>
              <a:t>Add </a:t>
            </a:r>
            <a:r>
              <a:rPr lang="en-GB" sz="1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1</a:t>
            </a:r>
            <a:r>
              <a:rPr lang="en-GB" sz="1800" dirty="0" smtClean="0">
                <a:latin typeface="Palatino Linotype" panose="02040502050505030304" pitchFamily="18" charset="0"/>
              </a:rPr>
              <a:t> </a:t>
            </a:r>
            <a:r>
              <a:rPr lang="en-GB" sz="1800" dirty="0" err="1">
                <a:latin typeface="Palatino Linotype" panose="02040502050505030304" pitchFamily="18" charset="0"/>
              </a:rPr>
              <a:t>μL</a:t>
            </a:r>
            <a:r>
              <a:rPr lang="en-GB" sz="1800" dirty="0">
                <a:latin typeface="Palatino Linotype" panose="02040502050505030304" pitchFamily="18" charset="0"/>
              </a:rPr>
              <a:t> of </a:t>
            </a:r>
            <a:r>
              <a:rPr lang="en-GB" sz="1800" dirty="0" smtClean="0">
                <a:latin typeface="Palatino Linotype" panose="02040502050505030304" pitchFamily="18" charset="0"/>
              </a:rPr>
              <a:t>quick T4 DNA ligase and mix thoroughly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Palatino Linotype" panose="02040502050505030304" pitchFamily="18" charset="0"/>
              </a:rPr>
              <a:t>Centrifuge briefly and incubate at </a:t>
            </a:r>
            <a:r>
              <a:rPr lang="en-GB" sz="1800" dirty="0">
                <a:latin typeface="Palatino Linotype" panose="02040502050505030304" pitchFamily="18" charset="0"/>
              </a:rPr>
              <a:t>RT </a:t>
            </a:r>
            <a:r>
              <a:rPr lang="en-GB" sz="1800" dirty="0" smtClean="0">
                <a:latin typeface="Palatino Linotype" panose="02040502050505030304" pitchFamily="18" charset="0"/>
              </a:rPr>
              <a:t>(25°C) for 5 min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Palatino Linotype" panose="02040502050505030304" pitchFamily="18" charset="0"/>
              </a:rPr>
              <a:t>Chill on ice for 1 min and </a:t>
            </a:r>
            <a:r>
              <a:rPr lang="en-GB" sz="1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then transform </a:t>
            </a:r>
            <a:r>
              <a:rPr lang="en-GB" sz="1800" dirty="0" smtClean="0">
                <a:latin typeface="Palatino Linotype" panose="02040502050505030304" pitchFamily="18" charset="0"/>
              </a:rPr>
              <a:t>or store </a:t>
            </a:r>
            <a:r>
              <a:rPr lang="en-GB" sz="1800" dirty="0">
                <a:latin typeface="Palatino Linotype" panose="02040502050505030304" pitchFamily="18" charset="0"/>
              </a:rPr>
              <a:t>at </a:t>
            </a:r>
            <a:r>
              <a:rPr lang="en-GB" sz="1800" dirty="0" smtClean="0">
                <a:latin typeface="Palatino Linotype" panose="02040502050505030304" pitchFamily="18" charset="0"/>
              </a:rPr>
              <a:t>-20°C</a:t>
            </a:r>
            <a:endParaRPr lang="en-GB" sz="1800" dirty="0">
              <a:latin typeface="Palatino Linotype" panose="02040502050505030304" pitchFamily="18" charset="0"/>
            </a:endParaRPr>
          </a:p>
          <a:p>
            <a:pPr marL="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sz="1800" b="1" dirty="0">
                <a:latin typeface="Palatino Linotype" panose="02040502050505030304" pitchFamily="18" charset="0"/>
              </a:rPr>
              <a:t>T4 DNA </a:t>
            </a:r>
            <a:r>
              <a:rPr lang="en-US" sz="1800" b="1" dirty="0" smtClean="0">
                <a:latin typeface="Palatino Linotype" panose="02040502050505030304" pitchFamily="18" charset="0"/>
              </a:rPr>
              <a:t>Ligase: 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1800" dirty="0">
                <a:latin typeface="Palatino Linotype" panose="02040502050505030304" pitchFamily="18" charset="0"/>
              </a:rPr>
              <a:t>Derived from the T4 bacteriophage representing the most commonly used ligases in cloning </a:t>
            </a:r>
            <a:r>
              <a:rPr lang="en-US" sz="1800" dirty="0" smtClean="0">
                <a:latin typeface="Palatino Linotype" panose="02040502050505030304" pitchFamily="18" charset="0"/>
              </a:rPr>
              <a:t>protocol.</a:t>
            </a:r>
          </a:p>
          <a:p>
            <a:pPr marL="91440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Palatino Linotype" panose="02040502050505030304" pitchFamily="18" charset="0"/>
              </a:rPr>
              <a:t>Formation </a:t>
            </a:r>
            <a:r>
              <a:rPr lang="en-US" sz="1800" dirty="0">
                <a:latin typeface="Palatino Linotype" panose="02040502050505030304" pitchFamily="18" charset="0"/>
              </a:rPr>
              <a:t>of a phosphodiester bond between </a:t>
            </a:r>
            <a:r>
              <a:rPr lang="en-US" sz="1800" dirty="0" smtClean="0">
                <a:latin typeface="Palatino Linotype" panose="02040502050505030304" pitchFamily="18" charset="0"/>
              </a:rPr>
              <a:t>5</a:t>
            </a:r>
            <a:r>
              <a:rPr lang="en-US" sz="1800" dirty="0">
                <a:latin typeface="Palatino Linotype" panose="02040502050505030304" pitchFamily="18" charset="0"/>
              </a:rPr>
              <a:t>'-phosphate and 3'-</a:t>
            </a:r>
            <a:r>
              <a:rPr lang="en-US" sz="1800" dirty="0" smtClean="0">
                <a:latin typeface="Palatino Linotype" panose="02040502050505030304" pitchFamily="18" charset="0"/>
              </a:rPr>
              <a:t>hydroxyl.</a:t>
            </a:r>
          </a:p>
        </p:txBody>
      </p:sp>
      <p:pic>
        <p:nvPicPr>
          <p:cNvPr id="1026" name="Picture 2" descr="Quick Ligation™ Kit | NE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20000"/>
          <a:stretch/>
        </p:blipFill>
        <p:spPr bwMode="auto">
          <a:xfrm>
            <a:off x="7900422" y="2301787"/>
            <a:ext cx="331362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536787" y="378329"/>
            <a:ext cx="11435757" cy="5159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Features and types of the host cells 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for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cloning vectors: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6821" y="1115216"/>
            <a:ext cx="11069963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Ideal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host cells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should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be:</a:t>
            </a: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marL="9144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Capable of rapid growth in inexpensive medium</a:t>
            </a:r>
          </a:p>
          <a:p>
            <a:pPr marL="9144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Nonpathogenic</a:t>
            </a:r>
          </a:p>
          <a:p>
            <a:pPr marL="9144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Capable of incorporating DNA</a:t>
            </a:r>
          </a:p>
          <a:p>
            <a:pPr marL="9144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Genetically stable in culture</a:t>
            </a:r>
          </a:p>
          <a:p>
            <a:pPr marL="9144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Equipped with appropriate enzymes to allow replication of the vector</a:t>
            </a: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Escherichia coli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, </a:t>
            </a:r>
            <a:r>
              <a:rPr lang="en-US" alt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Bacillus subtilis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, </a:t>
            </a:r>
            <a:r>
              <a:rPr lang="en-US" alt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Saccharomyces </a:t>
            </a:r>
            <a:r>
              <a:rPr lang="en-US" alt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cerevisiae</a:t>
            </a: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E. coli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is one of the most commonly used hosts in gene cloning.</a:t>
            </a:r>
          </a:p>
        </p:txBody>
      </p:sp>
    </p:spTree>
    <p:extLst>
      <p:ext uri="{BB962C8B-B14F-4D97-AF65-F5344CB8AC3E}">
        <p14:creationId xmlns:p14="http://schemas.microsoft.com/office/powerpoint/2010/main" val="7689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6787" y="378329"/>
            <a:ext cx="11435757" cy="515937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Transformation of recombination vector into competent </a:t>
            </a:r>
            <a:r>
              <a:rPr lang="en-US" altLang="en-US" sz="2800" b="1" i="1" dirty="0">
                <a:solidFill>
                  <a:srgbClr val="0000FF"/>
                </a:solidFill>
                <a:latin typeface="Palatino Linotype" panose="02040502050505030304" pitchFamily="18" charset="0"/>
              </a:rPr>
              <a:t>E. coli 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cells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6821" y="1115216"/>
            <a:ext cx="11069963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Inserting a gene into a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vector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is an important first step in the gene cloning process. </a:t>
            </a: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If the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ultimate goal is to produce a large amount of a particular protein, the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vector must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replicate to make sure that there are many copies of the gene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to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produce the encoded protein. </a:t>
            </a: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A process of inserting recombinant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vector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into </a:t>
            </a:r>
            <a:r>
              <a:rPr lang="en-US" alt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E. coli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bacteria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is called </a:t>
            </a: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transformation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 </a:t>
            </a: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E. coli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bacteria have complex plasma membranes that separate the external environment from the internal environment of the cell and carefully regulate which substances can enter and exit the cell. </a:t>
            </a: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In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addition, the cell wall is negatively charged and repels negatively charged DNA molecules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</a:t>
            </a: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Competent </a:t>
            </a:r>
            <a:r>
              <a:rPr lang="en-US" altLang="en-US" sz="1800" b="1" i="1" dirty="0">
                <a:solidFill>
                  <a:srgbClr val="0000FF"/>
                </a:solidFill>
                <a:latin typeface="Palatino Linotype" panose="02040502050505030304" pitchFamily="18" charset="0"/>
              </a:rPr>
              <a:t>E. coli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cells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can be made by treating the bacteria with a </a:t>
            </a:r>
            <a:r>
              <a:rPr lang="en-US" altLang="en-US" sz="1800" dirty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calcium solution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 </a:t>
            </a: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Calcium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ions are positively charged, and will neutralize the negatively charged outer membrane on the </a:t>
            </a:r>
            <a:r>
              <a:rPr lang="en-US" alt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E. coli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bacteria. </a:t>
            </a: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With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 positive charge now coating the membrane, the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negatively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charged DNA molecules will move through the plasma membranes and into the cell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244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6787" y="378329"/>
            <a:ext cx="11435757" cy="515937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Methods of Transformations: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6821" y="1115216"/>
            <a:ext cx="11069963" cy="51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Electroporation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: </a:t>
            </a:r>
            <a:r>
              <a:rPr lang="en-US" sz="1800" dirty="0" smtClean="0">
                <a:latin typeface="Palatino Linotype" panose="02040502050505030304" pitchFamily="18" charset="0"/>
              </a:rPr>
              <a:t>The </a:t>
            </a:r>
            <a:r>
              <a:rPr lang="en-US" sz="1800" dirty="0">
                <a:latin typeface="Palatino Linotype" panose="02040502050505030304" pitchFamily="18" charset="0"/>
              </a:rPr>
              <a:t>use of </a:t>
            </a:r>
            <a:r>
              <a:rPr lang="en-US" sz="1800" dirty="0">
                <a:solidFill>
                  <a:srgbClr val="0000FF"/>
                </a:solidFill>
                <a:latin typeface="Palatino Linotype" panose="02040502050505030304" pitchFamily="18" charset="0"/>
              </a:rPr>
              <a:t>high-voltage electric </a:t>
            </a:r>
            <a:r>
              <a:rPr lang="en-US" sz="1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shock </a:t>
            </a:r>
            <a:r>
              <a:rPr lang="en-US" sz="1800" dirty="0">
                <a:solidFill>
                  <a:srgbClr val="0000FF"/>
                </a:solidFill>
                <a:latin typeface="Palatino Linotype" panose="02040502050505030304" pitchFamily="18" charset="0"/>
              </a:rPr>
              <a:t>to create tiny holes in the bacteria </a:t>
            </a:r>
            <a:r>
              <a:rPr lang="en-US" sz="1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cell wall that allow </a:t>
            </a:r>
            <a:r>
              <a:rPr lang="en-US" sz="1800" dirty="0" smtClean="0">
                <a:latin typeface="Palatino Linotype" panose="02040502050505030304" pitchFamily="18" charset="0"/>
              </a:rPr>
              <a:t>recombinant DNA to </a:t>
            </a:r>
            <a:r>
              <a:rPr lang="en-US" sz="1800" dirty="0" err="1" smtClean="0">
                <a:latin typeface="Palatino Linotype" panose="02040502050505030304" pitchFamily="18" charset="0"/>
              </a:rPr>
              <a:t>eneter</a:t>
            </a:r>
            <a:r>
              <a:rPr lang="en-US" sz="1800" dirty="0" smtClean="0">
                <a:latin typeface="Palatino Linotype" panose="02040502050505030304" pitchFamily="18" charset="0"/>
              </a:rPr>
              <a:t>.</a:t>
            </a: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Chemical transformation</a:t>
            </a:r>
            <a:r>
              <a:rPr lang="en-US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: </a:t>
            </a:r>
            <a:endParaRPr lang="en-US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marL="9144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Treat bacterial cells with </a:t>
            </a:r>
            <a:r>
              <a:rPr lang="en-US" altLang="en-US" sz="1800" dirty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calcium chloride</a:t>
            </a:r>
          </a:p>
          <a:p>
            <a:pPr marL="914400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use of </a:t>
            </a:r>
            <a:r>
              <a:rPr lang="en-US" altLang="en-US" sz="1800" dirty="0" smtClean="0">
                <a:solidFill>
                  <a:srgbClr val="0000FF"/>
                </a:solidFill>
                <a:latin typeface="Palatino Linotype" pitchFamily="18" charset="0"/>
                <a:cs typeface="Arial" pitchFamily="34" charset="0"/>
              </a:rPr>
              <a:t>heating shock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to introduce </a:t>
            </a:r>
            <a:r>
              <a:rPr lang="en-US" sz="1800" dirty="0">
                <a:latin typeface="Palatino Linotype" panose="02040502050505030304" pitchFamily="18" charset="0"/>
              </a:rPr>
              <a:t>recombinant DNA into </a:t>
            </a:r>
            <a:r>
              <a:rPr lang="en-US" sz="1800" i="1" dirty="0">
                <a:latin typeface="Palatino Linotype" panose="02040502050505030304" pitchFamily="18" charset="0"/>
              </a:rPr>
              <a:t>E. coli </a:t>
            </a:r>
            <a:r>
              <a:rPr lang="en-US" sz="1800" dirty="0">
                <a:latin typeface="Palatino Linotype" panose="02040502050505030304" pitchFamily="18" charset="0"/>
              </a:rPr>
              <a:t>cells </a:t>
            </a:r>
            <a:r>
              <a:rPr lang="en-US" sz="1800" dirty="0" smtClean="0">
                <a:latin typeface="Palatino Linotype" panose="02040502050505030304" pitchFamily="18" charset="0"/>
              </a:rPr>
              <a:t>(Put the cells on ice, follow by heating </a:t>
            </a:r>
            <a:r>
              <a:rPr lang="en-US" sz="1800" dirty="0">
                <a:latin typeface="Palatino Linotype" panose="02040502050505030304" pitchFamily="18" charset="0"/>
              </a:rPr>
              <a:t>shock </a:t>
            </a:r>
            <a:r>
              <a:rPr lang="en-US" sz="1800" dirty="0" smtClean="0">
                <a:latin typeface="Palatino Linotype" panose="02040502050505030304" pitchFamily="18" charset="0"/>
              </a:rPr>
              <a:t>at </a:t>
            </a:r>
            <a:r>
              <a:rPr lang="en-US" sz="1800" dirty="0">
                <a:latin typeface="Palatino Linotype" panose="02040502050505030304" pitchFamily="18" charset="0"/>
              </a:rPr>
              <a:t>42°C </a:t>
            </a:r>
            <a:r>
              <a:rPr lang="en-US" sz="1800" dirty="0" smtClean="0">
                <a:latin typeface="Palatino Linotype" panose="02040502050505030304" pitchFamily="18" charset="0"/>
              </a:rPr>
              <a:t>and </a:t>
            </a:r>
            <a:r>
              <a:rPr lang="en-US" sz="1800" dirty="0">
                <a:latin typeface="Palatino Linotype" panose="02040502050505030304" pitchFamily="18" charset="0"/>
              </a:rPr>
              <a:t>then </a:t>
            </a:r>
            <a:r>
              <a:rPr lang="en-US" sz="1800" dirty="0" smtClean="0">
                <a:latin typeface="Palatino Linotype" panose="02040502050505030304" pitchFamily="18" charset="0"/>
              </a:rPr>
              <a:t>place the cells on ice. </a:t>
            </a:r>
          </a:p>
        </p:txBody>
      </p:sp>
      <p:pic>
        <p:nvPicPr>
          <p:cNvPr id="5" name="Picture 4" descr="http://upload.wikimedia.org/wikipedia/commons/thumb/a/a2/Gemini_X2_generator.jpg/220px-Gemini_X2_generator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4948" b="3621"/>
          <a:stretch/>
        </p:blipFill>
        <p:spPr bwMode="auto">
          <a:xfrm>
            <a:off x="2011678" y="2057270"/>
            <a:ext cx="395100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Electroporation Cuvettes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7" t="10803" r="21032" b="23683"/>
          <a:stretch/>
        </p:blipFill>
        <p:spPr bwMode="auto">
          <a:xfrm>
            <a:off x="6266688" y="2109216"/>
            <a:ext cx="242620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 of bacterial cell containing circular plasmids and plasmids in the surrounding environ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16583" r="4067" b="7578"/>
          <a:stretch/>
        </p:blipFill>
        <p:spPr bwMode="auto">
          <a:xfrm>
            <a:off x="682752" y="1267968"/>
            <a:ext cx="482852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5934" y="4207502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Palatino Linotype" panose="02040502050505030304" pitchFamily="18" charset="0"/>
              </a:rPr>
              <a:t>Figure.</a:t>
            </a:r>
            <a:r>
              <a:rPr lang="en-US" dirty="0" smtClean="0">
                <a:latin typeface="Palatino Linotype" panose="02040502050505030304" pitchFamily="18" charset="0"/>
              </a:rPr>
              <a:t> Bacterial </a:t>
            </a:r>
            <a:r>
              <a:rPr lang="en-US" dirty="0">
                <a:latin typeface="Palatino Linotype" panose="02040502050505030304" pitchFamily="18" charset="0"/>
              </a:rPr>
              <a:t>transformation.</a:t>
            </a:r>
            <a:endParaRPr lang="ar-SA" dirty="0">
              <a:latin typeface="Palatino Linotype" panose="02040502050505030304" pitchFamily="18" charset="0"/>
            </a:endParaRPr>
          </a:p>
        </p:txBody>
      </p:sp>
      <p:cxnSp>
        <p:nvCxnSpPr>
          <p:cNvPr id="4" name="رابط كسهم مستقيم 5"/>
          <p:cNvCxnSpPr/>
          <p:nvPr/>
        </p:nvCxnSpPr>
        <p:spPr>
          <a:xfrm>
            <a:off x="5627148" y="2651875"/>
            <a:ext cx="265176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6"/>
          <p:cNvSpPr txBox="1"/>
          <p:nvPr/>
        </p:nvSpPr>
        <p:spPr>
          <a:xfrm>
            <a:off x="5507516" y="2759890"/>
            <a:ext cx="28237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Calcium chloride treatment: </a:t>
            </a:r>
            <a:endParaRPr lang="en-US" sz="1600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To </a:t>
            </a:r>
            <a:r>
              <a:rPr lang="en-US" sz="16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permeabilize</a:t>
            </a:r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 the bacterial cell membrane </a:t>
            </a:r>
            <a:endParaRPr lang="ar-SA" sz="16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60" y="1935492"/>
            <a:ext cx="3219863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10411" r="14101" b="18351"/>
          <a:stretch/>
        </p:blipFill>
        <p:spPr bwMode="auto">
          <a:xfrm>
            <a:off x="8680702" y="4084320"/>
            <a:ext cx="251194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11"/>
          <p:cNvSpPr txBox="1"/>
          <p:nvPr/>
        </p:nvSpPr>
        <p:spPr>
          <a:xfrm>
            <a:off x="8770550" y="5383807"/>
            <a:ext cx="23628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Palatino Linotype" panose="02040502050505030304" pitchFamily="18" charset="0"/>
              </a:rPr>
              <a:t>Transformed bacteria</a:t>
            </a:r>
            <a:endParaRPr lang="ar-SA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9" name="رابط كسهم مستقيم 5"/>
          <p:cNvCxnSpPr/>
          <p:nvPr/>
        </p:nvCxnSpPr>
        <p:spPr>
          <a:xfrm>
            <a:off x="9937020" y="3352800"/>
            <a:ext cx="0" cy="73152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4460</TotalTime>
  <Words>1360</Words>
  <Application>Microsoft Office PowerPoint</Application>
  <PresentationFormat>Custom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10_Flow</vt:lpstr>
      <vt:lpstr>1_Office Theme</vt:lpstr>
      <vt:lpstr>2_Office Theme</vt:lpstr>
      <vt:lpstr>Genetics Engineering (Zoo-455)</vt:lpstr>
      <vt:lpstr>Principle of CDS cloning:</vt:lpstr>
      <vt:lpstr>Digestion of PCR insert and vector with XhoI restriction enzyme</vt:lpstr>
      <vt:lpstr>Calculation the insert and vector molar ratio for ligation</vt:lpstr>
      <vt:lpstr>Ligation of digested PCR insert and vector</vt:lpstr>
      <vt:lpstr>PowerPoint Presentation</vt:lpstr>
      <vt:lpstr>Transformation of recombination vector into competent E. coli cells</vt:lpstr>
      <vt:lpstr>Methods of Transformations:</vt:lpstr>
      <vt:lpstr>PowerPoint Presentation</vt:lpstr>
      <vt:lpstr>Types of selection methods of recombinant bacteria after transformation:</vt:lpstr>
      <vt:lpstr>PowerPoint Presentation</vt:lpstr>
      <vt:lpstr>Steps of bacterial transformation and selection:</vt:lpstr>
      <vt:lpstr>PCR colony screening:</vt:lpstr>
      <vt:lpstr>Purification and digestion of recombinant vector from E. coli:</vt:lpstr>
      <vt:lpstr>Protein production: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Abul Farah</dc:creator>
  <cp:lastModifiedBy>Dell</cp:lastModifiedBy>
  <cp:revision>601</cp:revision>
  <dcterms:created xsi:type="dcterms:W3CDTF">2018-08-30T08:39:54Z</dcterms:created>
  <dcterms:modified xsi:type="dcterms:W3CDTF">2024-05-12T13:44:45Z</dcterms:modified>
</cp:coreProperties>
</file>